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62"/>
  </p:notesMasterIdLst>
  <p:handoutMasterIdLst>
    <p:handoutMasterId r:id="rId63"/>
  </p:handoutMasterIdLst>
  <p:sldIdLst>
    <p:sldId id="403" r:id="rId2"/>
    <p:sldId id="1194" r:id="rId3"/>
    <p:sldId id="1307" r:id="rId4"/>
    <p:sldId id="1308" r:id="rId5"/>
    <p:sldId id="1314" r:id="rId6"/>
    <p:sldId id="1315" r:id="rId7"/>
    <p:sldId id="1316" r:id="rId8"/>
    <p:sldId id="1317" r:id="rId9"/>
    <p:sldId id="1318" r:id="rId10"/>
    <p:sldId id="1319" r:id="rId11"/>
    <p:sldId id="1321" r:id="rId12"/>
    <p:sldId id="1322" r:id="rId13"/>
    <p:sldId id="1323" r:id="rId14"/>
    <p:sldId id="1324" r:id="rId15"/>
    <p:sldId id="1325" r:id="rId16"/>
    <p:sldId id="1329" r:id="rId17"/>
    <p:sldId id="1330" r:id="rId18"/>
    <p:sldId id="1334" r:id="rId19"/>
    <p:sldId id="1336" r:id="rId20"/>
    <p:sldId id="1337" r:id="rId21"/>
    <p:sldId id="1338" r:id="rId22"/>
    <p:sldId id="1339" r:id="rId23"/>
    <p:sldId id="1352" r:id="rId24"/>
    <p:sldId id="1345" r:id="rId25"/>
    <p:sldId id="1346" r:id="rId26"/>
    <p:sldId id="1350" r:id="rId27"/>
    <p:sldId id="1353" r:id="rId28"/>
    <p:sldId id="1354" r:id="rId29"/>
    <p:sldId id="1355" r:id="rId30"/>
    <p:sldId id="1356" r:id="rId31"/>
    <p:sldId id="1357" r:id="rId32"/>
    <p:sldId id="1358" r:id="rId33"/>
    <p:sldId id="1359" r:id="rId34"/>
    <p:sldId id="1360" r:id="rId35"/>
    <p:sldId id="1361" r:id="rId36"/>
    <p:sldId id="1362" r:id="rId37"/>
    <p:sldId id="1363" r:id="rId38"/>
    <p:sldId id="1364" r:id="rId39"/>
    <p:sldId id="1365" r:id="rId40"/>
    <p:sldId id="1366" r:id="rId41"/>
    <p:sldId id="1367" r:id="rId42"/>
    <p:sldId id="1369" r:id="rId43"/>
    <p:sldId id="1370" r:id="rId44"/>
    <p:sldId id="1371" r:id="rId45"/>
    <p:sldId id="1373" r:id="rId46"/>
    <p:sldId id="1374" r:id="rId47"/>
    <p:sldId id="1375" r:id="rId48"/>
    <p:sldId id="1376" r:id="rId49"/>
    <p:sldId id="1377" r:id="rId50"/>
    <p:sldId id="1378" r:id="rId51"/>
    <p:sldId id="1386" r:id="rId52"/>
    <p:sldId id="1387" r:id="rId53"/>
    <p:sldId id="1389" r:id="rId54"/>
    <p:sldId id="1388" r:id="rId55"/>
    <p:sldId id="1390" r:id="rId56"/>
    <p:sldId id="1391" r:id="rId57"/>
    <p:sldId id="1402" r:id="rId58"/>
    <p:sldId id="1403" r:id="rId59"/>
    <p:sldId id="1222" r:id="rId60"/>
    <p:sldId id="501" r:id="rId61"/>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CC3300"/>
    <a:srgbClr val="FF99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23" autoAdjust="0"/>
    <p:restoredTop sz="83454" autoAdjust="0"/>
  </p:normalViewPr>
  <p:slideViewPr>
    <p:cSldViewPr snapToGrid="0">
      <p:cViewPr varScale="1">
        <p:scale>
          <a:sx n="60" d="100"/>
          <a:sy n="60" d="100"/>
        </p:scale>
        <p:origin x="-1632" y="-96"/>
      </p:cViewPr>
      <p:guideLst>
        <p:guide orient="horz" pos="816"/>
        <p:guide pos="44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4118769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What is Cryptography? There can be many definitions. Actually I am not able to find a definition that portrays the whole picture covering all the goals and features of Cryptography.  Most of the definitions talk only about data</a:t>
            </a:r>
            <a:r>
              <a:rPr lang="en-US" baseline="0" dirty="0" smtClean="0"/>
              <a:t> hiding which is just one aspect of Crypto but it has many more aspects such as data integrity, authentication and non-repudiation to name a few. Anyway this is one of the definitions of Crypto found in literature. It says “</a:t>
            </a:r>
            <a:r>
              <a:rPr lang="en-US" dirty="0" smtClean="0"/>
              <a:t>Cryptography is the </a:t>
            </a:r>
            <a:r>
              <a:rPr lang="en-US" dirty="0" smtClean="0">
                <a:solidFill>
                  <a:srgbClr val="0070C0"/>
                </a:solidFill>
              </a:rPr>
              <a:t>art</a:t>
            </a:r>
            <a:r>
              <a:rPr lang="en-US" dirty="0" smtClean="0"/>
              <a:t> and </a:t>
            </a:r>
            <a:r>
              <a:rPr lang="en-US" dirty="0" smtClean="0">
                <a:solidFill>
                  <a:srgbClr val="0070C0"/>
                </a:solidFill>
              </a:rPr>
              <a:t>science</a:t>
            </a:r>
            <a:r>
              <a:rPr lang="en-US" dirty="0" smtClean="0"/>
              <a:t> of secrecy”. Why an art? Because traditionally, crypto has been all about innovation and artistic thinking. Creating a new cipher or code is in a way similar to writing</a:t>
            </a:r>
            <a:r>
              <a:rPr lang="en-US" baseline="0" dirty="0" smtClean="0"/>
              <a:t> a new poem or to create a new musical composition. Starting from the Caesar’s cipher till the ciphers used in the last century, there was no scientific or mathematical proof of security. You find some innovative way to convert plaintext into ciphertext, you keep your key and you cipher/algorithm secret and you believe that it is extremely difficult for anyone having access to the ciphertext to find the corresponding plaintext without knowing your secret key; and that its. Obviously, without any mathematical proof, there are good chances that your belief about the security of your cipher is totally wrong. Actually we have a saying in Cryptography which is attributed to Bruce </a:t>
            </a:r>
            <a:r>
              <a:rPr lang="en-US" baseline="0" dirty="0" err="1" smtClean="0"/>
              <a:t>Schenier</a:t>
            </a:r>
            <a:r>
              <a:rPr lang="en-US" baseline="0" dirty="0" smtClean="0"/>
              <a:t>, who btw is an important guy in crypto being the author of books like “Applied Crypto” and coauthor (with Neil Ferguson) of “Practical Crypto” and an inventor of the block ciphers like </a:t>
            </a:r>
            <a:r>
              <a:rPr lang="en-US" baseline="0" dirty="0" err="1" smtClean="0"/>
              <a:t>BlowFish</a:t>
            </a:r>
            <a:r>
              <a:rPr lang="en-US" baseline="0" dirty="0" smtClean="0"/>
              <a:t> (one of the 5 finalists for AES). Anyway the saying is sometimes called </a:t>
            </a:r>
            <a:r>
              <a:rPr lang="en-US" baseline="0" dirty="0" err="1" smtClean="0"/>
              <a:t>Schenier’s</a:t>
            </a:r>
            <a:r>
              <a:rPr lang="en-US" baseline="0" dirty="0" smtClean="0"/>
              <a:t> Law and it states “Everyone can create a cipher that he thinks no one can break”. So you can see that this is the main problem with non-mathematical crypto that you may get a false sense of security which is obviously not desired.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1976, </a:t>
            </a:r>
            <a:r>
              <a:rPr lang="en-US" dirty="0" smtClean="0"/>
              <a:t>Whitfield </a:t>
            </a:r>
            <a:r>
              <a:rPr lang="en-US" dirty="0" err="1" smtClean="0"/>
              <a:t>Diffie</a:t>
            </a:r>
            <a:r>
              <a:rPr lang="en-US" dirty="0" smtClean="0"/>
              <a:t> and Martin Hellman presented their ground breaking work in IEEE</a:t>
            </a:r>
            <a:r>
              <a:rPr lang="en-US" baseline="0" dirty="0" smtClean="0"/>
              <a:t> Transactions on Information Theory </a:t>
            </a:r>
            <a:r>
              <a:rPr lang="en-US" dirty="0" smtClean="0"/>
              <a:t>namely “New Directions in Cryptography”. This paper is considered to be the most important</a:t>
            </a:r>
            <a:r>
              <a:rPr lang="en-US" baseline="0" dirty="0" smtClean="0"/>
              <a:t> paper in the area of cryptography. This gave the concept of “public key cryptography” which we will talk about in detail later today and it has made ground for making modern crypto stand on solid mathematical foundations. Modern crypto is a science with proofs of security based on known mathematical problems. We will also talk about these problems in the coming sessions.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then historically crypto has been associated with military apps only. The earliest instance of </a:t>
            </a:r>
            <a:r>
              <a:rPr lang="en-US" baseline="0" dirty="0" err="1" smtClean="0"/>
              <a:t>cryto</a:t>
            </a:r>
            <a:r>
              <a:rPr lang="en-US" baseline="0" dirty="0" smtClean="0"/>
              <a:t> usage is known to be the one by </a:t>
            </a:r>
            <a:r>
              <a:rPr lang="en-US" baseline="0" dirty="0" err="1" smtClean="0"/>
              <a:t>julius</a:t>
            </a:r>
            <a:r>
              <a:rPr lang="en-US" baseline="0" dirty="0" smtClean="0"/>
              <a:t> </a:t>
            </a:r>
            <a:r>
              <a:rPr lang="en-US" baseline="0" dirty="0" err="1" smtClean="0"/>
              <a:t>ceasar</a:t>
            </a:r>
            <a:r>
              <a:rPr lang="en-US" baseline="0" dirty="0" smtClean="0"/>
              <a:t> to communicate with his troops then in the recent past, crypto was used extensively in WW1 and WW2. The most famous story being that how the codes of German Enigma machine were broken by the allies.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today crypto is no more associated with military only. Its extensively used in ecommerce, credit card usage, internet banking, emails, social networking, mobile communication, audio and video communication, home and office security, you name it, its everywhere.  </a:t>
            </a:r>
            <a:endParaRPr lang="en-US" dirty="0"/>
          </a:p>
        </p:txBody>
      </p:sp>
      <p:sp>
        <p:nvSpPr>
          <p:cNvPr id="4" name="Slide Number Placeholder 3"/>
          <p:cNvSpPr>
            <a:spLocks noGrp="1"/>
          </p:cNvSpPr>
          <p:nvPr>
            <p:ph type="sldNum" sz="quarter" idx="10"/>
          </p:nvPr>
        </p:nvSpPr>
        <p:spPr/>
        <p:txBody>
          <a:bodyPr/>
          <a:lstStyle/>
          <a:p>
            <a:fld id="{3C0EB00F-EAFE-4CF2-8E38-2BEA03BD6D04}" type="slidenum">
              <a:rPr lang="en-US" smtClean="0"/>
              <a:pPr/>
              <a:t>6</a:t>
            </a:fld>
            <a:endParaRPr lang="en-US"/>
          </a:p>
        </p:txBody>
      </p:sp>
    </p:spTree>
    <p:extLst>
      <p:ext uri="{BB962C8B-B14F-4D97-AF65-F5344CB8AC3E}">
        <p14:creationId xmlns:p14="http://schemas.microsoft.com/office/powerpoint/2010/main" xmlns="" val="498794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66570633-8FE6-4495-A72C-FDBF05944DAB}" type="slidenum">
              <a:rPr lang="en-US" altLang="en-US" sz="1200">
                <a:latin typeface="Times" panose="02020603050405020304" pitchFamily="18" charset="0"/>
              </a:rPr>
              <a:pPr/>
              <a:t>11</a:t>
            </a:fld>
            <a:endParaRPr lang="en-US" altLang="en-US" sz="1200">
              <a:latin typeface="Times" panose="02020603050405020304"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panose="02020603050405020304" pitchFamily="18" charset="0"/>
            </a:endParaRPr>
          </a:p>
        </p:txBody>
      </p:sp>
    </p:spTree>
    <p:extLst>
      <p:ext uri="{BB962C8B-B14F-4D97-AF65-F5344CB8AC3E}">
        <p14:creationId xmlns:p14="http://schemas.microsoft.com/office/powerpoint/2010/main" xmlns="" val="96018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EB7E2D95-035A-4BA9-B738-97C357CF644F}" type="slidenum">
              <a:rPr lang="en-AU" smtClean="0"/>
              <a:pPr/>
              <a:t>24</a:t>
            </a:fld>
            <a:endParaRPr lang="en-AU"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AU" dirty="0" smtClean="0"/>
          </a:p>
        </p:txBody>
      </p:sp>
    </p:spTree>
    <p:extLst>
      <p:ext uri="{BB962C8B-B14F-4D97-AF65-F5344CB8AC3E}">
        <p14:creationId xmlns:p14="http://schemas.microsoft.com/office/powerpoint/2010/main" xmlns="" val="170402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C37C9CC-D80D-42E5-A16A-7B41B44A10B6}" type="slidenum">
              <a:rPr lang="en-AU" smtClean="0"/>
              <a:pPr/>
              <a:t>25</a:t>
            </a:fld>
            <a:endParaRPr lang="en-AU"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xmlns="" val="4217602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0DE747-02FE-4ADA-908E-5F6CDEF66739}" type="slidenum">
              <a:rPr lang="en-AU" altLang="en-US"/>
              <a:pPr/>
              <a:t>30</a:t>
            </a:fld>
            <a:endParaRPr lang="en-AU" alt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altLang="en-US"/>
              <a:t>Criteria from Rueppel</a:t>
            </a:r>
            <a:endParaRPr lang="en-AU" altLang="en-US"/>
          </a:p>
        </p:txBody>
      </p:sp>
    </p:spTree>
    <p:extLst>
      <p:ext uri="{BB962C8B-B14F-4D97-AF65-F5344CB8AC3E}">
        <p14:creationId xmlns:p14="http://schemas.microsoft.com/office/powerpoint/2010/main" xmlns="" val="1291531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CE45AF-F868-4A3B-9C36-7435B2BF1A8E}" type="slidenum">
              <a:rPr lang="en-US" altLang="en-US">
                <a:latin typeface="Calibri" panose="020F0502020204030204" pitchFamily="34" charset="0"/>
              </a:rPr>
              <a:pPr eaLnBrk="1" hangingPunct="1"/>
              <a:t>34</a:t>
            </a:fld>
            <a:endParaRPr lang="en-US" altLang="en-US">
              <a:latin typeface="Calibri" panose="020F0502020204030204" pitchFamily="34" charset="0"/>
            </a:endParaRPr>
          </a:p>
        </p:txBody>
      </p:sp>
    </p:spTree>
    <p:extLst>
      <p:ext uri="{BB962C8B-B14F-4D97-AF65-F5344CB8AC3E}">
        <p14:creationId xmlns:p14="http://schemas.microsoft.com/office/powerpoint/2010/main" xmlns="" val="2322835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7EF831-0050-4DC3-9ABD-EEC9D277734B}" type="slidenum">
              <a:rPr lang="en-US" altLang="en-US">
                <a:latin typeface="Calibri" panose="020F0502020204030204" pitchFamily="34" charset="0"/>
              </a:rPr>
              <a:pPr eaLnBrk="1" hangingPunct="1"/>
              <a:t>51</a:t>
            </a:fld>
            <a:endParaRPr lang="en-US" altLang="en-US">
              <a:latin typeface="Calibri" panose="020F0502020204030204" pitchFamily="34" charset="0"/>
            </a:endParaRPr>
          </a:p>
        </p:txBody>
      </p:sp>
    </p:spTree>
    <p:extLst>
      <p:ext uri="{BB962C8B-B14F-4D97-AF65-F5344CB8AC3E}">
        <p14:creationId xmlns:p14="http://schemas.microsoft.com/office/powerpoint/2010/main" xmlns="" val="450416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25FEF2-02A6-4222-BA19-319F24C44364}" type="slidenum">
              <a:rPr lang="en-US" altLang="en-US">
                <a:latin typeface="Calibri" panose="020F0502020204030204" pitchFamily="34" charset="0"/>
              </a:rPr>
              <a:pPr eaLnBrk="1" hangingPunct="1"/>
              <a:t>56</a:t>
            </a:fld>
            <a:endParaRPr lang="en-US" altLang="en-US">
              <a:latin typeface="Calibri" panose="020F0502020204030204" pitchFamily="34" charset="0"/>
            </a:endParaRPr>
          </a:p>
        </p:txBody>
      </p:sp>
    </p:spTree>
    <p:extLst>
      <p:ext uri="{BB962C8B-B14F-4D97-AF65-F5344CB8AC3E}">
        <p14:creationId xmlns:p14="http://schemas.microsoft.com/office/powerpoint/2010/main" xmlns="" val="3688014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Secure Shell (SSH) is a protocol for secure network communications designed to be relatively simple and inexpensive to implement. The initial version, SSH1 was focused on providing a secure remote logon facility to replace TELNET and other remote logon schemes that provided no security. SSH also provides a more general client/server capability and can be used for such network functions as file transfer and email. A new version, SSH2, fixes a number of security flaws in the original scheme. SSH2 is documented as a proposed standard in IETF RFCs 4250 through 4254.  SSH client and server applications are widely available for most operating systems. It has become the method of choice for remote login and X tunneling and is a rapidly becoming one of the most pervasive applications for encryption technology outside of embedded systems. </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16DECBE-BFC7-465F-BC5A-534B1038E798}" type="slidenum">
              <a:rPr lang="en-AU" altLang="en-US" sz="1200"/>
              <a:pPr eaLnBrk="1" hangingPunct="1"/>
              <a:t>57</a:t>
            </a:fld>
            <a:endParaRPr lang="en-AU" altLang="en-US" sz="1200"/>
          </a:p>
        </p:txBody>
      </p:sp>
    </p:spTree>
    <p:extLst>
      <p:ext uri="{BB962C8B-B14F-4D97-AF65-F5344CB8AC3E}">
        <p14:creationId xmlns:p14="http://schemas.microsoft.com/office/powerpoint/2010/main" xmlns="" val="526236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Stallings Figure 16.11 provides an example of Connection Protocol Exchange. </a:t>
            </a: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78AEC55-D91F-47D0-A32B-EB1445320B70}" type="slidenum">
              <a:rPr lang="en-AU" altLang="en-US" sz="1200"/>
              <a:pPr eaLnBrk="1" hangingPunct="1"/>
              <a:t>58</a:t>
            </a:fld>
            <a:endParaRPr lang="en-AU" altLang="en-US" sz="1200"/>
          </a:p>
        </p:txBody>
      </p:sp>
    </p:spTree>
    <p:extLst>
      <p:ext uri="{BB962C8B-B14F-4D97-AF65-F5344CB8AC3E}">
        <p14:creationId xmlns:p14="http://schemas.microsoft.com/office/powerpoint/2010/main" xmlns="" val="2655309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966612A-F64B-4EFC-A619-785F591FEED6}" type="slidenum">
              <a:rPr lang="en-AU" altLang="en-US" sz="1200"/>
              <a:pPr eaLnBrk="1" hangingPunct="1"/>
              <a:t>59</a:t>
            </a:fld>
            <a:endParaRPr lang="en-AU"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Chapter 16 summary.</a:t>
            </a:r>
          </a:p>
        </p:txBody>
      </p:sp>
    </p:spTree>
    <p:extLst>
      <p:ext uri="{BB962C8B-B14F-4D97-AF65-F5344CB8AC3E}">
        <p14:creationId xmlns:p14="http://schemas.microsoft.com/office/powerpoint/2010/main" xmlns="" val="984988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60</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4AE1B1A8-CE0F-43A7-B270-C5E48F876C2B}" type="datetime1">
              <a:rPr lang="en-US"/>
              <a:pPr>
                <a:defRPr/>
              </a:pPr>
              <a:t>7/9/2015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8E5B233C-28BC-4D73-8C38-66823B1481DC}" type="slidenum">
              <a:rPr lang="en-US" altLang="en-US"/>
              <a:pPr/>
              <a:t>‹#›</a:t>
            </a:fld>
            <a:endParaRPr lang="en-US" altLang="en-US"/>
          </a:p>
        </p:txBody>
      </p:sp>
    </p:spTree>
    <p:extLst>
      <p:ext uri="{BB962C8B-B14F-4D97-AF65-F5344CB8AC3E}">
        <p14:creationId xmlns:p14="http://schemas.microsoft.com/office/powerpoint/2010/main" xmlns="" val="828239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1"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a:xfrm>
            <a:off x="623570" y="854075"/>
            <a:ext cx="8229600" cy="4530725"/>
          </a:xfrm>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32</a:t>
            </a:r>
          </a:p>
          <a:p>
            <a:pPr marL="0" indent="0" algn="ctr">
              <a:lnSpc>
                <a:spcPct val="150000"/>
              </a:lnSpc>
              <a:buFont typeface="Monotype Sorts" pitchFamily="-84" charset="2"/>
              <a:buNone/>
              <a:defRPr/>
            </a:pPr>
            <a:endParaRPr lang="en-GB" sz="28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13202"/>
            <a:ext cx="8229600" cy="4530725"/>
          </a:xfrm>
        </p:spPr>
        <p:txBody>
          <a:bodyPr/>
          <a:lstStyle/>
          <a:p>
            <a:pPr marL="0" lvl="0" indent="0" algn="ctr">
              <a:buNone/>
              <a:defRPr/>
            </a:pPr>
            <a:r>
              <a:rPr lang="en-GB" sz="5400" dirty="0" smtClean="0">
                <a:solidFill>
                  <a:srgbClr val="666600">
                    <a:lumMod val="75000"/>
                  </a:srgbClr>
                </a:solidFill>
              </a:rPr>
              <a:t>Course Revision </a:t>
            </a:r>
            <a:endParaRPr lang="en-GB" sz="4400" dirty="0">
              <a:solidFill>
                <a:srgbClr val="666600">
                  <a:lumMod val="75000"/>
                </a:srgbClr>
              </a:solidFill>
            </a:endParaRPr>
          </a:p>
          <a:p>
            <a:pPr marL="0" indent="0" algn="r">
              <a:buNone/>
            </a:pPr>
            <a:endParaRPr lang="en-US" dirty="0" smtClean="0"/>
          </a:p>
          <a:p>
            <a:pPr marL="0" indent="0" algn="r">
              <a:buNone/>
            </a:pPr>
            <a:endParaRPr lang="en-US" dirty="0"/>
          </a:p>
        </p:txBody>
      </p:sp>
    </p:spTree>
    <p:extLst>
      <p:ext uri="{BB962C8B-B14F-4D97-AF65-F5344CB8AC3E}">
        <p14:creationId xmlns:p14="http://schemas.microsoft.com/office/powerpoint/2010/main" xmlns="" val="459103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4" y="263064"/>
            <a:ext cx="8908025" cy="576262"/>
          </a:xfrm>
        </p:spPr>
        <p:txBody>
          <a:bodyPr/>
          <a:lstStyle/>
          <a:p>
            <a:r>
              <a:rPr lang="en-US" sz="3000" dirty="0" smtClean="0"/>
              <a:t>Security Threats in Mobile devices Environment</a:t>
            </a:r>
            <a:endParaRPr lang="en-US" sz="3000" dirty="0"/>
          </a:p>
        </p:txBody>
      </p:sp>
      <p:sp>
        <p:nvSpPr>
          <p:cNvPr id="4" name="Content Placeholder 3"/>
          <p:cNvSpPr>
            <a:spLocks noGrp="1"/>
          </p:cNvSpPr>
          <p:nvPr>
            <p:ph idx="1"/>
          </p:nvPr>
        </p:nvSpPr>
        <p:spPr/>
        <p:txBody>
          <a:bodyPr/>
          <a:lstStyle/>
          <a:p>
            <a:pPr marL="457200" indent="-457200">
              <a:buFont typeface="+mj-lt"/>
              <a:buAutoNum type="arabicPeriod"/>
            </a:pPr>
            <a:r>
              <a:rPr lang="en-US" sz="2400" dirty="0" smtClean="0"/>
              <a:t>Lack of Physical security control</a:t>
            </a:r>
          </a:p>
          <a:p>
            <a:pPr marL="1200150" lvl="2" indent="-457200"/>
            <a:r>
              <a:rPr lang="en-US" sz="2400" dirty="0" smtClean="0"/>
              <a:t>User can use in different location other than organization premises</a:t>
            </a:r>
          </a:p>
          <a:p>
            <a:pPr marL="1200150" lvl="2" indent="-457200"/>
            <a:r>
              <a:rPr lang="en-US" sz="2400" dirty="0" smtClean="0"/>
              <a:t>Even if within organization, the user may move the device within secure and non-secured locations</a:t>
            </a:r>
          </a:p>
          <a:p>
            <a:pPr marL="1200150" lvl="2" indent="-457200"/>
            <a:r>
              <a:rPr lang="en-US" sz="2400" dirty="0" smtClean="0"/>
              <a:t>This can lead towards theft and tempering</a:t>
            </a:r>
          </a:p>
          <a:p>
            <a:pPr marL="1200150" lvl="2" indent="-457200"/>
            <a:r>
              <a:rPr lang="en-US" sz="2400" dirty="0" smtClean="0"/>
              <a:t>A malicious party attempt to recover sensitive data from the device itself</a:t>
            </a:r>
          </a:p>
          <a:p>
            <a:pPr marL="1200150" lvl="2" indent="-457200"/>
            <a:r>
              <a:rPr lang="en-US" sz="2400" dirty="0" smtClean="0"/>
              <a:t>May use the device to gain access to the organization’s resources</a:t>
            </a:r>
            <a:endParaRPr lang="en-US" sz="2400" dirty="0"/>
          </a:p>
        </p:txBody>
      </p:sp>
    </p:spTree>
    <p:extLst>
      <p:ext uri="{BB962C8B-B14F-4D97-AF65-F5344CB8AC3E}">
        <p14:creationId xmlns:p14="http://schemas.microsoft.com/office/powerpoint/2010/main" xmlns="" val="37506088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7" y="218819"/>
            <a:ext cx="8937523" cy="576262"/>
          </a:xfrm>
        </p:spPr>
        <p:txBody>
          <a:bodyPr/>
          <a:lstStyle/>
          <a:p>
            <a:r>
              <a:rPr lang="en-US" sz="3000" dirty="0"/>
              <a:t>Security Threats in Mobile devices Environment</a:t>
            </a:r>
          </a:p>
        </p:txBody>
      </p:sp>
      <p:sp>
        <p:nvSpPr>
          <p:cNvPr id="3" name="Content Placeholder 2"/>
          <p:cNvSpPr>
            <a:spLocks noGrp="1"/>
          </p:cNvSpPr>
          <p:nvPr>
            <p:ph idx="1"/>
          </p:nvPr>
        </p:nvSpPr>
        <p:spPr>
          <a:xfrm>
            <a:off x="806450" y="1233488"/>
            <a:ext cx="8229600" cy="5019828"/>
          </a:xfrm>
        </p:spPr>
        <p:txBody>
          <a:bodyPr/>
          <a:lstStyle/>
          <a:p>
            <a:pPr>
              <a:buFont typeface="+mj-lt"/>
              <a:buAutoNum type="arabicPeriod" startAt="2"/>
            </a:pPr>
            <a:r>
              <a:rPr lang="en-US" sz="2400" dirty="0" smtClean="0"/>
              <a:t>Use of untrusted mobile devices</a:t>
            </a:r>
          </a:p>
          <a:p>
            <a:pPr>
              <a:buFont typeface="+mj-lt"/>
              <a:buAutoNum type="arabicPeriod" startAt="2"/>
            </a:pPr>
            <a:r>
              <a:rPr lang="en-US" sz="2400" dirty="0" smtClean="0"/>
              <a:t>Use of untrusted networks</a:t>
            </a:r>
          </a:p>
          <a:p>
            <a:pPr>
              <a:buFont typeface="+mj-lt"/>
              <a:buAutoNum type="arabicPeriod" startAt="2"/>
            </a:pPr>
            <a:r>
              <a:rPr lang="en-US" sz="2400" dirty="0" smtClean="0"/>
              <a:t>Use of applications created by unknown parties</a:t>
            </a:r>
          </a:p>
          <a:p>
            <a:pPr>
              <a:buFont typeface="+mj-lt"/>
              <a:buAutoNum type="arabicPeriod" startAt="2"/>
            </a:pPr>
            <a:r>
              <a:rPr lang="en-US" sz="2400" dirty="0" smtClean="0"/>
              <a:t>Interaction with other systems</a:t>
            </a:r>
          </a:p>
          <a:p>
            <a:pPr lvl="2"/>
            <a:r>
              <a:rPr lang="en-US" sz="2400" dirty="0"/>
              <a:t>Automatically, synchronizing data with other computing or cloud storage </a:t>
            </a:r>
            <a:r>
              <a:rPr lang="en-US" sz="2400" dirty="0" smtClean="0"/>
              <a:t>devices</a:t>
            </a:r>
          </a:p>
          <a:p>
            <a:pPr>
              <a:buFont typeface="+mj-lt"/>
              <a:buAutoNum type="arabicPeriod" startAt="2"/>
            </a:pPr>
            <a:r>
              <a:rPr lang="en-US" sz="2400" dirty="0" smtClean="0"/>
              <a:t>Use of untrusted content such as Quick Response Barcode</a:t>
            </a:r>
          </a:p>
          <a:p>
            <a:pPr>
              <a:buFont typeface="+mj-lt"/>
              <a:buAutoNum type="arabicPeriod" startAt="2"/>
            </a:pPr>
            <a:r>
              <a:rPr lang="en-US" sz="2400" dirty="0" smtClean="0"/>
              <a:t>Use of location services </a:t>
            </a:r>
          </a:p>
          <a:p>
            <a:pPr lvl="2"/>
            <a:r>
              <a:rPr lang="en-US" sz="2400" dirty="0" smtClean="0"/>
              <a:t>GPS capability on mobile devices can be used to maintain a knowledge of the physical location of the device.</a:t>
            </a:r>
          </a:p>
          <a:p>
            <a:endParaRPr lang="en-US" sz="2400" dirty="0"/>
          </a:p>
        </p:txBody>
      </p:sp>
    </p:spTree>
    <p:extLst>
      <p:ext uri="{BB962C8B-B14F-4D97-AF65-F5344CB8AC3E}">
        <p14:creationId xmlns:p14="http://schemas.microsoft.com/office/powerpoint/2010/main" xmlns="" val="2853058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dirty="0" smtClean="0"/>
              <a:t>Cryptography</a:t>
            </a:r>
            <a:endParaRPr lang="en-US" dirty="0"/>
          </a:p>
        </p:txBody>
      </p:sp>
      <p:sp>
        <p:nvSpPr>
          <p:cNvPr id="26627" name="Rectangle 3"/>
          <p:cNvSpPr>
            <a:spLocks noGrp="1" noChangeArrowheads="1"/>
          </p:cNvSpPr>
          <p:nvPr>
            <p:ph type="body" idx="4294967295"/>
          </p:nvPr>
        </p:nvSpPr>
        <p:spPr/>
        <p:txBody>
          <a:bodyPr/>
          <a:lstStyle/>
          <a:p>
            <a:pPr marL="0" indent="0">
              <a:buNone/>
            </a:pPr>
            <a:r>
              <a:rPr lang="en-US" sz="3200" dirty="0" smtClean="0"/>
              <a:t>The art of secret writing </a:t>
            </a:r>
            <a:endParaRPr lang="en-US" sz="3200" dirty="0"/>
          </a:p>
        </p:txBody>
      </p:sp>
      <p:pic>
        <p:nvPicPr>
          <p:cNvPr id="3" name="Picture 2"/>
          <p:cNvPicPr>
            <a:picLocks noChangeAspect="1"/>
          </p:cNvPicPr>
          <p:nvPr/>
        </p:nvPicPr>
        <p:blipFill>
          <a:blip r:embed="rId3"/>
          <a:stretch>
            <a:fillRect/>
          </a:stretch>
        </p:blipFill>
        <p:spPr>
          <a:xfrm>
            <a:off x="2428875" y="2319337"/>
            <a:ext cx="2143125" cy="2133600"/>
          </a:xfrm>
          <a:prstGeom prst="rect">
            <a:avLst/>
          </a:prstGeom>
        </p:spPr>
      </p:pic>
      <p:pic>
        <p:nvPicPr>
          <p:cNvPr id="8196" name="Picture 4" descr="http://socialnewswatch.com/wp-content/uploads/2012/05/Alberti-Cipher.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64903" y="3498850"/>
            <a:ext cx="3071147" cy="2196516"/>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5"/>
          <a:stretch>
            <a:fillRect/>
          </a:stretch>
        </p:blipFill>
        <p:spPr>
          <a:xfrm>
            <a:off x="648405" y="4704735"/>
            <a:ext cx="3888157" cy="1662113"/>
          </a:xfrm>
          <a:prstGeom prst="rect">
            <a:avLst/>
          </a:prstGeom>
        </p:spPr>
      </p:pic>
      <p:pic>
        <p:nvPicPr>
          <p:cNvPr id="7" name="Picture 6"/>
          <p:cNvPicPr>
            <a:picLocks noChangeAspect="1"/>
          </p:cNvPicPr>
          <p:nvPr/>
        </p:nvPicPr>
        <p:blipFill>
          <a:blip r:embed="rId6"/>
          <a:stretch>
            <a:fillRect/>
          </a:stretch>
        </p:blipFill>
        <p:spPr>
          <a:xfrm>
            <a:off x="5620979" y="1519237"/>
            <a:ext cx="2857500" cy="1600200"/>
          </a:xfrm>
          <a:prstGeom prst="rect">
            <a:avLst/>
          </a:prstGeom>
        </p:spPr>
      </p:pic>
    </p:spTree>
    <p:extLst>
      <p:ext uri="{BB962C8B-B14F-4D97-AF65-F5344CB8AC3E}">
        <p14:creationId xmlns:p14="http://schemas.microsoft.com/office/powerpoint/2010/main" xmlns="" val="383553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Cryptography</a:t>
            </a:r>
            <a:endParaRPr lang="en-US" dirty="0"/>
          </a:p>
        </p:txBody>
      </p:sp>
      <p:sp>
        <p:nvSpPr>
          <p:cNvPr id="3" name="Content Placeholder 2"/>
          <p:cNvSpPr>
            <a:spLocks noGrp="1"/>
          </p:cNvSpPr>
          <p:nvPr>
            <p:ph idx="1"/>
          </p:nvPr>
        </p:nvSpPr>
        <p:spPr/>
        <p:txBody>
          <a:bodyPr/>
          <a:lstStyle/>
          <a:p>
            <a:r>
              <a:rPr lang="en-US" sz="2400" dirty="0" smtClean="0"/>
              <a:t>Cryptography is the </a:t>
            </a:r>
            <a:r>
              <a:rPr lang="en-US" sz="2400" dirty="0" smtClean="0">
                <a:solidFill>
                  <a:srgbClr val="0070C0"/>
                </a:solidFill>
              </a:rPr>
              <a:t>art</a:t>
            </a:r>
            <a:r>
              <a:rPr lang="en-US" sz="2400" dirty="0" smtClean="0"/>
              <a:t> and </a:t>
            </a:r>
            <a:r>
              <a:rPr lang="en-US" sz="2400" dirty="0" smtClean="0">
                <a:solidFill>
                  <a:srgbClr val="0070C0"/>
                </a:solidFill>
              </a:rPr>
              <a:t>science</a:t>
            </a:r>
            <a:r>
              <a:rPr lang="en-US" sz="2400" dirty="0" smtClean="0"/>
              <a:t> of secrecy</a:t>
            </a:r>
          </a:p>
          <a:p>
            <a:r>
              <a:rPr lang="en-US" sz="2400" dirty="0" smtClean="0"/>
              <a:t>Hiding one’s secrets has always been human’s desire</a:t>
            </a:r>
          </a:p>
          <a:p>
            <a:r>
              <a:rPr lang="en-US" sz="2400" dirty="0" smtClean="0"/>
              <a:t>Historically, cryptography has been associated with military</a:t>
            </a:r>
          </a:p>
          <a:p>
            <a:pPr lvl="1"/>
            <a:r>
              <a:rPr lang="en-US" sz="2400" dirty="0" smtClean="0"/>
              <a:t>But now its everywhere</a:t>
            </a:r>
          </a:p>
          <a:p>
            <a:endParaRPr lang="en-US" dirty="0" smtClean="0"/>
          </a:p>
          <a:p>
            <a:pPr>
              <a:buNone/>
            </a:pPr>
            <a:endParaRPr lang="en-US" dirty="0"/>
          </a:p>
        </p:txBody>
      </p:sp>
    </p:spTree>
    <p:extLst>
      <p:ext uri="{BB962C8B-B14F-4D97-AF65-F5344CB8AC3E}">
        <p14:creationId xmlns:p14="http://schemas.microsoft.com/office/powerpoint/2010/main" xmlns="" val="3626544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Cryptography</a:t>
            </a:r>
            <a:endParaRPr lang="en-US" dirty="0"/>
          </a:p>
        </p:txBody>
      </p:sp>
      <p:sp>
        <p:nvSpPr>
          <p:cNvPr id="3" name="Content Placeholder 2"/>
          <p:cNvSpPr>
            <a:spLocks noGrp="1"/>
          </p:cNvSpPr>
          <p:nvPr>
            <p:ph idx="1"/>
          </p:nvPr>
        </p:nvSpPr>
        <p:spPr/>
        <p:txBody>
          <a:bodyPr/>
          <a:lstStyle/>
          <a:p>
            <a:r>
              <a:rPr lang="en-US" sz="2400" dirty="0" smtClean="0"/>
              <a:t>3 interrelated terms</a:t>
            </a:r>
          </a:p>
          <a:p>
            <a:pPr lvl="1"/>
            <a:r>
              <a:rPr lang="en-US" sz="2400" dirty="0" smtClean="0"/>
              <a:t>Cryptology</a:t>
            </a:r>
          </a:p>
          <a:p>
            <a:pPr lvl="1"/>
            <a:r>
              <a:rPr lang="en-US" sz="2400" dirty="0" smtClean="0"/>
              <a:t>Cryptography</a:t>
            </a:r>
          </a:p>
          <a:p>
            <a:pPr lvl="1"/>
            <a:r>
              <a:rPr lang="en-US" sz="2400" dirty="0" smtClean="0"/>
              <a:t>Cryptanalysis</a:t>
            </a:r>
          </a:p>
        </p:txBody>
      </p:sp>
    </p:spTree>
    <p:extLst>
      <p:ext uri="{BB962C8B-B14F-4D97-AF65-F5344CB8AC3E}">
        <p14:creationId xmlns:p14="http://schemas.microsoft.com/office/powerpoint/2010/main" xmlns="" val="4040055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735012" y="0"/>
            <a:ext cx="7772400" cy="734859"/>
          </a:xfrm>
        </p:spPr>
        <p:txBody>
          <a:bodyPr/>
          <a:lstStyle/>
          <a:p>
            <a:r>
              <a:rPr lang="en-US" altLang="en-US" dirty="0"/>
              <a:t>What is cryptology?</a:t>
            </a:r>
          </a:p>
        </p:txBody>
      </p:sp>
      <p:sp>
        <p:nvSpPr>
          <p:cNvPr id="495619" name="Rectangle 3"/>
          <p:cNvSpPr>
            <a:spLocks noGrp="1" noChangeArrowheads="1"/>
          </p:cNvSpPr>
          <p:nvPr>
            <p:ph type="body" idx="1"/>
          </p:nvPr>
        </p:nvSpPr>
        <p:spPr>
          <a:xfrm>
            <a:off x="250825" y="1447800"/>
            <a:ext cx="8740775" cy="4648200"/>
          </a:xfrm>
        </p:spPr>
        <p:txBody>
          <a:bodyPr/>
          <a:lstStyle/>
          <a:p>
            <a:r>
              <a:rPr lang="en-US" altLang="en-US" sz="2800" dirty="0" smtClean="0"/>
              <a:t>Cryptology </a:t>
            </a:r>
            <a:r>
              <a:rPr lang="en-US" altLang="en-US" sz="2800" dirty="0"/>
              <a:t>– science of hiding</a:t>
            </a:r>
          </a:p>
          <a:p>
            <a:pPr lvl="1"/>
            <a:r>
              <a:rPr lang="en-US" altLang="en-US" sz="2400" dirty="0"/>
              <a:t>Cryptography, Cryptanalysis – hide meaning of a message</a:t>
            </a:r>
          </a:p>
          <a:p>
            <a:pPr lvl="1"/>
            <a:r>
              <a:rPr lang="en-US" altLang="en-US" sz="2400" dirty="0"/>
              <a:t>Steganography, </a:t>
            </a:r>
            <a:r>
              <a:rPr lang="en-US" altLang="en-US" sz="2400" dirty="0" err="1"/>
              <a:t>Steganalysis</a:t>
            </a:r>
            <a:r>
              <a:rPr lang="en-US" altLang="en-US" sz="2400" dirty="0"/>
              <a:t> – hide existence of a message</a:t>
            </a:r>
          </a:p>
          <a:p>
            <a:r>
              <a:rPr lang="en-US" altLang="en-US" sz="2800" dirty="0"/>
              <a:t>Cryptography – secret writing</a:t>
            </a:r>
          </a:p>
          <a:p>
            <a:r>
              <a:rPr lang="en-US" altLang="en-US" sz="2800" dirty="0"/>
              <a:t>Cryptanalysis – analyzing (breaking) secrets</a:t>
            </a:r>
          </a:p>
          <a:p>
            <a:pPr lvl="1">
              <a:buFontTx/>
              <a:buNone/>
            </a:pPr>
            <a:r>
              <a:rPr lang="en-US" altLang="en-US" sz="2400" dirty="0"/>
              <a:t>	</a:t>
            </a:r>
            <a:r>
              <a:rPr lang="en-US" altLang="en-US" sz="2400" i="1" dirty="0"/>
              <a:t>Cryptanalysis</a:t>
            </a:r>
            <a:r>
              <a:rPr lang="en-US" altLang="en-US" sz="2400" dirty="0"/>
              <a:t> is what attacker does</a:t>
            </a:r>
          </a:p>
          <a:p>
            <a:pPr lvl="1">
              <a:buFontTx/>
              <a:buNone/>
            </a:pPr>
            <a:r>
              <a:rPr lang="en-US" altLang="en-US" sz="2400" dirty="0"/>
              <a:t>	</a:t>
            </a:r>
            <a:r>
              <a:rPr lang="en-US" altLang="en-US" sz="2400" i="1" dirty="0"/>
              <a:t>Decipher</a:t>
            </a:r>
            <a:r>
              <a:rPr lang="en-US" altLang="en-US" sz="2400" dirty="0"/>
              <a:t> or </a:t>
            </a:r>
            <a:r>
              <a:rPr lang="en-US" altLang="en-US" sz="2400" i="1" dirty="0"/>
              <a:t>Decryption</a:t>
            </a:r>
            <a:r>
              <a:rPr lang="en-US" altLang="en-US" sz="2400" dirty="0"/>
              <a:t> is what legitimate receiver does</a:t>
            </a:r>
          </a:p>
        </p:txBody>
      </p:sp>
    </p:spTree>
    <p:extLst>
      <p:ext uri="{BB962C8B-B14F-4D97-AF65-F5344CB8AC3E}">
        <p14:creationId xmlns:p14="http://schemas.microsoft.com/office/powerpoint/2010/main" xmlns="" val="93735266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sp>
        <p:nvSpPr>
          <p:cNvPr id="3" name="Content Placeholder 2"/>
          <p:cNvSpPr>
            <a:spLocks noGrp="1"/>
          </p:cNvSpPr>
          <p:nvPr>
            <p:ph idx="1"/>
          </p:nvPr>
        </p:nvSpPr>
        <p:spPr/>
        <p:txBody>
          <a:bodyPr/>
          <a:lstStyle/>
          <a:p>
            <a:r>
              <a:rPr lang="en-US" sz="2400" dirty="0" smtClean="0"/>
              <a:t>Characters</a:t>
            </a:r>
          </a:p>
          <a:p>
            <a:pPr lvl="1"/>
            <a:r>
              <a:rPr lang="en-US" sz="2400" dirty="0" smtClean="0"/>
              <a:t>Alice</a:t>
            </a:r>
          </a:p>
          <a:p>
            <a:pPr lvl="1"/>
            <a:r>
              <a:rPr lang="en-US" sz="2400" dirty="0" smtClean="0"/>
              <a:t>Bob</a:t>
            </a:r>
          </a:p>
          <a:p>
            <a:pPr lvl="1"/>
            <a:r>
              <a:rPr lang="en-US" sz="2400" dirty="0" smtClean="0"/>
              <a:t>Eve</a:t>
            </a:r>
          </a:p>
          <a:p>
            <a:pPr lvl="1"/>
            <a:r>
              <a:rPr lang="en-US" sz="2400" dirty="0" smtClean="0"/>
              <a:t>Trent</a:t>
            </a:r>
          </a:p>
          <a:p>
            <a:pPr lvl="1"/>
            <a:r>
              <a:rPr lang="en-US" sz="2400" dirty="0" smtClean="0"/>
              <a:t>………</a:t>
            </a:r>
          </a:p>
          <a:p>
            <a:r>
              <a:rPr lang="en-US" sz="2400" dirty="0" smtClean="0"/>
              <a:t>Plaintext/message</a:t>
            </a:r>
          </a:p>
          <a:p>
            <a:r>
              <a:rPr lang="en-US" sz="2400" dirty="0" err="1" smtClean="0"/>
              <a:t>Ciphertext</a:t>
            </a:r>
            <a:endParaRPr lang="en-US" sz="2400" dirty="0" smtClean="0"/>
          </a:p>
          <a:p>
            <a:endParaRPr lang="en-US" dirty="0"/>
          </a:p>
        </p:txBody>
      </p:sp>
    </p:spTree>
    <p:extLst>
      <p:ext uri="{BB962C8B-B14F-4D97-AF65-F5344CB8AC3E}">
        <p14:creationId xmlns:p14="http://schemas.microsoft.com/office/powerpoint/2010/main" xmlns="" val="37890925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sp>
        <p:nvSpPr>
          <p:cNvPr id="3" name="Content Placeholder 2"/>
          <p:cNvSpPr>
            <a:spLocks noGrp="1"/>
          </p:cNvSpPr>
          <p:nvPr>
            <p:ph idx="1"/>
          </p:nvPr>
        </p:nvSpPr>
        <p:spPr/>
        <p:txBody>
          <a:bodyPr/>
          <a:lstStyle/>
          <a:p>
            <a:r>
              <a:rPr lang="en-US" sz="2400" dirty="0" smtClean="0"/>
              <a:t>Key</a:t>
            </a:r>
          </a:p>
          <a:p>
            <a:pPr lvl="1"/>
            <a:r>
              <a:rPr lang="en-US" sz="2400" dirty="0" smtClean="0"/>
              <a:t>Single/secret/symmetric key</a:t>
            </a:r>
          </a:p>
          <a:p>
            <a:pPr lvl="1"/>
            <a:r>
              <a:rPr lang="en-US" sz="2400" dirty="0" smtClean="0"/>
              <a:t>Two/public/asymmetric key</a:t>
            </a:r>
          </a:p>
          <a:p>
            <a:r>
              <a:rPr lang="en-US" sz="2400" dirty="0" smtClean="0"/>
              <a:t>Encryption/</a:t>
            </a:r>
            <a:r>
              <a:rPr lang="en-US" sz="2400" dirty="0" err="1" smtClean="0"/>
              <a:t>encipherment</a:t>
            </a:r>
            <a:endParaRPr lang="en-US" sz="2400" dirty="0" smtClean="0"/>
          </a:p>
          <a:p>
            <a:pPr lvl="2"/>
            <a:r>
              <a:rPr lang="en-US" altLang="en-US" sz="2400" dirty="0"/>
              <a:t>The conversion of data into </a:t>
            </a:r>
            <a:r>
              <a:rPr lang="en-US" altLang="en-US" sz="2400" dirty="0" err="1"/>
              <a:t>ciphertext</a:t>
            </a:r>
            <a:r>
              <a:rPr lang="en-US" altLang="en-US" sz="2400" dirty="0"/>
              <a:t>, that cannot be easily understood by unauthorized people</a:t>
            </a:r>
            <a:r>
              <a:rPr lang="en-US" altLang="en-US" sz="2400" dirty="0" smtClean="0"/>
              <a:t>.</a:t>
            </a:r>
            <a:endParaRPr lang="en-US" sz="2400" dirty="0" smtClean="0"/>
          </a:p>
          <a:p>
            <a:r>
              <a:rPr lang="en-US" sz="2400" dirty="0" smtClean="0"/>
              <a:t>Decryption/decipherment</a:t>
            </a:r>
          </a:p>
          <a:p>
            <a:pPr lvl="2"/>
            <a:r>
              <a:rPr lang="en-US" altLang="en-US" sz="2400" dirty="0"/>
              <a:t>The process of converting encrypted data back into its original form so that it can be understood.</a:t>
            </a:r>
          </a:p>
          <a:p>
            <a:pPr marL="857250" lvl="2" indent="0">
              <a:buNone/>
            </a:pPr>
            <a:endParaRPr lang="en-US" sz="2400" dirty="0" smtClean="0"/>
          </a:p>
          <a:p>
            <a:pPr marL="0" indent="0">
              <a:buNone/>
            </a:pPr>
            <a:r>
              <a:rPr lang="en-US" dirty="0" smtClean="0"/>
              <a:t>	</a:t>
            </a:r>
            <a:endParaRPr lang="en-US" dirty="0"/>
          </a:p>
        </p:txBody>
      </p:sp>
    </p:spTree>
    <p:extLst>
      <p:ext uri="{BB962C8B-B14F-4D97-AF65-F5344CB8AC3E}">
        <p14:creationId xmlns:p14="http://schemas.microsoft.com/office/powerpoint/2010/main" xmlns="" val="4273017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4294967295"/>
          </p:nvPr>
        </p:nvSpPr>
        <p:spPr>
          <a:xfrm>
            <a:off x="533400" y="6324600"/>
            <a:ext cx="2133600" cy="32067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89546CC4-3F10-4A22-BC98-13118B2E8B3D}" type="slidenum">
              <a:rPr lang="en-US" altLang="en-US" sz="1400"/>
              <a:pPr/>
              <a:t>11</a:t>
            </a:fld>
            <a:endParaRPr lang="en-US" altLang="en-US" sz="1400"/>
          </a:p>
        </p:txBody>
      </p:sp>
      <p:sp>
        <p:nvSpPr>
          <p:cNvPr id="36867" name="Rectangle 2"/>
          <p:cNvSpPr>
            <a:spLocks noGrp="1" noChangeArrowheads="1"/>
          </p:cNvSpPr>
          <p:nvPr>
            <p:ph type="title"/>
          </p:nvPr>
        </p:nvSpPr>
        <p:spPr/>
        <p:txBody>
          <a:bodyPr/>
          <a:lstStyle/>
          <a:p>
            <a:pPr eaLnBrk="1" hangingPunct="1"/>
            <a:r>
              <a:rPr lang="en-US" altLang="en-US" smtClean="0"/>
              <a:t>Cryptography</a:t>
            </a:r>
          </a:p>
        </p:txBody>
      </p:sp>
      <p:sp>
        <p:nvSpPr>
          <p:cNvPr id="36868" name="Rectangle 4"/>
          <p:cNvSpPr>
            <a:spLocks noChangeArrowheads="1"/>
          </p:cNvSpPr>
          <p:nvPr/>
        </p:nvSpPr>
        <p:spPr bwMode="auto">
          <a:xfrm>
            <a:off x="1524000" y="2514600"/>
            <a:ext cx="1295400" cy="9144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2000" i="1"/>
              <a:t>plaintext</a:t>
            </a:r>
          </a:p>
          <a:p>
            <a:pPr algn="ctr"/>
            <a:r>
              <a:rPr lang="en-US" altLang="en-US" sz="2000" i="1"/>
              <a:t>message</a:t>
            </a:r>
            <a:endParaRPr lang="en-US" altLang="en-US"/>
          </a:p>
        </p:txBody>
      </p:sp>
      <p:sp>
        <p:nvSpPr>
          <p:cNvPr id="36869" name="Rectangle 5"/>
          <p:cNvSpPr>
            <a:spLocks noChangeArrowheads="1"/>
          </p:cNvSpPr>
          <p:nvPr/>
        </p:nvSpPr>
        <p:spPr bwMode="auto">
          <a:xfrm>
            <a:off x="5486400" y="2514600"/>
            <a:ext cx="1524000" cy="9906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2000" i="1"/>
              <a:t>ciphertext</a:t>
            </a:r>
          </a:p>
          <a:p>
            <a:pPr algn="ctr"/>
            <a:r>
              <a:rPr lang="en-US" altLang="en-US" sz="2000" i="1"/>
              <a:t>message</a:t>
            </a:r>
          </a:p>
        </p:txBody>
      </p:sp>
      <p:sp>
        <p:nvSpPr>
          <p:cNvPr id="36870" name="AutoShape 6"/>
          <p:cNvSpPr>
            <a:spLocks noChangeArrowheads="1"/>
          </p:cNvSpPr>
          <p:nvPr/>
        </p:nvSpPr>
        <p:spPr bwMode="auto">
          <a:xfrm>
            <a:off x="3505200" y="1905000"/>
            <a:ext cx="1281113" cy="942975"/>
          </a:xfrm>
          <a:prstGeom prst="rightArrow">
            <a:avLst>
              <a:gd name="adj1" fmla="val 50000"/>
              <a:gd name="adj2" fmla="val 33965"/>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1600"/>
              <a:t>Encryption</a:t>
            </a:r>
          </a:p>
        </p:txBody>
      </p:sp>
      <p:sp>
        <p:nvSpPr>
          <p:cNvPr id="36871" name="AutoShape 8"/>
          <p:cNvSpPr>
            <a:spLocks noChangeArrowheads="1"/>
          </p:cNvSpPr>
          <p:nvPr/>
        </p:nvSpPr>
        <p:spPr bwMode="auto">
          <a:xfrm>
            <a:off x="3505200" y="3200400"/>
            <a:ext cx="1219200" cy="914400"/>
          </a:xfrm>
          <a:prstGeom prst="leftArrow">
            <a:avLst>
              <a:gd name="adj1" fmla="val 50000"/>
              <a:gd name="adj2" fmla="val 33333"/>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1600"/>
              <a:t>Decryption</a:t>
            </a:r>
          </a:p>
        </p:txBody>
      </p:sp>
      <p:sp>
        <p:nvSpPr>
          <p:cNvPr id="36872" name="Text Box 10"/>
          <p:cNvSpPr txBox="1">
            <a:spLocks noChangeArrowheads="1"/>
          </p:cNvSpPr>
          <p:nvPr/>
        </p:nvSpPr>
        <p:spPr bwMode="auto">
          <a:xfrm>
            <a:off x="1524000" y="5181600"/>
            <a:ext cx="6477000" cy="100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a:t>Encrypted(Information) cannot be read </a:t>
            </a:r>
          </a:p>
          <a:p>
            <a:pPr>
              <a:spcBef>
                <a:spcPct val="50000"/>
              </a:spcBef>
            </a:pPr>
            <a:r>
              <a:rPr lang="en-US" altLang="en-US"/>
              <a:t>Decrypted(Encrypted(Information)) can be</a:t>
            </a:r>
          </a:p>
        </p:txBody>
      </p:sp>
    </p:spTree>
    <p:extLst>
      <p:ext uri="{BB962C8B-B14F-4D97-AF65-F5344CB8AC3E}">
        <p14:creationId xmlns:p14="http://schemas.microsoft.com/office/powerpoint/2010/main" xmlns="" val="1088628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p:txBody>
          <a:bodyPr/>
          <a:lstStyle/>
          <a:p>
            <a:r>
              <a:rPr lang="en-US" altLang="en-US" dirty="0" smtClean="0"/>
              <a:t>Cryptography </a:t>
            </a:r>
            <a:endParaRPr lang="en-US" altLang="en-US" dirty="0"/>
          </a:p>
        </p:txBody>
      </p:sp>
      <p:sp>
        <p:nvSpPr>
          <p:cNvPr id="498691" name="Rectangle 3"/>
          <p:cNvSpPr>
            <a:spLocks noChangeArrowheads="1"/>
          </p:cNvSpPr>
          <p:nvPr/>
        </p:nvSpPr>
        <p:spPr bwMode="auto">
          <a:xfrm>
            <a:off x="2109788" y="2636838"/>
            <a:ext cx="1371600" cy="9144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t>Encrypt</a:t>
            </a:r>
          </a:p>
        </p:txBody>
      </p:sp>
      <p:sp>
        <p:nvSpPr>
          <p:cNvPr id="498692" name="Rectangle 4"/>
          <p:cNvSpPr>
            <a:spLocks noChangeArrowheads="1"/>
          </p:cNvSpPr>
          <p:nvPr/>
        </p:nvSpPr>
        <p:spPr bwMode="auto">
          <a:xfrm>
            <a:off x="5468938" y="2640013"/>
            <a:ext cx="1371600" cy="914400"/>
          </a:xfrm>
          <a:prstGeom prst="rect">
            <a:avLst/>
          </a:prstGeom>
          <a:solidFill>
            <a:srgbClr val="FFC8BB"/>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t>Decrypt</a:t>
            </a:r>
          </a:p>
        </p:txBody>
      </p:sp>
      <p:sp>
        <p:nvSpPr>
          <p:cNvPr id="498693" name="Text Box 5"/>
          <p:cNvSpPr txBox="1">
            <a:spLocks noChangeArrowheads="1"/>
          </p:cNvSpPr>
          <p:nvPr/>
        </p:nvSpPr>
        <p:spPr bwMode="auto">
          <a:xfrm>
            <a:off x="457200" y="2865438"/>
            <a:ext cx="1354138"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Plaintext</a:t>
            </a:r>
          </a:p>
        </p:txBody>
      </p:sp>
      <p:sp>
        <p:nvSpPr>
          <p:cNvPr id="498694" name="Text Box 6"/>
          <p:cNvSpPr txBox="1">
            <a:spLocks noChangeArrowheads="1"/>
          </p:cNvSpPr>
          <p:nvPr/>
        </p:nvSpPr>
        <p:spPr bwMode="auto">
          <a:xfrm>
            <a:off x="3532188" y="2630488"/>
            <a:ext cx="1574800"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Ciphertext</a:t>
            </a:r>
          </a:p>
        </p:txBody>
      </p:sp>
      <p:cxnSp>
        <p:nvCxnSpPr>
          <p:cNvPr id="498695" name="AutoShape 7"/>
          <p:cNvCxnSpPr>
            <a:cxnSpLocks noChangeShapeType="1"/>
            <a:stCxn id="498693" idx="3"/>
            <a:endCxn id="498691" idx="1"/>
          </p:cNvCxnSpPr>
          <p:nvPr/>
        </p:nvCxnSpPr>
        <p:spPr bwMode="auto">
          <a:xfrm>
            <a:off x="1811338" y="3094038"/>
            <a:ext cx="29845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98696" name="Text Box 8"/>
          <p:cNvSpPr txBox="1">
            <a:spLocks noChangeArrowheads="1"/>
          </p:cNvSpPr>
          <p:nvPr/>
        </p:nvSpPr>
        <p:spPr bwMode="auto">
          <a:xfrm>
            <a:off x="7180263" y="2868613"/>
            <a:ext cx="1354137"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Plaintext</a:t>
            </a:r>
          </a:p>
        </p:txBody>
      </p:sp>
      <p:cxnSp>
        <p:nvCxnSpPr>
          <p:cNvPr id="498697" name="AutoShape 9"/>
          <p:cNvCxnSpPr>
            <a:cxnSpLocks noChangeShapeType="1"/>
            <a:stCxn id="498692" idx="3"/>
            <a:endCxn id="498696" idx="1"/>
          </p:cNvCxnSpPr>
          <p:nvPr/>
        </p:nvCxnSpPr>
        <p:spPr bwMode="auto">
          <a:xfrm>
            <a:off x="6840538" y="3097213"/>
            <a:ext cx="33972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98698" name="Text Box 10"/>
          <p:cNvSpPr txBox="1">
            <a:spLocks noChangeArrowheads="1"/>
          </p:cNvSpPr>
          <p:nvPr/>
        </p:nvSpPr>
        <p:spPr bwMode="auto">
          <a:xfrm>
            <a:off x="846138" y="4937125"/>
            <a:ext cx="846137"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Alice</a:t>
            </a:r>
          </a:p>
        </p:txBody>
      </p:sp>
      <p:sp>
        <p:nvSpPr>
          <p:cNvPr id="498699" name="Text Box 11"/>
          <p:cNvSpPr txBox="1">
            <a:spLocks noChangeArrowheads="1"/>
          </p:cNvSpPr>
          <p:nvPr/>
        </p:nvSpPr>
        <p:spPr bwMode="auto">
          <a:xfrm>
            <a:off x="7270750" y="4981575"/>
            <a:ext cx="727075"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Bob</a:t>
            </a:r>
          </a:p>
        </p:txBody>
      </p:sp>
      <p:sp>
        <p:nvSpPr>
          <p:cNvPr id="498700" name="AutoShape 12"/>
          <p:cNvSpPr>
            <a:spLocks noChangeArrowheads="1"/>
          </p:cNvSpPr>
          <p:nvPr/>
        </p:nvSpPr>
        <p:spPr bwMode="auto">
          <a:xfrm>
            <a:off x="762000" y="3581400"/>
            <a:ext cx="1066800" cy="1295400"/>
          </a:xfrm>
          <a:prstGeom prst="smileyFace">
            <a:avLst>
              <a:gd name="adj" fmla="val 4653"/>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1" name="AutoShape 13"/>
          <p:cNvSpPr>
            <a:spLocks noChangeArrowheads="1"/>
          </p:cNvSpPr>
          <p:nvPr/>
        </p:nvSpPr>
        <p:spPr bwMode="auto">
          <a:xfrm>
            <a:off x="7086600" y="3581400"/>
            <a:ext cx="1066800" cy="1295400"/>
          </a:xfrm>
          <a:prstGeom prst="smileyFace">
            <a:avLst>
              <a:gd name="adj" fmla="val 4653"/>
            </a:avLst>
          </a:prstGeom>
          <a:solidFill>
            <a:srgbClr val="FEFC9E"/>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2" name="Oval 14"/>
          <p:cNvSpPr>
            <a:spLocks noChangeArrowheads="1"/>
          </p:cNvSpPr>
          <p:nvPr/>
        </p:nvSpPr>
        <p:spPr bwMode="auto">
          <a:xfrm>
            <a:off x="990600"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3" name="Oval 15"/>
          <p:cNvSpPr>
            <a:spLocks noChangeArrowheads="1"/>
          </p:cNvSpPr>
          <p:nvPr/>
        </p:nvSpPr>
        <p:spPr bwMode="auto">
          <a:xfrm>
            <a:off x="1066800" y="3994150"/>
            <a:ext cx="92075" cy="76200"/>
          </a:xfrm>
          <a:prstGeom prst="ellipse">
            <a:avLst/>
          </a:prstGeom>
          <a:solidFill>
            <a:srgbClr val="9933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4" name="Oval 16"/>
          <p:cNvSpPr>
            <a:spLocks noChangeArrowheads="1"/>
          </p:cNvSpPr>
          <p:nvPr/>
        </p:nvSpPr>
        <p:spPr bwMode="auto">
          <a:xfrm>
            <a:off x="1343025"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5" name="Oval 17"/>
          <p:cNvSpPr>
            <a:spLocks noChangeArrowheads="1"/>
          </p:cNvSpPr>
          <p:nvPr/>
        </p:nvSpPr>
        <p:spPr bwMode="auto">
          <a:xfrm>
            <a:off x="1419225" y="3994150"/>
            <a:ext cx="92075" cy="76200"/>
          </a:xfrm>
          <a:prstGeom prst="ellipse">
            <a:avLst/>
          </a:prstGeom>
          <a:solidFill>
            <a:srgbClr val="9933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6" name="Oval 18"/>
          <p:cNvSpPr>
            <a:spLocks noChangeArrowheads="1"/>
          </p:cNvSpPr>
          <p:nvPr/>
        </p:nvSpPr>
        <p:spPr bwMode="auto">
          <a:xfrm>
            <a:off x="7362825"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7" name="Oval 19"/>
          <p:cNvSpPr>
            <a:spLocks noChangeArrowheads="1"/>
          </p:cNvSpPr>
          <p:nvPr/>
        </p:nvSpPr>
        <p:spPr bwMode="auto">
          <a:xfrm>
            <a:off x="7439025" y="3994150"/>
            <a:ext cx="92075" cy="76200"/>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8" name="Oval 20"/>
          <p:cNvSpPr>
            <a:spLocks noChangeArrowheads="1"/>
          </p:cNvSpPr>
          <p:nvPr/>
        </p:nvSpPr>
        <p:spPr bwMode="auto">
          <a:xfrm>
            <a:off x="7667625"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9" name="Oval 21"/>
          <p:cNvSpPr>
            <a:spLocks noChangeArrowheads="1"/>
          </p:cNvSpPr>
          <p:nvPr/>
        </p:nvSpPr>
        <p:spPr bwMode="auto">
          <a:xfrm>
            <a:off x="7743825" y="3994150"/>
            <a:ext cx="92075" cy="76200"/>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498710" name="Group 22"/>
          <p:cNvGrpSpPr>
            <a:grpSpLocks/>
          </p:cNvGrpSpPr>
          <p:nvPr/>
        </p:nvGrpSpPr>
        <p:grpSpPr bwMode="auto">
          <a:xfrm>
            <a:off x="3009900" y="3644901"/>
            <a:ext cx="2752725" cy="2230438"/>
            <a:chOff x="1983" y="2112"/>
            <a:chExt cx="1734" cy="1405"/>
          </a:xfrm>
        </p:grpSpPr>
        <p:sp>
          <p:nvSpPr>
            <p:cNvPr id="498711" name="Oval 23"/>
            <p:cNvSpPr>
              <a:spLocks noChangeArrowheads="1"/>
            </p:cNvSpPr>
            <p:nvPr/>
          </p:nvSpPr>
          <p:spPr bwMode="auto">
            <a:xfrm>
              <a:off x="2304" y="2256"/>
              <a:ext cx="240" cy="336"/>
            </a:xfrm>
            <a:prstGeom prst="ellipse">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2" name="Oval 24"/>
            <p:cNvSpPr>
              <a:spLocks noChangeArrowheads="1"/>
            </p:cNvSpPr>
            <p:nvPr/>
          </p:nvSpPr>
          <p:spPr bwMode="auto">
            <a:xfrm>
              <a:off x="3120" y="2304"/>
              <a:ext cx="240" cy="336"/>
            </a:xfrm>
            <a:prstGeom prst="ellipse">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3" name="Text Box 25"/>
            <p:cNvSpPr txBox="1">
              <a:spLocks noChangeArrowheads="1"/>
            </p:cNvSpPr>
            <p:nvPr/>
          </p:nvSpPr>
          <p:spPr bwMode="auto">
            <a:xfrm>
              <a:off x="1983" y="2994"/>
              <a:ext cx="1734" cy="523"/>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dirty="0" smtClean="0"/>
                <a:t>Eve</a:t>
              </a:r>
              <a:endParaRPr lang="en-US" altLang="en-US" sz="2400" dirty="0"/>
            </a:p>
            <a:p>
              <a:pPr algn="ctr"/>
              <a:r>
                <a:rPr lang="en-US" altLang="en-US" sz="2400" dirty="0"/>
                <a:t>(active attacker)</a:t>
              </a:r>
            </a:p>
          </p:txBody>
        </p:sp>
        <p:sp>
          <p:nvSpPr>
            <p:cNvPr id="498714" name="AutoShape 26"/>
            <p:cNvSpPr>
              <a:spLocks noChangeArrowheads="1"/>
            </p:cNvSpPr>
            <p:nvPr/>
          </p:nvSpPr>
          <p:spPr bwMode="auto">
            <a:xfrm>
              <a:off x="2496" y="2112"/>
              <a:ext cx="672" cy="816"/>
            </a:xfrm>
            <a:prstGeom prst="smileyFace">
              <a:avLst>
                <a:gd name="adj" fmla="val 4653"/>
              </a:avLst>
            </a:prstGeom>
            <a:solidFill>
              <a:srgbClr val="CCFF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5" name="Oval 27"/>
            <p:cNvSpPr>
              <a:spLocks noChangeArrowheads="1"/>
            </p:cNvSpPr>
            <p:nvPr/>
          </p:nvSpPr>
          <p:spPr bwMode="auto">
            <a:xfrm>
              <a:off x="2670" y="2352"/>
              <a:ext cx="162"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6" name="Oval 28"/>
            <p:cNvSpPr>
              <a:spLocks noChangeArrowheads="1"/>
            </p:cNvSpPr>
            <p:nvPr/>
          </p:nvSpPr>
          <p:spPr bwMode="auto">
            <a:xfrm>
              <a:off x="2718" y="2372"/>
              <a:ext cx="58" cy="48"/>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7" name="Oval 29"/>
            <p:cNvSpPr>
              <a:spLocks noChangeArrowheads="1"/>
            </p:cNvSpPr>
            <p:nvPr/>
          </p:nvSpPr>
          <p:spPr bwMode="auto">
            <a:xfrm>
              <a:off x="2862" y="2352"/>
              <a:ext cx="162"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8" name="Oval 30"/>
            <p:cNvSpPr>
              <a:spLocks noChangeArrowheads="1"/>
            </p:cNvSpPr>
            <p:nvPr/>
          </p:nvSpPr>
          <p:spPr bwMode="auto">
            <a:xfrm>
              <a:off x="2910" y="2372"/>
              <a:ext cx="58" cy="48"/>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498719" name="Text Box 31"/>
          <p:cNvSpPr txBox="1">
            <a:spLocks noChangeArrowheads="1"/>
          </p:cNvSpPr>
          <p:nvPr/>
        </p:nvSpPr>
        <p:spPr bwMode="auto">
          <a:xfrm>
            <a:off x="3200400" y="2057400"/>
            <a:ext cx="2576513"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Insecure Channel</a:t>
            </a:r>
          </a:p>
        </p:txBody>
      </p:sp>
      <p:sp>
        <p:nvSpPr>
          <p:cNvPr id="498720" name="Oval 32"/>
          <p:cNvSpPr>
            <a:spLocks noChangeArrowheads="1"/>
          </p:cNvSpPr>
          <p:nvPr/>
        </p:nvSpPr>
        <p:spPr bwMode="auto">
          <a:xfrm>
            <a:off x="4048125" y="4419600"/>
            <a:ext cx="630238" cy="304800"/>
          </a:xfrm>
          <a:prstGeom prst="ellipse">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498721" name="AutoShape 33"/>
          <p:cNvCxnSpPr>
            <a:cxnSpLocks noChangeShapeType="1"/>
            <a:stCxn id="498691" idx="3"/>
            <a:endCxn id="498714" idx="0"/>
          </p:cNvCxnSpPr>
          <p:nvPr/>
        </p:nvCxnSpPr>
        <p:spPr bwMode="auto">
          <a:xfrm>
            <a:off x="3481388" y="3094038"/>
            <a:ext cx="876300" cy="550862"/>
          </a:xfrm>
          <a:prstGeom prst="curvedConnector2">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98722" name="AutoShape 34"/>
          <p:cNvCxnSpPr>
            <a:cxnSpLocks noChangeShapeType="1"/>
            <a:stCxn id="498692" idx="1"/>
            <a:endCxn id="498714" idx="0"/>
          </p:cNvCxnSpPr>
          <p:nvPr/>
        </p:nvCxnSpPr>
        <p:spPr bwMode="auto">
          <a:xfrm rot="10800000" flipV="1">
            <a:off x="4357688" y="3097213"/>
            <a:ext cx="1111250" cy="547687"/>
          </a:xfrm>
          <a:prstGeom prst="curvedConnector2">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134888567"/>
      </p:ext>
    </p:extLst>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simple example</a:t>
            </a:r>
            <a:endParaRPr lang="en-US" dirty="0"/>
          </a:p>
        </p:txBody>
      </p:sp>
      <p:sp>
        <p:nvSpPr>
          <p:cNvPr id="3" name="Content Placeholder 2"/>
          <p:cNvSpPr>
            <a:spLocks noGrp="1"/>
          </p:cNvSpPr>
          <p:nvPr>
            <p:ph idx="1"/>
          </p:nvPr>
        </p:nvSpPr>
        <p:spPr/>
        <p:txBody>
          <a:bodyPr/>
          <a:lstStyle/>
          <a:p>
            <a:endParaRPr lang="en-US"/>
          </a:p>
        </p:txBody>
      </p:sp>
      <p:pic>
        <p:nvPicPr>
          <p:cNvPr id="22532" name="Picture 4" descr="http://www.onlinebusiness.newstipstricks.com/wp-content/uploads/2013/03/Cryptography.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25794" y="1233488"/>
            <a:ext cx="7620000" cy="51054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5268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simple example</a:t>
            </a:r>
            <a:endParaRPr lang="en-US" dirty="0"/>
          </a:p>
        </p:txBody>
      </p:sp>
      <p:sp>
        <p:nvSpPr>
          <p:cNvPr id="3" name="Content Placeholder 2"/>
          <p:cNvSpPr>
            <a:spLocks noGrp="1"/>
          </p:cNvSpPr>
          <p:nvPr>
            <p:ph idx="1"/>
          </p:nvPr>
        </p:nvSpPr>
        <p:spPr/>
        <p:txBody>
          <a:bodyPr/>
          <a:lstStyle/>
          <a:p>
            <a:endParaRPr lang="en-US"/>
          </a:p>
        </p:txBody>
      </p:sp>
      <p:pic>
        <p:nvPicPr>
          <p:cNvPr id="35842" name="Picture 2" descr="Image result for cryptograph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66568" y="1512258"/>
            <a:ext cx="5884606" cy="373526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87599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4" y="322058"/>
            <a:ext cx="9202994" cy="576262"/>
          </a:xfrm>
        </p:spPr>
        <p:txBody>
          <a:bodyPr/>
          <a:lstStyle/>
          <a:p>
            <a:r>
              <a:rPr lang="en-US" sz="2600" dirty="0" smtClean="0"/>
              <a:t>Another way to represent the concept of Cryptography </a:t>
            </a:r>
            <a:endParaRPr lang="en-US" sz="2600" dirty="0"/>
          </a:p>
        </p:txBody>
      </p:sp>
      <p:sp>
        <p:nvSpPr>
          <p:cNvPr id="3" name="Content Placeholder 2"/>
          <p:cNvSpPr>
            <a:spLocks noGrp="1"/>
          </p:cNvSpPr>
          <p:nvPr>
            <p:ph idx="1"/>
          </p:nvPr>
        </p:nvSpPr>
        <p:spPr/>
        <p:txBody>
          <a:bodyPr/>
          <a:lstStyle/>
          <a:p>
            <a:endParaRPr lang="en-US"/>
          </a:p>
        </p:txBody>
      </p:sp>
      <p:pic>
        <p:nvPicPr>
          <p:cNvPr id="36868" name="Picture 4" descr="http://upload.wikimedia.org/wikipedia/commons/thumb/f/f9/Public_key_encryption.svg/250px-Public_key_encryption.svg.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73044" y="1233488"/>
            <a:ext cx="5309421" cy="51819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12644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Adversary</a:t>
            </a:r>
            <a:endParaRPr lang="en-US" dirty="0"/>
          </a:p>
        </p:txBody>
      </p:sp>
      <p:sp>
        <p:nvSpPr>
          <p:cNvPr id="3" name="Content Placeholder 2"/>
          <p:cNvSpPr>
            <a:spLocks noGrp="1"/>
          </p:cNvSpPr>
          <p:nvPr>
            <p:ph idx="1"/>
          </p:nvPr>
        </p:nvSpPr>
        <p:spPr/>
        <p:txBody>
          <a:bodyPr/>
          <a:lstStyle/>
          <a:p>
            <a:r>
              <a:rPr lang="en-US" sz="2400" dirty="0" smtClean="0"/>
              <a:t>Get the key (ideally)</a:t>
            </a:r>
          </a:p>
          <a:p>
            <a:r>
              <a:rPr lang="en-US" sz="2400" dirty="0" smtClean="0"/>
              <a:t>Get the message</a:t>
            </a:r>
          </a:p>
          <a:p>
            <a:r>
              <a:rPr lang="en-US" sz="2400" dirty="0" smtClean="0"/>
              <a:t>Get part of the message/some information about the message</a:t>
            </a:r>
            <a:endParaRPr lang="en-US" sz="2400" dirty="0"/>
          </a:p>
        </p:txBody>
      </p:sp>
    </p:spTree>
    <p:extLst>
      <p:ext uri="{BB962C8B-B14F-4D97-AF65-F5344CB8AC3E}">
        <p14:creationId xmlns:p14="http://schemas.microsoft.com/office/powerpoint/2010/main" xmlns="" val="106790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Cryptography</a:t>
            </a:r>
            <a:endParaRPr lang="en-US" dirty="0"/>
          </a:p>
        </p:txBody>
      </p:sp>
      <p:sp>
        <p:nvSpPr>
          <p:cNvPr id="3" name="Content Placeholder 2"/>
          <p:cNvSpPr>
            <a:spLocks noGrp="1"/>
          </p:cNvSpPr>
          <p:nvPr>
            <p:ph idx="1"/>
          </p:nvPr>
        </p:nvSpPr>
        <p:spPr/>
        <p:txBody>
          <a:bodyPr/>
          <a:lstStyle/>
          <a:p>
            <a:r>
              <a:rPr lang="en-US" sz="2400" dirty="0"/>
              <a:t>Cryptographic systems are characterized along three independent dimensions:</a:t>
            </a:r>
          </a:p>
          <a:p>
            <a:pPr lvl="2"/>
            <a:r>
              <a:rPr lang="en-US" sz="2400" dirty="0" smtClean="0"/>
              <a:t>The </a:t>
            </a:r>
            <a:r>
              <a:rPr lang="en-US" sz="2400" dirty="0"/>
              <a:t>type of operations used for transforming plaintext to </a:t>
            </a:r>
            <a:r>
              <a:rPr lang="en-US" sz="2400" dirty="0" err="1"/>
              <a:t>ciphertext</a:t>
            </a:r>
            <a:r>
              <a:rPr lang="en-US" sz="2400" dirty="0"/>
              <a:t>. </a:t>
            </a:r>
          </a:p>
          <a:p>
            <a:pPr lvl="2"/>
            <a:r>
              <a:rPr lang="en-US" sz="2400" dirty="0" smtClean="0"/>
              <a:t>The </a:t>
            </a:r>
            <a:r>
              <a:rPr lang="en-US" sz="2400" dirty="0"/>
              <a:t>number of keys used. </a:t>
            </a:r>
            <a:endParaRPr lang="en-US" sz="2400" dirty="0" smtClean="0"/>
          </a:p>
          <a:p>
            <a:pPr lvl="2"/>
            <a:r>
              <a:rPr lang="en-US" sz="2400" dirty="0" smtClean="0"/>
              <a:t>The </a:t>
            </a:r>
            <a:r>
              <a:rPr lang="en-US" sz="2400" dirty="0"/>
              <a:t>way in which the plaintext is processed. </a:t>
            </a:r>
          </a:p>
        </p:txBody>
      </p:sp>
    </p:spTree>
    <p:extLst>
      <p:ext uri="{BB962C8B-B14F-4D97-AF65-F5344CB8AC3E}">
        <p14:creationId xmlns:p14="http://schemas.microsoft.com/office/powerpoint/2010/main" xmlns="" val="4266834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630" y="360998"/>
            <a:ext cx="8229600" cy="576262"/>
          </a:xfrm>
        </p:spPr>
        <p:txBody>
          <a:bodyPr/>
          <a:lstStyle/>
          <a:p>
            <a:r>
              <a:rPr lang="en-US" dirty="0" smtClean="0"/>
              <a:t>Unconditional Security Vs  Computational Security </a:t>
            </a:r>
            <a:endParaRPr lang="en-US" dirty="0"/>
          </a:p>
        </p:txBody>
      </p:sp>
      <p:sp>
        <p:nvSpPr>
          <p:cNvPr id="3" name="Content Placeholder 2"/>
          <p:cNvSpPr>
            <a:spLocks noGrp="1"/>
          </p:cNvSpPr>
          <p:nvPr>
            <p:ph idx="1"/>
          </p:nvPr>
        </p:nvSpPr>
        <p:spPr/>
        <p:txBody>
          <a:bodyPr/>
          <a:lstStyle/>
          <a:p>
            <a:pPr>
              <a:defRPr/>
            </a:pPr>
            <a:r>
              <a:rPr lang="en-AU" dirty="0" smtClean="0"/>
              <a:t>Unconditional Security </a:t>
            </a:r>
          </a:p>
          <a:p>
            <a:pPr lvl="1">
              <a:defRPr/>
            </a:pPr>
            <a:r>
              <a:rPr lang="en-AU" dirty="0" smtClean="0"/>
              <a:t>The cipher cannot be broken no matter how much computer power or time is available</a:t>
            </a:r>
          </a:p>
          <a:p>
            <a:pPr lvl="1">
              <a:defRPr/>
            </a:pPr>
            <a:r>
              <a:rPr lang="en-AU" dirty="0" smtClean="0"/>
              <a:t>The only example is OTP (one time passwords)</a:t>
            </a:r>
          </a:p>
          <a:p>
            <a:pPr>
              <a:defRPr/>
            </a:pPr>
            <a:r>
              <a:rPr lang="en-AU" dirty="0" smtClean="0"/>
              <a:t>Computational Security </a:t>
            </a:r>
          </a:p>
          <a:p>
            <a:pPr lvl="1">
              <a:defRPr/>
            </a:pPr>
            <a:r>
              <a:rPr lang="en-AU" dirty="0" smtClean="0"/>
              <a:t>The cipher cannot be broken given limited computing resources</a:t>
            </a:r>
          </a:p>
          <a:p>
            <a:pPr lvl="1">
              <a:defRPr/>
            </a:pPr>
            <a:r>
              <a:rPr lang="en-AU" dirty="0" smtClean="0"/>
              <a:t>The examples are DES, AES, RC4, etc.</a:t>
            </a:r>
          </a:p>
          <a:p>
            <a:endParaRPr lang="en-US" dirty="0"/>
          </a:p>
        </p:txBody>
      </p:sp>
    </p:spTree>
    <p:extLst>
      <p:ext uri="{BB962C8B-B14F-4D97-AF65-F5344CB8AC3E}">
        <p14:creationId xmlns:p14="http://schemas.microsoft.com/office/powerpoint/2010/main" xmlns="" val="161604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Secret Vs Public Algorithm</a:t>
            </a:r>
            <a:endParaRPr lang="en-US" dirty="0"/>
          </a:p>
        </p:txBody>
      </p:sp>
      <p:sp>
        <p:nvSpPr>
          <p:cNvPr id="3" name="Content Placeholder 2"/>
          <p:cNvSpPr>
            <a:spLocks noGrp="1"/>
          </p:cNvSpPr>
          <p:nvPr>
            <p:ph idx="1"/>
          </p:nvPr>
        </p:nvSpPr>
        <p:spPr/>
        <p:txBody>
          <a:bodyPr/>
          <a:lstStyle/>
          <a:p>
            <a:r>
              <a:rPr lang="en-US" sz="2000" dirty="0" smtClean="0"/>
              <a:t>Benefits of having algorithm secret</a:t>
            </a:r>
          </a:p>
          <a:p>
            <a:pPr lvl="1"/>
            <a:r>
              <a:rPr lang="en-US" sz="2000" dirty="0" smtClean="0"/>
              <a:t>Two levels of secrecy</a:t>
            </a:r>
          </a:p>
          <a:p>
            <a:r>
              <a:rPr lang="en-US" sz="2000" dirty="0" smtClean="0"/>
              <a:t>Benefits of having algorithm public</a:t>
            </a:r>
          </a:p>
          <a:p>
            <a:pPr lvl="1"/>
            <a:r>
              <a:rPr lang="en-US" sz="2000" dirty="0" smtClean="0"/>
              <a:t>Peer review, evaluation and cryptanalysis</a:t>
            </a:r>
          </a:p>
          <a:p>
            <a:endParaRPr lang="en-US" dirty="0"/>
          </a:p>
        </p:txBody>
      </p:sp>
    </p:spTree>
    <p:extLst>
      <p:ext uri="{BB962C8B-B14F-4D97-AF65-F5344CB8AC3E}">
        <p14:creationId xmlns:p14="http://schemas.microsoft.com/office/powerpoint/2010/main" xmlns="" val="18415274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Cryptanalysis and Brute-Force </a:t>
            </a:r>
            <a:r>
              <a:rPr lang="en-US" dirty="0" smtClean="0"/>
              <a:t>Attack</a:t>
            </a:r>
            <a:endParaRPr lang="en-US" dirty="0"/>
          </a:p>
        </p:txBody>
      </p:sp>
      <p:sp>
        <p:nvSpPr>
          <p:cNvPr id="3" name="Content Placeholder 2"/>
          <p:cNvSpPr>
            <a:spLocks noGrp="1"/>
          </p:cNvSpPr>
          <p:nvPr>
            <p:ph idx="1"/>
          </p:nvPr>
        </p:nvSpPr>
        <p:spPr/>
        <p:txBody>
          <a:bodyPr/>
          <a:lstStyle/>
          <a:p>
            <a:r>
              <a:rPr lang="en-US" sz="2400" dirty="0"/>
              <a:t>Typically, the objective of attacking an encryption system is to recover the key </a:t>
            </a:r>
            <a:r>
              <a:rPr lang="en-US" sz="2400" dirty="0" smtClean="0"/>
              <a:t>in use </a:t>
            </a:r>
            <a:r>
              <a:rPr lang="en-US" sz="2400" dirty="0"/>
              <a:t>rather than simply to recover the plaintext of a single </a:t>
            </a:r>
            <a:r>
              <a:rPr lang="en-US" sz="2400" dirty="0" err="1"/>
              <a:t>ciphertext</a:t>
            </a:r>
            <a:r>
              <a:rPr lang="en-US" sz="2400" dirty="0"/>
              <a:t>. There are </a:t>
            </a:r>
            <a:r>
              <a:rPr lang="en-US" sz="2400" dirty="0" smtClean="0"/>
              <a:t>two general </a:t>
            </a:r>
            <a:r>
              <a:rPr lang="en-US" sz="2400" dirty="0"/>
              <a:t>approaches to attacking a conventional encryption scheme:</a:t>
            </a:r>
          </a:p>
        </p:txBody>
      </p:sp>
    </p:spTree>
    <p:extLst>
      <p:ext uri="{BB962C8B-B14F-4D97-AF65-F5344CB8AC3E}">
        <p14:creationId xmlns:p14="http://schemas.microsoft.com/office/powerpoint/2010/main" xmlns="" val="5432716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Cryptanalysis</a:t>
            </a:r>
            <a:endParaRPr lang="en-US" dirty="0"/>
          </a:p>
        </p:txBody>
      </p:sp>
      <p:sp>
        <p:nvSpPr>
          <p:cNvPr id="3" name="Content Placeholder 2"/>
          <p:cNvSpPr>
            <a:spLocks noGrp="1"/>
          </p:cNvSpPr>
          <p:nvPr>
            <p:ph idx="1"/>
          </p:nvPr>
        </p:nvSpPr>
        <p:spPr/>
        <p:txBody>
          <a:bodyPr/>
          <a:lstStyle/>
          <a:p>
            <a:pPr marL="0" indent="0">
              <a:buNone/>
            </a:pPr>
            <a:r>
              <a:rPr lang="en-US" sz="2400" dirty="0" smtClean="0"/>
              <a:t>Cryptanalytic </a:t>
            </a:r>
            <a:r>
              <a:rPr lang="en-US" sz="2400" dirty="0"/>
              <a:t>attacks rely on the nature of the algorithm </a:t>
            </a:r>
            <a:r>
              <a:rPr lang="en-US" sz="2400" dirty="0" err="1"/>
              <a:t>plusperhaps</a:t>
            </a:r>
            <a:r>
              <a:rPr lang="en-US" sz="2400" dirty="0"/>
              <a:t> some knowledge of the general characteristics of the plaintext </a:t>
            </a:r>
            <a:r>
              <a:rPr lang="en-US" sz="2400" dirty="0" err="1"/>
              <a:t>oreven</a:t>
            </a:r>
            <a:r>
              <a:rPr lang="en-US" sz="2400" dirty="0"/>
              <a:t> some sample plaintext–</a:t>
            </a:r>
            <a:r>
              <a:rPr lang="en-US" sz="2400" dirty="0" err="1"/>
              <a:t>ciphertext</a:t>
            </a:r>
            <a:r>
              <a:rPr lang="en-US" sz="2400" dirty="0"/>
              <a:t> pairs. </a:t>
            </a:r>
            <a:endParaRPr lang="en-US" sz="2400" dirty="0" smtClean="0"/>
          </a:p>
          <a:p>
            <a:pPr marL="0" indent="0">
              <a:buNone/>
            </a:pPr>
            <a:r>
              <a:rPr lang="en-US" sz="2400" dirty="0" smtClean="0"/>
              <a:t>This </a:t>
            </a:r>
            <a:r>
              <a:rPr lang="en-US" sz="2400" dirty="0"/>
              <a:t>type of attack exploits </a:t>
            </a:r>
            <a:r>
              <a:rPr lang="en-US" sz="2400" dirty="0" smtClean="0"/>
              <a:t>the characteristics </a:t>
            </a:r>
            <a:r>
              <a:rPr lang="en-US" sz="2400" dirty="0"/>
              <a:t>of the algorithm to attempt to deduce a specific plaintext or </a:t>
            </a:r>
            <a:r>
              <a:rPr lang="en-US" sz="2400" dirty="0" smtClean="0"/>
              <a:t>to deduce </a:t>
            </a:r>
            <a:r>
              <a:rPr lang="en-US" sz="2400" dirty="0"/>
              <a:t>the key being used.</a:t>
            </a:r>
          </a:p>
        </p:txBody>
      </p:sp>
    </p:spTree>
    <p:extLst>
      <p:ext uri="{BB962C8B-B14F-4D97-AF65-F5344CB8AC3E}">
        <p14:creationId xmlns:p14="http://schemas.microsoft.com/office/powerpoint/2010/main" xmlns="" val="12153405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Brute-force attack</a:t>
            </a:r>
          </a:p>
        </p:txBody>
      </p:sp>
      <p:sp>
        <p:nvSpPr>
          <p:cNvPr id="3" name="Content Placeholder 2"/>
          <p:cNvSpPr>
            <a:spLocks noGrp="1"/>
          </p:cNvSpPr>
          <p:nvPr>
            <p:ph idx="1"/>
          </p:nvPr>
        </p:nvSpPr>
        <p:spPr/>
        <p:txBody>
          <a:bodyPr/>
          <a:lstStyle/>
          <a:p>
            <a:r>
              <a:rPr lang="en-US" sz="2400" dirty="0" smtClean="0"/>
              <a:t>The </a:t>
            </a:r>
            <a:r>
              <a:rPr lang="en-US" sz="2400" dirty="0"/>
              <a:t>attacker tries every possible key on a piece of </a:t>
            </a:r>
            <a:r>
              <a:rPr lang="en-US" sz="2400" dirty="0" err="1" smtClean="0"/>
              <a:t>ciphertext</a:t>
            </a:r>
            <a:r>
              <a:rPr lang="en-US" sz="2400" dirty="0" smtClean="0"/>
              <a:t> until </a:t>
            </a:r>
            <a:r>
              <a:rPr lang="en-US" sz="2400" dirty="0"/>
              <a:t>an intelligible translation into plaintext is obtained. On average, </a:t>
            </a:r>
            <a:r>
              <a:rPr lang="en-US" sz="2400" dirty="0" smtClean="0"/>
              <a:t>half of all  possible </a:t>
            </a:r>
            <a:r>
              <a:rPr lang="en-US" sz="2400" dirty="0"/>
              <a:t>keys must be tried to achieve success.</a:t>
            </a:r>
          </a:p>
        </p:txBody>
      </p:sp>
    </p:spTree>
    <p:extLst>
      <p:ext uri="{BB962C8B-B14F-4D97-AF65-F5344CB8AC3E}">
        <p14:creationId xmlns:p14="http://schemas.microsoft.com/office/powerpoint/2010/main" xmlns="" val="11293295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extLst/>
          </p:nvPr>
        </p:nvGraphicFramePr>
        <p:xfrm>
          <a:off x="939134" y="294351"/>
          <a:ext cx="7564786" cy="6408998"/>
        </p:xfrm>
        <a:graphic>
          <a:graphicData uri="http://schemas.openxmlformats.org/presentationml/2006/ole">
            <p:oleObj spid="_x0000_s2070" name="Visio" r:id="rId3" imgW="5869832" imgH="4972859" progId="">
              <p:embed/>
            </p:oleObj>
          </a:graphicData>
        </a:graphic>
      </p:graphicFrame>
    </p:spTree>
    <p:extLst>
      <p:ext uri="{BB962C8B-B14F-4D97-AF65-F5344CB8AC3E}">
        <p14:creationId xmlns:p14="http://schemas.microsoft.com/office/powerpoint/2010/main" xmlns="" val="17905453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AU" dirty="0" smtClean="0"/>
              <a:t>Caesar Cipher</a:t>
            </a:r>
          </a:p>
        </p:txBody>
      </p:sp>
      <p:sp>
        <p:nvSpPr>
          <p:cNvPr id="66563" name="Rectangle 3"/>
          <p:cNvSpPr>
            <a:spLocks noGrp="1" noChangeArrowheads="1"/>
          </p:cNvSpPr>
          <p:nvPr>
            <p:ph type="body" idx="1"/>
          </p:nvPr>
        </p:nvSpPr>
        <p:spPr/>
        <p:txBody>
          <a:bodyPr/>
          <a:lstStyle/>
          <a:p>
            <a:pPr eaLnBrk="1" hangingPunct="1">
              <a:defRPr/>
            </a:pPr>
            <a:r>
              <a:rPr lang="en-US" sz="2400" dirty="0" smtClean="0"/>
              <a:t>If each letter is assigned a number (a=0, z=25), Encryption/Decryption defined as:</a:t>
            </a:r>
          </a:p>
          <a:p>
            <a:pPr lvl="1" eaLnBrk="1" hangingPunct="1">
              <a:buFont typeface="Wingdings" pitchFamily="2" charset="2"/>
              <a:buNone/>
              <a:defRPr/>
            </a:pPr>
            <a:r>
              <a:rPr lang="en-AU" sz="2400" dirty="0" smtClean="0"/>
              <a:t>C = E(p) = (P + 3) mod (26)</a:t>
            </a:r>
          </a:p>
          <a:p>
            <a:pPr lvl="1" eaLnBrk="1" hangingPunct="1">
              <a:buFont typeface="Wingdings" pitchFamily="2" charset="2"/>
              <a:buNone/>
              <a:defRPr/>
            </a:pPr>
            <a:r>
              <a:rPr lang="en-AU" sz="2400" dirty="0" smtClean="0"/>
              <a:t>P = D(c) = (C – 3) mod (26)</a:t>
            </a:r>
          </a:p>
          <a:p>
            <a:pPr>
              <a:lnSpc>
                <a:spcPct val="90000"/>
              </a:lnSpc>
              <a:defRPr/>
            </a:pPr>
            <a:r>
              <a:rPr lang="en-US" sz="2400" dirty="0" smtClean="0"/>
              <a:t>Example:</a:t>
            </a:r>
            <a:endParaRPr lang="en-AU" sz="2400" dirty="0" smtClean="0"/>
          </a:p>
          <a:p>
            <a:pPr lvl="1">
              <a:lnSpc>
                <a:spcPct val="90000"/>
              </a:lnSpc>
              <a:buNone/>
              <a:defRPr/>
            </a:pPr>
            <a:r>
              <a:rPr lang="en-AU" sz="2400" dirty="0" smtClean="0">
                <a:latin typeface="Courier" charset="0"/>
              </a:rPr>
              <a:t>meet me after the toga party</a:t>
            </a:r>
          </a:p>
          <a:p>
            <a:pPr lvl="1">
              <a:lnSpc>
                <a:spcPct val="90000"/>
              </a:lnSpc>
              <a:buNone/>
              <a:defRPr/>
            </a:pPr>
            <a:r>
              <a:rPr lang="en-AU" sz="2400" dirty="0" err="1" smtClean="0">
                <a:latin typeface="Courier" charset="0"/>
              </a:rPr>
              <a:t>phhw</a:t>
            </a:r>
            <a:r>
              <a:rPr lang="en-AU" sz="2400" dirty="0" smtClean="0">
                <a:latin typeface="Courier" charset="0"/>
              </a:rPr>
              <a:t> ph </a:t>
            </a:r>
            <a:r>
              <a:rPr lang="en-AU" sz="2400" dirty="0" err="1" smtClean="0">
                <a:latin typeface="Courier" charset="0"/>
              </a:rPr>
              <a:t>diwhu</a:t>
            </a:r>
            <a:r>
              <a:rPr lang="en-AU" sz="2400" dirty="0" smtClean="0">
                <a:latin typeface="Courier" charset="0"/>
              </a:rPr>
              <a:t> </a:t>
            </a:r>
            <a:r>
              <a:rPr lang="en-AU" sz="2400" dirty="0" err="1" smtClean="0">
                <a:latin typeface="Courier" charset="0"/>
              </a:rPr>
              <a:t>wkh</a:t>
            </a:r>
            <a:r>
              <a:rPr lang="en-AU" sz="2400" dirty="0" smtClean="0">
                <a:latin typeface="Courier" charset="0"/>
              </a:rPr>
              <a:t> </a:t>
            </a:r>
            <a:r>
              <a:rPr lang="en-AU" sz="2400" dirty="0" err="1" smtClean="0">
                <a:latin typeface="Courier" charset="0"/>
              </a:rPr>
              <a:t>wrjd</a:t>
            </a:r>
            <a:r>
              <a:rPr lang="en-AU" sz="2400" dirty="0" smtClean="0">
                <a:latin typeface="Courier" charset="0"/>
              </a:rPr>
              <a:t> </a:t>
            </a:r>
            <a:r>
              <a:rPr lang="en-AU" sz="2400" dirty="0" err="1" smtClean="0">
                <a:latin typeface="Courier" charset="0"/>
              </a:rPr>
              <a:t>sduwb</a:t>
            </a:r>
            <a:endParaRPr lang="en-AU" sz="2400" dirty="0" smtClean="0">
              <a:latin typeface="Courier" charset="0"/>
            </a:endParaRPr>
          </a:p>
          <a:p>
            <a:pPr lvl="1" eaLnBrk="1" hangingPunct="1">
              <a:buFont typeface="Wingdings" pitchFamily="2" charset="2"/>
              <a:buNone/>
              <a:defRPr/>
            </a:pPr>
            <a:endParaRPr lang="en-AU" sz="1800" dirty="0" smtClean="0">
              <a:latin typeface="Courier New" pitchFamily="49" charset="0"/>
            </a:endParaRPr>
          </a:p>
          <a:p>
            <a:pPr eaLnBrk="1" hangingPunct="1">
              <a:defRPr/>
            </a:pPr>
            <a:endParaRPr lang="en-AU" sz="2000" dirty="0" smtClean="0">
              <a:latin typeface="Courier New" pitchFamily="49" charset="0"/>
            </a:endParaRPr>
          </a:p>
        </p:txBody>
      </p:sp>
    </p:spTree>
    <p:extLst>
      <p:ext uri="{BB962C8B-B14F-4D97-AF65-F5344CB8AC3E}">
        <p14:creationId xmlns:p14="http://schemas.microsoft.com/office/powerpoint/2010/main" xmlns="" val="25975909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en-AU" smtClean="0"/>
              <a:t>Monoalphabetic Cipher</a:t>
            </a:r>
          </a:p>
        </p:txBody>
      </p:sp>
      <p:sp>
        <p:nvSpPr>
          <p:cNvPr id="70659" name="Rectangle 3"/>
          <p:cNvSpPr>
            <a:spLocks noGrp="1" noChangeArrowheads="1"/>
          </p:cNvSpPr>
          <p:nvPr>
            <p:ph type="body" idx="1"/>
          </p:nvPr>
        </p:nvSpPr>
        <p:spPr>
          <a:xfrm>
            <a:off x="457200" y="1638300"/>
            <a:ext cx="8229600" cy="4454525"/>
          </a:xfrm>
        </p:spPr>
        <p:txBody>
          <a:bodyPr/>
          <a:lstStyle/>
          <a:p>
            <a:pPr eaLnBrk="1" hangingPunct="1">
              <a:lnSpc>
                <a:spcPct val="90000"/>
              </a:lnSpc>
              <a:defRPr/>
            </a:pPr>
            <a:r>
              <a:rPr lang="en-AU" sz="2400" dirty="0" smtClean="0"/>
              <a:t>Instead of substituting each letter in a sequential order (shift), substitute the letters arbitrarily </a:t>
            </a:r>
          </a:p>
          <a:p>
            <a:pPr eaLnBrk="1" hangingPunct="1">
              <a:lnSpc>
                <a:spcPct val="90000"/>
              </a:lnSpc>
              <a:defRPr/>
            </a:pPr>
            <a:r>
              <a:rPr lang="en-AU" sz="2400" dirty="0" smtClean="0"/>
              <a:t>Each plaintext letter maps to a unique ciphertext letter </a:t>
            </a:r>
          </a:p>
          <a:p>
            <a:pPr eaLnBrk="1" hangingPunct="1">
              <a:lnSpc>
                <a:spcPct val="90000"/>
              </a:lnSpc>
              <a:defRPr/>
            </a:pPr>
            <a:r>
              <a:rPr lang="en-AU" sz="2400" dirty="0" smtClean="0"/>
              <a:t>Hence key is 26 letters long </a:t>
            </a:r>
            <a:endParaRPr lang="en-AU" sz="2400" dirty="0" smtClean="0">
              <a:latin typeface="Courier New" pitchFamily="49" charset="0"/>
            </a:endParaRPr>
          </a:p>
          <a:p>
            <a:pPr lvl="1" eaLnBrk="1" hangingPunct="1">
              <a:lnSpc>
                <a:spcPct val="90000"/>
              </a:lnSpc>
              <a:buFont typeface="Wingdings" pitchFamily="2" charset="2"/>
              <a:buNone/>
              <a:defRPr/>
            </a:pPr>
            <a:endParaRPr lang="en-AU" sz="2400" dirty="0" smtClean="0">
              <a:latin typeface="Courier" charset="0"/>
            </a:endParaRPr>
          </a:p>
          <a:p>
            <a:pPr eaLnBrk="1" hangingPunct="1">
              <a:lnSpc>
                <a:spcPct val="90000"/>
              </a:lnSpc>
              <a:defRPr/>
            </a:pPr>
            <a:endParaRPr lang="en-AU" sz="2800" dirty="0" smtClean="0"/>
          </a:p>
        </p:txBody>
      </p:sp>
    </p:spTree>
    <p:extLst>
      <p:ext uri="{BB962C8B-B14F-4D97-AF65-F5344CB8AC3E}">
        <p14:creationId xmlns:p14="http://schemas.microsoft.com/office/powerpoint/2010/main" xmlns="" val="35616289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470" y="277813"/>
            <a:ext cx="8355330" cy="576262"/>
          </a:xfrm>
        </p:spPr>
        <p:txBody>
          <a:bodyPr/>
          <a:lstStyle/>
          <a:p>
            <a:r>
              <a:rPr lang="en-AU" dirty="0" smtClean="0"/>
              <a:t>Language Redundancy and Cryptanalysis</a:t>
            </a:r>
            <a:endParaRPr lang="en-US" dirty="0"/>
          </a:p>
        </p:txBody>
      </p:sp>
      <p:sp>
        <p:nvSpPr>
          <p:cNvPr id="3" name="Content Placeholder 2"/>
          <p:cNvSpPr>
            <a:spLocks noGrp="1"/>
          </p:cNvSpPr>
          <p:nvPr>
            <p:ph idx="1"/>
          </p:nvPr>
        </p:nvSpPr>
        <p:spPr/>
        <p:txBody>
          <a:bodyPr/>
          <a:lstStyle/>
          <a:p>
            <a:pPr>
              <a:defRPr/>
            </a:pPr>
            <a:r>
              <a:rPr lang="en-AU" sz="2800" dirty="0" smtClean="0"/>
              <a:t>Have tables of single, double &amp; triple letter frequencies for various languages</a:t>
            </a:r>
          </a:p>
          <a:p>
            <a:pPr>
              <a:defRPr/>
            </a:pPr>
            <a:r>
              <a:rPr lang="en-AU" sz="2800" dirty="0" smtClean="0"/>
              <a:t>Which is the most common </a:t>
            </a:r>
            <a:r>
              <a:rPr lang="en-AU" sz="2800" dirty="0" err="1" smtClean="0"/>
              <a:t>digram</a:t>
            </a:r>
            <a:r>
              <a:rPr lang="en-AU" sz="2800" dirty="0" smtClean="0"/>
              <a:t>?</a:t>
            </a:r>
          </a:p>
          <a:p>
            <a:pPr lvl="1">
              <a:defRPr/>
            </a:pPr>
            <a:r>
              <a:rPr lang="en-AU" sz="2400" dirty="0" smtClean="0"/>
              <a:t>TH </a:t>
            </a:r>
          </a:p>
          <a:p>
            <a:pPr>
              <a:defRPr/>
            </a:pPr>
            <a:r>
              <a:rPr lang="en-AU" sz="2800" dirty="0" smtClean="0"/>
              <a:t>Which is the most common trigram?</a:t>
            </a:r>
          </a:p>
          <a:p>
            <a:pPr lvl="1">
              <a:defRPr/>
            </a:pPr>
            <a:r>
              <a:rPr lang="en-AU" sz="2400" dirty="0" smtClean="0"/>
              <a:t>THE </a:t>
            </a:r>
          </a:p>
          <a:p>
            <a:endParaRPr lang="en-US" dirty="0"/>
          </a:p>
        </p:txBody>
      </p:sp>
    </p:spTree>
    <p:extLst>
      <p:ext uri="{BB962C8B-B14F-4D97-AF65-F5344CB8AC3E}">
        <p14:creationId xmlns:p14="http://schemas.microsoft.com/office/powerpoint/2010/main" xmlns="" val="116398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t>Advanced Encryption </a:t>
            </a:r>
            <a:r>
              <a:rPr lang="en-US" b="0" smtClean="0"/>
              <a:t>Standard</a:t>
            </a:r>
            <a:endParaRPr lang="en-US" dirty="0"/>
          </a:p>
        </p:txBody>
      </p:sp>
      <p:sp>
        <p:nvSpPr>
          <p:cNvPr id="3" name="Content Placeholder 2"/>
          <p:cNvSpPr>
            <a:spLocks noGrp="1"/>
          </p:cNvSpPr>
          <p:nvPr>
            <p:ph idx="1"/>
          </p:nvPr>
        </p:nvSpPr>
        <p:spPr/>
        <p:txBody>
          <a:bodyPr/>
          <a:lstStyle/>
          <a:p>
            <a:r>
              <a:rPr lang="en-US" sz="2400" dirty="0"/>
              <a:t>A new standard was needed primarily because DES has a relatively small 56-bit key which was becoming vulnerable to brute force attacks. </a:t>
            </a:r>
            <a:endParaRPr lang="en-US" sz="2400" dirty="0" smtClean="0"/>
          </a:p>
          <a:p>
            <a:r>
              <a:rPr lang="en-US" sz="2400" dirty="0" smtClean="0"/>
              <a:t>In </a:t>
            </a:r>
            <a:r>
              <a:rPr lang="en-US" sz="2400" dirty="0"/>
              <a:t>addition, the DES was designed primarily for hardware and is relatively slow when implemented in software</a:t>
            </a:r>
            <a:r>
              <a:rPr lang="en-US" sz="2400" dirty="0" smtClean="0"/>
              <a:t>. </a:t>
            </a:r>
          </a:p>
          <a:p>
            <a:r>
              <a:rPr lang="en-US" sz="2400" dirty="0" smtClean="0"/>
              <a:t>While </a:t>
            </a:r>
            <a:r>
              <a:rPr lang="en-US" sz="2400" dirty="0"/>
              <a:t>Triple-DES avoids the problem of a small key size, it is very slow even in hardware; it is unsuitable for limited-resource platforms; and it may be affected by potential security issues connected with the (today comparatively small) block size of 64 bits.</a:t>
            </a:r>
          </a:p>
        </p:txBody>
      </p:sp>
    </p:spTree>
    <p:extLst>
      <p:ext uri="{BB962C8B-B14F-4D97-AF65-F5344CB8AC3E}">
        <p14:creationId xmlns:p14="http://schemas.microsoft.com/office/powerpoint/2010/main" xmlns="" val="16658271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AES Stages</a:t>
            </a:r>
          </a:p>
        </p:txBody>
      </p:sp>
      <p:sp>
        <p:nvSpPr>
          <p:cNvPr id="12291" name="Content Placeholder 2"/>
          <p:cNvSpPr>
            <a:spLocks noGrp="1"/>
          </p:cNvSpPr>
          <p:nvPr>
            <p:ph idx="1"/>
          </p:nvPr>
        </p:nvSpPr>
        <p:spPr/>
        <p:txBody>
          <a:bodyPr/>
          <a:lstStyle/>
          <a:p>
            <a:pPr eaLnBrk="1" hangingPunct="1"/>
            <a:r>
              <a:rPr lang="de-AT" altLang="en-US" sz="2400" dirty="0" smtClean="0"/>
              <a:t>Four stages of AES: (Permutation, Substitution)</a:t>
            </a:r>
          </a:p>
          <a:p>
            <a:pPr lvl="1" eaLnBrk="1" hangingPunct="1">
              <a:buFont typeface="Wingdings" panose="05000000000000000000" pitchFamily="2" charset="2"/>
              <a:buAutoNum type="arabicPeriod"/>
            </a:pPr>
            <a:r>
              <a:rPr lang="de-AT" altLang="en-US" sz="2400" b="1" dirty="0" smtClean="0"/>
              <a:t>Substitute Byte </a:t>
            </a:r>
            <a:r>
              <a:rPr lang="de-AT" altLang="en-US" sz="2400" dirty="0" smtClean="0"/>
              <a:t>: Each byte of the block is replaced by its substitution</a:t>
            </a:r>
          </a:p>
          <a:p>
            <a:pPr lvl="1" eaLnBrk="1" hangingPunct="1">
              <a:buFont typeface="Wingdings" panose="05000000000000000000" pitchFamily="2" charset="2"/>
              <a:buAutoNum type="arabicPeriod"/>
            </a:pPr>
            <a:r>
              <a:rPr lang="de-AT" altLang="en-US" sz="2400" b="1" dirty="0" smtClean="0"/>
              <a:t>Shift Rows</a:t>
            </a:r>
            <a:r>
              <a:rPr lang="de-AT" altLang="en-US" sz="2400" dirty="0" smtClean="0"/>
              <a:t> : 1-byte circular shift is performed</a:t>
            </a:r>
          </a:p>
          <a:p>
            <a:pPr lvl="1" eaLnBrk="1" hangingPunct="1">
              <a:buFont typeface="Wingdings" panose="05000000000000000000" pitchFamily="2" charset="2"/>
              <a:buAutoNum type="arabicPeriod"/>
            </a:pPr>
            <a:r>
              <a:rPr lang="de-AT" altLang="en-US" sz="2400" b="1" dirty="0" smtClean="0"/>
              <a:t>Mix columns</a:t>
            </a:r>
            <a:r>
              <a:rPr lang="de-AT" altLang="en-US" sz="2400" dirty="0" smtClean="0"/>
              <a:t> : each byte of a column is mapped in to a new value. </a:t>
            </a:r>
          </a:p>
          <a:p>
            <a:pPr lvl="1" eaLnBrk="1" hangingPunct="1">
              <a:buFont typeface="Wingdings" panose="05000000000000000000" pitchFamily="2" charset="2"/>
              <a:buAutoNum type="arabicPeriod"/>
            </a:pPr>
            <a:r>
              <a:rPr lang="de-AT" altLang="en-US" sz="2400" b="1" dirty="0" smtClean="0"/>
              <a:t>Add round key</a:t>
            </a:r>
            <a:r>
              <a:rPr lang="de-AT" altLang="en-US" sz="2400" dirty="0" smtClean="0"/>
              <a:t>: The block is XOR with subkey</a:t>
            </a:r>
          </a:p>
        </p:txBody>
      </p:sp>
    </p:spTree>
    <p:extLst>
      <p:ext uri="{BB962C8B-B14F-4D97-AF65-F5344CB8AC3E}">
        <p14:creationId xmlns:p14="http://schemas.microsoft.com/office/powerpoint/2010/main" xmlns="" val="33531070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2" dur="500"/>
                                        <p:tgtEl>
                                          <p:spTgt spid="12291">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15" dur="500"/>
                                        <p:tgtEl>
                                          <p:spTgt spid="12291">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2291">
                                            <p:txEl>
                                              <p:pRg st="3" end="3"/>
                                            </p:txEl>
                                          </p:spTgt>
                                        </p:tgtEl>
                                        <p:attrNameLst>
                                          <p:attrName>style.visibility</p:attrName>
                                        </p:attrNameLst>
                                      </p:cBhvr>
                                      <p:to>
                                        <p:strVal val="visible"/>
                                      </p:to>
                                    </p:set>
                                    <p:animEffect transition="in" filter="blinds(horizontal)">
                                      <p:cBhvr>
                                        <p:cTn id="18" dur="500"/>
                                        <p:tgtEl>
                                          <p:spTgt spid="12291">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2291">
                                            <p:txEl>
                                              <p:pRg st="4" end="4"/>
                                            </p:txEl>
                                          </p:spTgt>
                                        </p:tgtEl>
                                        <p:attrNameLst>
                                          <p:attrName>style.visibility</p:attrName>
                                        </p:attrNameLst>
                                      </p:cBhvr>
                                      <p:to>
                                        <p:strVal val="visible"/>
                                      </p:to>
                                    </p:set>
                                    <p:animEffect transition="in" filter="blinds(horizontal)">
                                      <p:cBhvr>
                                        <p:cTn id="21"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Stream Ciphers</a:t>
            </a:r>
            <a:endParaRPr lang="en-AU" altLang="en-US"/>
          </a:p>
        </p:txBody>
      </p:sp>
      <p:sp>
        <p:nvSpPr>
          <p:cNvPr id="61443" name="Rectangle 3"/>
          <p:cNvSpPr>
            <a:spLocks noGrp="1" noChangeArrowheads="1"/>
          </p:cNvSpPr>
          <p:nvPr>
            <p:ph type="body" idx="1"/>
          </p:nvPr>
        </p:nvSpPr>
        <p:spPr/>
        <p:txBody>
          <a:bodyPr/>
          <a:lstStyle/>
          <a:p>
            <a:r>
              <a:rPr lang="en-AU" altLang="en-US" sz="2800" dirty="0"/>
              <a:t>process the message bit by bit (as a stream) </a:t>
            </a:r>
          </a:p>
          <a:p>
            <a:r>
              <a:rPr lang="en-AU" altLang="en-US" sz="2800" dirty="0"/>
              <a:t>typically have a (pseudo) random </a:t>
            </a:r>
            <a:r>
              <a:rPr lang="en-AU" altLang="en-US" sz="2800" b="1" dirty="0"/>
              <a:t>stream key</a:t>
            </a:r>
            <a:r>
              <a:rPr lang="en-AU" altLang="en-US" sz="2800" dirty="0"/>
              <a:t> </a:t>
            </a:r>
          </a:p>
          <a:p>
            <a:r>
              <a:rPr lang="en-AU" altLang="en-US" sz="2800" dirty="0"/>
              <a:t>combined (XOR) with plaintext bit by bit </a:t>
            </a:r>
          </a:p>
          <a:p>
            <a:r>
              <a:rPr lang="en-AU" altLang="en-US" sz="2800" dirty="0"/>
              <a:t>randomness of </a:t>
            </a:r>
            <a:r>
              <a:rPr lang="en-AU" altLang="en-US" sz="2800" b="1" dirty="0"/>
              <a:t>stream key</a:t>
            </a:r>
            <a:r>
              <a:rPr lang="en-AU" altLang="en-US" sz="2800" dirty="0"/>
              <a:t> completely destroys any statistically properties in the message </a:t>
            </a:r>
          </a:p>
          <a:p>
            <a:pPr lvl="1"/>
            <a:r>
              <a:rPr lang="en-AU" altLang="en-US" sz="2400" dirty="0">
                <a:latin typeface="Courier New" panose="02070309020205020404" pitchFamily="49" charset="0"/>
              </a:rPr>
              <a:t>C</a:t>
            </a:r>
            <a:r>
              <a:rPr lang="en-AU" altLang="en-US" sz="2400" baseline="-25000" dirty="0">
                <a:latin typeface="Courier New" panose="02070309020205020404" pitchFamily="49" charset="0"/>
              </a:rPr>
              <a:t>i</a:t>
            </a:r>
            <a:r>
              <a:rPr lang="en-AU" altLang="en-US" sz="2400" dirty="0">
                <a:latin typeface="Courier New" panose="02070309020205020404" pitchFamily="49" charset="0"/>
              </a:rPr>
              <a:t> = </a:t>
            </a:r>
            <a:r>
              <a:rPr lang="en-AU" altLang="en-US" sz="2400" dirty="0" err="1">
                <a:latin typeface="Courier New" panose="02070309020205020404" pitchFamily="49" charset="0"/>
              </a:rPr>
              <a:t>M</a:t>
            </a:r>
            <a:r>
              <a:rPr lang="en-AU" altLang="en-US" sz="2400" baseline="-25000" dirty="0" err="1">
                <a:latin typeface="Courier New" panose="02070309020205020404" pitchFamily="49" charset="0"/>
              </a:rPr>
              <a:t>i</a:t>
            </a:r>
            <a:r>
              <a:rPr lang="en-AU" altLang="en-US" sz="2400" dirty="0">
                <a:latin typeface="Courier New" panose="02070309020205020404" pitchFamily="49" charset="0"/>
              </a:rPr>
              <a:t> XOR </a:t>
            </a:r>
            <a:r>
              <a:rPr lang="en-AU" altLang="en-US" sz="2400" dirty="0" err="1">
                <a:latin typeface="Courier New" panose="02070309020205020404" pitchFamily="49" charset="0"/>
              </a:rPr>
              <a:t>StreamKey</a:t>
            </a:r>
            <a:r>
              <a:rPr lang="en-AU" altLang="en-US" sz="2400" baseline="-25000" dirty="0" err="1">
                <a:latin typeface="Courier New" panose="02070309020205020404" pitchFamily="49" charset="0"/>
              </a:rPr>
              <a:t>i</a:t>
            </a:r>
            <a:r>
              <a:rPr lang="en-AU" altLang="en-US" sz="2400" dirty="0">
                <a:latin typeface="Courier New" panose="02070309020205020404" pitchFamily="49" charset="0"/>
              </a:rPr>
              <a:t> </a:t>
            </a:r>
          </a:p>
          <a:p>
            <a:r>
              <a:rPr lang="en-US" sz="2800" dirty="0" err="1"/>
              <a:t>Keystream</a:t>
            </a:r>
            <a:r>
              <a:rPr lang="en-US" sz="2800" dirty="0"/>
              <a:t> is </a:t>
            </a:r>
            <a:r>
              <a:rPr lang="en-US" sz="2800" dirty="0" err="1"/>
              <a:t>XORed</a:t>
            </a:r>
            <a:r>
              <a:rPr lang="en-US" sz="2800" dirty="0"/>
              <a:t> with plaintext bit by bit </a:t>
            </a:r>
          </a:p>
          <a:p>
            <a:r>
              <a:rPr lang="en-US" altLang="en-US" sz="2800" dirty="0" smtClean="0"/>
              <a:t>but </a:t>
            </a:r>
            <a:r>
              <a:rPr lang="en-US" altLang="en-US" sz="2800" dirty="0"/>
              <a:t>must never reuse stream key</a:t>
            </a:r>
          </a:p>
          <a:p>
            <a:pPr lvl="1"/>
            <a:r>
              <a:rPr lang="en-US" altLang="en-US" sz="2400" dirty="0"/>
              <a:t>otherwise can remove effect and recover messages</a:t>
            </a:r>
            <a:endParaRPr lang="en-AU" altLang="en-US" sz="2400" dirty="0"/>
          </a:p>
        </p:txBody>
      </p:sp>
    </p:spTree>
    <p:extLst>
      <p:ext uri="{BB962C8B-B14F-4D97-AF65-F5344CB8AC3E}">
        <p14:creationId xmlns:p14="http://schemas.microsoft.com/office/powerpoint/2010/main" xmlns="" val="38664253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Stream Cipher Properties</a:t>
            </a:r>
            <a:endParaRPr lang="en-AU" altLang="en-US"/>
          </a:p>
        </p:txBody>
      </p:sp>
      <p:sp>
        <p:nvSpPr>
          <p:cNvPr id="62467" name="Rectangle 3"/>
          <p:cNvSpPr>
            <a:spLocks noGrp="1" noChangeArrowheads="1"/>
          </p:cNvSpPr>
          <p:nvPr>
            <p:ph type="body" idx="1"/>
          </p:nvPr>
        </p:nvSpPr>
        <p:spPr/>
        <p:txBody>
          <a:bodyPr/>
          <a:lstStyle/>
          <a:p>
            <a:pPr>
              <a:lnSpc>
                <a:spcPct val="90000"/>
              </a:lnSpc>
            </a:pPr>
            <a:r>
              <a:rPr lang="en-US" altLang="en-US" sz="2400" dirty="0"/>
              <a:t>some design considerations are:</a:t>
            </a:r>
          </a:p>
          <a:p>
            <a:pPr lvl="1">
              <a:lnSpc>
                <a:spcPct val="90000"/>
              </a:lnSpc>
            </a:pPr>
            <a:r>
              <a:rPr lang="en-AU" altLang="en-US" sz="2400" dirty="0"/>
              <a:t>long period with no repetitions </a:t>
            </a:r>
          </a:p>
          <a:p>
            <a:pPr lvl="1">
              <a:lnSpc>
                <a:spcPct val="90000"/>
              </a:lnSpc>
            </a:pPr>
            <a:r>
              <a:rPr lang="en-AU" altLang="en-US" sz="2400" dirty="0"/>
              <a:t>statistically random </a:t>
            </a:r>
          </a:p>
          <a:p>
            <a:pPr lvl="1">
              <a:lnSpc>
                <a:spcPct val="90000"/>
              </a:lnSpc>
            </a:pPr>
            <a:r>
              <a:rPr lang="en-US" altLang="en-US" sz="2400" dirty="0"/>
              <a:t>depends on large enough key</a:t>
            </a:r>
            <a:endParaRPr lang="en-AU" altLang="en-US" sz="2400" dirty="0"/>
          </a:p>
          <a:p>
            <a:pPr lvl="1">
              <a:lnSpc>
                <a:spcPct val="90000"/>
              </a:lnSpc>
            </a:pPr>
            <a:r>
              <a:rPr lang="en-AU" altLang="en-US" sz="2400" dirty="0"/>
              <a:t>large linear complexity</a:t>
            </a:r>
          </a:p>
          <a:p>
            <a:pPr lvl="1">
              <a:lnSpc>
                <a:spcPct val="90000"/>
              </a:lnSpc>
            </a:pPr>
            <a:r>
              <a:rPr lang="en-AU" altLang="en-US" sz="2400" dirty="0" smtClean="0"/>
              <a:t>use </a:t>
            </a:r>
            <a:r>
              <a:rPr lang="en-AU" altLang="en-US" sz="2400" dirty="0"/>
              <a:t>of highly non-linear </a:t>
            </a:r>
            <a:r>
              <a:rPr lang="en-AU" altLang="en-US" sz="2400" dirty="0" err="1"/>
              <a:t>boolean</a:t>
            </a:r>
            <a:r>
              <a:rPr lang="en-AU" altLang="en-US" sz="2400" dirty="0"/>
              <a:t> functions </a:t>
            </a:r>
          </a:p>
          <a:p>
            <a:pPr lvl="1">
              <a:lnSpc>
                <a:spcPct val="90000"/>
              </a:lnSpc>
            </a:pPr>
            <a:endParaRPr lang="en-AU" altLang="en-US" dirty="0"/>
          </a:p>
        </p:txBody>
      </p:sp>
    </p:spTree>
    <p:extLst>
      <p:ext uri="{BB962C8B-B14F-4D97-AF65-F5344CB8AC3E}">
        <p14:creationId xmlns:p14="http://schemas.microsoft.com/office/powerpoint/2010/main" xmlns="" val="22655104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 Cipher Illustration</a:t>
            </a:r>
            <a:endParaRPr lang="en-US" dirty="0"/>
          </a:p>
        </p:txBody>
      </p:sp>
      <p:pic>
        <p:nvPicPr>
          <p:cNvPr id="7" name="Picture 5"/>
          <p:cNvPicPr>
            <a:picLocks noChangeAspect="1" noChangeArrowheads="1"/>
          </p:cNvPicPr>
          <p:nvPr/>
        </p:nvPicPr>
        <p:blipFill>
          <a:blip r:embed="rId2"/>
          <a:srcRect/>
          <a:stretch>
            <a:fillRect/>
          </a:stretch>
        </p:blipFill>
        <p:spPr bwMode="auto">
          <a:xfrm>
            <a:off x="533400" y="1828800"/>
            <a:ext cx="8216900" cy="3990975"/>
          </a:xfrm>
          <a:prstGeom prst="rect">
            <a:avLst/>
          </a:prstGeom>
          <a:noFill/>
          <a:ln w="9525">
            <a:noFill/>
            <a:miter lim="800000"/>
            <a:headEnd/>
            <a:tailEnd/>
          </a:ln>
        </p:spPr>
      </p:pic>
    </p:spTree>
    <p:extLst>
      <p:ext uri="{BB962C8B-B14F-4D97-AF65-F5344CB8AC3E}">
        <p14:creationId xmlns:p14="http://schemas.microsoft.com/office/powerpoint/2010/main" xmlns="" val="8681975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a:t>RC4</a:t>
            </a:r>
            <a:endParaRPr lang="en-AU" altLang="en-US"/>
          </a:p>
        </p:txBody>
      </p:sp>
      <p:sp>
        <p:nvSpPr>
          <p:cNvPr id="64515" name="Rectangle 3"/>
          <p:cNvSpPr>
            <a:spLocks noGrp="1" noChangeArrowheads="1"/>
          </p:cNvSpPr>
          <p:nvPr>
            <p:ph type="body" idx="1"/>
          </p:nvPr>
        </p:nvSpPr>
        <p:spPr>
          <a:xfrm>
            <a:off x="681190" y="854075"/>
            <a:ext cx="8229600" cy="4530725"/>
          </a:xfrm>
        </p:spPr>
        <p:txBody>
          <a:bodyPr/>
          <a:lstStyle/>
          <a:p>
            <a:r>
              <a:rPr lang="en-AU" altLang="en-US" sz="2800" dirty="0"/>
              <a:t>a proprietary cipher owned by RSA </a:t>
            </a:r>
            <a:r>
              <a:rPr lang="en-AU" altLang="en-US" sz="2800" dirty="0" smtClean="0"/>
              <a:t>another </a:t>
            </a:r>
            <a:r>
              <a:rPr lang="en-AU" altLang="en-US" sz="2800" dirty="0"/>
              <a:t>Ron </a:t>
            </a:r>
            <a:r>
              <a:rPr lang="en-AU" altLang="en-US" sz="2800" dirty="0" err="1"/>
              <a:t>Rivest</a:t>
            </a:r>
            <a:r>
              <a:rPr lang="en-AU" altLang="en-US" sz="2800" dirty="0"/>
              <a:t> design, simple but effective</a:t>
            </a:r>
          </a:p>
          <a:p>
            <a:r>
              <a:rPr lang="en-AU" altLang="en-US" sz="2800" dirty="0"/>
              <a:t>variable key </a:t>
            </a:r>
            <a:r>
              <a:rPr lang="en-AU" altLang="en-US" sz="2800" dirty="0" smtClean="0"/>
              <a:t>size </a:t>
            </a:r>
            <a:r>
              <a:rPr lang="en-US" sz="2800" dirty="0"/>
              <a:t>(1-256 bytes)</a:t>
            </a:r>
          </a:p>
          <a:p>
            <a:r>
              <a:rPr lang="en-AU" altLang="en-US" sz="2800" dirty="0" smtClean="0"/>
              <a:t>byte-oriented </a:t>
            </a:r>
            <a:r>
              <a:rPr lang="en-AU" altLang="en-US" sz="2800" dirty="0"/>
              <a:t>stream cipher </a:t>
            </a:r>
          </a:p>
          <a:p>
            <a:r>
              <a:rPr lang="en-AU" altLang="en-US" sz="2800" dirty="0"/>
              <a:t>widely used (web SSL/TLS, wireless WEP) </a:t>
            </a:r>
          </a:p>
          <a:p>
            <a:r>
              <a:rPr lang="en-AU" altLang="en-US" sz="2800" dirty="0"/>
              <a:t>key forms random permutation of all 8-bit values </a:t>
            </a:r>
          </a:p>
          <a:p>
            <a:r>
              <a:rPr lang="en-AU" altLang="en-US" sz="2800" dirty="0"/>
              <a:t>uses that permutation to scramble input info processed a byte at a time </a:t>
            </a:r>
            <a:endParaRPr lang="en-AU" altLang="en-US" sz="2800" dirty="0" smtClean="0"/>
          </a:p>
          <a:p>
            <a:r>
              <a:rPr lang="en-US" sz="2400" dirty="0" smtClean="0"/>
              <a:t>Remained </a:t>
            </a:r>
            <a:r>
              <a:rPr lang="en-US" sz="2400" dirty="0"/>
              <a:t>trade secret till </a:t>
            </a:r>
            <a:r>
              <a:rPr lang="en-US" sz="2400" dirty="0" smtClean="0"/>
              <a:t>1994</a:t>
            </a:r>
            <a:endParaRPr lang="en-US" sz="2400" dirty="0"/>
          </a:p>
        </p:txBody>
      </p:sp>
    </p:spTree>
    <p:extLst>
      <p:ext uri="{BB962C8B-B14F-4D97-AF65-F5344CB8AC3E}">
        <p14:creationId xmlns:p14="http://schemas.microsoft.com/office/powerpoint/2010/main" xmlns="" val="16017751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RC4 Working</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2400" dirty="0" smtClean="0"/>
              <a:t>Initialize state vector S</a:t>
            </a:r>
          </a:p>
          <a:p>
            <a:pPr marL="514350" indent="-514350">
              <a:buFont typeface="+mj-lt"/>
              <a:buAutoNum type="arabicPeriod"/>
            </a:pPr>
            <a:r>
              <a:rPr lang="en-US" sz="2400" dirty="0" smtClean="0"/>
              <a:t>Permute S</a:t>
            </a:r>
          </a:p>
          <a:p>
            <a:pPr marL="514350" indent="-514350">
              <a:buFont typeface="+mj-lt"/>
              <a:buAutoNum type="arabicPeriod"/>
            </a:pPr>
            <a:r>
              <a:rPr lang="en-US" sz="2400" dirty="0" smtClean="0"/>
              <a:t>Generate key stream</a:t>
            </a:r>
          </a:p>
          <a:p>
            <a:pPr marL="514350" indent="-514350">
              <a:buFont typeface="+mj-lt"/>
              <a:buAutoNum type="arabicPeriod"/>
            </a:pPr>
            <a:endParaRPr lang="en-US" sz="2400" dirty="0"/>
          </a:p>
          <a:p>
            <a:pPr marL="514350" indent="-514350">
              <a:buFont typeface="+mj-lt"/>
              <a:buAutoNum type="arabicPeriod"/>
            </a:pPr>
            <a:endParaRPr lang="en-US" sz="2400" dirty="0" smtClean="0"/>
          </a:p>
          <a:p>
            <a:pPr marL="0" indent="0" algn="ctr">
              <a:buNone/>
            </a:pPr>
            <a:r>
              <a:rPr lang="en-US" sz="2400" dirty="0" smtClean="0">
                <a:solidFill>
                  <a:srgbClr val="FF0000"/>
                </a:solidFill>
              </a:rPr>
              <a:t>More details in Lecture 16 - 21 !!!</a:t>
            </a:r>
            <a:endParaRPr lang="en-US" sz="2400" dirty="0">
              <a:solidFill>
                <a:srgbClr val="FF0000"/>
              </a:solidFill>
            </a:endParaRPr>
          </a:p>
        </p:txBody>
      </p:sp>
    </p:spTree>
    <p:extLst>
      <p:ext uri="{BB962C8B-B14F-4D97-AF65-F5344CB8AC3E}">
        <p14:creationId xmlns:p14="http://schemas.microsoft.com/office/powerpoint/2010/main" xmlns="" val="17861048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397702" y="54495"/>
            <a:ext cx="8458200" cy="800665"/>
          </a:xfrm>
        </p:spPr>
        <p:txBody>
          <a:bodyPr/>
          <a:lstStyle/>
          <a:p>
            <a:pPr eaLnBrk="1" hangingPunct="1"/>
            <a:r>
              <a:rPr lang="en-US" altLang="en-US" dirty="0" smtClean="0"/>
              <a:t>Public Key/Asymmetric Key Cryptography </a:t>
            </a:r>
          </a:p>
        </p:txBody>
      </p:sp>
      <p:sp>
        <p:nvSpPr>
          <p:cNvPr id="5" name="Title 1"/>
          <p:cNvSpPr txBox="1">
            <a:spLocks/>
          </p:cNvSpPr>
          <p:nvPr/>
        </p:nvSpPr>
        <p:spPr bwMode="auto">
          <a:xfrm>
            <a:off x="397702" y="761696"/>
            <a:ext cx="7772400" cy="3196529"/>
          </a:xfrm>
          <a:prstGeom prst="rect">
            <a:avLst/>
          </a:prstGeom>
          <a:noFill/>
          <a:ln w="9525">
            <a:noFill/>
            <a:miter lim="800000"/>
            <a:headEnd/>
            <a:tailEnd/>
          </a:ln>
        </p:spPr>
        <p:txBody>
          <a:bodyPr anchor="ctr"/>
          <a:lstStyle/>
          <a:p>
            <a:pPr marL="463550" indent="-463550">
              <a:buFont typeface="Wingdings" panose="05000000000000000000" pitchFamily="2" charset="2"/>
              <a:buChar char="q"/>
              <a:defRPr/>
            </a:pPr>
            <a:r>
              <a:rPr lang="en-US" sz="2400" dirty="0" smtClean="0">
                <a:latin typeface="+mj-lt"/>
                <a:ea typeface="+mj-ea"/>
                <a:cs typeface="+mj-cs"/>
              </a:rPr>
              <a:t>Public </a:t>
            </a:r>
            <a:r>
              <a:rPr lang="en-US" sz="2400" dirty="0">
                <a:latin typeface="+mj-lt"/>
                <a:ea typeface="+mj-ea"/>
                <a:cs typeface="+mj-cs"/>
              </a:rPr>
              <a:t>key c</a:t>
            </a:r>
            <a:r>
              <a:rPr lang="en-US" sz="2400" dirty="0" smtClean="0">
                <a:latin typeface="+mj-lt"/>
                <a:ea typeface="+mj-ea"/>
                <a:cs typeface="+mj-cs"/>
              </a:rPr>
              <a:t>ryptography</a:t>
            </a:r>
          </a:p>
          <a:p>
            <a:pPr marL="463550" indent="-463550">
              <a:buFont typeface="Wingdings" panose="05000000000000000000" pitchFamily="2" charset="2"/>
              <a:buChar char="q"/>
              <a:defRPr/>
            </a:pPr>
            <a:r>
              <a:rPr lang="en-US" sz="2400" dirty="0" smtClean="0">
                <a:latin typeface="+mj-lt"/>
                <a:ea typeface="+mj-ea"/>
                <a:cs typeface="+mj-cs"/>
              </a:rPr>
              <a:t>Asymmetric key cryptography</a:t>
            </a:r>
          </a:p>
          <a:p>
            <a:pPr marL="463550" indent="-463550">
              <a:buFont typeface="Wingdings" panose="05000000000000000000" pitchFamily="2" charset="2"/>
              <a:buChar char="q"/>
              <a:defRPr/>
            </a:pPr>
            <a:r>
              <a:rPr lang="en-US" sz="2400" dirty="0" smtClean="0">
                <a:latin typeface="+mj-lt"/>
                <a:ea typeface="+mj-ea"/>
                <a:cs typeface="+mj-cs"/>
              </a:rPr>
              <a:t>2 key cryptography </a:t>
            </a:r>
          </a:p>
          <a:p>
            <a:pPr marL="463550" indent="-463550">
              <a:buFont typeface="Wingdings" panose="05000000000000000000" pitchFamily="2" charset="2"/>
              <a:buChar char="q"/>
              <a:defRPr/>
            </a:pPr>
            <a:endParaRPr lang="en-US" sz="2400" dirty="0">
              <a:latin typeface="+mj-lt"/>
              <a:ea typeface="+mj-ea"/>
              <a:cs typeface="+mj-cs"/>
            </a:endParaRPr>
          </a:p>
          <a:p>
            <a:pPr marL="463550" indent="-463550">
              <a:buFont typeface="Wingdings" panose="05000000000000000000" pitchFamily="2" charset="2"/>
              <a:buChar char="q"/>
              <a:defRPr/>
            </a:pPr>
            <a:endParaRPr lang="en-US" sz="2400" dirty="0" smtClean="0">
              <a:latin typeface="+mj-lt"/>
              <a:ea typeface="+mj-ea"/>
              <a:cs typeface="+mj-cs"/>
            </a:endParaRPr>
          </a:p>
          <a:p>
            <a:pPr lvl="1"/>
            <a:r>
              <a:rPr lang="en-US" sz="2400" dirty="0" smtClean="0"/>
              <a:t>Presented </a:t>
            </a:r>
            <a:r>
              <a:rPr lang="en-US" sz="2400" dirty="0"/>
              <a:t>by </a:t>
            </a:r>
            <a:r>
              <a:rPr lang="en-US" sz="2400" dirty="0" err="1"/>
              <a:t>Diffie</a:t>
            </a:r>
            <a:r>
              <a:rPr lang="en-US" sz="2400" dirty="0"/>
              <a:t> &amp; Hallman (1976)</a:t>
            </a:r>
          </a:p>
          <a:p>
            <a:pPr lvl="2"/>
            <a:r>
              <a:rPr lang="en-US" sz="2400" i="1" dirty="0"/>
              <a:t>New directions in cryptography</a:t>
            </a:r>
          </a:p>
          <a:p>
            <a:pPr marL="463550" indent="-463550">
              <a:buFont typeface="Wingdings" panose="05000000000000000000" pitchFamily="2" charset="2"/>
              <a:buChar char="q"/>
              <a:defRPr/>
            </a:pPr>
            <a:endParaRPr lang="en-US" sz="2400" dirty="0">
              <a:latin typeface="+mj-lt"/>
              <a:ea typeface="+mj-ea"/>
              <a:cs typeface="+mj-cs"/>
            </a:endParaRPr>
          </a:p>
        </p:txBody>
      </p:sp>
      <p:pic>
        <p:nvPicPr>
          <p:cNvPr id="1026" name="Picture 2" descr="http://image.slidesharecdn.com/presentation-rsa-131024073333-phpapp01/95/presentation-about-rsa-3-638.jpg?cb=1382600307"/>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1468" t="22441" r="19994" b="30337"/>
          <a:stretch/>
        </p:blipFill>
        <p:spPr bwMode="auto">
          <a:xfrm>
            <a:off x="4020339" y="3670126"/>
            <a:ext cx="5123661" cy="31030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921011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28600"/>
            <a:ext cx="8229600" cy="660748"/>
          </a:xfrm>
        </p:spPr>
        <p:txBody>
          <a:bodyPr/>
          <a:lstStyle/>
          <a:p>
            <a:r>
              <a:rPr lang="en-AU" altLang="en-US" dirty="0" smtClean="0"/>
              <a:t>Why Public-Key Cryptography?</a:t>
            </a:r>
            <a:endParaRPr lang="en-US" altLang="en-US" dirty="0" smtClean="0"/>
          </a:p>
        </p:txBody>
      </p:sp>
      <p:sp>
        <p:nvSpPr>
          <p:cNvPr id="5123" name="Content Placeholder 2"/>
          <p:cNvSpPr>
            <a:spLocks noGrp="1"/>
          </p:cNvSpPr>
          <p:nvPr>
            <p:ph idx="1"/>
          </p:nvPr>
        </p:nvSpPr>
        <p:spPr>
          <a:xfrm>
            <a:off x="457200" y="1219200"/>
            <a:ext cx="8610600" cy="4525963"/>
          </a:xfrm>
        </p:spPr>
        <p:txBody>
          <a:bodyPr/>
          <a:lstStyle/>
          <a:p>
            <a:pPr>
              <a:lnSpc>
                <a:spcPct val="90000"/>
              </a:lnSpc>
            </a:pPr>
            <a:r>
              <a:rPr lang="en-US" altLang="en-US" sz="2400" dirty="0" smtClean="0"/>
              <a:t>Key distribution under symmetric encryption requires</a:t>
            </a:r>
          </a:p>
          <a:p>
            <a:pPr lvl="1">
              <a:lnSpc>
                <a:spcPct val="90000"/>
              </a:lnSpc>
            </a:pPr>
            <a:r>
              <a:rPr lang="en-US" altLang="en-US" sz="2400" dirty="0" smtClean="0"/>
              <a:t>Two communicants already share a key</a:t>
            </a:r>
          </a:p>
          <a:p>
            <a:pPr lvl="1">
              <a:lnSpc>
                <a:spcPct val="90000"/>
              </a:lnSpc>
            </a:pPr>
            <a:r>
              <a:rPr lang="en-US" altLang="en-US" sz="2400" dirty="0" smtClean="0"/>
              <a:t>The use of Key Distribution Center (KDC)</a:t>
            </a:r>
          </a:p>
          <a:p>
            <a:pPr>
              <a:lnSpc>
                <a:spcPct val="90000"/>
              </a:lnSpc>
            </a:pPr>
            <a:r>
              <a:rPr lang="en-US" altLang="en-US" sz="2400" dirty="0" smtClean="0"/>
              <a:t>Whitfield </a:t>
            </a:r>
            <a:r>
              <a:rPr lang="en-US" altLang="en-US" sz="2400" dirty="0" err="1" smtClean="0"/>
              <a:t>Diffie</a:t>
            </a:r>
            <a:r>
              <a:rPr lang="en-US" altLang="en-US" sz="2400" dirty="0" smtClean="0"/>
              <a:t> &amp; Martin Hellman reasoned</a:t>
            </a:r>
          </a:p>
          <a:p>
            <a:pPr lvl="1">
              <a:lnSpc>
                <a:spcPct val="90000"/>
              </a:lnSpc>
            </a:pPr>
            <a:r>
              <a:rPr lang="en-US" altLang="en-US" sz="2400" dirty="0" smtClean="0"/>
              <a:t>2</a:t>
            </a:r>
            <a:r>
              <a:rPr lang="en-US" altLang="en-US" sz="2400" baseline="30000" dirty="0" smtClean="0"/>
              <a:t>nd</a:t>
            </a:r>
            <a:r>
              <a:rPr lang="en-US" altLang="en-US" sz="2400" dirty="0" smtClean="0"/>
              <a:t> requirement neglected the essence of cryptography, i.e. the ability to maintain total secrecy over your own communication</a:t>
            </a:r>
          </a:p>
          <a:p>
            <a:pPr lvl="1">
              <a:lnSpc>
                <a:spcPct val="90000"/>
              </a:lnSpc>
            </a:pPr>
            <a:r>
              <a:rPr lang="en-US" altLang="en-US" sz="2400" dirty="0" smtClean="0"/>
              <a:t>how to verify a message comes intact from the claimed sender?</a:t>
            </a:r>
          </a:p>
        </p:txBody>
      </p:sp>
    </p:spTree>
    <p:extLst>
      <p:ext uri="{BB962C8B-B14F-4D97-AF65-F5344CB8AC3E}">
        <p14:creationId xmlns:p14="http://schemas.microsoft.com/office/powerpoint/2010/main" xmlns="" val="828499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Effect transition="in" filter="blinds(horizontal)">
                                      <p:cBhvr>
                                        <p:cTn id="7" dur="500"/>
                                        <p:tgtEl>
                                          <p:spTgt spid="5123">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3">
                                            <p:txEl>
                                              <p:pRg st="4" end="4"/>
                                            </p:txEl>
                                          </p:spTgt>
                                        </p:tgtEl>
                                        <p:attrNameLst>
                                          <p:attrName>style.visibility</p:attrName>
                                        </p:attrNameLst>
                                      </p:cBhvr>
                                      <p:to>
                                        <p:strVal val="visible"/>
                                      </p:to>
                                    </p:set>
                                    <p:animEffect transition="in" filter="blinds(horizontal)">
                                      <p:cBhvr>
                                        <p:cTn id="10" dur="500"/>
                                        <p:tgtEl>
                                          <p:spTgt spid="5123">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23">
                                            <p:txEl>
                                              <p:pRg st="5" end="5"/>
                                            </p:txEl>
                                          </p:spTgt>
                                        </p:tgtEl>
                                        <p:attrNameLst>
                                          <p:attrName>style.visibility</p:attrName>
                                        </p:attrNameLst>
                                      </p:cBhvr>
                                      <p:to>
                                        <p:strVal val="visible"/>
                                      </p:to>
                                    </p:set>
                                    <p:animEffect transition="in" filter="blinds(horizontal)">
                                      <p:cBhvr>
                                        <p:cTn id="13"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AU" altLang="en-US" smtClean="0"/>
              <a:t>Private-Key Cryptography</a:t>
            </a:r>
            <a:endParaRPr lang="en-US" altLang="en-US" smtClean="0"/>
          </a:p>
        </p:txBody>
      </p:sp>
      <p:sp>
        <p:nvSpPr>
          <p:cNvPr id="4099" name="Content Placeholder 2"/>
          <p:cNvSpPr>
            <a:spLocks noGrp="1"/>
          </p:cNvSpPr>
          <p:nvPr>
            <p:ph idx="1"/>
          </p:nvPr>
        </p:nvSpPr>
        <p:spPr/>
        <p:txBody>
          <a:bodyPr/>
          <a:lstStyle/>
          <a:p>
            <a:pPr>
              <a:lnSpc>
                <a:spcPct val="90000"/>
              </a:lnSpc>
            </a:pPr>
            <a:r>
              <a:rPr lang="en-AU" altLang="en-US" sz="2400" dirty="0" smtClean="0"/>
              <a:t>traditional </a:t>
            </a:r>
            <a:r>
              <a:rPr lang="en-AU" altLang="en-US" sz="2400" b="1" dirty="0" smtClean="0"/>
              <a:t>private/secret/single key</a:t>
            </a:r>
            <a:r>
              <a:rPr lang="en-AU" altLang="en-US" sz="2400" dirty="0" smtClean="0"/>
              <a:t> cryptography uses </a:t>
            </a:r>
            <a:r>
              <a:rPr lang="en-AU" altLang="en-US" sz="2400" b="1" dirty="0" smtClean="0"/>
              <a:t>one</a:t>
            </a:r>
            <a:r>
              <a:rPr lang="en-AU" altLang="en-US" sz="2400" dirty="0" smtClean="0"/>
              <a:t> key </a:t>
            </a:r>
          </a:p>
          <a:p>
            <a:pPr>
              <a:lnSpc>
                <a:spcPct val="90000"/>
              </a:lnSpc>
            </a:pPr>
            <a:r>
              <a:rPr lang="en-AU" altLang="en-US" sz="2400" dirty="0" smtClean="0"/>
              <a:t>shared by both sender and receiver </a:t>
            </a:r>
          </a:p>
          <a:p>
            <a:pPr>
              <a:lnSpc>
                <a:spcPct val="90000"/>
              </a:lnSpc>
            </a:pPr>
            <a:r>
              <a:rPr lang="en-AU" altLang="en-US" sz="2400" dirty="0" smtClean="0"/>
              <a:t>if this key is disclosed communications are compromised </a:t>
            </a:r>
          </a:p>
          <a:p>
            <a:pPr>
              <a:lnSpc>
                <a:spcPct val="90000"/>
              </a:lnSpc>
            </a:pPr>
            <a:r>
              <a:rPr lang="en-AU" altLang="en-US" sz="2400" dirty="0" smtClean="0"/>
              <a:t>also is </a:t>
            </a:r>
            <a:r>
              <a:rPr lang="en-AU" altLang="en-US" sz="2400" b="1" dirty="0" smtClean="0"/>
              <a:t>symmetric</a:t>
            </a:r>
            <a:r>
              <a:rPr lang="en-AU" altLang="en-US" sz="2400" dirty="0" smtClean="0"/>
              <a:t>, parties are equal </a:t>
            </a:r>
          </a:p>
          <a:p>
            <a:pPr>
              <a:lnSpc>
                <a:spcPct val="90000"/>
              </a:lnSpc>
            </a:pPr>
            <a:r>
              <a:rPr lang="en-AU" altLang="en-US" sz="2400" dirty="0" smtClean="0"/>
              <a:t>hence does not protect sender from receiver forging a message &amp; claiming is sent by sender </a:t>
            </a:r>
          </a:p>
          <a:p>
            <a:endParaRPr lang="en-US" altLang="en-US" dirty="0" smtClean="0"/>
          </a:p>
        </p:txBody>
      </p:sp>
    </p:spTree>
    <p:extLst>
      <p:ext uri="{BB962C8B-B14F-4D97-AF65-F5344CB8AC3E}">
        <p14:creationId xmlns:p14="http://schemas.microsoft.com/office/powerpoint/2010/main" xmlns="" val="17419992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0"/>
            <a:ext cx="8229600" cy="808037"/>
          </a:xfrm>
        </p:spPr>
        <p:txBody>
          <a:bodyPr/>
          <a:lstStyle/>
          <a:p>
            <a:r>
              <a:rPr lang="en-AU" altLang="en-US" dirty="0" smtClean="0"/>
              <a:t>Public-Key Cryptography</a:t>
            </a:r>
            <a:endParaRPr lang="en-US" altLang="en-US" dirty="0" smtClean="0"/>
          </a:p>
        </p:txBody>
      </p:sp>
      <p:sp>
        <p:nvSpPr>
          <p:cNvPr id="5123" name="Content Placeholder 2"/>
          <p:cNvSpPr>
            <a:spLocks noGrp="1"/>
          </p:cNvSpPr>
          <p:nvPr>
            <p:ph idx="1"/>
          </p:nvPr>
        </p:nvSpPr>
        <p:spPr>
          <a:xfrm>
            <a:off x="457200" y="1295400"/>
            <a:ext cx="8229600" cy="5135563"/>
          </a:xfrm>
        </p:spPr>
        <p:txBody>
          <a:bodyPr/>
          <a:lstStyle/>
          <a:p>
            <a:pPr>
              <a:lnSpc>
                <a:spcPct val="90000"/>
              </a:lnSpc>
            </a:pPr>
            <a:r>
              <a:rPr lang="en-AU" altLang="en-US" sz="2800" smtClean="0"/>
              <a:t>involves the use of two keys: </a:t>
            </a:r>
          </a:p>
          <a:p>
            <a:pPr lvl="1">
              <a:lnSpc>
                <a:spcPct val="90000"/>
              </a:lnSpc>
            </a:pPr>
            <a:r>
              <a:rPr lang="en-AU" altLang="en-US" sz="2400" smtClean="0"/>
              <a:t>a public-key, which may be known by anybody, and can be used to encrypt messages, and verify signatures </a:t>
            </a:r>
          </a:p>
          <a:p>
            <a:pPr lvl="1">
              <a:lnSpc>
                <a:spcPct val="90000"/>
              </a:lnSpc>
            </a:pPr>
            <a:r>
              <a:rPr lang="en-AU" altLang="en-US" sz="2400" smtClean="0"/>
              <a:t>a private-key, known only to the recipient, used to decrypt messages, and sign (create) signatures</a:t>
            </a:r>
          </a:p>
          <a:p>
            <a:pPr>
              <a:lnSpc>
                <a:spcPct val="90000"/>
              </a:lnSpc>
            </a:pPr>
            <a:r>
              <a:rPr lang="en-AU" altLang="en-US" sz="2800" smtClean="0"/>
              <a:t>is asymmetric because</a:t>
            </a:r>
          </a:p>
          <a:p>
            <a:pPr lvl="1">
              <a:lnSpc>
                <a:spcPct val="90000"/>
              </a:lnSpc>
            </a:pPr>
            <a:r>
              <a:rPr lang="en-AU" altLang="en-US" sz="2400" smtClean="0"/>
              <a:t>those who encrypt messages or verify signatures cannot decrypt messages or create signatures</a:t>
            </a:r>
            <a:endParaRPr lang="en-AU" altLang="en-US" smtClean="0"/>
          </a:p>
          <a:p>
            <a:pPr>
              <a:lnSpc>
                <a:spcPct val="90000"/>
              </a:lnSpc>
            </a:pPr>
            <a:endParaRPr lang="en-AU" altLang="en-US" sz="2800" smtClean="0"/>
          </a:p>
        </p:txBody>
      </p:sp>
    </p:spTree>
    <p:extLst>
      <p:ext uri="{BB962C8B-B14F-4D97-AF65-F5344CB8AC3E}">
        <p14:creationId xmlns:p14="http://schemas.microsoft.com/office/powerpoint/2010/main" xmlns="" val="32224591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Effect transition="in" filter="blinds(horizontal)">
                                      <p:cBhvr>
                                        <p:cTn id="7" dur="500"/>
                                        <p:tgtEl>
                                          <p:spTgt spid="5123">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3">
                                            <p:txEl>
                                              <p:pRg st="4" end="4"/>
                                            </p:txEl>
                                          </p:spTgt>
                                        </p:tgtEl>
                                        <p:attrNameLst>
                                          <p:attrName>style.visibility</p:attrName>
                                        </p:attrNameLst>
                                      </p:cBhvr>
                                      <p:to>
                                        <p:strVal val="visible"/>
                                      </p:to>
                                    </p:set>
                                    <p:animEffect transition="in" filter="blinds(horizontal)">
                                      <p:cBhvr>
                                        <p:cTn id="10" dur="500"/>
                                        <p:tgtEl>
                                          <p:spTgt spid="5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AU" altLang="en-US" smtClean="0"/>
              <a:t>Public-Key Characteristics</a:t>
            </a:r>
            <a:endParaRPr lang="en-US" altLang="en-US" smtClean="0"/>
          </a:p>
        </p:txBody>
      </p:sp>
      <p:sp>
        <p:nvSpPr>
          <p:cNvPr id="6147" name="Content Placeholder 2"/>
          <p:cNvSpPr>
            <a:spLocks noGrp="1"/>
          </p:cNvSpPr>
          <p:nvPr>
            <p:ph idx="1"/>
          </p:nvPr>
        </p:nvSpPr>
        <p:spPr/>
        <p:txBody>
          <a:bodyPr/>
          <a:lstStyle/>
          <a:p>
            <a:r>
              <a:rPr lang="en-AU" altLang="en-US" sz="2800" smtClean="0"/>
              <a:t>Public-Key algorithms rely on two keys where:</a:t>
            </a:r>
          </a:p>
          <a:p>
            <a:pPr lvl="1"/>
            <a:r>
              <a:rPr lang="en-AU" altLang="en-US" sz="2400" smtClean="0"/>
              <a:t>it is computationally infeasible to find decryption key knowing only algorithm &amp; encryption key</a:t>
            </a:r>
          </a:p>
          <a:p>
            <a:pPr lvl="1"/>
            <a:r>
              <a:rPr lang="en-AU" altLang="en-US" sz="2400" smtClean="0"/>
              <a:t>it is computationally easy to en/decrypt messages when the relevant (en/decrypt) key is known</a:t>
            </a:r>
          </a:p>
          <a:p>
            <a:pPr lvl="1"/>
            <a:r>
              <a:rPr lang="en-AU" altLang="en-US" sz="2400" smtClean="0"/>
              <a:t>either of the two related keys can be used for encryption, with the other used for decryption</a:t>
            </a:r>
          </a:p>
        </p:txBody>
      </p:sp>
    </p:spTree>
    <p:extLst>
      <p:ext uri="{BB962C8B-B14F-4D97-AF65-F5344CB8AC3E}">
        <p14:creationId xmlns:p14="http://schemas.microsoft.com/office/powerpoint/2010/main" xmlns="" val="3770932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Effect transition="in" filter="blinds(horizontal)">
                                      <p:cBhvr>
                                        <p:cTn id="7" dur="500"/>
                                        <p:tgtEl>
                                          <p:spTgt spid="61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blinds(horizontal)">
                                      <p:cBhvr>
                                        <p:cTn id="12" dur="500"/>
                                        <p:tgtEl>
                                          <p:spTgt spid="61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147">
                                            <p:txEl>
                                              <p:pRg st="3" end="3"/>
                                            </p:txEl>
                                          </p:spTgt>
                                        </p:tgtEl>
                                        <p:attrNameLst>
                                          <p:attrName>style.visibility</p:attrName>
                                        </p:attrNameLst>
                                      </p:cBhvr>
                                      <p:to>
                                        <p:strVal val="visible"/>
                                      </p:to>
                                    </p:set>
                                    <p:animEffect transition="in" filter="blinds(horizontal)">
                                      <p:cBhvr>
                                        <p:cTn id="17"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Essential steps</a:t>
            </a:r>
          </a:p>
        </p:txBody>
      </p:sp>
      <p:sp>
        <p:nvSpPr>
          <p:cNvPr id="7171" name="Content Placeholder 2"/>
          <p:cNvSpPr>
            <a:spLocks noGrp="1"/>
          </p:cNvSpPr>
          <p:nvPr>
            <p:ph idx="1"/>
          </p:nvPr>
        </p:nvSpPr>
        <p:spPr/>
        <p:txBody>
          <a:bodyPr/>
          <a:lstStyle/>
          <a:p>
            <a:r>
              <a:rPr lang="en-US" altLang="en-US" sz="2400" dirty="0" smtClean="0"/>
              <a:t>Each user </a:t>
            </a:r>
          </a:p>
          <a:p>
            <a:pPr lvl="1"/>
            <a:r>
              <a:rPr lang="en-US" altLang="en-US" sz="2400" dirty="0" smtClean="0"/>
              <a:t>generates its pair of keys</a:t>
            </a:r>
          </a:p>
          <a:p>
            <a:pPr lvl="1"/>
            <a:r>
              <a:rPr lang="en-US" altLang="en-US" sz="2400" dirty="0" smtClean="0"/>
              <a:t>Places public key in public folder</a:t>
            </a:r>
          </a:p>
          <a:p>
            <a:pPr lvl="1"/>
            <a:r>
              <a:rPr lang="en-US" altLang="en-US" sz="2400" dirty="0" smtClean="0"/>
              <a:t>Bob encrypt the message using Alice’s public key for secure communication</a:t>
            </a:r>
          </a:p>
          <a:p>
            <a:pPr lvl="1"/>
            <a:r>
              <a:rPr lang="en-US" altLang="en-US" sz="2400" dirty="0" smtClean="0"/>
              <a:t>Alice decrypts it using her private key</a:t>
            </a:r>
          </a:p>
        </p:txBody>
      </p:sp>
    </p:spTree>
    <p:extLst>
      <p:ext uri="{BB962C8B-B14F-4D97-AF65-F5344CB8AC3E}">
        <p14:creationId xmlns:p14="http://schemas.microsoft.com/office/powerpoint/2010/main" xmlns="" val="30292596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0833" y="1038730"/>
            <a:ext cx="8129392" cy="2677656"/>
          </a:xfrm>
          <a:prstGeom prst="rect">
            <a:avLst/>
          </a:prstGeom>
        </p:spPr>
        <p:txBody>
          <a:bodyPr wrap="square">
            <a:spAutoFit/>
          </a:bodyPr>
          <a:lstStyle/>
          <a:p>
            <a:pPr marL="342900" indent="-342900">
              <a:spcBef>
                <a:spcPct val="35000"/>
              </a:spcBef>
              <a:buClr>
                <a:srgbClr val="993300"/>
              </a:buClr>
              <a:buSzPct val="90000"/>
              <a:buFont typeface="Monotype Sorts" pitchFamily="-84" charset="2"/>
              <a:buChar char="n"/>
            </a:pPr>
            <a:r>
              <a:rPr lang="en-US" sz="2400" dirty="0"/>
              <a:t>A </a:t>
            </a:r>
            <a:r>
              <a:rPr lang="en-US" sz="2400" b="1" dirty="0"/>
              <a:t>random number generator</a:t>
            </a:r>
            <a:r>
              <a:rPr lang="en-US" sz="2400" dirty="0"/>
              <a:t> (RNG) is a computational or physical device designed to generate a sequence of </a:t>
            </a:r>
            <a:r>
              <a:rPr lang="en-US" sz="2400" b="1" dirty="0"/>
              <a:t>numbers</a:t>
            </a:r>
            <a:r>
              <a:rPr lang="en-US" sz="2400" dirty="0"/>
              <a:t> or symbols that lack any pattern, i.e. appear </a:t>
            </a:r>
            <a:r>
              <a:rPr lang="en-US" sz="2400" b="1" dirty="0"/>
              <a:t>random</a:t>
            </a:r>
            <a:r>
              <a:rPr lang="en-US" sz="2400" dirty="0"/>
              <a:t>. The many applications of randomness have led to the development of several different methods for generating </a:t>
            </a:r>
            <a:r>
              <a:rPr lang="en-US" sz="2400" b="1" dirty="0"/>
              <a:t>random</a:t>
            </a:r>
            <a:r>
              <a:rPr lang="en-US" sz="2400" dirty="0"/>
              <a:t> data</a:t>
            </a:r>
            <a:endParaRPr kumimoji="1" lang="en-US" sz="2400" dirty="0">
              <a:latin typeface="+mn-lt"/>
              <a:cs typeface="ＭＳ Ｐゴシック" charset="-128"/>
            </a:endParaRPr>
          </a:p>
        </p:txBody>
      </p:sp>
      <p:sp>
        <p:nvSpPr>
          <p:cNvPr id="4" name="Rectangle 2"/>
          <p:cNvSpPr txBox="1">
            <a:spLocks noChangeArrowheads="1"/>
          </p:cNvSpPr>
          <p:nvPr/>
        </p:nvSpPr>
        <p:spPr>
          <a:xfrm>
            <a:off x="400833" y="277813"/>
            <a:ext cx="8285967" cy="576262"/>
          </a:xfrm>
          <a:prstGeom prst="rect">
            <a:avLst/>
          </a:prstGeom>
        </p:spPr>
        <p:txBody>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r>
              <a:rPr kumimoji="1" lang="en-US" dirty="0" smtClean="0"/>
              <a:t>True Random </a:t>
            </a:r>
            <a:r>
              <a:rPr kumimoji="1" lang="en-US" dirty="0"/>
              <a:t>number generator </a:t>
            </a:r>
            <a:r>
              <a:rPr kumimoji="1" lang="en-US" dirty="0" smtClean="0"/>
              <a:t>(TRNG</a:t>
            </a:r>
            <a:r>
              <a:rPr kumimoji="1" lang="en-US" dirty="0"/>
              <a:t>)</a:t>
            </a:r>
            <a:endParaRPr lang="en-US" altLang="en-US" kern="0" dirty="0"/>
          </a:p>
        </p:txBody>
      </p:sp>
    </p:spTree>
    <p:extLst>
      <p:ext uri="{BB962C8B-B14F-4D97-AF65-F5344CB8AC3E}">
        <p14:creationId xmlns:p14="http://schemas.microsoft.com/office/powerpoint/2010/main" xmlns="" val="4378197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0833" y="1038730"/>
            <a:ext cx="8129392" cy="5521512"/>
          </a:xfrm>
          <a:prstGeom prst="rect">
            <a:avLst/>
          </a:prstGeom>
        </p:spPr>
        <p:txBody>
          <a:bodyPr wrap="square">
            <a:spAutoFit/>
          </a:bodyPr>
          <a:lstStyle/>
          <a:p>
            <a:pPr marL="342900" indent="-342900">
              <a:spcBef>
                <a:spcPct val="35000"/>
              </a:spcBef>
              <a:buClr>
                <a:srgbClr val="993300"/>
              </a:buClr>
              <a:buSzPct val="90000"/>
              <a:buFont typeface="Monotype Sorts" pitchFamily="-84" charset="2"/>
              <a:buChar char="n"/>
            </a:pPr>
            <a:r>
              <a:rPr kumimoji="1" lang="en-US" sz="2400" dirty="0">
                <a:latin typeface="+mn-lt"/>
                <a:cs typeface="ＭＳ Ｐゴシック" charset="-128"/>
              </a:rPr>
              <a:t>A </a:t>
            </a:r>
            <a:r>
              <a:rPr kumimoji="1" lang="en-US" sz="2400" dirty="0">
                <a:cs typeface="ＭＳ Ｐゴシック" charset="-128"/>
              </a:rPr>
              <a:t>pseudorandom number generator (PRNG), </a:t>
            </a:r>
            <a:r>
              <a:rPr kumimoji="1" lang="en-US" sz="2400" dirty="0" smtClean="0">
                <a:latin typeface="+mn-lt"/>
                <a:cs typeface="ＭＳ Ｐゴシック" charset="-128"/>
              </a:rPr>
              <a:t>also </a:t>
            </a:r>
            <a:r>
              <a:rPr kumimoji="1" lang="en-US" sz="2400" dirty="0">
                <a:latin typeface="+mn-lt"/>
                <a:cs typeface="ＭＳ Ｐゴシック" charset="-128"/>
              </a:rPr>
              <a:t>known as a deterministic random bit generator (DRBG), is an algorithm for generating a sequence of numbers whose properties approximate the properties of sequences of random numbers. </a:t>
            </a:r>
          </a:p>
          <a:p>
            <a:pPr marL="342900" indent="-342900">
              <a:spcBef>
                <a:spcPct val="35000"/>
              </a:spcBef>
              <a:buClr>
                <a:srgbClr val="993300"/>
              </a:buClr>
              <a:buSzPct val="90000"/>
              <a:buFont typeface="Monotype Sorts" pitchFamily="-84" charset="2"/>
              <a:buChar char="n"/>
            </a:pPr>
            <a:r>
              <a:rPr kumimoji="1" lang="en-US" sz="2400" dirty="0">
                <a:latin typeface="+mn-lt"/>
                <a:cs typeface="ＭＳ Ｐゴシック" charset="-128"/>
              </a:rPr>
              <a:t>The PRNG-generated sequence is not truly random, because it is completely determined by a relatively small set of initial values, called the PRNG's seed (which may include truly random values).</a:t>
            </a:r>
          </a:p>
          <a:p>
            <a:pPr marL="342900" indent="-342900">
              <a:spcBef>
                <a:spcPct val="35000"/>
              </a:spcBef>
              <a:buClr>
                <a:srgbClr val="993300"/>
              </a:buClr>
              <a:buSzPct val="90000"/>
              <a:buFont typeface="Monotype Sorts" pitchFamily="-84" charset="2"/>
              <a:buChar char="n"/>
            </a:pPr>
            <a:r>
              <a:rPr kumimoji="1" lang="en-US" sz="2400" dirty="0">
                <a:latin typeface="+mn-lt"/>
                <a:cs typeface="ＭＳ Ｐゴシック" charset="-128"/>
              </a:rPr>
              <a:t>Although sequences that are closer to truly random can be generated using hardware random number generators, pseudorandom number generators are important in practice for their speed in number generation and their reproducibility</a:t>
            </a:r>
          </a:p>
        </p:txBody>
      </p:sp>
      <p:sp>
        <p:nvSpPr>
          <p:cNvPr id="4" name="Rectangle 2"/>
          <p:cNvSpPr txBox="1">
            <a:spLocks noChangeArrowheads="1"/>
          </p:cNvSpPr>
          <p:nvPr/>
        </p:nvSpPr>
        <p:spPr>
          <a:xfrm>
            <a:off x="400833" y="277813"/>
            <a:ext cx="8285967" cy="576262"/>
          </a:xfrm>
          <a:prstGeom prst="rect">
            <a:avLst/>
          </a:prstGeom>
        </p:spPr>
        <p:txBody>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r>
              <a:rPr kumimoji="1" lang="en-US" dirty="0" smtClean="0"/>
              <a:t>Pseudorandom </a:t>
            </a:r>
            <a:r>
              <a:rPr kumimoji="1" lang="en-US" dirty="0"/>
              <a:t>number generator (PRNG)</a:t>
            </a:r>
            <a:endParaRPr lang="en-US" altLang="en-US" kern="0" dirty="0"/>
          </a:p>
        </p:txBody>
      </p:sp>
    </p:spTree>
    <p:extLst>
      <p:ext uri="{BB962C8B-B14F-4D97-AF65-F5344CB8AC3E}">
        <p14:creationId xmlns:p14="http://schemas.microsoft.com/office/powerpoint/2010/main" xmlns="" val="35994164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52668" y="0"/>
            <a:ext cx="8915400" cy="914400"/>
          </a:xfrm>
        </p:spPr>
        <p:txBody>
          <a:bodyPr/>
          <a:lstStyle/>
          <a:p>
            <a:r>
              <a:rPr lang="en-US" altLang="en-US" dirty="0" smtClean="0"/>
              <a:t>Potential locations for confidentiality attacks</a:t>
            </a:r>
          </a:p>
        </p:txBody>
      </p:sp>
      <p:pic>
        <p:nvPicPr>
          <p:cNvPr id="3076" name="Picture 4" descr="Ch07. Points of Vuln#17B518.pdf                                00156198  Mnementh                      BEAE7A2F:"/>
          <p:cNvPicPr>
            <a:picLocks noChangeAspect="1" noChangeArrowheads="1"/>
          </p:cNvPicPr>
          <p:nvPr/>
        </p:nvPicPr>
        <p:blipFill>
          <a:blip r:embed="rId2">
            <a:extLst>
              <a:ext uri="{28A0092B-C50C-407E-A947-70E740481C1C}">
                <a14:useLocalDpi xmlns:a14="http://schemas.microsoft.com/office/drawing/2010/main" xmlns="" val="0"/>
              </a:ext>
            </a:extLst>
          </a:blip>
          <a:srcRect b="13898"/>
          <a:stretch>
            <a:fillRect/>
          </a:stretch>
        </p:blipFill>
        <p:spPr bwMode="auto">
          <a:xfrm>
            <a:off x="3657600" y="2895600"/>
            <a:ext cx="5497513"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7" name="Content Placeholder 2"/>
          <p:cNvSpPr>
            <a:spLocks noGrp="1"/>
          </p:cNvSpPr>
          <p:nvPr>
            <p:ph idx="1"/>
          </p:nvPr>
        </p:nvSpPr>
        <p:spPr>
          <a:xfrm>
            <a:off x="228600" y="914400"/>
            <a:ext cx="8686800" cy="2133600"/>
          </a:xfrm>
        </p:spPr>
        <p:txBody>
          <a:bodyPr/>
          <a:lstStyle/>
          <a:p>
            <a:r>
              <a:rPr lang="en-US" altLang="en-US" sz="2800" smtClean="0"/>
              <a:t>Insider: eavesdropping the LAN</a:t>
            </a:r>
          </a:p>
          <a:p>
            <a:r>
              <a:rPr lang="en-US" altLang="en-US" sz="2800" smtClean="0"/>
              <a:t>Outsider: from server or host with dial up facility</a:t>
            </a:r>
          </a:p>
          <a:p>
            <a:r>
              <a:rPr lang="en-US" altLang="en-US" sz="2800" smtClean="0"/>
              <a:t>Patch panel is vulnerable if intruder access it physically: (can use low power radio transmitter)</a:t>
            </a:r>
          </a:p>
        </p:txBody>
      </p:sp>
      <p:sp>
        <p:nvSpPr>
          <p:cNvPr id="7" name="Content Placeholder 2"/>
          <p:cNvSpPr txBox="1">
            <a:spLocks/>
          </p:cNvSpPr>
          <p:nvPr/>
        </p:nvSpPr>
        <p:spPr bwMode="auto">
          <a:xfrm>
            <a:off x="228600" y="3124200"/>
            <a:ext cx="4038600" cy="3276600"/>
          </a:xfrm>
          <a:prstGeom prst="rect">
            <a:avLst/>
          </a:prstGeom>
          <a:noFill/>
          <a:ln w="9525">
            <a:noFill/>
            <a:miter lim="800000"/>
            <a:headEnd/>
            <a:tailEnd/>
          </a:ln>
        </p:spPr>
        <p:txBody>
          <a:bodyPr/>
          <a:lstStyle/>
          <a:p>
            <a:pPr marL="342900" indent="-342900" eaLnBrk="0" hangingPunct="0">
              <a:spcBef>
                <a:spcPct val="20000"/>
              </a:spcBef>
              <a:buFont typeface="Arial" pitchFamily="34" charset="0"/>
              <a:buChar char="•"/>
              <a:defRPr/>
            </a:pPr>
            <a:r>
              <a:rPr lang="en-US" sz="2800" dirty="0">
                <a:latin typeface="+mn-lt"/>
                <a:cs typeface="+mn-cs"/>
              </a:rPr>
              <a:t>Attack through transmission medium</a:t>
            </a:r>
          </a:p>
          <a:p>
            <a:pPr marL="627063" lvl="1" indent="-342900" eaLnBrk="0" hangingPunct="0">
              <a:spcBef>
                <a:spcPct val="20000"/>
              </a:spcBef>
              <a:buFont typeface="Arial" pitchFamily="34" charset="0"/>
              <a:buChar char="•"/>
              <a:defRPr/>
            </a:pPr>
            <a:r>
              <a:rPr lang="en-US" sz="2400" dirty="0">
                <a:latin typeface="+mn-lt"/>
                <a:cs typeface="+mn-cs"/>
              </a:rPr>
              <a:t>Wired (coaxial, twisted pair, </a:t>
            </a:r>
            <a:r>
              <a:rPr lang="en-US" sz="2400" dirty="0" err="1">
                <a:latin typeface="+mn-lt"/>
                <a:cs typeface="+mn-cs"/>
              </a:rPr>
              <a:t>fibre</a:t>
            </a:r>
            <a:r>
              <a:rPr lang="en-US" sz="2400" dirty="0">
                <a:latin typeface="+mn-lt"/>
                <a:cs typeface="+mn-cs"/>
              </a:rPr>
              <a:t> optic)</a:t>
            </a:r>
          </a:p>
          <a:p>
            <a:pPr marL="627063" lvl="1" indent="-342900" eaLnBrk="0" hangingPunct="0">
              <a:spcBef>
                <a:spcPct val="20000"/>
              </a:spcBef>
              <a:buFont typeface="Arial" pitchFamily="34" charset="0"/>
              <a:buChar char="•"/>
              <a:defRPr/>
            </a:pPr>
            <a:r>
              <a:rPr lang="en-US" sz="2400" dirty="0">
                <a:latin typeface="+mn-lt"/>
                <a:cs typeface="+mn-cs"/>
              </a:rPr>
              <a:t>Wireless(microwave, satellite)</a:t>
            </a:r>
          </a:p>
        </p:txBody>
      </p:sp>
    </p:spTree>
    <p:extLst>
      <p:ext uri="{BB962C8B-B14F-4D97-AF65-F5344CB8AC3E}">
        <p14:creationId xmlns:p14="http://schemas.microsoft.com/office/powerpoint/2010/main" xmlns="" val="330242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077">
                                            <p:txEl>
                                              <p:pRg st="1" end="1"/>
                                            </p:txEl>
                                          </p:spTgt>
                                        </p:tgtEl>
                                        <p:attrNameLst>
                                          <p:attrName>style.visibility</p:attrName>
                                        </p:attrNameLst>
                                      </p:cBhvr>
                                      <p:to>
                                        <p:strVal val="visible"/>
                                      </p:to>
                                    </p:set>
                                    <p:animEffect transition="in" filter="blinds(horizontal)">
                                      <p:cBhvr>
                                        <p:cTn id="7" dur="500"/>
                                        <p:tgtEl>
                                          <p:spTgt spid="307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7">
                                            <p:txEl>
                                              <p:pRg st="2" end="2"/>
                                            </p:txEl>
                                          </p:spTgt>
                                        </p:tgtEl>
                                        <p:attrNameLst>
                                          <p:attrName>style.visibility</p:attrName>
                                        </p:attrNameLst>
                                      </p:cBhvr>
                                      <p:to>
                                        <p:strVal val="visible"/>
                                      </p:to>
                                    </p:set>
                                    <p:animEffect transition="in" filter="blinds(horizontal)">
                                      <p:cBhvr>
                                        <p:cTn id="12" dur="500"/>
                                        <p:tgtEl>
                                          <p:spTgt spid="307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linds(horizontal)">
                                      <p:cBhvr>
                                        <p:cTn id="17" dur="500"/>
                                        <p:tgtEl>
                                          <p:spTgt spid="7">
                                            <p:txEl>
                                              <p:pRg st="0" end="0"/>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blinds(horizontal)">
                                      <p:cBhvr>
                                        <p:cTn id="20" dur="500"/>
                                        <p:tgtEl>
                                          <p:spTgt spid="7">
                                            <p:txEl>
                                              <p:pRg st="1" end="1"/>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blinds(horizontal)">
                                      <p:cBhvr>
                                        <p:cTn id="2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76200"/>
            <a:ext cx="8229600" cy="792163"/>
          </a:xfrm>
        </p:spPr>
        <p:txBody>
          <a:bodyPr/>
          <a:lstStyle/>
          <a:p>
            <a:r>
              <a:rPr lang="en-US" altLang="en-US" dirty="0" smtClean="0"/>
              <a:t>Link vs. end to end encryption</a:t>
            </a:r>
          </a:p>
        </p:txBody>
      </p:sp>
      <p:sp>
        <p:nvSpPr>
          <p:cNvPr id="4099" name="Content Placeholder 2"/>
          <p:cNvSpPr>
            <a:spLocks noGrp="1"/>
          </p:cNvSpPr>
          <p:nvPr>
            <p:ph idx="1"/>
          </p:nvPr>
        </p:nvSpPr>
        <p:spPr>
          <a:xfrm>
            <a:off x="228600" y="914400"/>
            <a:ext cx="8686800" cy="5334000"/>
          </a:xfrm>
        </p:spPr>
        <p:txBody>
          <a:bodyPr/>
          <a:lstStyle/>
          <a:p>
            <a:pPr>
              <a:lnSpc>
                <a:spcPct val="90000"/>
              </a:lnSpc>
            </a:pPr>
            <a:r>
              <a:rPr lang="en-US" altLang="en-US" smtClean="0"/>
              <a:t>have two major placement alternatives</a:t>
            </a:r>
          </a:p>
          <a:p>
            <a:pPr>
              <a:lnSpc>
                <a:spcPct val="90000"/>
              </a:lnSpc>
            </a:pPr>
            <a:r>
              <a:rPr lang="en-US" altLang="en-US" b="1" smtClean="0"/>
              <a:t>link encryption</a:t>
            </a:r>
          </a:p>
          <a:p>
            <a:pPr lvl="1">
              <a:lnSpc>
                <a:spcPct val="90000"/>
              </a:lnSpc>
            </a:pPr>
            <a:r>
              <a:rPr lang="en-US" altLang="en-US" smtClean="0"/>
              <a:t>vulnerable links are equipped with encryption device</a:t>
            </a:r>
          </a:p>
          <a:p>
            <a:pPr lvl="1">
              <a:lnSpc>
                <a:spcPct val="90000"/>
              </a:lnSpc>
            </a:pPr>
            <a:r>
              <a:rPr lang="en-US" altLang="en-US" smtClean="0"/>
              <a:t>En/decryption occurs independently on every link</a:t>
            </a:r>
          </a:p>
          <a:p>
            <a:pPr lvl="1">
              <a:lnSpc>
                <a:spcPct val="90000"/>
              </a:lnSpc>
            </a:pPr>
            <a:r>
              <a:rPr lang="en-US" altLang="en-US" smtClean="0"/>
              <a:t>requires many devices in a large network</a:t>
            </a:r>
          </a:p>
          <a:p>
            <a:pPr lvl="1">
              <a:lnSpc>
                <a:spcPct val="90000"/>
              </a:lnSpc>
            </a:pPr>
            <a:r>
              <a:rPr lang="en-US" altLang="en-US" smtClean="0"/>
              <a:t>User has no control over security of these devices</a:t>
            </a:r>
          </a:p>
          <a:p>
            <a:pPr lvl="1">
              <a:lnSpc>
                <a:spcPct val="90000"/>
              </a:lnSpc>
            </a:pPr>
            <a:r>
              <a:rPr lang="en-US" altLang="en-US" smtClean="0"/>
              <a:t>Many keys must be provided</a:t>
            </a:r>
          </a:p>
          <a:p>
            <a:pPr>
              <a:lnSpc>
                <a:spcPct val="90000"/>
              </a:lnSpc>
            </a:pPr>
            <a:r>
              <a:rPr lang="en-US" altLang="en-US" b="1" smtClean="0"/>
              <a:t>end-to-end encryption </a:t>
            </a:r>
          </a:p>
          <a:p>
            <a:pPr lvl="1">
              <a:lnSpc>
                <a:spcPct val="90000"/>
              </a:lnSpc>
            </a:pPr>
            <a:r>
              <a:rPr lang="en-US" altLang="en-US" smtClean="0"/>
              <a:t>encryption occurs between original source and final destination</a:t>
            </a:r>
          </a:p>
          <a:p>
            <a:pPr lvl="1">
              <a:lnSpc>
                <a:spcPct val="90000"/>
              </a:lnSpc>
            </a:pPr>
            <a:r>
              <a:rPr lang="en-US" altLang="en-US" smtClean="0"/>
              <a:t>need devices at each end with shared keys</a:t>
            </a:r>
          </a:p>
          <a:p>
            <a:pPr lvl="1">
              <a:lnSpc>
                <a:spcPct val="90000"/>
              </a:lnSpc>
            </a:pPr>
            <a:r>
              <a:rPr lang="en-US" altLang="en-US" smtClean="0"/>
              <a:t>Authentication</a:t>
            </a:r>
          </a:p>
        </p:txBody>
      </p:sp>
    </p:spTree>
    <p:extLst>
      <p:ext uri="{BB962C8B-B14F-4D97-AF65-F5344CB8AC3E}">
        <p14:creationId xmlns:p14="http://schemas.microsoft.com/office/powerpoint/2010/main" xmlns="" val="3330458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Effect transition="in" filter="blinds(horizontal)">
                                      <p:cBhvr>
                                        <p:cTn id="7" dur="500"/>
                                        <p:tgtEl>
                                          <p:spTgt spid="40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099">
                                            <p:txEl>
                                              <p:pRg st="7" end="7"/>
                                            </p:txEl>
                                          </p:spTgt>
                                        </p:tgtEl>
                                        <p:attrNameLst>
                                          <p:attrName>style.visibility</p:attrName>
                                        </p:attrNameLst>
                                      </p:cBhvr>
                                      <p:to>
                                        <p:strVal val="visible"/>
                                      </p:to>
                                    </p:set>
                                    <p:animEffect transition="in" filter="blinds(horizontal)">
                                      <p:cBhvr>
                                        <p:cTn id="12" dur="500"/>
                                        <p:tgtEl>
                                          <p:spTgt spid="4099">
                                            <p:txEl>
                                              <p:pRg st="7" end="7"/>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blinds(horizontal)">
                                      <p:cBhvr>
                                        <p:cTn id="17" dur="500"/>
                                        <p:tgtEl>
                                          <p:spTgt spid="4099">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4099">
                                            <p:txEl>
                                              <p:pRg st="3" end="3"/>
                                            </p:txEl>
                                          </p:spTgt>
                                        </p:tgtEl>
                                        <p:attrNameLst>
                                          <p:attrName>style.visibility</p:attrName>
                                        </p:attrNameLst>
                                      </p:cBhvr>
                                      <p:to>
                                        <p:strVal val="visible"/>
                                      </p:to>
                                    </p:set>
                                    <p:animEffect transition="in" filter="blinds(horizontal)">
                                      <p:cBhvr>
                                        <p:cTn id="20" dur="500"/>
                                        <p:tgtEl>
                                          <p:spTgt spid="4099">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4099">
                                            <p:txEl>
                                              <p:pRg st="4" end="4"/>
                                            </p:txEl>
                                          </p:spTgt>
                                        </p:tgtEl>
                                        <p:attrNameLst>
                                          <p:attrName>style.visibility</p:attrName>
                                        </p:attrNameLst>
                                      </p:cBhvr>
                                      <p:to>
                                        <p:strVal val="visible"/>
                                      </p:to>
                                    </p:set>
                                    <p:animEffect transition="in" filter="blinds(horizontal)">
                                      <p:cBhvr>
                                        <p:cTn id="23" dur="500"/>
                                        <p:tgtEl>
                                          <p:spTgt spid="4099">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099">
                                            <p:txEl>
                                              <p:pRg st="5" end="5"/>
                                            </p:txEl>
                                          </p:spTgt>
                                        </p:tgtEl>
                                        <p:attrNameLst>
                                          <p:attrName>style.visibility</p:attrName>
                                        </p:attrNameLst>
                                      </p:cBhvr>
                                      <p:to>
                                        <p:strVal val="visible"/>
                                      </p:to>
                                    </p:set>
                                    <p:animEffect transition="in" filter="blinds(horizontal)">
                                      <p:cBhvr>
                                        <p:cTn id="26" dur="500"/>
                                        <p:tgtEl>
                                          <p:spTgt spid="4099">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4099">
                                            <p:txEl>
                                              <p:pRg st="6" end="6"/>
                                            </p:txEl>
                                          </p:spTgt>
                                        </p:tgtEl>
                                        <p:attrNameLst>
                                          <p:attrName>style.visibility</p:attrName>
                                        </p:attrNameLst>
                                      </p:cBhvr>
                                      <p:to>
                                        <p:strVal val="visible"/>
                                      </p:to>
                                    </p:set>
                                    <p:animEffect transition="in" filter="blinds(horizontal)">
                                      <p:cBhvr>
                                        <p:cTn id="29" dur="500"/>
                                        <p:tgtEl>
                                          <p:spTgt spid="4099">
                                            <p:txEl>
                                              <p:pRg st="6" end="6"/>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4099">
                                            <p:txEl>
                                              <p:pRg st="8" end="8"/>
                                            </p:txEl>
                                          </p:spTgt>
                                        </p:tgtEl>
                                        <p:attrNameLst>
                                          <p:attrName>style.visibility</p:attrName>
                                        </p:attrNameLst>
                                      </p:cBhvr>
                                      <p:to>
                                        <p:strVal val="visible"/>
                                      </p:to>
                                    </p:set>
                                    <p:animEffect transition="in" filter="blinds(horizontal)">
                                      <p:cBhvr>
                                        <p:cTn id="34" dur="500"/>
                                        <p:tgtEl>
                                          <p:spTgt spid="4099">
                                            <p:txEl>
                                              <p:pRg st="8" end="8"/>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099">
                                            <p:txEl>
                                              <p:pRg st="9" end="9"/>
                                            </p:txEl>
                                          </p:spTgt>
                                        </p:tgtEl>
                                        <p:attrNameLst>
                                          <p:attrName>style.visibility</p:attrName>
                                        </p:attrNameLst>
                                      </p:cBhvr>
                                      <p:to>
                                        <p:strVal val="visible"/>
                                      </p:to>
                                    </p:set>
                                    <p:animEffect transition="in" filter="blinds(horizontal)">
                                      <p:cBhvr>
                                        <p:cTn id="37" dur="500"/>
                                        <p:tgtEl>
                                          <p:spTgt spid="4099">
                                            <p:txEl>
                                              <p:pRg st="9" end="9"/>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4099">
                                            <p:txEl>
                                              <p:pRg st="10" end="10"/>
                                            </p:txEl>
                                          </p:spTgt>
                                        </p:tgtEl>
                                        <p:attrNameLst>
                                          <p:attrName>style.visibility</p:attrName>
                                        </p:attrNameLst>
                                      </p:cBhvr>
                                      <p:to>
                                        <p:strVal val="visible"/>
                                      </p:to>
                                    </p:set>
                                    <p:animEffect transition="in" filter="blinds(horizontal)">
                                      <p:cBhvr>
                                        <p:cTn id="40" dur="500"/>
                                        <p:tgtEl>
                                          <p:spTgt spid="40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1029" descr="Ch07. Encrypt-PacketSwitch.pdf                                 00156198  Mnementh                      BEAE7A2F:"/>
          <p:cNvPicPr>
            <a:picLocks noChangeAspect="1" noChangeArrowheads="1"/>
          </p:cNvPicPr>
          <p:nvPr/>
        </p:nvPicPr>
        <p:blipFill>
          <a:blip r:embed="rId2">
            <a:extLst>
              <a:ext uri="{28A0092B-C50C-407E-A947-70E740481C1C}">
                <a14:useLocalDpi xmlns:a14="http://schemas.microsoft.com/office/drawing/2010/main" xmlns="" val="0"/>
              </a:ext>
            </a:extLst>
          </a:blip>
          <a:srcRect b="13898"/>
          <a:stretch>
            <a:fillRect/>
          </a:stretch>
        </p:blipFill>
        <p:spPr bwMode="auto">
          <a:xfrm>
            <a:off x="766763" y="838200"/>
            <a:ext cx="7539037" cy="5014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625844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 Authentication Code (MAC)</a:t>
            </a:r>
            <a:endParaRPr lang="en-US" dirty="0"/>
          </a:p>
        </p:txBody>
      </p:sp>
      <p:sp>
        <p:nvSpPr>
          <p:cNvPr id="3" name="Content Placeholder 2"/>
          <p:cNvSpPr>
            <a:spLocks noGrp="1"/>
          </p:cNvSpPr>
          <p:nvPr>
            <p:ph idx="1"/>
          </p:nvPr>
        </p:nvSpPr>
        <p:spPr/>
        <p:txBody>
          <a:bodyPr/>
          <a:lstStyle/>
          <a:p>
            <a:r>
              <a:rPr lang="en-US" dirty="0" smtClean="0"/>
              <a:t>MAC = C(K,M)</a:t>
            </a:r>
          </a:p>
          <a:p>
            <a:pPr lvl="1"/>
            <a:r>
              <a:rPr lang="en-US" dirty="0" smtClean="0"/>
              <a:t>M: Input message</a:t>
            </a:r>
          </a:p>
          <a:p>
            <a:pPr lvl="1"/>
            <a:r>
              <a:rPr lang="en-US" dirty="0" smtClean="0"/>
              <a:t>C: MAC function</a:t>
            </a:r>
          </a:p>
          <a:p>
            <a:pPr lvl="1"/>
            <a:r>
              <a:rPr lang="en-US" dirty="0" smtClean="0"/>
              <a:t>K: Shared secret key</a:t>
            </a:r>
          </a:p>
          <a:p>
            <a:r>
              <a:rPr lang="en-US" dirty="0" smtClean="0"/>
              <a:t>Message + MAC are sent to the intended recipient</a:t>
            </a:r>
          </a:p>
          <a:p>
            <a:r>
              <a:rPr lang="en-US" dirty="0" smtClean="0"/>
              <a:t>Recipient calculates MAC’ = C(K,M’)</a:t>
            </a:r>
          </a:p>
          <a:p>
            <a:pPr lvl="1"/>
            <a:r>
              <a:rPr lang="en-US" dirty="0" smtClean="0"/>
              <a:t>If MAC = MAC’ then accept else reject</a:t>
            </a:r>
            <a:endParaRPr lang="en-US" dirty="0"/>
          </a:p>
        </p:txBody>
      </p:sp>
    </p:spTree>
    <p:extLst>
      <p:ext uri="{BB962C8B-B14F-4D97-AF65-F5344CB8AC3E}">
        <p14:creationId xmlns:p14="http://schemas.microsoft.com/office/powerpoint/2010/main" xmlns="" val="27715700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MAC</a:t>
            </a:r>
            <a:endParaRPr lang="en-US" dirty="0"/>
          </a:p>
        </p:txBody>
      </p:sp>
      <p:sp>
        <p:nvSpPr>
          <p:cNvPr id="3" name="Content Placeholder 2"/>
          <p:cNvSpPr>
            <a:spLocks noGrp="1"/>
          </p:cNvSpPr>
          <p:nvPr>
            <p:ph idx="1"/>
          </p:nvPr>
        </p:nvSpPr>
        <p:spPr/>
        <p:txBody>
          <a:bodyPr/>
          <a:lstStyle/>
          <a:p>
            <a:r>
              <a:rPr lang="en-US" dirty="0" smtClean="0"/>
              <a:t>MAC function need not be reversible (in contrast to decryption function)</a:t>
            </a:r>
          </a:p>
          <a:p>
            <a:r>
              <a:rPr lang="en-US" dirty="0" smtClean="0"/>
              <a:t>MAC input: arbitrary length</a:t>
            </a:r>
          </a:p>
          <a:p>
            <a:r>
              <a:rPr lang="en-US" dirty="0" smtClean="0"/>
              <a:t>MAC output: fixed length (typically much smaller than message length)</a:t>
            </a:r>
          </a:p>
          <a:p>
            <a:r>
              <a:rPr lang="en-US" dirty="0" smtClean="0"/>
              <a:t>MAC is many-to-one function</a:t>
            </a:r>
          </a:p>
          <a:p>
            <a:endParaRPr lang="en-US" dirty="0"/>
          </a:p>
        </p:txBody>
      </p:sp>
      <p:pic>
        <p:nvPicPr>
          <p:cNvPr id="1026" name="Picture 2" descr="http://cdn.ttgtmedia.com/digitalguide/images/Misc/buildingweb9_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39452" y="3499809"/>
            <a:ext cx="6746288" cy="264381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bwMode="auto">
          <a:xfrm>
            <a:off x="2367419" y="5714109"/>
            <a:ext cx="1052186" cy="379413"/>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Verdana" charset="0"/>
            </a:endParaRPr>
          </a:p>
        </p:txBody>
      </p:sp>
    </p:spTree>
    <p:extLst>
      <p:ext uri="{BB962C8B-B14F-4D97-AF65-F5344CB8AC3E}">
        <p14:creationId xmlns:p14="http://schemas.microsoft.com/office/powerpoint/2010/main" xmlns="" val="34934241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 Function</a:t>
            </a:r>
            <a:endParaRPr lang="en-US" dirty="0"/>
          </a:p>
        </p:txBody>
      </p:sp>
      <p:sp>
        <p:nvSpPr>
          <p:cNvPr id="3" name="Content Placeholder 2"/>
          <p:cNvSpPr>
            <a:spLocks noGrp="1"/>
          </p:cNvSpPr>
          <p:nvPr>
            <p:ph idx="1"/>
          </p:nvPr>
        </p:nvSpPr>
        <p:spPr/>
        <p:txBody>
          <a:bodyPr/>
          <a:lstStyle/>
          <a:p>
            <a:r>
              <a:rPr lang="en-US" dirty="0" smtClean="0"/>
              <a:t>A variation of MAC</a:t>
            </a:r>
          </a:p>
          <a:p>
            <a:r>
              <a:rPr lang="en-US" dirty="0" smtClean="0"/>
              <a:t>Does not need a key</a:t>
            </a:r>
          </a:p>
          <a:p>
            <a:r>
              <a:rPr lang="en-US" dirty="0" smtClean="0"/>
              <a:t>h = H(M)</a:t>
            </a:r>
          </a:p>
          <a:p>
            <a:pPr lvl="1"/>
            <a:r>
              <a:rPr lang="en-US" dirty="0" smtClean="0"/>
              <a:t>h is called hash code/hash value/message digest</a:t>
            </a:r>
            <a:endParaRPr lang="en-US" dirty="0">
              <a:solidFill>
                <a:schemeClr val="bg1">
                  <a:lumMod val="85000"/>
                </a:schemeClr>
              </a:solidFill>
            </a:endParaRPr>
          </a:p>
        </p:txBody>
      </p:sp>
    </p:spTree>
    <p:extLst>
      <p:ext uri="{BB962C8B-B14F-4D97-AF65-F5344CB8AC3E}">
        <p14:creationId xmlns:p14="http://schemas.microsoft.com/office/powerpoint/2010/main" xmlns="" val="7978307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of Hash Function</a:t>
            </a:r>
            <a:endParaRPr lang="en-US" dirty="0"/>
          </a:p>
        </p:txBody>
      </p:sp>
      <p:sp>
        <p:nvSpPr>
          <p:cNvPr id="3" name="Content Placeholder 2"/>
          <p:cNvSpPr>
            <a:spLocks noGrp="1"/>
          </p:cNvSpPr>
          <p:nvPr>
            <p:ph idx="1"/>
          </p:nvPr>
        </p:nvSpPr>
        <p:spPr>
          <a:xfrm>
            <a:off x="566738" y="1447800"/>
            <a:ext cx="8001000" cy="4889500"/>
          </a:xfrm>
        </p:spPr>
        <p:txBody>
          <a:bodyPr/>
          <a:lstStyle/>
          <a:p>
            <a:r>
              <a:rPr lang="en-US" sz="2800" dirty="0" smtClean="0"/>
              <a:t>Arbitrary length input</a:t>
            </a:r>
          </a:p>
          <a:p>
            <a:r>
              <a:rPr lang="en-US" sz="2800" dirty="0" smtClean="0"/>
              <a:t>Fixed length output</a:t>
            </a:r>
          </a:p>
          <a:p>
            <a:r>
              <a:rPr lang="en-US" sz="2800" dirty="0" smtClean="0"/>
              <a:t>H(x) is easy to compute</a:t>
            </a:r>
          </a:p>
          <a:p>
            <a:r>
              <a:rPr lang="en-US" sz="2800" dirty="0" smtClean="0">
                <a:solidFill>
                  <a:schemeClr val="tx1"/>
                </a:solidFill>
                <a:latin typeface="+mn-lt"/>
                <a:ea typeface="+mn-ea"/>
                <a:cs typeface="+mn-cs"/>
              </a:rPr>
              <a:t>Given h, computationally hard to find x such that H(x) = h (called </a:t>
            </a:r>
            <a:r>
              <a:rPr lang="en-US" sz="2800" dirty="0" err="1" smtClean="0">
                <a:solidFill>
                  <a:schemeClr val="tx1"/>
                </a:solidFill>
                <a:latin typeface="+mn-lt"/>
                <a:ea typeface="+mn-ea"/>
                <a:cs typeface="+mn-cs"/>
              </a:rPr>
              <a:t>onewayness</a:t>
            </a:r>
            <a:r>
              <a:rPr lang="en-US" sz="2800" dirty="0" smtClean="0">
                <a:solidFill>
                  <a:schemeClr val="tx1"/>
                </a:solidFill>
                <a:latin typeface="+mn-lt"/>
                <a:ea typeface="+mn-ea"/>
                <a:cs typeface="+mn-cs"/>
              </a:rPr>
              <a:t>)</a:t>
            </a:r>
          </a:p>
          <a:p>
            <a:r>
              <a:rPr lang="en-US" sz="2800" dirty="0" smtClean="0"/>
              <a:t>Given x, computationally  hard to find y ≠ x such that H(x) = H(y) (called weak collision resistance)</a:t>
            </a:r>
          </a:p>
          <a:p>
            <a:r>
              <a:rPr lang="en-US" sz="2800" dirty="0" smtClean="0"/>
              <a:t>Comp hard to find a pair </a:t>
            </a:r>
            <a:r>
              <a:rPr lang="en-US" sz="2800" dirty="0" err="1" smtClean="0"/>
              <a:t>x,y</a:t>
            </a:r>
            <a:r>
              <a:rPr lang="en-US" sz="2800" dirty="0" smtClean="0"/>
              <a:t> such that H(x) = H(y) (called strong collision resistance)</a:t>
            </a:r>
          </a:p>
          <a:p>
            <a:endParaRPr lang="en-US" sz="2800" dirty="0" smtClean="0"/>
          </a:p>
          <a:p>
            <a:endParaRPr lang="en-US" sz="2800" dirty="0">
              <a:solidFill>
                <a:schemeClr val="tx1"/>
              </a:solidFill>
              <a:latin typeface="+mn-lt"/>
              <a:ea typeface="+mn-ea"/>
              <a:cs typeface="+mn-cs"/>
            </a:endParaRPr>
          </a:p>
          <a:p>
            <a:endParaRPr lang="en-US" sz="2800" dirty="0"/>
          </a:p>
        </p:txBody>
      </p:sp>
    </p:spTree>
    <p:extLst>
      <p:ext uri="{BB962C8B-B14F-4D97-AF65-F5344CB8AC3E}">
        <p14:creationId xmlns:p14="http://schemas.microsoft.com/office/powerpoint/2010/main" xmlns="" val="29242318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69102" y="-37578"/>
            <a:ext cx="8874690" cy="868363"/>
          </a:xfrm>
        </p:spPr>
        <p:txBody>
          <a:bodyPr/>
          <a:lstStyle/>
          <a:p>
            <a:r>
              <a:rPr lang="en-US" altLang="en-US" dirty="0" smtClean="0"/>
              <a:t>Problem in message authentication</a:t>
            </a:r>
          </a:p>
        </p:txBody>
      </p:sp>
      <p:sp>
        <p:nvSpPr>
          <p:cNvPr id="3075" name="Content Placeholder 2"/>
          <p:cNvSpPr>
            <a:spLocks noGrp="1"/>
          </p:cNvSpPr>
          <p:nvPr>
            <p:ph idx="1"/>
          </p:nvPr>
        </p:nvSpPr>
        <p:spPr>
          <a:xfrm>
            <a:off x="457200" y="1125364"/>
            <a:ext cx="8229600" cy="5562600"/>
          </a:xfrm>
        </p:spPr>
        <p:txBody>
          <a:bodyPr/>
          <a:lstStyle/>
          <a:p>
            <a:r>
              <a:rPr lang="en-US" altLang="en-US" sz="2400" dirty="0" smtClean="0"/>
              <a:t>Message authentication protect two parties from third party, will it protect two parties from each ?? </a:t>
            </a:r>
          </a:p>
          <a:p>
            <a:r>
              <a:rPr lang="en-US" altLang="en-US" sz="2400" dirty="0" smtClean="0"/>
              <a:t>John sends authenticated message to Marry (</a:t>
            </a:r>
            <a:r>
              <a:rPr lang="en-US" altLang="en-US" sz="2400" dirty="0" err="1" smtClean="0"/>
              <a:t>msg+MAC</a:t>
            </a:r>
            <a:r>
              <a:rPr lang="en-US" altLang="en-US" sz="2400" dirty="0" smtClean="0"/>
              <a:t>)</a:t>
            </a:r>
          </a:p>
          <a:p>
            <a:pPr lvl="1"/>
            <a:r>
              <a:rPr lang="en-US" altLang="en-US" sz="2400" dirty="0" smtClean="0"/>
              <a:t>Marry may forge a different message and claims that it comes from John</a:t>
            </a:r>
          </a:p>
          <a:p>
            <a:pPr lvl="1"/>
            <a:r>
              <a:rPr lang="en-US" altLang="en-US" sz="2400" dirty="0" smtClean="0"/>
              <a:t>John can deny sending the message to Marry later on</a:t>
            </a:r>
          </a:p>
          <a:p>
            <a:r>
              <a:rPr lang="en-US" altLang="en-US" sz="2400" dirty="0" smtClean="0"/>
              <a:t>hence include authentication function with additional capabilities</a:t>
            </a:r>
          </a:p>
        </p:txBody>
      </p:sp>
    </p:spTree>
    <p:extLst>
      <p:ext uri="{BB962C8B-B14F-4D97-AF65-F5344CB8AC3E}">
        <p14:creationId xmlns:p14="http://schemas.microsoft.com/office/powerpoint/2010/main" xmlns="" val="15055702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Effect transition="in" filter="blinds(horizontal)">
                                      <p:cBhvr>
                                        <p:cTn id="7" dur="500"/>
                                        <p:tgtEl>
                                          <p:spTgt spid="3075">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0" dur="500"/>
                                        <p:tgtEl>
                                          <p:spTgt spid="3075">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animEffect transition="in" filter="blinds(horizontal)">
                                      <p:cBhvr>
                                        <p:cTn id="13" dur="500"/>
                                        <p:tgtEl>
                                          <p:spTgt spid="3075">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3075">
                                            <p:txEl>
                                              <p:pRg st="4" end="4"/>
                                            </p:txEl>
                                          </p:spTgt>
                                        </p:tgtEl>
                                        <p:attrNameLst>
                                          <p:attrName>style.visibility</p:attrName>
                                        </p:attrNameLst>
                                      </p:cBhvr>
                                      <p:to>
                                        <p:strVal val="visible"/>
                                      </p:to>
                                    </p:set>
                                    <p:animEffect transition="in" filter="blinds(horizontal)">
                                      <p:cBhvr>
                                        <p:cTn id="18"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smtClean="0"/>
              <a:t>Digital Signature Properties</a:t>
            </a:r>
          </a:p>
        </p:txBody>
      </p:sp>
      <p:sp>
        <p:nvSpPr>
          <p:cNvPr id="4099" name="Content Placeholder 2"/>
          <p:cNvSpPr>
            <a:spLocks noGrp="1"/>
          </p:cNvSpPr>
          <p:nvPr>
            <p:ph idx="1"/>
          </p:nvPr>
        </p:nvSpPr>
        <p:spPr>
          <a:xfrm>
            <a:off x="457200" y="1447800"/>
            <a:ext cx="8229600" cy="4525963"/>
          </a:xfrm>
        </p:spPr>
        <p:txBody>
          <a:bodyPr/>
          <a:lstStyle/>
          <a:p>
            <a:r>
              <a:rPr lang="en-AU" altLang="en-US" sz="2800" smtClean="0"/>
              <a:t>must depend on the message being signed</a:t>
            </a:r>
          </a:p>
          <a:p>
            <a:r>
              <a:rPr lang="en-AU" altLang="en-US" sz="2800" smtClean="0"/>
              <a:t>must use information unique to sender</a:t>
            </a:r>
          </a:p>
          <a:p>
            <a:pPr lvl="1"/>
            <a:r>
              <a:rPr lang="en-AU" altLang="en-US" sz="2400" smtClean="0"/>
              <a:t>to prevent both forgery and denial</a:t>
            </a:r>
          </a:p>
          <a:p>
            <a:r>
              <a:rPr lang="en-AU" altLang="en-US" sz="2800" smtClean="0"/>
              <a:t>must be relatively easy to produce</a:t>
            </a:r>
          </a:p>
          <a:p>
            <a:r>
              <a:rPr lang="en-AU" altLang="en-US" sz="2800" smtClean="0"/>
              <a:t>must be relatively easy to recognize &amp; verify</a:t>
            </a:r>
          </a:p>
          <a:p>
            <a:r>
              <a:rPr lang="en-AU" altLang="en-US" sz="2800" smtClean="0"/>
              <a:t>be computationally infeasible to forge </a:t>
            </a:r>
          </a:p>
          <a:p>
            <a:pPr lvl="1"/>
            <a:r>
              <a:rPr lang="en-AU" altLang="en-US" sz="2400" smtClean="0"/>
              <a:t>with new message for existing digital signature</a:t>
            </a:r>
          </a:p>
          <a:p>
            <a:pPr lvl="1"/>
            <a:r>
              <a:rPr lang="en-AU" altLang="en-US" sz="2400" smtClean="0"/>
              <a:t>with fraudulent digital signature for given message</a:t>
            </a:r>
          </a:p>
          <a:p>
            <a:r>
              <a:rPr lang="en-AU" altLang="en-US" sz="2800" smtClean="0"/>
              <a:t>be practical save digital signature in storage</a:t>
            </a:r>
          </a:p>
          <a:p>
            <a:endParaRPr lang="en-US" altLang="en-US" smtClean="0"/>
          </a:p>
        </p:txBody>
      </p:sp>
    </p:spTree>
    <p:extLst>
      <p:ext uri="{BB962C8B-B14F-4D97-AF65-F5344CB8AC3E}">
        <p14:creationId xmlns:p14="http://schemas.microsoft.com/office/powerpoint/2010/main" xmlns="" val="6123737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522515"/>
            <a:ext cx="7772400" cy="653143"/>
          </a:xfrm>
        </p:spPr>
        <p:txBody>
          <a:bodyPr/>
          <a:lstStyle/>
          <a:p>
            <a:pPr eaLnBrk="1" hangingPunct="1"/>
            <a:r>
              <a:rPr lang="en-US" dirty="0"/>
              <a:t>Authentication Applications </a:t>
            </a:r>
            <a:br>
              <a:rPr lang="en-US" dirty="0"/>
            </a:br>
            <a:endParaRPr lang="en-US" altLang="en-US" dirty="0" smtClean="0"/>
          </a:p>
        </p:txBody>
      </p:sp>
      <p:sp>
        <p:nvSpPr>
          <p:cNvPr id="5" name="Title 1"/>
          <p:cNvSpPr txBox="1">
            <a:spLocks/>
          </p:cNvSpPr>
          <p:nvPr/>
        </p:nvSpPr>
        <p:spPr bwMode="auto">
          <a:xfrm>
            <a:off x="1116874" y="1852295"/>
            <a:ext cx="7772400" cy="1470025"/>
          </a:xfrm>
          <a:prstGeom prst="rect">
            <a:avLst/>
          </a:prstGeom>
          <a:noFill/>
          <a:ln w="9525">
            <a:noFill/>
            <a:miter lim="800000"/>
            <a:headEnd/>
            <a:tailEnd/>
          </a:ln>
        </p:spPr>
        <p:txBody>
          <a:bodyPr anchor="ctr"/>
          <a:lstStyle/>
          <a:p>
            <a:pPr marL="457200" indent="-457200">
              <a:buFont typeface="+mj-lt"/>
              <a:buAutoNum type="arabicPeriod"/>
              <a:defRPr/>
            </a:pPr>
            <a:r>
              <a:rPr lang="en-US" sz="2800" dirty="0" smtClean="0">
                <a:latin typeface="+mj-lt"/>
                <a:ea typeface="+mj-ea"/>
                <a:cs typeface="+mj-cs"/>
              </a:rPr>
              <a:t>Kerberos</a:t>
            </a:r>
          </a:p>
          <a:p>
            <a:pPr marL="457200" indent="-457200">
              <a:buFont typeface="+mj-lt"/>
              <a:buAutoNum type="arabicPeriod"/>
              <a:defRPr/>
            </a:pPr>
            <a:r>
              <a:rPr lang="en-US" sz="2800" dirty="0" smtClean="0">
                <a:latin typeface="+mj-lt"/>
                <a:ea typeface="+mj-ea"/>
                <a:cs typeface="+mj-cs"/>
              </a:rPr>
              <a:t>X.509</a:t>
            </a:r>
            <a:endParaRPr lang="en-US" sz="2800" dirty="0">
              <a:latin typeface="+mj-lt"/>
              <a:ea typeface="+mj-ea"/>
              <a:cs typeface="+mj-cs"/>
            </a:endParaRPr>
          </a:p>
        </p:txBody>
      </p:sp>
    </p:spTree>
    <p:extLst>
      <p:ext uri="{BB962C8B-B14F-4D97-AF65-F5344CB8AC3E}">
        <p14:creationId xmlns:p14="http://schemas.microsoft.com/office/powerpoint/2010/main" xmlns="" val="7382082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AU" altLang="en-US" smtClean="0"/>
              <a:t>Kerberos</a:t>
            </a:r>
            <a:endParaRPr lang="en-US" altLang="en-US" smtClean="0"/>
          </a:p>
        </p:txBody>
      </p:sp>
      <p:sp>
        <p:nvSpPr>
          <p:cNvPr id="3075" name="Content Placeholder 2"/>
          <p:cNvSpPr>
            <a:spLocks noGrp="1"/>
          </p:cNvSpPr>
          <p:nvPr>
            <p:ph idx="1"/>
          </p:nvPr>
        </p:nvSpPr>
        <p:spPr>
          <a:xfrm>
            <a:off x="457200" y="1371600"/>
            <a:ext cx="8305800" cy="4953000"/>
          </a:xfrm>
        </p:spPr>
        <p:txBody>
          <a:bodyPr/>
          <a:lstStyle/>
          <a:p>
            <a:r>
              <a:rPr lang="en-US" altLang="en-US" sz="2400" dirty="0" smtClean="0"/>
              <a:t>Authentication service developed at MIT</a:t>
            </a:r>
          </a:p>
          <a:p>
            <a:r>
              <a:rPr lang="en-AU" altLang="en-US" sz="2400" dirty="0" smtClean="0"/>
              <a:t>Uses trusted key server system</a:t>
            </a:r>
          </a:p>
          <a:p>
            <a:r>
              <a:rPr lang="en-AU" altLang="en-US" sz="2400" dirty="0" smtClean="0"/>
              <a:t>Provides centralised private-key third-party authentication in a distributed network</a:t>
            </a:r>
          </a:p>
          <a:p>
            <a:pPr lvl="1"/>
            <a:r>
              <a:rPr lang="en-AU" altLang="en-US" sz="2400" dirty="0" smtClean="0"/>
              <a:t>allows users access to services distributed through network</a:t>
            </a:r>
          </a:p>
          <a:p>
            <a:pPr lvl="1"/>
            <a:r>
              <a:rPr lang="en-AU" altLang="en-US" sz="2400" dirty="0" smtClean="0"/>
              <a:t>without needing to trust all workstations</a:t>
            </a:r>
          </a:p>
          <a:p>
            <a:pPr lvl="1"/>
            <a:r>
              <a:rPr lang="en-AU" altLang="en-US" sz="2400" dirty="0" smtClean="0"/>
              <a:t>rather all trust a central authentication server</a:t>
            </a:r>
          </a:p>
          <a:p>
            <a:r>
              <a:rPr lang="en-AU" altLang="en-US" sz="2400" dirty="0" smtClean="0"/>
              <a:t>two versions in use: 4 &amp; 5</a:t>
            </a:r>
          </a:p>
        </p:txBody>
      </p:sp>
    </p:spTree>
    <p:extLst>
      <p:ext uri="{BB962C8B-B14F-4D97-AF65-F5344CB8AC3E}">
        <p14:creationId xmlns:p14="http://schemas.microsoft.com/office/powerpoint/2010/main" xmlns="" val="18736028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a:xfrm>
            <a:off x="457200" y="1600200"/>
            <a:ext cx="8153400" cy="4525963"/>
          </a:xfrm>
        </p:spPr>
        <p:txBody>
          <a:bodyPr/>
          <a:lstStyle/>
          <a:p>
            <a:pPr>
              <a:defRPr/>
            </a:pPr>
            <a:endParaRPr lang="en-US" sz="24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8734" y="817735"/>
            <a:ext cx="7550331" cy="6040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xmlns="" val="42564978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AU" altLang="en-US" smtClean="0"/>
              <a:t>X.509 Authentication Service </a:t>
            </a:r>
            <a:endParaRPr lang="en-US" altLang="en-US" smtClean="0"/>
          </a:p>
        </p:txBody>
      </p:sp>
      <p:sp>
        <p:nvSpPr>
          <p:cNvPr id="22531" name="Content Placeholder 2"/>
          <p:cNvSpPr>
            <a:spLocks noGrp="1"/>
          </p:cNvSpPr>
          <p:nvPr>
            <p:ph idx="1"/>
          </p:nvPr>
        </p:nvSpPr>
        <p:spPr/>
        <p:txBody>
          <a:bodyPr/>
          <a:lstStyle/>
          <a:p>
            <a:r>
              <a:rPr lang="en-AU" altLang="en-US" sz="2800" smtClean="0"/>
              <a:t>defines framework for authentication services </a:t>
            </a:r>
          </a:p>
          <a:p>
            <a:pPr lvl="1"/>
            <a:r>
              <a:rPr lang="en-AU" altLang="en-US" sz="2400" smtClean="0"/>
              <a:t>directory may store public-key certificates</a:t>
            </a:r>
          </a:p>
          <a:p>
            <a:pPr lvl="1"/>
            <a:r>
              <a:rPr lang="en-AU" altLang="en-US" sz="2400" smtClean="0"/>
              <a:t>with public key of user signed by certification authority </a:t>
            </a:r>
          </a:p>
          <a:p>
            <a:r>
              <a:rPr lang="en-AU" altLang="en-US" sz="2800" smtClean="0"/>
              <a:t>uses public-key crypto &amp; digital signatures </a:t>
            </a:r>
          </a:p>
          <a:p>
            <a:pPr lvl="1"/>
            <a:r>
              <a:rPr lang="en-AU" altLang="en-US" sz="2400" smtClean="0"/>
              <a:t>algorithms not standardised, but RSA recommended</a:t>
            </a:r>
          </a:p>
          <a:p>
            <a:r>
              <a:rPr lang="en-AU" altLang="en-US" sz="2800" smtClean="0"/>
              <a:t>X.509 certificates are widely used</a:t>
            </a:r>
          </a:p>
          <a:p>
            <a:r>
              <a:rPr lang="en-AU" altLang="en-US" sz="2800" smtClean="0"/>
              <a:t>X.509 certificate associates public key with its user</a:t>
            </a:r>
            <a:endParaRPr lang="en-US" altLang="en-US" smtClean="0"/>
          </a:p>
        </p:txBody>
      </p:sp>
    </p:spTree>
    <p:extLst>
      <p:ext uri="{BB962C8B-B14F-4D97-AF65-F5344CB8AC3E}">
        <p14:creationId xmlns:p14="http://schemas.microsoft.com/office/powerpoint/2010/main" xmlns="" val="3225781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7" dur="500"/>
                                        <p:tgtEl>
                                          <p:spTgt spid="22531">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10" dur="500"/>
                                        <p:tgtEl>
                                          <p:spTgt spid="22531">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22531">
                                            <p:txEl>
                                              <p:pRg st="5" end="5"/>
                                            </p:txEl>
                                          </p:spTgt>
                                        </p:tgtEl>
                                        <p:attrNameLst>
                                          <p:attrName>style.visibility</p:attrName>
                                        </p:attrNameLst>
                                      </p:cBhvr>
                                      <p:to>
                                        <p:strVal val="visible"/>
                                      </p:to>
                                    </p:set>
                                    <p:animEffect transition="in" filter="blinds(horizontal)">
                                      <p:cBhvr>
                                        <p:cTn id="15" dur="500"/>
                                        <p:tgtEl>
                                          <p:spTgt spid="22531">
                                            <p:txEl>
                                              <p:pRg st="5" end="5"/>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22531">
                                            <p:txEl>
                                              <p:pRg st="6" end="6"/>
                                            </p:txEl>
                                          </p:spTgt>
                                        </p:tgtEl>
                                        <p:attrNameLst>
                                          <p:attrName>style.visibility</p:attrName>
                                        </p:attrNameLst>
                                      </p:cBhvr>
                                      <p:to>
                                        <p:strVal val="visible"/>
                                      </p:to>
                                    </p:set>
                                    <p:animEffect transition="in" filter="blinds(horizontal)">
                                      <p:cBhvr>
                                        <p:cTn id="20" dur="5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dirty="0" smtClean="0"/>
              <a:t>Secure Electronic Transactions (SET)</a:t>
            </a:r>
          </a:p>
        </p:txBody>
      </p:sp>
      <p:sp>
        <p:nvSpPr>
          <p:cNvPr id="3075" name="Content Placeholder 2"/>
          <p:cNvSpPr>
            <a:spLocks noGrp="1"/>
          </p:cNvSpPr>
          <p:nvPr>
            <p:ph idx="1"/>
          </p:nvPr>
        </p:nvSpPr>
        <p:spPr>
          <a:xfrm>
            <a:off x="457200" y="1600200"/>
            <a:ext cx="8229600" cy="4876800"/>
          </a:xfrm>
        </p:spPr>
        <p:txBody>
          <a:bodyPr/>
          <a:lstStyle/>
          <a:p>
            <a:r>
              <a:rPr lang="en-AU" altLang="en-US" sz="2400" dirty="0" smtClean="0"/>
              <a:t>Open encryption &amp; security specification</a:t>
            </a:r>
          </a:p>
          <a:p>
            <a:r>
              <a:rPr lang="en-AU" altLang="en-US" sz="2400" dirty="0" smtClean="0"/>
              <a:t>To protect Internet credit card transactions</a:t>
            </a:r>
          </a:p>
          <a:p>
            <a:r>
              <a:rPr lang="en-US" altLang="en-US" sz="2400" dirty="0" smtClean="0"/>
              <a:t>Developed in 1996 by </a:t>
            </a:r>
            <a:r>
              <a:rPr lang="en-US" altLang="en-US" sz="2400" dirty="0" err="1" smtClean="0"/>
              <a:t>Mastercard</a:t>
            </a:r>
            <a:r>
              <a:rPr lang="en-US" altLang="en-US" sz="2400" dirty="0" smtClean="0"/>
              <a:t>, Visa</a:t>
            </a:r>
            <a:endParaRPr lang="en-AU" altLang="en-US" sz="2400" dirty="0" smtClean="0"/>
          </a:p>
          <a:p>
            <a:r>
              <a:rPr lang="en-US" altLang="en-US" sz="2400" dirty="0" smtClean="0"/>
              <a:t>Not a payment system</a:t>
            </a:r>
          </a:p>
          <a:p>
            <a:r>
              <a:rPr lang="en-US" altLang="en-US" sz="2400" dirty="0" smtClean="0"/>
              <a:t>Rather </a:t>
            </a:r>
            <a:r>
              <a:rPr lang="en-AU" altLang="en-US" sz="2400" dirty="0" smtClean="0"/>
              <a:t>a set of security protocols &amp; formats</a:t>
            </a:r>
          </a:p>
          <a:p>
            <a:pPr lvl="1"/>
            <a:r>
              <a:rPr lang="en-US" altLang="en-US" sz="2400" dirty="0" smtClean="0"/>
              <a:t>secure communications amongst parties</a:t>
            </a:r>
          </a:p>
          <a:p>
            <a:pPr lvl="1"/>
            <a:r>
              <a:rPr lang="en-US" altLang="en-US" sz="2400" dirty="0" smtClean="0"/>
              <a:t>Provides trust by the use of X.509v3 certificates</a:t>
            </a:r>
          </a:p>
          <a:p>
            <a:pPr lvl="1"/>
            <a:r>
              <a:rPr lang="en-US" altLang="en-US" sz="2400" dirty="0" smtClean="0"/>
              <a:t>Privacy by restricted info to those who need it</a:t>
            </a:r>
            <a:endParaRPr lang="en-AU" altLang="en-US" sz="2400" dirty="0" smtClean="0"/>
          </a:p>
        </p:txBody>
      </p:sp>
    </p:spTree>
    <p:extLst>
      <p:ext uri="{BB962C8B-B14F-4D97-AF65-F5344CB8AC3E}">
        <p14:creationId xmlns:p14="http://schemas.microsoft.com/office/powerpoint/2010/main" xmlns="" val="555813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075">
                                            <p:txEl>
                                              <p:pRg st="4" end="4"/>
                                            </p:txEl>
                                          </p:spTgt>
                                        </p:tgtEl>
                                        <p:attrNameLst>
                                          <p:attrName>style.visibility</p:attrName>
                                        </p:attrNameLst>
                                      </p:cBhvr>
                                      <p:to>
                                        <p:strVal val="visible"/>
                                      </p:to>
                                    </p:set>
                                    <p:animEffect transition="in" filter="blinds(horizontal)">
                                      <p:cBhvr>
                                        <p:cTn id="7" dur="500"/>
                                        <p:tgtEl>
                                          <p:spTgt spid="3075">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075">
                                            <p:txEl>
                                              <p:pRg st="5" end="5"/>
                                            </p:txEl>
                                          </p:spTgt>
                                        </p:tgtEl>
                                        <p:attrNameLst>
                                          <p:attrName>style.visibility</p:attrName>
                                        </p:attrNameLst>
                                      </p:cBhvr>
                                      <p:to>
                                        <p:strVal val="visible"/>
                                      </p:to>
                                    </p:set>
                                    <p:animEffect transition="in" filter="blinds(horizontal)">
                                      <p:cBhvr>
                                        <p:cTn id="10" dur="500"/>
                                        <p:tgtEl>
                                          <p:spTgt spid="3075">
                                            <p:txEl>
                                              <p:pRg st="5" end="5"/>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075">
                                            <p:txEl>
                                              <p:pRg st="6" end="6"/>
                                            </p:txEl>
                                          </p:spTgt>
                                        </p:tgtEl>
                                        <p:attrNameLst>
                                          <p:attrName>style.visibility</p:attrName>
                                        </p:attrNameLst>
                                      </p:cBhvr>
                                      <p:to>
                                        <p:strVal val="visible"/>
                                      </p:to>
                                    </p:set>
                                    <p:animEffect transition="in" filter="blinds(horizontal)">
                                      <p:cBhvr>
                                        <p:cTn id="13" dur="500"/>
                                        <p:tgtEl>
                                          <p:spTgt spid="3075">
                                            <p:txEl>
                                              <p:pRg st="6" end="6"/>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075">
                                            <p:txEl>
                                              <p:pRg st="7" end="7"/>
                                            </p:txEl>
                                          </p:spTgt>
                                        </p:tgtEl>
                                        <p:attrNameLst>
                                          <p:attrName>style.visibility</p:attrName>
                                        </p:attrNameLst>
                                      </p:cBhvr>
                                      <p:to>
                                        <p:strVal val="visible"/>
                                      </p:to>
                                    </p:set>
                                    <p:animEffect transition="in" filter="blinds(horizontal)">
                                      <p:cBhvr>
                                        <p:cTn id="16" dur="500"/>
                                        <p:tgtEl>
                                          <p:spTgt spid="30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0"/>
            <a:ext cx="8229600" cy="838200"/>
          </a:xfrm>
        </p:spPr>
        <p:txBody>
          <a:bodyPr/>
          <a:lstStyle/>
          <a:p>
            <a:r>
              <a:rPr lang="en-US" altLang="en-US" dirty="0" smtClean="0"/>
              <a:t>SET Participants</a:t>
            </a:r>
          </a:p>
        </p:txBody>
      </p:sp>
      <p:pic>
        <p:nvPicPr>
          <p:cNvPr id="4100"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219200"/>
            <a:ext cx="8229600"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6400800" y="6085114"/>
            <a:ext cx="2743200" cy="6858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Interface b/w SET and bankcard payment network </a:t>
            </a:r>
          </a:p>
        </p:txBody>
      </p:sp>
      <p:sp>
        <p:nvSpPr>
          <p:cNvPr id="7" name="Rectangle 6"/>
          <p:cNvSpPr/>
          <p:nvPr/>
        </p:nvSpPr>
        <p:spPr>
          <a:xfrm>
            <a:off x="533400" y="4767943"/>
            <a:ext cx="1295400" cy="457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e.g. a Bank</a:t>
            </a:r>
          </a:p>
        </p:txBody>
      </p:sp>
      <p:sp>
        <p:nvSpPr>
          <p:cNvPr id="8" name="Rectangle 7"/>
          <p:cNvSpPr/>
          <p:nvPr/>
        </p:nvSpPr>
        <p:spPr>
          <a:xfrm>
            <a:off x="2362200" y="5867400"/>
            <a:ext cx="3581400" cy="838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Provides authorization to merchant that given card account is active and purchase does not exceed card limit</a:t>
            </a:r>
          </a:p>
        </p:txBody>
      </p:sp>
      <p:sp>
        <p:nvSpPr>
          <p:cNvPr id="9" name="Rectangle 8"/>
          <p:cNvSpPr/>
          <p:nvPr/>
        </p:nvSpPr>
        <p:spPr>
          <a:xfrm>
            <a:off x="7696200" y="977537"/>
            <a:ext cx="1447800" cy="838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Must have relationship with acquirer</a:t>
            </a:r>
          </a:p>
        </p:txBody>
      </p:sp>
      <p:sp>
        <p:nvSpPr>
          <p:cNvPr id="11" name="Rounded Rectangular Callout 10"/>
          <p:cNvSpPr/>
          <p:nvPr/>
        </p:nvSpPr>
        <p:spPr>
          <a:xfrm>
            <a:off x="533400" y="2895600"/>
            <a:ext cx="2819400" cy="533400"/>
          </a:xfrm>
          <a:prstGeom prst="wedgeRoundRectCallout">
            <a:avLst>
              <a:gd name="adj1" fmla="val 57201"/>
              <a:gd name="adj2" fmla="val 18144"/>
              <a:gd name="adj3" fmla="val 16667"/>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t>issue X.509v3 public-key </a:t>
            </a:r>
            <a:r>
              <a:rPr lang="en-US" sz="1400" dirty="0">
                <a:solidFill>
                  <a:schemeClr val="tx1"/>
                </a:solidFill>
              </a:rPr>
              <a:t>certificates for cardholders, merchants, and payment gateways</a:t>
            </a:r>
          </a:p>
          <a:p>
            <a:pPr algn="ctr">
              <a:defRPr/>
            </a:pPr>
            <a:endParaRPr lang="en-US" dirty="0"/>
          </a:p>
        </p:txBody>
      </p:sp>
    </p:spTree>
    <p:extLst>
      <p:ext uri="{BB962C8B-B14F-4D97-AF65-F5344CB8AC3E}">
        <p14:creationId xmlns:p14="http://schemas.microsoft.com/office/powerpoint/2010/main" xmlns="" val="2993182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cs typeface="+mj-cs"/>
              </a:rPr>
              <a:t>Secure Shell (SSH)</a:t>
            </a:r>
          </a:p>
        </p:txBody>
      </p:sp>
      <p:sp>
        <p:nvSpPr>
          <p:cNvPr id="3" name="Content Placeholder 2"/>
          <p:cNvSpPr>
            <a:spLocks noGrp="1"/>
          </p:cNvSpPr>
          <p:nvPr>
            <p:ph idx="1"/>
          </p:nvPr>
        </p:nvSpPr>
        <p:spPr>
          <a:xfrm>
            <a:off x="304800" y="1371600"/>
            <a:ext cx="8534400" cy="5105400"/>
          </a:xfrm>
        </p:spPr>
        <p:txBody>
          <a:bodyPr/>
          <a:lstStyle/>
          <a:p>
            <a:pPr eaLnBrk="1" hangingPunct="1">
              <a:buFont typeface="Wingdings" pitchFamily="-107" charset="2"/>
              <a:buChar char="Ø"/>
              <a:defRPr/>
            </a:pPr>
            <a:r>
              <a:rPr lang="en-US" sz="2400" kern="1200" dirty="0" smtClean="0">
                <a:ea typeface="+mn-ea"/>
                <a:cs typeface="+mn-cs"/>
              </a:rPr>
              <a:t>protocol for secure network communications</a:t>
            </a:r>
          </a:p>
          <a:p>
            <a:pPr lvl="1" eaLnBrk="1" hangingPunct="1">
              <a:buFont typeface="Wingdings" pitchFamily="-107" charset="2"/>
              <a:buChar char="l"/>
              <a:defRPr/>
            </a:pPr>
            <a:r>
              <a:rPr lang="en-US" sz="2400" kern="1200" dirty="0" smtClean="0"/>
              <a:t>designed to be simple &amp; inexpensive</a:t>
            </a:r>
          </a:p>
          <a:p>
            <a:pPr eaLnBrk="1" hangingPunct="1">
              <a:buFont typeface="Wingdings" pitchFamily="-107" charset="2"/>
              <a:buChar char="Ø"/>
              <a:defRPr/>
            </a:pPr>
            <a:r>
              <a:rPr lang="en-US" sz="2400" kern="1200" dirty="0" smtClean="0">
                <a:ea typeface="+mn-ea"/>
                <a:cs typeface="+mn-cs"/>
              </a:rPr>
              <a:t>SSH1 provided secure remote logon facility</a:t>
            </a:r>
          </a:p>
          <a:p>
            <a:pPr lvl="1" eaLnBrk="1" hangingPunct="1">
              <a:buFont typeface="Wingdings" pitchFamily="-107" charset="2"/>
              <a:buChar char="l"/>
              <a:defRPr/>
            </a:pPr>
            <a:r>
              <a:rPr lang="en-US" sz="2400" kern="1200" dirty="0" smtClean="0">
                <a:ea typeface="+mn-ea"/>
                <a:cs typeface="+mn-cs"/>
              </a:rPr>
              <a:t>replace TELNET &amp; other insecure schemes</a:t>
            </a:r>
          </a:p>
          <a:p>
            <a:pPr lvl="1" eaLnBrk="1" hangingPunct="1">
              <a:buFont typeface="Wingdings" pitchFamily="-107" charset="2"/>
              <a:buChar char="l"/>
              <a:defRPr/>
            </a:pPr>
            <a:r>
              <a:rPr lang="en-US" sz="2400" kern="1200" dirty="0" smtClean="0">
                <a:ea typeface="+mn-ea"/>
                <a:cs typeface="+mn-cs"/>
              </a:rPr>
              <a:t>also has </a:t>
            </a:r>
            <a:r>
              <a:rPr lang="en-US" sz="2400" kern="1200" dirty="0" smtClean="0"/>
              <a:t>more general client/server capability</a:t>
            </a:r>
          </a:p>
          <a:p>
            <a:pPr eaLnBrk="1" hangingPunct="1">
              <a:buFont typeface="Wingdings" pitchFamily="-107" charset="2"/>
              <a:buChar char="Ø"/>
              <a:defRPr/>
            </a:pPr>
            <a:r>
              <a:rPr lang="en-US" sz="2400" kern="1200" dirty="0" smtClean="0">
                <a:ea typeface="+mn-ea"/>
                <a:cs typeface="+mn-cs"/>
              </a:rPr>
              <a:t>SSH2 fixes a number of security flaws</a:t>
            </a:r>
          </a:p>
          <a:p>
            <a:pPr eaLnBrk="1" hangingPunct="1">
              <a:buFont typeface="Wingdings" pitchFamily="-107" charset="2"/>
              <a:buChar char="Ø"/>
              <a:defRPr/>
            </a:pPr>
            <a:r>
              <a:rPr lang="en-US" sz="2400" kern="1200" dirty="0" smtClean="0">
                <a:ea typeface="+mn-ea"/>
                <a:cs typeface="+mn-cs"/>
              </a:rPr>
              <a:t>documented in </a:t>
            </a:r>
            <a:r>
              <a:rPr lang="en-US" sz="2400" kern="1200" dirty="0" err="1" smtClean="0">
                <a:ea typeface="+mn-ea"/>
                <a:cs typeface="+mn-cs"/>
              </a:rPr>
              <a:t>RFCs</a:t>
            </a:r>
            <a:r>
              <a:rPr lang="en-US" sz="2400" kern="1200" dirty="0" smtClean="0">
                <a:ea typeface="+mn-ea"/>
                <a:cs typeface="+mn-cs"/>
              </a:rPr>
              <a:t> 4250 through 4254</a:t>
            </a:r>
          </a:p>
          <a:p>
            <a:pPr eaLnBrk="1" hangingPunct="1">
              <a:buFont typeface="Wingdings" pitchFamily="-107" charset="2"/>
              <a:buChar char="Ø"/>
              <a:defRPr/>
            </a:pPr>
            <a:r>
              <a:rPr lang="en-US" sz="2400" kern="1200" dirty="0" smtClean="0">
                <a:ea typeface="+mn-ea"/>
                <a:cs typeface="+mn-cs"/>
              </a:rPr>
              <a:t>SSH clients &amp; servers are widely available</a:t>
            </a:r>
          </a:p>
          <a:p>
            <a:pPr eaLnBrk="1" hangingPunct="1">
              <a:buFont typeface="Wingdings" pitchFamily="-107" charset="2"/>
              <a:buChar char="Ø"/>
              <a:defRPr/>
            </a:pPr>
            <a:r>
              <a:rPr lang="en-US" sz="2400" kern="1200" dirty="0" smtClean="0">
                <a:ea typeface="+mn-ea"/>
                <a:cs typeface="+mn-cs"/>
              </a:rPr>
              <a:t>method of choice for remote login/ X tunnels</a:t>
            </a:r>
            <a:endParaRPr lang="en-US" sz="2400" dirty="0" smtClean="0">
              <a:ea typeface="+mn-ea"/>
              <a:cs typeface="+mn-cs"/>
            </a:endParaRPr>
          </a:p>
        </p:txBody>
      </p:sp>
    </p:spTree>
    <p:extLst>
      <p:ext uri="{BB962C8B-B14F-4D97-AF65-F5344CB8AC3E}">
        <p14:creationId xmlns:p14="http://schemas.microsoft.com/office/powerpoint/2010/main" xmlns="" val="2831576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3352800" cy="6248400"/>
          </a:xfrm>
        </p:spPr>
        <p:txBody>
          <a:bodyPr/>
          <a:lstStyle/>
          <a:p>
            <a:pPr eaLnBrk="1" hangingPunct="1">
              <a:defRPr/>
            </a:pPr>
            <a:r>
              <a:rPr lang="en-US" dirty="0" smtClean="0">
                <a:ea typeface="+mj-ea"/>
                <a:cs typeface="+mj-cs"/>
              </a:rPr>
              <a:t>SSH Connection Protocol Exchange</a:t>
            </a:r>
          </a:p>
        </p:txBody>
      </p:sp>
      <p:pic>
        <p:nvPicPr>
          <p:cNvPr id="60419"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657600" y="304800"/>
            <a:ext cx="5132388" cy="6240463"/>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4626693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31075" y="2772819"/>
            <a:ext cx="8229600" cy="576262"/>
          </a:xfrm>
        </p:spPr>
        <p:txBody>
          <a:bodyPr/>
          <a:lstStyle/>
          <a:p>
            <a:pPr eaLnBrk="1" hangingPunct="1"/>
            <a:r>
              <a:rPr lang="en-US" altLang="en-US" dirty="0" smtClean="0">
                <a:ea typeface="ＭＳ Ｐゴシック" panose="020B0600070205080204" pitchFamily="34" charset="-128"/>
              </a:rPr>
              <a:t>The course </a:t>
            </a:r>
            <a:br>
              <a:rPr lang="en-US" altLang="en-US" dirty="0" smtClean="0">
                <a:ea typeface="ＭＳ Ｐゴシック" panose="020B0600070205080204" pitchFamily="34" charset="-128"/>
              </a:rPr>
            </a:br>
            <a:r>
              <a:rPr lang="en-US" altLang="en-US" i="1" dirty="0" smtClean="0">
                <a:solidFill>
                  <a:schemeClr val="accent5">
                    <a:lumMod val="50000"/>
                  </a:schemeClr>
                </a:solidFill>
                <a:ea typeface="ＭＳ Ｐゴシック" panose="020B0600070205080204" pitchFamily="34" charset="-128"/>
              </a:rPr>
              <a:t>Network Security </a:t>
            </a:r>
            <a:r>
              <a:rPr lang="en-US" altLang="en-US" dirty="0" smtClean="0">
                <a:ea typeface="ＭＳ Ｐゴシック" panose="020B0600070205080204" pitchFamily="34" charset="-128"/>
              </a:rPr>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concludes here</a:t>
            </a:r>
            <a:endParaRPr lang="en-AU" altLang="en-US" dirty="0" smtClean="0">
              <a:ea typeface="ＭＳ Ｐゴシック" panose="020B0600070205080204" pitchFamily="34" charset="-128"/>
            </a:endParaRPr>
          </a:p>
        </p:txBody>
      </p:sp>
      <p:sp>
        <p:nvSpPr>
          <p:cNvPr id="2" name="Content Placeholder 1"/>
          <p:cNvSpPr>
            <a:spLocks noGrp="1"/>
          </p:cNvSpPr>
          <p:nvPr>
            <p:ph idx="1"/>
          </p:nvPr>
        </p:nvSpPr>
        <p:spPr>
          <a:xfrm>
            <a:off x="2240280" y="3631474"/>
            <a:ext cx="4611189" cy="2604997"/>
          </a:xfrm>
        </p:spPr>
        <p:txBody>
          <a:bodyPr/>
          <a:lstStyle/>
          <a:p>
            <a:endParaRPr lang="en-US" dirty="0"/>
          </a:p>
        </p:txBody>
      </p:sp>
    </p:spTree>
    <p:extLst>
      <p:ext uri="{BB962C8B-B14F-4D97-AF65-F5344CB8AC3E}">
        <p14:creationId xmlns:p14="http://schemas.microsoft.com/office/powerpoint/2010/main" xmlns="" val="50544269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14731</TotalTime>
  <Words>2914</Words>
  <Application>Microsoft Office PowerPoint</Application>
  <PresentationFormat>On-screen Show (4:3)</PresentationFormat>
  <Paragraphs>348</Paragraphs>
  <Slides>60</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os-8</vt:lpstr>
      <vt:lpstr>Visio</vt:lpstr>
      <vt:lpstr>Slide 1</vt:lpstr>
      <vt:lpstr>Slide 2</vt:lpstr>
      <vt:lpstr>Security Threats in Mobile devices Environment</vt:lpstr>
      <vt:lpstr>Security Threats in Mobile devices Environment</vt:lpstr>
      <vt:lpstr>Cryptography</vt:lpstr>
      <vt:lpstr>Cryptography</vt:lpstr>
      <vt:lpstr>Cryptography</vt:lpstr>
      <vt:lpstr>What is cryptology?</vt:lpstr>
      <vt:lpstr>Terminology</vt:lpstr>
      <vt:lpstr>Terminology</vt:lpstr>
      <vt:lpstr>Cryptography</vt:lpstr>
      <vt:lpstr>Cryptography </vt:lpstr>
      <vt:lpstr>A simple example</vt:lpstr>
      <vt:lpstr>More simple example</vt:lpstr>
      <vt:lpstr>Another way to represent the concept of Cryptography </vt:lpstr>
      <vt:lpstr>Goals of the Adversary</vt:lpstr>
      <vt:lpstr>Cryptography</vt:lpstr>
      <vt:lpstr>Unconditional Security Vs  Computational Security </vt:lpstr>
      <vt:lpstr>Secret Vs Public Algorithm</vt:lpstr>
      <vt:lpstr>Cryptanalysis and Brute-Force Attack</vt:lpstr>
      <vt:lpstr>Cryptanalysis</vt:lpstr>
      <vt:lpstr>Brute-force attack</vt:lpstr>
      <vt:lpstr>Slide 23</vt:lpstr>
      <vt:lpstr>Caesar Cipher</vt:lpstr>
      <vt:lpstr>Monoalphabetic Cipher</vt:lpstr>
      <vt:lpstr>Language Redundancy and Cryptanalysis</vt:lpstr>
      <vt:lpstr>Advanced Encryption Standard</vt:lpstr>
      <vt:lpstr>AES Stages</vt:lpstr>
      <vt:lpstr>Stream Ciphers</vt:lpstr>
      <vt:lpstr>Stream Cipher Properties</vt:lpstr>
      <vt:lpstr>Stream Cipher Illustration</vt:lpstr>
      <vt:lpstr>RC4</vt:lpstr>
      <vt:lpstr>RC4 Working</vt:lpstr>
      <vt:lpstr>Public Key/Asymmetric Key Cryptography </vt:lpstr>
      <vt:lpstr>Why Public-Key Cryptography?</vt:lpstr>
      <vt:lpstr>Private-Key Cryptography</vt:lpstr>
      <vt:lpstr>Public-Key Cryptography</vt:lpstr>
      <vt:lpstr>Public-Key Characteristics</vt:lpstr>
      <vt:lpstr>Essential steps</vt:lpstr>
      <vt:lpstr>Slide 40</vt:lpstr>
      <vt:lpstr>Slide 41</vt:lpstr>
      <vt:lpstr>Potential locations for confidentiality attacks</vt:lpstr>
      <vt:lpstr>Link vs. end to end encryption</vt:lpstr>
      <vt:lpstr>Slide 44</vt:lpstr>
      <vt:lpstr>Message Authentication Code (MAC)</vt:lpstr>
      <vt:lpstr>Properties of MAC</vt:lpstr>
      <vt:lpstr>Hash Function</vt:lpstr>
      <vt:lpstr>Requirements of Hash Function</vt:lpstr>
      <vt:lpstr>Problem in message authentication</vt:lpstr>
      <vt:lpstr>Digital Signature Properties</vt:lpstr>
      <vt:lpstr>Authentication Applications  </vt:lpstr>
      <vt:lpstr>Kerberos</vt:lpstr>
      <vt:lpstr>Slide 53</vt:lpstr>
      <vt:lpstr>X.509 Authentication Service </vt:lpstr>
      <vt:lpstr>Secure Electronic Transactions (SET)</vt:lpstr>
      <vt:lpstr>SET Participants</vt:lpstr>
      <vt:lpstr>Secure Shell (SSH)</vt:lpstr>
      <vt:lpstr>SSH Connection Protocol Exchange</vt:lpstr>
      <vt:lpstr>The course  Network Security  concludes here</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stdc_lp</cp:lastModifiedBy>
  <cp:revision>701</cp:revision>
  <cp:lastPrinted>2001-06-14T13:58:17Z</cp:lastPrinted>
  <dcterms:created xsi:type="dcterms:W3CDTF">2011-01-13T23:43:38Z</dcterms:created>
  <dcterms:modified xsi:type="dcterms:W3CDTF">2015-07-10T01:15:39Z</dcterms:modified>
</cp:coreProperties>
</file>