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52"/>
  </p:notesMasterIdLst>
  <p:handoutMasterIdLst>
    <p:handoutMasterId r:id="rId53"/>
  </p:handoutMasterIdLst>
  <p:sldIdLst>
    <p:sldId id="403" r:id="rId2"/>
    <p:sldId id="925" r:id="rId3"/>
    <p:sldId id="1194" r:id="rId4"/>
    <p:sldId id="483" r:id="rId5"/>
    <p:sldId id="1237" r:id="rId6"/>
    <p:sldId id="1238" r:id="rId7"/>
    <p:sldId id="1240" r:id="rId8"/>
    <p:sldId id="1241" r:id="rId9"/>
    <p:sldId id="1242" r:id="rId10"/>
    <p:sldId id="1243" r:id="rId11"/>
    <p:sldId id="1245" r:id="rId12"/>
    <p:sldId id="1246" r:id="rId13"/>
    <p:sldId id="1248" r:id="rId14"/>
    <p:sldId id="1252" r:id="rId15"/>
    <p:sldId id="1253" r:id="rId16"/>
    <p:sldId id="1254" r:id="rId17"/>
    <p:sldId id="1262" r:id="rId18"/>
    <p:sldId id="1255" r:id="rId19"/>
    <p:sldId id="1256" r:id="rId20"/>
    <p:sldId id="1257" r:id="rId21"/>
    <p:sldId id="1259" r:id="rId22"/>
    <p:sldId id="1260" r:id="rId23"/>
    <p:sldId id="1263" r:id="rId24"/>
    <p:sldId id="1264" r:id="rId25"/>
    <p:sldId id="1269" r:id="rId26"/>
    <p:sldId id="1270" r:id="rId27"/>
    <p:sldId id="1271" r:id="rId28"/>
    <p:sldId id="1272" r:id="rId29"/>
    <p:sldId id="1273" r:id="rId30"/>
    <p:sldId id="1277" r:id="rId31"/>
    <p:sldId id="1279" r:id="rId32"/>
    <p:sldId id="1280" r:id="rId33"/>
    <p:sldId id="1281" r:id="rId34"/>
    <p:sldId id="1282" r:id="rId35"/>
    <p:sldId id="1283" r:id="rId36"/>
    <p:sldId id="1285" r:id="rId37"/>
    <p:sldId id="1289" r:id="rId38"/>
    <p:sldId id="1290" r:id="rId39"/>
    <p:sldId id="1292" r:id="rId40"/>
    <p:sldId id="1295" r:id="rId41"/>
    <p:sldId id="1297" r:id="rId42"/>
    <p:sldId id="1298" r:id="rId43"/>
    <p:sldId id="1300" r:id="rId44"/>
    <p:sldId id="1301" r:id="rId45"/>
    <p:sldId id="1302" r:id="rId46"/>
    <p:sldId id="1303" r:id="rId47"/>
    <p:sldId id="1304" r:id="rId48"/>
    <p:sldId id="1306" r:id="rId49"/>
    <p:sldId id="1222" r:id="rId50"/>
    <p:sldId id="501" r:id="rId51"/>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816">
          <p15:clr>
            <a:srgbClr val="A4A3A4"/>
          </p15:clr>
        </p15:guide>
        <p15:guide id="2" pos="440">
          <p15:clr>
            <a:srgbClr val="A4A3A4"/>
          </p15:clr>
        </p15:guide>
      </p15:sldGuideLst>
    </p:ext>
    <p:ext uri="{2D200454-40CA-4A62-9FC3-DE9A4176ACB9}">
      <p15:notesGuideLst xmlns:p15="http://schemas.microsoft.com/office/powerpoint/2012/main" xmlns="">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6600"/>
    <a:srgbClr val="CC3300"/>
    <a:srgbClr val="FF9900"/>
    <a:srgbClr val="FF0000"/>
    <a:srgbClr val="CCECFF"/>
    <a:srgbClr val="66CCFF"/>
    <a:srgbClr val="CCFFFF"/>
    <a:srgbClr val="F8F8F8"/>
    <a:srgbClr val="EAEA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23" autoAdjust="0"/>
    <p:restoredTop sz="83454" autoAdjust="0"/>
  </p:normalViewPr>
  <p:slideViewPr>
    <p:cSldViewPr snapToGrid="0">
      <p:cViewPr varScale="1">
        <p:scale>
          <a:sx n="56" d="100"/>
          <a:sy n="56" d="100"/>
        </p:scale>
        <p:origin x="-1668" y="-102"/>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smtClean="0">
                <a:latin typeface="Helvetica" panose="020B0604020202020204" pitchFamily="34" charset="0"/>
              </a:defRPr>
            </a:lvl1pPr>
          </a:lstStyle>
          <a:p>
            <a:pPr>
              <a:defRPr/>
            </a:pPr>
            <a:fld id="{890DDA38-5E15-4458-AA02-5DB6EAB597AB}" type="slidenum">
              <a:rPr lang="en-US" altLang="en-US"/>
              <a:pPr>
                <a:defRPr/>
              </a:pPr>
              <a:t>‹#›</a:t>
            </a:fld>
            <a:endParaRPr lang="en-US" altLang="en-US"/>
          </a:p>
        </p:txBody>
      </p:sp>
    </p:spTree>
    <p:extLst>
      <p:ext uri="{BB962C8B-B14F-4D97-AF65-F5344CB8AC3E}">
        <p14:creationId xmlns:p14="http://schemas.microsoft.com/office/powerpoint/2010/main" xmlns="" val="197865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smtClean="0">
                <a:latin typeface="Times New Roman" panose="02020603050405020304" pitchFamily="18" charset="0"/>
              </a:defRPr>
            </a:lvl1pPr>
          </a:lstStyle>
          <a:p>
            <a:pPr>
              <a:defRPr/>
            </a:pPr>
            <a:fld id="{5B7D5C97-239A-4625-A264-D204ED0A6B82}" type="slidenum">
              <a:rPr lang="en-US" altLang="en-US"/>
              <a:pPr>
                <a:defRPr/>
              </a:pPr>
              <a:t>‹#›</a:t>
            </a:fld>
            <a:endParaRPr lang="en-US" altLang="en-US"/>
          </a:p>
        </p:txBody>
      </p:sp>
    </p:spTree>
    <p:extLst>
      <p:ext uri="{BB962C8B-B14F-4D97-AF65-F5344CB8AC3E}">
        <p14:creationId xmlns:p14="http://schemas.microsoft.com/office/powerpoint/2010/main" xmlns="" val="2256269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en.wikipedia.org/wiki/Buffer_overflow"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en.wikipedia.org/wiki/Microsoft_SQL_Server"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90CC5B4-3A2F-422A-BEA5-DC46E08360C0}" type="slidenum">
              <a:rPr lang="en-US" altLang="en-US" sz="1300" smtClean="0">
                <a:latin typeface="Helvetica" panose="020B0604020202020204" pitchFamily="34" charset="0"/>
              </a:rPr>
              <a:pPr>
                <a:spcBef>
                  <a:spcPct val="0"/>
                </a:spcBef>
              </a:pPr>
              <a:t>7</a:t>
            </a:fld>
            <a:endParaRPr lang="en-US" altLang="en-US" sz="1300" smtClean="0">
              <a:latin typeface="Helvetica" panose="020B0604020202020204" pitchFamily="34"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178666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AC77DD9-5BFE-4995-B61F-3A3C906B70E6}" type="slidenum">
              <a:rPr lang="en-US" altLang="en-US" sz="1300" smtClean="0">
                <a:latin typeface="Helvetica" panose="020B0604020202020204" pitchFamily="34" charset="0"/>
              </a:rPr>
              <a:pPr>
                <a:spcBef>
                  <a:spcPct val="0"/>
                </a:spcBef>
              </a:pPr>
              <a:t>9</a:t>
            </a:fld>
            <a:endParaRPr lang="en-US" altLang="en-US" sz="1300" smtClean="0">
              <a:latin typeface="Helvetica" panose="020B0604020202020204" pitchFamily="34"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1454533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FBB2F08-020B-4A57-BF8D-1B32B1726C33}" type="slidenum">
              <a:rPr lang="en-US" altLang="en-US" sz="1300" smtClean="0">
                <a:latin typeface="Helvetica" panose="020B0604020202020204" pitchFamily="34" charset="0"/>
              </a:rPr>
              <a:pPr>
                <a:spcBef>
                  <a:spcPct val="0"/>
                </a:spcBef>
              </a:pPr>
              <a:t>10</a:t>
            </a:fld>
            <a:endParaRPr lang="en-US" altLang="en-US" sz="1300" smtClean="0">
              <a:latin typeface="Helvetica" panose="020B0604020202020204" pitchFamily="34"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3996876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CE3B2E06-6649-452C-BDF4-9C6A8716641B}" type="slidenum">
              <a:rPr lang="en-US" altLang="en-US"/>
              <a:pPr/>
              <a:t>12</a:t>
            </a:fld>
            <a:endParaRPr lang="en-US" altLang="en-US"/>
          </a:p>
        </p:txBody>
      </p:sp>
      <p:sp>
        <p:nvSpPr>
          <p:cNvPr id="1046530"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p14="http://schemas.microsoft.com/office/powerpoint/2010/main" xmlns="" val="3633159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1445ABA3-A467-47CB-828D-C00A83402D3B}" type="slidenum">
              <a:rPr lang="en-US" altLang="en-US"/>
              <a:pPr/>
              <a:t>14</a:t>
            </a:fld>
            <a:endParaRPr lang="en-US" altLang="en-US"/>
          </a:p>
        </p:txBody>
      </p:sp>
      <p:sp>
        <p:nvSpPr>
          <p:cNvPr id="1071106"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p14="http://schemas.microsoft.com/office/powerpoint/2010/main" xmlns="" val="349516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F8DC9735-48D9-409E-B979-9806912B41A0}" type="slidenum">
              <a:rPr lang="en-US" altLang="en-US"/>
              <a:pPr/>
              <a:t>15</a:t>
            </a:fld>
            <a:endParaRPr lang="en-US" altLang="en-US"/>
          </a:p>
        </p:txBody>
      </p:sp>
      <p:sp>
        <p:nvSpPr>
          <p:cNvPr id="1073154"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p14="http://schemas.microsoft.com/office/powerpoint/2010/main" xmlns="" val="1518561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DCCE7253-5001-49B8-BAB1-B9FC9FBCB7AB}" type="slidenum">
              <a:rPr lang="en-US" altLang="en-US"/>
              <a:pPr/>
              <a:t>16</a:t>
            </a:fld>
            <a:endParaRPr lang="en-US" altLang="en-US"/>
          </a:p>
        </p:txBody>
      </p:sp>
      <p:sp>
        <p:nvSpPr>
          <p:cNvPr id="1075202"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p14="http://schemas.microsoft.com/office/powerpoint/2010/main" xmlns="" val="790942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E2183944-E4FB-4596-92D1-FA277B8DAEA9}" type="slidenum">
              <a:rPr lang="en-US" altLang="en-US"/>
              <a:pPr/>
              <a:t>17</a:t>
            </a:fld>
            <a:endParaRPr lang="en-US" altLang="en-US"/>
          </a:p>
        </p:txBody>
      </p:sp>
      <p:sp>
        <p:nvSpPr>
          <p:cNvPr id="1077250"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p14="http://schemas.microsoft.com/office/powerpoint/2010/main" xmlns="" val="1362855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A threat is a possible potential danger that might exploit a vulnerability.</a:t>
            </a:r>
          </a:p>
          <a:p>
            <a:pPr eaLnBrk="1" hangingPunct="1">
              <a:spcBef>
                <a:spcPct val="0"/>
              </a:spcBef>
            </a:pPr>
            <a:endParaRPr lang="en-US" altLang="en-US" smtClean="0"/>
          </a:p>
          <a:p>
            <a:pPr eaLnBrk="1" hangingPunct="1">
              <a:spcBef>
                <a:spcPct val="0"/>
              </a:spcBef>
            </a:pPr>
            <a:r>
              <a:rPr lang="en-US" altLang="en-US" smtClean="0"/>
              <a:t>Is a sequence of commands that take advantage of a vulnerability in order to cause</a:t>
            </a:r>
          </a:p>
          <a:p>
            <a:pPr eaLnBrk="1" hangingPunct="1">
              <a:spcBef>
                <a:spcPct val="0"/>
              </a:spcBef>
            </a:pPr>
            <a:r>
              <a:rPr lang="en-US" altLang="en-US" b="1" smtClean="0"/>
              <a:t>vulnerability</a:t>
            </a:r>
            <a:r>
              <a:rPr lang="en-US" altLang="en-US" smtClean="0"/>
              <a:t> is applied to a weakness in a system which allows an attacker to violate the integrity of that system.</a:t>
            </a:r>
          </a:p>
        </p:txBody>
      </p:sp>
      <p:sp>
        <p:nvSpPr>
          <p:cNvPr id="307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8C85A4-B6BE-4598-A6CF-1B3287A49420}" type="slidenum">
              <a:rPr lang="en-US" altLang="en-US">
                <a:latin typeface="Calibri" panose="020F0502020204030204" pitchFamily="34" charset="0"/>
              </a:rPr>
              <a:pPr eaLnBrk="1" hangingPunct="1"/>
              <a:t>18</a:t>
            </a:fld>
            <a:endParaRPr lang="en-US" altLang="en-US">
              <a:latin typeface="Calibri" panose="020F0502020204030204" pitchFamily="34" charset="0"/>
            </a:endParaRPr>
          </a:p>
        </p:txBody>
      </p:sp>
    </p:spTree>
    <p:extLst>
      <p:ext uri="{BB962C8B-B14F-4D97-AF65-F5344CB8AC3E}">
        <p14:creationId xmlns:p14="http://schemas.microsoft.com/office/powerpoint/2010/main" xmlns="" val="4084615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Times-Roman" charset="0"/>
              </a:rPr>
              <a:t>Passive attacks attempt to learn or make use of information from the system but does not affect system resources.</a:t>
            </a:r>
          </a:p>
          <a:p>
            <a:pPr eaLnBrk="1" hangingPunct="1">
              <a:spcBef>
                <a:spcPct val="0"/>
              </a:spcBef>
            </a:pPr>
            <a:r>
              <a:rPr lang="en-US" altLang="en-US" smtClean="0">
                <a:latin typeface="Times-Roman" charset="0"/>
              </a:rPr>
              <a:t>By </a:t>
            </a:r>
            <a:r>
              <a:rPr lang="en-AU" altLang="en-US" smtClean="0"/>
              <a:t>eavesdropping on, or monitoring of, transmissions to:</a:t>
            </a:r>
          </a:p>
          <a:p>
            <a:pPr lvl="1" eaLnBrk="1" hangingPunct="1">
              <a:spcBef>
                <a:spcPct val="0"/>
              </a:spcBef>
            </a:pPr>
            <a:r>
              <a:rPr lang="en-US" altLang="en-US" smtClean="0"/>
              <a:t>+ obtain message contents or</a:t>
            </a:r>
          </a:p>
          <a:p>
            <a:pPr lvl="1" eaLnBrk="1" hangingPunct="1">
              <a:spcBef>
                <a:spcPct val="0"/>
              </a:spcBef>
            </a:pPr>
            <a:r>
              <a:rPr lang="en-US" altLang="en-US" smtClean="0"/>
              <a:t>+ monitor traffic flows ( … opponent could determine the frequency and length of messages being exchange this kind of information maybe helpful in determining the nature of communication that was taking place) </a:t>
            </a:r>
          </a:p>
          <a:p>
            <a:pPr eaLnBrk="1" hangingPunct="1">
              <a:spcBef>
                <a:spcPct val="0"/>
              </a:spcBef>
            </a:pPr>
            <a:r>
              <a:rPr lang="en-US" altLang="en-US" smtClean="0"/>
              <a:t>Are difficult to detect </a:t>
            </a:r>
            <a:r>
              <a:rPr lang="en-US" altLang="en-US" smtClean="0">
                <a:latin typeface="Times-Roman" charset="0"/>
              </a:rPr>
              <a:t>because they do not involve any alteration of the data.</a:t>
            </a:r>
            <a:endParaRPr lang="en-US" altLang="en-US" smtClean="0"/>
          </a:p>
          <a:p>
            <a:pPr eaLnBrk="1" hangingPunct="1">
              <a:spcBef>
                <a:spcPct val="0"/>
              </a:spcBef>
            </a:pPr>
            <a:endParaRPr lang="en-US" altLang="en-US" smtClean="0"/>
          </a:p>
        </p:txBody>
      </p:sp>
      <p:sp>
        <p:nvSpPr>
          <p:cNvPr id="3174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7DB7A25-75D0-493D-A13B-50F350919990}" type="slidenum">
              <a:rPr lang="en-US" altLang="en-US">
                <a:latin typeface="Calibri" panose="020F0502020204030204" pitchFamily="34" charset="0"/>
              </a:rPr>
              <a:pPr eaLnBrk="1" hangingPunct="1"/>
              <a:t>19</a:t>
            </a:fld>
            <a:endParaRPr lang="en-US" altLang="en-US">
              <a:latin typeface="Calibri" panose="020F0502020204030204" pitchFamily="34" charset="0"/>
            </a:endParaRPr>
          </a:p>
        </p:txBody>
      </p:sp>
    </p:spTree>
    <p:extLst>
      <p:ext uri="{BB962C8B-B14F-4D97-AF65-F5344CB8AC3E}">
        <p14:creationId xmlns:p14="http://schemas.microsoft.com/office/powerpoint/2010/main" xmlns="" val="1589067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AU" altLang="en-US" sz="1100" smtClean="0"/>
              <a:t>Active attacks </a:t>
            </a:r>
            <a:r>
              <a:rPr lang="en-US" altLang="en-US" smtClean="0">
                <a:latin typeface="Times-Roman" charset="0"/>
              </a:rPr>
              <a:t>attempt to alter system resources or affect their operation.</a:t>
            </a:r>
          </a:p>
          <a:p>
            <a:pPr eaLnBrk="1" hangingPunct="1">
              <a:lnSpc>
                <a:spcPct val="90000"/>
              </a:lnSpc>
              <a:spcBef>
                <a:spcPct val="0"/>
              </a:spcBef>
            </a:pPr>
            <a:r>
              <a:rPr lang="en-US" altLang="en-US" smtClean="0">
                <a:latin typeface="Times-Roman" charset="0"/>
              </a:rPr>
              <a:t>By </a:t>
            </a:r>
            <a:r>
              <a:rPr lang="en-AU" altLang="en-US" sz="1100" smtClean="0"/>
              <a:t>modification of data stream to:</a:t>
            </a:r>
          </a:p>
          <a:p>
            <a:pPr lvl="1" eaLnBrk="1" hangingPunct="1">
              <a:lnSpc>
                <a:spcPct val="90000"/>
              </a:lnSpc>
              <a:spcBef>
                <a:spcPct val="0"/>
              </a:spcBef>
            </a:pPr>
            <a:r>
              <a:rPr lang="en-US" altLang="en-US" sz="1100" smtClean="0"/>
              <a:t>+ masquerade of one entity as some other</a:t>
            </a:r>
            <a:endParaRPr lang="en-AU" altLang="en-US" sz="1100" smtClean="0"/>
          </a:p>
          <a:p>
            <a:pPr lvl="1" eaLnBrk="1" hangingPunct="1">
              <a:lnSpc>
                <a:spcPct val="90000"/>
              </a:lnSpc>
              <a:spcBef>
                <a:spcPct val="0"/>
              </a:spcBef>
            </a:pPr>
            <a:r>
              <a:rPr lang="en-US" altLang="en-US" sz="1100" smtClean="0"/>
              <a:t>+ replay previous messages (as shown above in </a:t>
            </a:r>
            <a:r>
              <a:rPr lang="en-US" altLang="en-US" smtClean="0"/>
              <a:t>Stallings </a:t>
            </a:r>
            <a:r>
              <a:rPr lang="en-US" altLang="en-US" sz="1100" smtClean="0"/>
              <a:t>Figure 1.4b)</a:t>
            </a:r>
          </a:p>
          <a:p>
            <a:pPr lvl="1" eaLnBrk="1" hangingPunct="1">
              <a:lnSpc>
                <a:spcPct val="90000"/>
              </a:lnSpc>
              <a:spcBef>
                <a:spcPct val="0"/>
              </a:spcBef>
            </a:pPr>
            <a:r>
              <a:rPr lang="en-US" altLang="en-US" sz="1100" smtClean="0"/>
              <a:t>+ modify messages in transit</a:t>
            </a:r>
          </a:p>
          <a:p>
            <a:pPr lvl="1" eaLnBrk="1" hangingPunct="1">
              <a:lnSpc>
                <a:spcPct val="90000"/>
              </a:lnSpc>
              <a:spcBef>
                <a:spcPct val="0"/>
              </a:spcBef>
            </a:pPr>
            <a:r>
              <a:rPr lang="en-US" altLang="en-US" sz="1100" smtClean="0"/>
              <a:t>+ denial of service</a:t>
            </a:r>
            <a:endParaRPr lang="en-US" altLang="en-US" smtClean="0">
              <a:latin typeface="Times-Roman" charset="0"/>
            </a:endParaRPr>
          </a:p>
          <a:p>
            <a:pPr eaLnBrk="1" hangingPunct="1">
              <a:lnSpc>
                <a:spcPct val="90000"/>
              </a:lnSpc>
              <a:spcBef>
                <a:spcPct val="0"/>
              </a:spcBef>
            </a:pPr>
            <a:r>
              <a:rPr lang="en-US" altLang="en-US" smtClean="0">
                <a:latin typeface="Times-Roman" charset="0"/>
              </a:rPr>
              <a:t>Active attacks present the opposite characteristics of passive attacks. Whereas passive attacks are difficult to detect, measures are available to prevent their success. On the other hand, it is quite difficult to prevent active attacks absolutely, because of the wide variety of potential physical,software,and network vulnerabilities. Instead, the goal is to detect active attacks and to recover from any disruption or delays caused by them.</a:t>
            </a:r>
          </a:p>
          <a:p>
            <a:pPr eaLnBrk="1" hangingPunct="1">
              <a:spcBef>
                <a:spcPct val="0"/>
              </a:spcBef>
            </a:pPr>
            <a:endParaRPr lang="en-US" altLang="en-US" smtClean="0"/>
          </a:p>
        </p:txBody>
      </p:sp>
      <p:sp>
        <p:nvSpPr>
          <p:cNvPr id="3277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47A0B86-6CDF-4190-B744-33BF7647DE82}" type="slidenum">
              <a:rPr lang="en-US" altLang="en-US">
                <a:latin typeface="Calibri" panose="020F0502020204030204" pitchFamily="34" charset="0"/>
              </a:rPr>
              <a:pPr eaLnBrk="1" hangingPunct="1"/>
              <a:t>20</a:t>
            </a:fld>
            <a:endParaRPr lang="en-US" altLang="en-US">
              <a:latin typeface="Calibri" panose="020F0502020204030204" pitchFamily="34" charset="0"/>
            </a:endParaRPr>
          </a:p>
        </p:txBody>
      </p:sp>
    </p:spTree>
    <p:extLst>
      <p:ext uri="{BB962C8B-B14F-4D97-AF65-F5344CB8AC3E}">
        <p14:creationId xmlns:p14="http://schemas.microsoft.com/office/powerpoint/2010/main" xmlns="" val="2106608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3E95AD51-5532-4645-AC44-C2746C1744AF}" type="slidenum">
              <a:rPr lang="en-US" altLang="en-US" sz="1300">
                <a:latin typeface="Helvetica" panose="020B0604020202020204" pitchFamily="34" charset="0"/>
              </a:rPr>
              <a:pPr/>
              <a:t>21</a:t>
            </a:fld>
            <a:endParaRPr lang="en-US" altLang="en-US" sz="1300">
              <a:latin typeface="Helvetica" panose="020B0604020202020204" pitchFamily="34"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399990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E59ADEAC-9D39-4F13-97F8-41C407BE9864}" type="slidenum">
              <a:rPr lang="en-US" altLang="en-US" sz="1300">
                <a:latin typeface="Helvetica" panose="020B0604020202020204" pitchFamily="34" charset="0"/>
              </a:rPr>
              <a:pPr/>
              <a:t>22</a:t>
            </a:fld>
            <a:endParaRPr lang="en-US" altLang="en-US" sz="1300">
              <a:latin typeface="Helvetica" panose="020B0604020202020204" pitchFamily="34"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2872648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eaLnBrk="0" hangingPunct="0">
              <a:defRPr sz="3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3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3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3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3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3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3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3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3400">
                <a:solidFill>
                  <a:schemeClr val="tx1"/>
                </a:solidFill>
                <a:latin typeface="Verdana" panose="020B0604030504040204" pitchFamily="34" charset="0"/>
                <a:ea typeface="MS PGothic" panose="020B0600070205080204" pitchFamily="34" charset="-128"/>
              </a:defRPr>
            </a:lvl9pPr>
          </a:lstStyle>
          <a:p>
            <a:fld id="{8E46FBE9-79A0-4901-AFB8-21412FBFEDB8}" type="slidenum">
              <a:rPr lang="en-US" altLang="en-US" sz="1300">
                <a:latin typeface="Helvetica" panose="020B0604020202020204" pitchFamily="34" charset="0"/>
              </a:rPr>
              <a:pPr/>
              <a:t>25</a:t>
            </a:fld>
            <a:endParaRPr lang="en-US" altLang="en-US" sz="1300">
              <a:latin typeface="Helvetica" panose="020B0604020202020204" pitchFamily="34"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1801410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280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AE968A4-4798-4BAD-89A0-52DF622436A0}" type="slidenum">
              <a:rPr lang="en-US" altLang="en-US">
                <a:latin typeface="Calibri" panose="020F0502020204030204" pitchFamily="34" charset="0"/>
              </a:rPr>
              <a:pPr eaLnBrk="1" hangingPunct="1"/>
              <a:t>28</a:t>
            </a:fld>
            <a:endParaRPr lang="en-US" altLang="en-US">
              <a:latin typeface="Calibri" panose="020F0502020204030204" pitchFamily="34" charset="0"/>
            </a:endParaRPr>
          </a:p>
        </p:txBody>
      </p:sp>
    </p:spTree>
    <p:extLst>
      <p:ext uri="{BB962C8B-B14F-4D97-AF65-F5344CB8AC3E}">
        <p14:creationId xmlns:p14="http://schemas.microsoft.com/office/powerpoint/2010/main" xmlns="" val="1954145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24E2660-5629-48BA-8E0A-8171AF8280CC}" type="slidenum">
              <a:rPr lang="de-AT" altLang="en-US"/>
              <a:pPr eaLnBrk="1" hangingPunct="1"/>
              <a:t>30</a:t>
            </a:fld>
            <a:endParaRPr lang="de-AT"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AT" altLang="en-US" smtClean="0">
                <a:latin typeface="Arial" panose="020B0604020202020204" pitchFamily="34" charset="0"/>
              </a:rPr>
              <a:t>SQL slammer </a:t>
            </a:r>
            <a:r>
              <a:rPr lang="en-US" altLang="en-US" smtClean="0">
                <a:latin typeface="Arial" panose="020B0604020202020204" pitchFamily="34" charset="0"/>
              </a:rPr>
              <a:t>exploited a </a:t>
            </a:r>
            <a:r>
              <a:rPr lang="en-US" altLang="en-US" smtClean="0">
                <a:latin typeface="Arial" panose="020B0604020202020204" pitchFamily="34" charset="0"/>
                <a:hlinkClick r:id="rId3" tooltip="Buffer overflow"/>
              </a:rPr>
              <a:t>buffer overflow</a:t>
            </a:r>
            <a:r>
              <a:rPr lang="en-US" altLang="en-US" smtClean="0">
                <a:latin typeface="Arial" panose="020B0604020202020204" pitchFamily="34" charset="0"/>
              </a:rPr>
              <a:t> bug in Microsoft's flagship </a:t>
            </a:r>
            <a:r>
              <a:rPr lang="en-US" altLang="en-US" u="sng" smtClean="0">
                <a:latin typeface="Arial" panose="020B0604020202020204" pitchFamily="34" charset="0"/>
                <a:hlinkClick r:id="rId4" tooltip="Microsoft SQL Server"/>
              </a:rPr>
              <a:t>SQL Serve</a:t>
            </a:r>
            <a:endParaRPr lang="de-AT" altLang="en-US" smtClean="0">
              <a:latin typeface="Arial" panose="020B0604020202020204" pitchFamily="34" charset="0"/>
            </a:endParaRPr>
          </a:p>
        </p:txBody>
      </p:sp>
    </p:spTree>
    <p:extLst>
      <p:ext uri="{BB962C8B-B14F-4D97-AF65-F5344CB8AC3E}">
        <p14:creationId xmlns:p14="http://schemas.microsoft.com/office/powerpoint/2010/main" xmlns="" val="3570202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6F77138-F0E3-4E8B-9E7A-885C908451CB}" type="slidenum">
              <a:rPr lang="de-AT" altLang="en-US"/>
              <a:pPr eaLnBrk="1" hangingPunct="1"/>
              <a:t>32</a:t>
            </a:fld>
            <a:endParaRPr lang="de-AT"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AT" altLang="en-US" smtClean="0">
                <a:latin typeface="Arial" panose="020B0604020202020204" pitchFamily="34" charset="0"/>
              </a:rPr>
              <a:t>The attack is successful only if the source host and the channel between source and target have enough network bandwidth to flood the target host</a:t>
            </a:r>
          </a:p>
          <a:p>
            <a:pPr eaLnBrk="1" hangingPunct="1"/>
            <a:endParaRPr lang="de-AT" altLang="en-US" smtClean="0">
              <a:latin typeface="Arial" panose="020B0604020202020204" pitchFamily="34" charset="0"/>
            </a:endParaRPr>
          </a:p>
        </p:txBody>
      </p:sp>
    </p:spTree>
    <p:extLst>
      <p:ext uri="{BB962C8B-B14F-4D97-AF65-F5344CB8AC3E}">
        <p14:creationId xmlns:p14="http://schemas.microsoft.com/office/powerpoint/2010/main" xmlns="" val="171623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6C2B1B8-433F-4382-BEBF-DE323DE33F3B}" type="slidenum">
              <a:rPr lang="de-AT" altLang="en-US"/>
              <a:pPr eaLnBrk="1" hangingPunct="1"/>
              <a:t>41</a:t>
            </a:fld>
            <a:endParaRPr lang="de-AT"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de-AT" altLang="en-US" smtClean="0">
                <a:latin typeface="Arial" panose="020B0604020202020204" pitchFamily="34" charset="0"/>
              </a:rPr>
              <a:t>Ingress: the right or permission to enter.</a:t>
            </a:r>
          </a:p>
        </p:txBody>
      </p:sp>
    </p:spTree>
    <p:extLst>
      <p:ext uri="{BB962C8B-B14F-4D97-AF65-F5344CB8AC3E}">
        <p14:creationId xmlns:p14="http://schemas.microsoft.com/office/powerpoint/2010/main" xmlns="" val="32072455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p:cNvSpPr>
            <a:spLocks noGrp="1" noChangeArrowheads="1"/>
          </p:cNvSpPr>
          <p:nvPr>
            <p:ph type="sldNum" sz="quarter" idx="5"/>
          </p:nvPr>
        </p:nvSpPr>
        <p:spPr>
          <a:ln/>
        </p:spPr>
        <p:txBody>
          <a:bodyPr/>
          <a:lstStyle/>
          <a:p>
            <a:fld id="{55A2A439-D883-48BF-9A7A-BD5278DFE77C}" type="slidenum">
              <a:rPr lang="en-US" altLang="en-US"/>
              <a:pPr/>
              <a:t>43</a:t>
            </a:fld>
            <a:endParaRPr lang="en-US" altLang="en-US"/>
          </a:p>
        </p:txBody>
      </p:sp>
      <p:sp>
        <p:nvSpPr>
          <p:cNvPr id="1265666" name="Rectangle 2"/>
          <p:cNvSpPr>
            <a:spLocks noGrp="1" noRot="1" noChangeAspect="1" noChangeArrowheads="1" noTextEdit="1"/>
          </p:cNvSpPr>
          <p:nvPr>
            <p:ph type="sldImg"/>
          </p:nvPr>
        </p:nvSpPr>
        <p:spPr>
          <a:ln/>
        </p:spPr>
      </p:sp>
      <p:sp>
        <p:nvSpPr>
          <p:cNvPr id="126566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xmlns="" val="3311027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966612A-F64B-4EFC-A619-785F591FEED6}" type="slidenum">
              <a:rPr lang="en-AU" altLang="en-US" sz="1200"/>
              <a:pPr eaLnBrk="1" hangingPunct="1"/>
              <a:t>49</a:t>
            </a:fld>
            <a:endParaRPr lang="en-AU" alt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Chapter 16 summary.</a:t>
            </a:r>
          </a:p>
        </p:txBody>
      </p:sp>
    </p:spTree>
    <p:extLst>
      <p:ext uri="{BB962C8B-B14F-4D97-AF65-F5344CB8AC3E}">
        <p14:creationId xmlns:p14="http://schemas.microsoft.com/office/powerpoint/2010/main" xmlns="" val="9849880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2EBA187-3F9C-4A31-ABE2-454C7EF753BC}" type="slidenum">
              <a:rPr lang="en-US" altLang="en-US" sz="1300">
                <a:latin typeface="Helvetica" panose="020B0604020202020204" pitchFamily="34" charset="0"/>
              </a:rPr>
              <a:pPr>
                <a:spcBef>
                  <a:spcPct val="0"/>
                </a:spcBef>
              </a:pPr>
              <a:t>50</a:t>
            </a:fld>
            <a:endParaRPr lang="en-US" altLang="en-US" sz="130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20468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p14="http://schemas.microsoft.com/office/powerpoint/2010/main" xmlns="" val="88475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5985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74536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7162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3054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4839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447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85375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07382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2427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78833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Network Security</a:t>
            </a:r>
          </a:p>
          <a:p>
            <a:pPr marL="0" indent="0" algn="ctr">
              <a:lnSpc>
                <a:spcPct val="150000"/>
              </a:lnSpc>
              <a:buFont typeface="Monotype Sorts" pitchFamily="-84" charset="2"/>
              <a:buNone/>
              <a:defRPr/>
            </a:pPr>
            <a:r>
              <a:rPr lang="en-GB" sz="4400" dirty="0" smtClean="0">
                <a:solidFill>
                  <a:schemeClr val="bg2">
                    <a:lumMod val="75000"/>
                  </a:schemeClr>
                </a:solidFill>
              </a:rPr>
              <a:t>Lecture 31</a:t>
            </a:r>
          </a:p>
          <a:p>
            <a:pPr marL="0" indent="0" algn="ctr">
              <a:lnSpc>
                <a:spcPct val="150000"/>
              </a:lnSpc>
              <a:buFont typeface="Monotype Sorts" pitchFamily="-84" charset="2"/>
              <a:buNone/>
              <a:defRPr/>
            </a:pPr>
            <a:endParaRPr lang="en-GB" sz="4400" dirty="0" smtClean="0">
              <a:solidFill>
                <a:schemeClr val="bg2">
                  <a:lumMod val="75000"/>
                </a:schemeClr>
              </a:solidFill>
            </a:endParaRPr>
          </a:p>
          <a:p>
            <a:pPr marL="0" indent="0" algn="ctr">
              <a:lnSpc>
                <a:spcPct val="150000"/>
              </a:lnSpc>
              <a:buFont typeface="Monotype Sorts" pitchFamily="-84" charset="2"/>
              <a:buNone/>
              <a:defRPr/>
            </a:pPr>
            <a:r>
              <a:rPr lang="en-GB" sz="2800" dirty="0" smtClean="0">
                <a:solidFill>
                  <a:schemeClr val="bg2">
                    <a:lumMod val="75000"/>
                  </a:schemeClr>
                </a:solidFill>
              </a:rPr>
              <a:t>Presented by: Dr. Munam Ali Shah </a:t>
            </a:r>
          </a:p>
          <a:p>
            <a:pPr marL="0" indent="0" algn="ctr">
              <a:lnSpc>
                <a:spcPct val="150000"/>
              </a:lnSpc>
              <a:buFont typeface="Monotype Sorts" pitchFamily="-84" charset="2"/>
              <a:buNone/>
              <a:defRPr/>
            </a:pP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t>Summary of the Previous Lecture</a:t>
            </a:r>
            <a:endParaRPr lang="en-US" altLang="en-US" smtClean="0"/>
          </a:p>
        </p:txBody>
      </p:sp>
      <p:sp>
        <p:nvSpPr>
          <p:cNvPr id="10243" name="Content Placeholder 2"/>
          <p:cNvSpPr>
            <a:spLocks noGrp="1"/>
          </p:cNvSpPr>
          <p:nvPr>
            <p:ph idx="1"/>
          </p:nvPr>
        </p:nvSpPr>
        <p:spPr>
          <a:xfrm>
            <a:off x="457200" y="947057"/>
            <a:ext cx="8153400" cy="4525963"/>
          </a:xfrm>
        </p:spPr>
        <p:txBody>
          <a:bodyPr/>
          <a:lstStyle/>
          <a:p>
            <a:r>
              <a:rPr lang="en-US" sz="2400" dirty="0"/>
              <a:t>Secure Socket Layer (SSL)</a:t>
            </a:r>
          </a:p>
          <a:p>
            <a:pPr lvl="2"/>
            <a:r>
              <a:rPr lang="en-US" sz="2000" dirty="0"/>
              <a:t>Architecture</a:t>
            </a:r>
          </a:p>
          <a:p>
            <a:pPr lvl="2"/>
            <a:r>
              <a:rPr lang="en-US" sz="2000" dirty="0"/>
              <a:t>Connection</a:t>
            </a:r>
          </a:p>
          <a:p>
            <a:pPr lvl="2"/>
            <a:r>
              <a:rPr lang="en-US" sz="2000" dirty="0"/>
              <a:t>Session</a:t>
            </a:r>
          </a:p>
          <a:p>
            <a:pPr lvl="2"/>
            <a:r>
              <a:rPr lang="en-US" sz="2000" dirty="0"/>
              <a:t>Record Protocol Service</a:t>
            </a:r>
          </a:p>
          <a:p>
            <a:pPr lvl="2"/>
            <a:r>
              <a:rPr lang="en-US" sz="2000" dirty="0"/>
              <a:t>Record Protocol operation</a:t>
            </a:r>
          </a:p>
          <a:p>
            <a:r>
              <a:rPr lang="en-US" altLang="en-US" sz="2400" dirty="0">
                <a:latin typeface="Arial" panose="020B0604020202020204" pitchFamily="34" charset="0"/>
                <a:ea typeface="ＭＳ Ｐゴシック" panose="020B0600070205080204" pitchFamily="34" charset="-128"/>
                <a:cs typeface="Arial" panose="020B0604020202020204" pitchFamily="34" charset="0"/>
              </a:rPr>
              <a:t>Three SSL-specific protocols that use the SSL Record Protocol</a:t>
            </a:r>
          </a:p>
          <a:p>
            <a:pPr lvl="2"/>
            <a:r>
              <a:rPr lang="en-US" altLang="en-US" sz="2000" dirty="0">
                <a:ea typeface="ＭＳ Ｐゴシック" panose="020B0600070205080204" pitchFamily="34" charset="-128"/>
              </a:rPr>
              <a:t>SSL Change Cipher Spec Protocol</a:t>
            </a:r>
          </a:p>
          <a:p>
            <a:pPr lvl="2"/>
            <a:r>
              <a:rPr lang="en-US" altLang="en-US" sz="2000" dirty="0">
                <a:ea typeface="ＭＳ Ｐゴシック" panose="020B0600070205080204" pitchFamily="34" charset="-128"/>
              </a:rPr>
              <a:t>Alert Protocol</a:t>
            </a:r>
          </a:p>
          <a:p>
            <a:pPr lvl="2"/>
            <a:r>
              <a:rPr lang="en-US" altLang="en-US" sz="2000" dirty="0">
                <a:ea typeface="ＭＳ Ｐゴシック" panose="020B0600070205080204" pitchFamily="34" charset="-128"/>
              </a:rPr>
              <a:t>Handshake Protocol</a:t>
            </a:r>
          </a:p>
          <a:p>
            <a:r>
              <a:rPr lang="en-US" sz="2400" dirty="0"/>
              <a:t>Integrating SSL/TLS with HTTP  </a:t>
            </a:r>
            <a:r>
              <a:rPr lang="en-US" sz="2400" dirty="0">
                <a:sym typeface="Symbol"/>
              </a:rPr>
              <a:t>  HTTPS</a:t>
            </a:r>
          </a:p>
          <a:p>
            <a:r>
              <a:rPr lang="en-US" altLang="en-US" sz="2400" dirty="0">
                <a:ea typeface="ＭＳ Ｐゴシック" panose="020B0600070205080204" pitchFamily="34" charset="-128"/>
                <a:sym typeface="Symbol"/>
              </a:rPr>
              <a:t>HTTPS and </a:t>
            </a:r>
            <a:r>
              <a:rPr lang="en-US" altLang="en-US" sz="2400" dirty="0" smtClean="0">
                <a:ea typeface="ＭＳ Ｐゴシック" panose="020B0600070205080204" pitchFamily="34" charset="-128"/>
                <a:sym typeface="Symbol"/>
              </a:rPr>
              <a:t>SSH</a:t>
            </a:r>
            <a:r>
              <a:rPr lang="en-US" sz="2400" dirty="0" smtClean="0"/>
              <a:t> </a:t>
            </a:r>
          </a:p>
          <a:p>
            <a:pPr>
              <a:defRPr/>
            </a:pPr>
            <a:endParaRPr lang="en-US" sz="2400" dirty="0"/>
          </a:p>
        </p:txBody>
      </p:sp>
    </p:spTree>
    <p:extLst>
      <p:ext uri="{BB962C8B-B14F-4D97-AF65-F5344CB8AC3E}">
        <p14:creationId xmlns:p14="http://schemas.microsoft.com/office/powerpoint/2010/main" xmlns="" val="645773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13202"/>
            <a:ext cx="8229600" cy="4530725"/>
          </a:xfrm>
        </p:spPr>
        <p:txBody>
          <a:bodyPr/>
          <a:lstStyle/>
          <a:p>
            <a:pPr marL="0" lvl="0" indent="0" algn="ctr">
              <a:buNone/>
              <a:defRPr/>
            </a:pPr>
            <a:r>
              <a:rPr lang="en-GB" sz="5400" dirty="0" smtClean="0">
                <a:solidFill>
                  <a:srgbClr val="666600">
                    <a:lumMod val="75000"/>
                  </a:srgbClr>
                </a:solidFill>
              </a:rPr>
              <a:t>Course Revision </a:t>
            </a:r>
            <a:endParaRPr lang="en-GB" sz="4400" dirty="0">
              <a:solidFill>
                <a:srgbClr val="666600">
                  <a:lumMod val="75000"/>
                </a:srgbClr>
              </a:solidFill>
            </a:endParaRPr>
          </a:p>
          <a:p>
            <a:pPr marL="0" indent="0" algn="r">
              <a:buNone/>
            </a:pPr>
            <a:endParaRPr lang="en-US" dirty="0" smtClean="0"/>
          </a:p>
          <a:p>
            <a:pPr marL="0" indent="0" algn="r">
              <a:buNone/>
            </a:pPr>
            <a:endParaRPr lang="en-US" dirty="0"/>
          </a:p>
        </p:txBody>
      </p:sp>
    </p:spTree>
    <p:extLst>
      <p:ext uri="{BB962C8B-B14F-4D97-AF65-F5344CB8AC3E}">
        <p14:creationId xmlns:p14="http://schemas.microsoft.com/office/powerpoint/2010/main" xmlns="" val="4591030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240612"/>
            <a:ext cx="9239534" cy="576262"/>
          </a:xfrm>
        </p:spPr>
        <p:txBody>
          <a:bodyPr/>
          <a:lstStyle/>
          <a:p>
            <a:r>
              <a:rPr lang="en-GB" altLang="en-US" dirty="0" smtClean="0"/>
              <a:t>Outlines of revision lecture</a:t>
            </a:r>
            <a:endParaRPr lang="en-US" altLang="en-US" dirty="0" smtClean="0"/>
          </a:p>
        </p:txBody>
      </p:sp>
      <p:sp>
        <p:nvSpPr>
          <p:cNvPr id="3" name="Content Placeholder 2"/>
          <p:cNvSpPr>
            <a:spLocks noGrp="1"/>
          </p:cNvSpPr>
          <p:nvPr>
            <p:ph idx="1"/>
          </p:nvPr>
        </p:nvSpPr>
        <p:spPr>
          <a:xfrm>
            <a:off x="806450" y="1233488"/>
            <a:ext cx="7880350" cy="4530725"/>
          </a:xfrm>
        </p:spPr>
        <p:txBody>
          <a:bodyPr/>
          <a:lstStyle/>
          <a:p>
            <a:pPr>
              <a:defRPr/>
            </a:pPr>
            <a:endParaRPr lang="en-US" sz="2400" smtClean="0"/>
          </a:p>
          <a:p>
            <a:pPr>
              <a:defRPr/>
            </a:pPr>
            <a:endParaRPr lang="en-US" sz="2400"/>
          </a:p>
        </p:txBody>
      </p:sp>
      <p:sp>
        <p:nvSpPr>
          <p:cNvPr id="4" name="Content Placeholder 2"/>
          <p:cNvSpPr txBox="1">
            <a:spLocks/>
          </p:cNvSpPr>
          <p:nvPr/>
        </p:nvSpPr>
        <p:spPr bwMode="auto">
          <a:xfrm>
            <a:off x="765901" y="1757400"/>
            <a:ext cx="7920899"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defRPr/>
            </a:pPr>
            <a:r>
              <a:rPr lang="en-US" sz="2400" dirty="0" smtClean="0">
                <a:solidFill>
                  <a:srgbClr val="CC6600"/>
                </a:solidFill>
              </a:rPr>
              <a:t>Part -I System/Computer Security</a:t>
            </a:r>
          </a:p>
          <a:p>
            <a:pPr marL="0" indent="0">
              <a:buNone/>
              <a:defRPr/>
            </a:pPr>
            <a:r>
              <a:rPr lang="en-US" sz="2400" dirty="0" smtClean="0"/>
              <a:t>	The </a:t>
            </a:r>
            <a:r>
              <a:rPr lang="en-US" sz="2400" dirty="0"/>
              <a:t>main concepts </a:t>
            </a:r>
            <a:r>
              <a:rPr lang="en-US" sz="2400" dirty="0" smtClean="0"/>
              <a:t>revised in this part are:</a:t>
            </a:r>
            <a:endParaRPr lang="en-US" sz="2400" dirty="0"/>
          </a:p>
          <a:p>
            <a:pPr marL="0" indent="0">
              <a:buNone/>
              <a:defRPr/>
            </a:pPr>
            <a:r>
              <a:rPr lang="en-US" sz="2400" dirty="0"/>
              <a:t>	Security concepts, security violation categories, 	security measure levels, methods to violate 	security, types of attacks and firewalls.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240612"/>
            <a:ext cx="9239534" cy="576262"/>
          </a:xfrm>
        </p:spPr>
        <p:txBody>
          <a:bodyPr/>
          <a:lstStyle/>
          <a:p>
            <a:r>
              <a:rPr lang="en-GB" altLang="en-US" dirty="0" smtClean="0"/>
              <a:t>Outlines of revision lecture</a:t>
            </a:r>
            <a:endParaRPr lang="en-US" altLang="en-US" dirty="0" smtClean="0"/>
          </a:p>
        </p:txBody>
      </p:sp>
      <p:sp>
        <p:nvSpPr>
          <p:cNvPr id="3" name="Content Placeholder 2"/>
          <p:cNvSpPr>
            <a:spLocks noGrp="1"/>
          </p:cNvSpPr>
          <p:nvPr>
            <p:ph idx="1"/>
          </p:nvPr>
        </p:nvSpPr>
        <p:spPr>
          <a:xfrm>
            <a:off x="806450" y="1233488"/>
            <a:ext cx="7880350" cy="4530725"/>
          </a:xfrm>
        </p:spPr>
        <p:txBody>
          <a:bodyPr/>
          <a:lstStyle/>
          <a:p>
            <a:pPr>
              <a:defRPr/>
            </a:pPr>
            <a:endParaRPr lang="en-US" sz="2400" smtClean="0"/>
          </a:p>
          <a:p>
            <a:pPr>
              <a:defRPr/>
            </a:pPr>
            <a:endParaRPr lang="en-US" sz="2400"/>
          </a:p>
        </p:txBody>
      </p:sp>
      <p:sp>
        <p:nvSpPr>
          <p:cNvPr id="4" name="Content Placeholder 2"/>
          <p:cNvSpPr txBox="1">
            <a:spLocks/>
          </p:cNvSpPr>
          <p:nvPr/>
        </p:nvSpPr>
        <p:spPr bwMode="auto">
          <a:xfrm>
            <a:off x="659317" y="1233488"/>
            <a:ext cx="8249552" cy="46709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defRPr/>
            </a:pPr>
            <a:r>
              <a:rPr lang="en-US" sz="2400" dirty="0" smtClean="0">
                <a:solidFill>
                  <a:srgbClr val="CC6600"/>
                </a:solidFill>
              </a:rPr>
              <a:t>Part – II Network Security</a:t>
            </a:r>
          </a:p>
          <a:p>
            <a:pPr marL="0" indent="0">
              <a:buNone/>
              <a:defRPr/>
            </a:pPr>
            <a:r>
              <a:rPr lang="en-US" sz="2400" dirty="0"/>
              <a:t>	</a:t>
            </a:r>
            <a:r>
              <a:rPr lang="en-US" sz="2400" dirty="0" smtClean="0"/>
              <a:t>This </a:t>
            </a:r>
            <a:r>
              <a:rPr lang="en-US" sz="2400" dirty="0"/>
              <a:t>part is will cover most of the contents of the </a:t>
            </a:r>
            <a:r>
              <a:rPr lang="en-US" sz="2400" dirty="0" smtClean="0"/>
              <a:t>	course</a:t>
            </a:r>
            <a:r>
              <a:rPr lang="en-US" sz="2400" dirty="0"/>
              <a:t>. It has been further divided in following </a:t>
            </a:r>
            <a:r>
              <a:rPr lang="en-US" sz="2400" dirty="0" smtClean="0"/>
              <a:t>	sub-	parts</a:t>
            </a:r>
            <a:r>
              <a:rPr lang="en-US" sz="2400" dirty="0"/>
              <a:t>:</a:t>
            </a:r>
          </a:p>
          <a:p>
            <a:pPr marL="1776413" lvl="1" indent="-457200">
              <a:buFont typeface="+mj-lt"/>
              <a:buAutoNum type="alphaLcParenR"/>
              <a:defRPr/>
            </a:pPr>
            <a:r>
              <a:rPr lang="en-US" sz="2000" dirty="0"/>
              <a:t>Analysis of network security</a:t>
            </a:r>
          </a:p>
          <a:p>
            <a:pPr marL="1776413" lvl="1" indent="-457200">
              <a:buFont typeface="+mj-lt"/>
              <a:buAutoNum type="alphaLcParenR"/>
              <a:defRPr/>
            </a:pPr>
            <a:r>
              <a:rPr lang="en-US" sz="2000" dirty="0"/>
              <a:t>Cryptography as a network security tool</a:t>
            </a:r>
          </a:p>
          <a:p>
            <a:pPr marL="1776413" lvl="1" indent="-457200">
              <a:buFont typeface="+mj-lt"/>
              <a:buAutoNum type="alphaLcParenR"/>
              <a:defRPr/>
            </a:pPr>
            <a:r>
              <a:rPr lang="en-US" sz="2000" dirty="0"/>
              <a:t>Symmetric key cryptography</a:t>
            </a:r>
          </a:p>
          <a:p>
            <a:pPr marL="1776413" lvl="1" indent="-457200">
              <a:buFont typeface="+mj-lt"/>
              <a:buAutoNum type="alphaLcParenR"/>
              <a:defRPr/>
            </a:pPr>
            <a:r>
              <a:rPr lang="en-US" sz="2000" dirty="0"/>
              <a:t>Asymmetric key cryptography </a:t>
            </a:r>
          </a:p>
          <a:p>
            <a:pPr marL="1776413" lvl="1" indent="-457200">
              <a:buFont typeface="+mj-lt"/>
              <a:buAutoNum type="alphaLcParenR"/>
              <a:defRPr/>
            </a:pPr>
            <a:r>
              <a:rPr lang="en-US" sz="2000" dirty="0"/>
              <a:t>Incorporating security in other parts of the network</a:t>
            </a:r>
          </a:p>
          <a:p>
            <a:pPr lvl="1">
              <a:defRPr/>
            </a:pPr>
            <a:endParaRPr lang="en-US" sz="2400" dirty="0"/>
          </a:p>
        </p:txBody>
      </p:sp>
    </p:spTree>
    <p:extLst>
      <p:ext uri="{BB962C8B-B14F-4D97-AF65-F5344CB8AC3E}">
        <p14:creationId xmlns:p14="http://schemas.microsoft.com/office/powerpoint/2010/main" xmlns="" val="6343661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240612"/>
            <a:ext cx="9239534" cy="576262"/>
          </a:xfrm>
        </p:spPr>
        <p:txBody>
          <a:bodyPr/>
          <a:lstStyle/>
          <a:p>
            <a:r>
              <a:rPr lang="en-GB" altLang="en-US" dirty="0" smtClean="0"/>
              <a:t>Outlines of revision lecture</a:t>
            </a:r>
            <a:endParaRPr lang="en-US" altLang="en-US" dirty="0" smtClean="0"/>
          </a:p>
        </p:txBody>
      </p:sp>
      <p:sp>
        <p:nvSpPr>
          <p:cNvPr id="3" name="Content Placeholder 2"/>
          <p:cNvSpPr>
            <a:spLocks noGrp="1"/>
          </p:cNvSpPr>
          <p:nvPr>
            <p:ph idx="1"/>
          </p:nvPr>
        </p:nvSpPr>
        <p:spPr>
          <a:xfrm>
            <a:off x="806450" y="1233488"/>
            <a:ext cx="7880350" cy="4530725"/>
          </a:xfrm>
        </p:spPr>
        <p:txBody>
          <a:bodyPr/>
          <a:lstStyle/>
          <a:p>
            <a:pPr>
              <a:defRPr/>
            </a:pPr>
            <a:endParaRPr lang="en-US" sz="2400" smtClean="0"/>
          </a:p>
          <a:p>
            <a:pPr>
              <a:defRPr/>
            </a:pPr>
            <a:endParaRPr lang="en-US" sz="2400"/>
          </a:p>
        </p:txBody>
      </p:sp>
      <p:sp>
        <p:nvSpPr>
          <p:cNvPr id="4" name="Content Placeholder 2"/>
          <p:cNvSpPr txBox="1">
            <a:spLocks/>
          </p:cNvSpPr>
          <p:nvPr/>
        </p:nvSpPr>
        <p:spPr bwMode="auto">
          <a:xfrm>
            <a:off x="659317" y="1233488"/>
            <a:ext cx="8249552" cy="46709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defRPr/>
            </a:pPr>
            <a:r>
              <a:rPr lang="en-US" sz="2400" dirty="0" smtClean="0">
                <a:solidFill>
                  <a:srgbClr val="CC6600"/>
                </a:solidFill>
              </a:rPr>
              <a:t>Part – III Internet/Web Security</a:t>
            </a:r>
          </a:p>
          <a:p>
            <a:pPr marL="0" indent="0">
              <a:buNone/>
              <a:defRPr/>
            </a:pPr>
            <a:r>
              <a:rPr lang="en-US" sz="2400" dirty="0" smtClean="0"/>
              <a:t>	This </a:t>
            </a:r>
            <a:r>
              <a:rPr lang="en-US" sz="2400" dirty="0"/>
              <a:t>is the last part of the course. The main concepts </a:t>
            </a:r>
            <a:r>
              <a:rPr lang="en-US" sz="2400" dirty="0" smtClean="0"/>
              <a:t>	that </a:t>
            </a:r>
            <a:r>
              <a:rPr lang="en-US" sz="2400" dirty="0"/>
              <a:t>are discussed in this part are:</a:t>
            </a:r>
          </a:p>
          <a:p>
            <a:pPr marL="0" indent="0">
              <a:buNone/>
              <a:defRPr/>
            </a:pPr>
            <a:r>
              <a:rPr lang="en-US" sz="2400" dirty="0"/>
              <a:t>	</a:t>
            </a:r>
            <a:r>
              <a:rPr lang="en-AU" sz="2400" dirty="0"/>
              <a:t>Tools and techniques to protect data during the 	transmission over the Internet, </a:t>
            </a:r>
            <a:r>
              <a:rPr lang="en-US" sz="2400" dirty="0" err="1"/>
              <a:t>Sobig</a:t>
            </a:r>
            <a:r>
              <a:rPr lang="en-US" sz="2400" dirty="0"/>
              <a:t> F. worm, 	grappling Hook attack, Morris Internet worm, 	Overview of the Internet security protocols such 	as https and </a:t>
            </a:r>
            <a:r>
              <a:rPr lang="en-US" sz="2400" dirty="0" err="1"/>
              <a:t>ssh</a:t>
            </a:r>
            <a:r>
              <a:rPr lang="en-US" sz="2400" dirty="0"/>
              <a:t>.</a:t>
            </a:r>
          </a:p>
          <a:p>
            <a:pPr lvl="1">
              <a:defRPr/>
            </a:pPr>
            <a:endParaRPr lang="en-US" sz="2400" dirty="0"/>
          </a:p>
        </p:txBody>
      </p:sp>
    </p:spTree>
    <p:extLst>
      <p:ext uri="{BB962C8B-B14F-4D97-AF65-F5344CB8AC3E}">
        <p14:creationId xmlns:p14="http://schemas.microsoft.com/office/powerpoint/2010/main" xmlns="" val="35992254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mtClean="0"/>
              <a:t>The Security Problem</a:t>
            </a:r>
          </a:p>
        </p:txBody>
      </p:sp>
      <p:sp>
        <p:nvSpPr>
          <p:cNvPr id="28675" name="Rectangle 3"/>
          <p:cNvSpPr>
            <a:spLocks noGrp="1" noChangeArrowheads="1"/>
          </p:cNvSpPr>
          <p:nvPr>
            <p:ph type="body" idx="1"/>
          </p:nvPr>
        </p:nvSpPr>
        <p:spPr>
          <a:xfrm>
            <a:off x="806450" y="1477963"/>
            <a:ext cx="7666038" cy="4327525"/>
          </a:xfrm>
        </p:spPr>
        <p:txBody>
          <a:bodyPr/>
          <a:lstStyle/>
          <a:p>
            <a:pPr marL="0" indent="0">
              <a:buFont typeface="Monotype Sorts" pitchFamily="-84" charset="2"/>
              <a:buNone/>
            </a:pPr>
            <a:r>
              <a:rPr lang="en-US" altLang="en-US" sz="2400" i="1" smtClean="0"/>
              <a:t>“A System is </a:t>
            </a:r>
            <a:r>
              <a:rPr lang="en-US" altLang="en-US" sz="2400" b="1" i="1" smtClean="0">
                <a:solidFill>
                  <a:srgbClr val="3366FF"/>
                </a:solidFill>
              </a:rPr>
              <a:t>secure</a:t>
            </a:r>
            <a:r>
              <a:rPr lang="en-US" altLang="en-US" sz="2400" i="1" smtClean="0"/>
              <a:t> if resources are used and accessed as intended under all circumstances”</a:t>
            </a:r>
          </a:p>
          <a:p>
            <a:pPr marL="0" indent="0" algn="r">
              <a:buFont typeface="Monotype Sorts" pitchFamily="-84" charset="2"/>
              <a:buNone/>
            </a:pPr>
            <a:r>
              <a:rPr lang="en-US" altLang="en-US" smtClean="0"/>
              <a:t>				</a:t>
            </a:r>
          </a:p>
          <a:p>
            <a:pPr marL="0" indent="0" algn="r">
              <a:buFont typeface="Monotype Sorts" pitchFamily="-84" charset="2"/>
              <a:buNone/>
            </a:pPr>
            <a:r>
              <a:rPr lang="en-US" altLang="en-US" smtClean="0"/>
              <a:t>(Silberschatz, Galvin and Gagne)</a:t>
            </a:r>
          </a:p>
          <a:p>
            <a:pPr marL="0" indent="0">
              <a:buFont typeface="Monotype Sorts" pitchFamily="-84" charset="2"/>
              <a:buNone/>
            </a:pPr>
            <a:endParaRPr lang="en-US" altLang="en-US" smtClean="0"/>
          </a:p>
          <a:p>
            <a:pPr marL="0" indent="0">
              <a:buFont typeface="Monotype Sorts" pitchFamily="-84" charset="2"/>
              <a:buNone/>
            </a:pPr>
            <a:r>
              <a:rPr lang="en-US" altLang="en-US" smtClean="0"/>
              <a:t>There are four things to notice here</a:t>
            </a:r>
          </a:p>
          <a:p>
            <a:pPr marL="742950" lvl="2" indent="0">
              <a:buFont typeface="Webdings" panose="05030102010509060703" pitchFamily="18" charset="2"/>
              <a:buNone/>
            </a:pPr>
            <a:r>
              <a:rPr lang="en-US" altLang="en-US" smtClean="0"/>
              <a:t>1- resources</a:t>
            </a:r>
          </a:p>
          <a:p>
            <a:pPr marL="742950" lvl="2" indent="0">
              <a:buFont typeface="Webdings" panose="05030102010509060703" pitchFamily="18" charset="2"/>
              <a:buNone/>
            </a:pPr>
            <a:r>
              <a:rPr lang="en-US" altLang="en-US" smtClean="0"/>
              <a:t>2- used and accessed</a:t>
            </a:r>
          </a:p>
          <a:p>
            <a:pPr marL="742950" lvl="2" indent="0">
              <a:buFont typeface="Webdings" panose="05030102010509060703" pitchFamily="18" charset="2"/>
              <a:buNone/>
            </a:pPr>
            <a:r>
              <a:rPr lang="en-US" altLang="en-US" smtClean="0"/>
              <a:t>3- as intended</a:t>
            </a:r>
          </a:p>
          <a:p>
            <a:pPr marL="742950" lvl="2" indent="0">
              <a:buFont typeface="Webdings" panose="05030102010509060703" pitchFamily="18" charset="2"/>
              <a:buNone/>
            </a:pPr>
            <a:r>
              <a:rPr lang="en-US" altLang="en-US" smtClean="0"/>
              <a:t>4- in all circumstances		</a:t>
            </a:r>
          </a:p>
        </p:txBody>
      </p:sp>
    </p:spTree>
    <p:extLst>
      <p:ext uri="{BB962C8B-B14F-4D97-AF65-F5344CB8AC3E}">
        <p14:creationId xmlns:p14="http://schemas.microsoft.com/office/powerpoint/2010/main" xmlns="" val="14551958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Some examples </a:t>
            </a:r>
          </a:p>
        </p:txBody>
      </p:sp>
      <p:sp>
        <p:nvSpPr>
          <p:cNvPr id="3" name="Content Placeholder 2"/>
          <p:cNvSpPr>
            <a:spLocks noGrp="1"/>
          </p:cNvSpPr>
          <p:nvPr>
            <p:ph idx="1"/>
          </p:nvPr>
        </p:nvSpPr>
        <p:spPr>
          <a:xfrm>
            <a:off x="806450" y="1233488"/>
            <a:ext cx="7677150" cy="4530725"/>
          </a:xfrm>
        </p:spPr>
        <p:txBody>
          <a:bodyPr/>
          <a:lstStyle/>
          <a:p>
            <a:pPr>
              <a:spcAft>
                <a:spcPts val="600"/>
              </a:spcAft>
              <a:defRPr/>
            </a:pPr>
            <a:r>
              <a:rPr lang="en-US" sz="2400" dirty="0" smtClean="0"/>
              <a:t>A transmit a file (containing sensitive information) to B. C, who is not authorized to read the file, is able monitor the transmission</a:t>
            </a:r>
          </a:p>
          <a:p>
            <a:pPr>
              <a:spcAft>
                <a:spcPts val="600"/>
              </a:spcAft>
              <a:defRPr/>
            </a:pPr>
            <a:r>
              <a:rPr lang="en-US" sz="2400" dirty="0" smtClean="0"/>
              <a:t>Administrator D sends a message to computer E for updating an authorization file. F intercept the message, alters its content to add or delete entries, and then forwards the message to E. E accept the message and update the authorization file</a:t>
            </a:r>
          </a:p>
          <a:p>
            <a:pPr>
              <a:spcAft>
                <a:spcPts val="600"/>
              </a:spcAft>
              <a:defRPr/>
            </a:pPr>
            <a:r>
              <a:rPr lang="en-US" sz="2400" dirty="0" smtClean="0"/>
              <a:t>Rather than intercept, F constructs its own message and send it to E</a:t>
            </a:r>
          </a:p>
          <a:p>
            <a:pPr marL="0" indent="0">
              <a:buFont typeface="Monotype Sorts" pitchFamily="-84" charset="2"/>
              <a:buNone/>
              <a:defRPr/>
            </a:pPr>
            <a:endParaRPr lang="en-US" dirty="0"/>
          </a:p>
        </p:txBody>
      </p:sp>
    </p:spTree>
    <p:extLst>
      <p:ext uri="{BB962C8B-B14F-4D97-AF65-F5344CB8AC3E}">
        <p14:creationId xmlns:p14="http://schemas.microsoft.com/office/powerpoint/2010/main" xmlns="" val="3534221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71513" y="296863"/>
            <a:ext cx="8015287" cy="512762"/>
          </a:xfrm>
        </p:spPr>
        <p:txBody>
          <a:bodyPr/>
          <a:lstStyle/>
          <a:p>
            <a:pPr eaLnBrk="1" hangingPunct="1"/>
            <a:r>
              <a:rPr lang="en-US" altLang="en-US" smtClean="0"/>
              <a:t>Security Violation Categories</a:t>
            </a:r>
          </a:p>
        </p:txBody>
      </p:sp>
      <p:sp>
        <p:nvSpPr>
          <p:cNvPr id="31747" name="Rectangle 3"/>
          <p:cNvSpPr>
            <a:spLocks noGrp="1" noChangeArrowheads="1"/>
          </p:cNvSpPr>
          <p:nvPr>
            <p:ph type="body" idx="1"/>
          </p:nvPr>
        </p:nvSpPr>
        <p:spPr>
          <a:xfrm>
            <a:off x="806450" y="1477963"/>
            <a:ext cx="8229600" cy="4475162"/>
          </a:xfrm>
        </p:spPr>
        <p:txBody>
          <a:bodyPr/>
          <a:lstStyle/>
          <a:p>
            <a:r>
              <a:rPr lang="en-US" altLang="en-US" b="1" smtClean="0"/>
              <a:t>Breach of confidentiality</a:t>
            </a:r>
          </a:p>
          <a:p>
            <a:pPr lvl="1"/>
            <a:r>
              <a:rPr lang="en-US" altLang="en-US" smtClean="0"/>
              <a:t>Unauthorized reading of data</a:t>
            </a:r>
          </a:p>
          <a:p>
            <a:r>
              <a:rPr lang="en-US" altLang="en-US" b="1" smtClean="0"/>
              <a:t>Breach of integrity</a:t>
            </a:r>
          </a:p>
          <a:p>
            <a:pPr lvl="1"/>
            <a:r>
              <a:rPr lang="en-US" altLang="en-US" smtClean="0"/>
              <a:t>Unauthorized modification of data</a:t>
            </a:r>
          </a:p>
          <a:p>
            <a:r>
              <a:rPr lang="en-US" altLang="en-US" b="1" smtClean="0"/>
              <a:t>Breach of availability</a:t>
            </a:r>
          </a:p>
          <a:p>
            <a:pPr lvl="1"/>
            <a:r>
              <a:rPr lang="en-US" altLang="en-US" smtClean="0"/>
              <a:t>Unauthorized destruction of data</a:t>
            </a:r>
          </a:p>
          <a:p>
            <a:r>
              <a:rPr lang="en-US" altLang="en-US" b="1" smtClean="0"/>
              <a:t>Theft of service</a:t>
            </a:r>
          </a:p>
          <a:p>
            <a:pPr lvl="1"/>
            <a:r>
              <a:rPr lang="en-US" altLang="en-US" smtClean="0"/>
              <a:t>Unauthorized use of resources</a:t>
            </a:r>
          </a:p>
          <a:p>
            <a:r>
              <a:rPr lang="en-US" altLang="en-US" b="1" smtClean="0"/>
              <a:t>Denial of service (DOS)</a:t>
            </a:r>
          </a:p>
          <a:p>
            <a:pPr lvl="1"/>
            <a:r>
              <a:rPr lang="en-US" altLang="en-US" smtClean="0"/>
              <a:t>Prevention of legitimate use</a:t>
            </a:r>
          </a:p>
        </p:txBody>
      </p:sp>
    </p:spTree>
    <p:extLst>
      <p:ext uri="{BB962C8B-B14F-4D97-AF65-F5344CB8AC3E}">
        <p14:creationId xmlns:p14="http://schemas.microsoft.com/office/powerpoint/2010/main" xmlns="" val="7126383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806450" y="307975"/>
            <a:ext cx="7821613" cy="512763"/>
          </a:xfrm>
        </p:spPr>
        <p:txBody>
          <a:bodyPr/>
          <a:lstStyle/>
          <a:p>
            <a:pPr eaLnBrk="1" hangingPunct="1"/>
            <a:r>
              <a:rPr lang="en-US" altLang="en-US" smtClean="0"/>
              <a:t>Security Measure Levels</a:t>
            </a:r>
          </a:p>
        </p:txBody>
      </p:sp>
      <p:sp>
        <p:nvSpPr>
          <p:cNvPr id="33795" name="Rectangle 3"/>
          <p:cNvSpPr>
            <a:spLocks noGrp="1" noChangeArrowheads="1"/>
          </p:cNvSpPr>
          <p:nvPr>
            <p:ph type="body" idx="1"/>
          </p:nvPr>
        </p:nvSpPr>
        <p:spPr/>
        <p:txBody>
          <a:bodyPr/>
          <a:lstStyle/>
          <a:p>
            <a:r>
              <a:rPr lang="en-US" altLang="en-US" smtClean="0"/>
              <a:t>Impossible to have absolute security, but make cost to perpetrator sufficiently high to deter most intruders</a:t>
            </a:r>
          </a:p>
          <a:p>
            <a:r>
              <a:rPr lang="en-US" altLang="en-US" smtClean="0"/>
              <a:t>Security must occur at four levels to be effective:</a:t>
            </a:r>
          </a:p>
          <a:p>
            <a:pPr lvl="1"/>
            <a:r>
              <a:rPr lang="en-US" altLang="en-US" b="1" smtClean="0"/>
              <a:t>Physical</a:t>
            </a:r>
          </a:p>
          <a:p>
            <a:pPr lvl="2"/>
            <a:r>
              <a:rPr lang="en-US" altLang="en-US" smtClean="0"/>
              <a:t>Data centers, servers, connected terminals</a:t>
            </a:r>
          </a:p>
          <a:p>
            <a:pPr lvl="1"/>
            <a:r>
              <a:rPr lang="en-US" altLang="en-US" b="1" smtClean="0"/>
              <a:t>Human</a:t>
            </a:r>
          </a:p>
          <a:p>
            <a:pPr lvl="2"/>
            <a:r>
              <a:rPr lang="en-US" altLang="en-US" smtClean="0"/>
              <a:t>Avoid </a:t>
            </a:r>
            <a:r>
              <a:rPr lang="en-US" altLang="en-US" b="1" smtClean="0">
                <a:solidFill>
                  <a:srgbClr val="3366FF"/>
                </a:solidFill>
              </a:rPr>
              <a:t>social engineering</a:t>
            </a:r>
            <a:r>
              <a:rPr lang="en-US" altLang="en-US" smtClean="0"/>
              <a:t>,</a:t>
            </a:r>
            <a:r>
              <a:rPr lang="en-US" altLang="en-US" b="1" smtClean="0">
                <a:solidFill>
                  <a:srgbClr val="3366FF"/>
                </a:solidFill>
              </a:rPr>
              <a:t> phishing</a:t>
            </a:r>
            <a:r>
              <a:rPr lang="en-US" altLang="en-US" smtClean="0"/>
              <a:t>,</a:t>
            </a:r>
            <a:r>
              <a:rPr lang="en-US" altLang="en-US" b="1" smtClean="0">
                <a:solidFill>
                  <a:srgbClr val="3366FF"/>
                </a:solidFill>
              </a:rPr>
              <a:t> dumpster diving</a:t>
            </a:r>
          </a:p>
          <a:p>
            <a:pPr lvl="1"/>
            <a:r>
              <a:rPr lang="en-US" altLang="en-US" b="1" smtClean="0"/>
              <a:t>Operating System</a:t>
            </a:r>
          </a:p>
          <a:p>
            <a:pPr lvl="2"/>
            <a:r>
              <a:rPr lang="en-US" altLang="en-US" smtClean="0"/>
              <a:t>Protection mechanisms, debugging</a:t>
            </a:r>
          </a:p>
          <a:p>
            <a:pPr lvl="1"/>
            <a:r>
              <a:rPr lang="en-US" altLang="en-US" b="1" smtClean="0"/>
              <a:t>Network</a:t>
            </a:r>
          </a:p>
          <a:p>
            <a:pPr lvl="2"/>
            <a:r>
              <a:rPr lang="en-US" altLang="en-US" smtClean="0"/>
              <a:t>Intercepted communications, interruption, DOS</a:t>
            </a:r>
          </a:p>
          <a:p>
            <a:r>
              <a:rPr lang="en-US" altLang="en-US" smtClean="0"/>
              <a:t>Security is as weak as the weakest link in the chain</a:t>
            </a:r>
          </a:p>
          <a:p>
            <a:r>
              <a:rPr lang="en-US" altLang="en-US" smtClean="0"/>
              <a:t>But can too much security be a problem?</a:t>
            </a:r>
          </a:p>
          <a:p>
            <a:endParaRPr lang="en-US" altLang="en-US" smtClean="0"/>
          </a:p>
        </p:txBody>
      </p:sp>
    </p:spTree>
    <p:extLst>
      <p:ext uri="{BB962C8B-B14F-4D97-AF65-F5344CB8AC3E}">
        <p14:creationId xmlns:p14="http://schemas.microsoft.com/office/powerpoint/2010/main" xmlns="" val="2300538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needs and objectives</a:t>
            </a:r>
            <a:endParaRPr lang="en-US" dirty="0"/>
          </a:p>
        </p:txBody>
      </p:sp>
      <p:sp>
        <p:nvSpPr>
          <p:cNvPr id="3" name="Content Placeholder 2"/>
          <p:cNvSpPr>
            <a:spLocks noGrp="1"/>
          </p:cNvSpPr>
          <p:nvPr>
            <p:ph idx="1"/>
          </p:nvPr>
        </p:nvSpPr>
        <p:spPr>
          <a:xfrm>
            <a:off x="543560" y="1530668"/>
            <a:ext cx="8229600" cy="4530725"/>
          </a:xfrm>
        </p:spPr>
        <p:txBody>
          <a:bodyPr/>
          <a:lstStyle/>
          <a:p>
            <a:pPr marL="285750" lvl="1"/>
            <a:r>
              <a:rPr lang="en-US" altLang="en-US" sz="2400" dirty="0" smtClean="0">
                <a:solidFill>
                  <a:srgbClr val="CC3300"/>
                </a:solidFill>
              </a:rPr>
              <a:t>Authentication</a:t>
            </a:r>
            <a:r>
              <a:rPr lang="en-US" altLang="en-US" sz="2400" dirty="0" smtClean="0"/>
              <a:t> (who is the person, server, software etc.)</a:t>
            </a:r>
          </a:p>
          <a:p>
            <a:pPr marL="285750" lvl="1"/>
            <a:r>
              <a:rPr lang="en-US" altLang="en-US" sz="2400" dirty="0" smtClean="0">
                <a:solidFill>
                  <a:srgbClr val="CC3300"/>
                </a:solidFill>
              </a:rPr>
              <a:t>Authorization</a:t>
            </a:r>
            <a:r>
              <a:rPr lang="en-US" altLang="en-US" sz="2400" dirty="0" smtClean="0"/>
              <a:t> (what is that person allowed to do)</a:t>
            </a:r>
          </a:p>
          <a:p>
            <a:pPr marL="285750" lvl="1"/>
            <a:r>
              <a:rPr lang="en-US" altLang="en-US" sz="2400" dirty="0" smtClean="0">
                <a:solidFill>
                  <a:srgbClr val="CC3300"/>
                </a:solidFill>
              </a:rPr>
              <a:t>Privacy</a:t>
            </a:r>
            <a:r>
              <a:rPr lang="en-US" altLang="en-US" sz="2400" dirty="0" smtClean="0"/>
              <a:t> (controlling one’s personal information)</a:t>
            </a:r>
          </a:p>
          <a:p>
            <a:pPr marL="285750" lvl="1"/>
            <a:r>
              <a:rPr lang="en-US" altLang="en-US" sz="2400" dirty="0" smtClean="0">
                <a:solidFill>
                  <a:srgbClr val="CC3300"/>
                </a:solidFill>
              </a:rPr>
              <a:t>Anonymity</a:t>
            </a:r>
            <a:r>
              <a:rPr lang="en-US" altLang="en-US" sz="2400" dirty="0" smtClean="0"/>
              <a:t> (remaining unidentified to others)</a:t>
            </a:r>
          </a:p>
          <a:p>
            <a:pPr marL="285750" lvl="1"/>
            <a:r>
              <a:rPr lang="en-US" altLang="en-US" sz="2400" dirty="0" smtClean="0">
                <a:solidFill>
                  <a:srgbClr val="CC3300"/>
                </a:solidFill>
              </a:rPr>
              <a:t>Non-repudiation</a:t>
            </a:r>
            <a:r>
              <a:rPr lang="en-US" altLang="en-US" sz="2400" dirty="0" smtClean="0"/>
              <a:t> (user can’t deny having taken an action)</a:t>
            </a:r>
          </a:p>
          <a:p>
            <a:pPr marL="285750" lvl="1"/>
            <a:r>
              <a:rPr lang="en-US" altLang="en-US" sz="2400" dirty="0" smtClean="0">
                <a:solidFill>
                  <a:srgbClr val="CC3300"/>
                </a:solidFill>
              </a:rPr>
              <a:t>Audit</a:t>
            </a:r>
            <a:r>
              <a:rPr lang="en-US" altLang="en-US" sz="2400" dirty="0" smtClean="0"/>
              <a:t> (having traces of actions in separate systems/places)</a:t>
            </a:r>
          </a:p>
          <a:p>
            <a:endParaRPr lang="en-US" dirty="0"/>
          </a:p>
        </p:txBody>
      </p:sp>
    </p:spTree>
    <p:extLst>
      <p:ext uri="{BB962C8B-B14F-4D97-AF65-F5344CB8AC3E}">
        <p14:creationId xmlns:p14="http://schemas.microsoft.com/office/powerpoint/2010/main" xmlns="" val="10302269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507" name="Rectangle 3"/>
          <p:cNvSpPr>
            <a:spLocks noGrp="1" noChangeArrowheads="1"/>
          </p:cNvSpPr>
          <p:nvPr>
            <p:ph type="body" idx="1"/>
          </p:nvPr>
        </p:nvSpPr>
        <p:spPr>
          <a:xfrm>
            <a:off x="971550" y="908050"/>
            <a:ext cx="7993063" cy="4989513"/>
          </a:xfrm>
        </p:spPr>
        <p:txBody>
          <a:bodyPr/>
          <a:lstStyle/>
          <a:p>
            <a:pPr>
              <a:lnSpc>
                <a:spcPct val="93000"/>
              </a:lnSpc>
            </a:pPr>
            <a:r>
              <a:rPr lang="en-US" altLang="en-US" sz="2200" dirty="0" smtClean="0"/>
              <a:t>Hacker</a:t>
            </a:r>
          </a:p>
          <a:p>
            <a:pPr lvl="2">
              <a:lnSpc>
                <a:spcPct val="93000"/>
              </a:lnSpc>
            </a:pPr>
            <a:r>
              <a:rPr lang="en-US" altLang="en-US" sz="2200" dirty="0" smtClean="0"/>
              <a:t>A person who breaks in to the system and destruct data or steal sensitive information.	</a:t>
            </a:r>
          </a:p>
          <a:p>
            <a:pPr>
              <a:lnSpc>
                <a:spcPct val="93000"/>
              </a:lnSpc>
            </a:pPr>
            <a:r>
              <a:rPr lang="en-US" altLang="en-US" sz="2200" dirty="0" smtClean="0"/>
              <a:t>Cracker/Intruder/Attacker</a:t>
            </a:r>
          </a:p>
          <a:p>
            <a:pPr lvl="2">
              <a:lnSpc>
                <a:spcPct val="93000"/>
              </a:lnSpc>
            </a:pPr>
            <a:r>
              <a:rPr lang="en-US" altLang="en-US" sz="2400" dirty="0"/>
              <a:t>Intruders (crackers) attempt to breach </a:t>
            </a:r>
            <a:r>
              <a:rPr lang="en-US" altLang="en-US" sz="2400" dirty="0" smtClean="0"/>
              <a:t>security</a:t>
            </a:r>
          </a:p>
          <a:p>
            <a:pPr lvl="2">
              <a:lnSpc>
                <a:spcPct val="93000"/>
              </a:lnSpc>
            </a:pPr>
            <a:r>
              <a:rPr lang="en-US" altLang="en-US" sz="2400" dirty="0" smtClean="0"/>
              <a:t>Intention is not destruction </a:t>
            </a:r>
            <a:endParaRPr lang="en-US" altLang="en-US" sz="2400" dirty="0"/>
          </a:p>
          <a:p>
            <a:pPr marL="0" indent="0">
              <a:lnSpc>
                <a:spcPct val="93000"/>
              </a:lnSpc>
              <a:buNone/>
            </a:pPr>
            <a:endParaRPr lang="en-US" altLang="en-US" sz="2200" dirty="0" smtClean="0"/>
          </a:p>
          <a:p>
            <a:pPr lvl="2">
              <a:lnSpc>
                <a:spcPct val="93000"/>
              </a:lnSpc>
            </a:pPr>
            <a:endParaRPr lang="en-US" altLang="en-US" sz="2200" dirty="0" smtClean="0"/>
          </a:p>
        </p:txBody>
      </p:sp>
      <p:sp>
        <p:nvSpPr>
          <p:cNvPr id="1045508" name="Rectangle 4"/>
          <p:cNvSpPr>
            <a:spLocks noGrp="1" noChangeArrowheads="1"/>
          </p:cNvSpPr>
          <p:nvPr>
            <p:ph type="title"/>
          </p:nvPr>
        </p:nvSpPr>
        <p:spPr/>
        <p:txBody>
          <a:bodyPr/>
          <a:lstStyle/>
          <a:p>
            <a:r>
              <a:rPr lang="en-US" altLang="en-US" dirty="0" smtClean="0"/>
              <a:t>The Hackers</a:t>
            </a:r>
            <a:endParaRPr lang="en-US" altLang="en-US" dirty="0"/>
          </a:p>
        </p:txBody>
      </p:sp>
      <p:pic>
        <p:nvPicPr>
          <p:cNvPr id="1045509" name="Picture 5" descr="MCSY00768_0000[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569393" y="4273868"/>
            <a:ext cx="1763712" cy="145891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467848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Threat, Vulnerability and Attack</a:t>
            </a:r>
            <a:endParaRPr lang="en-US" dirty="0"/>
          </a:p>
        </p:txBody>
      </p:sp>
      <p:sp>
        <p:nvSpPr>
          <p:cNvPr id="3" name="Content Placeholder 2"/>
          <p:cNvSpPr>
            <a:spLocks noGrp="1"/>
          </p:cNvSpPr>
          <p:nvPr>
            <p:ph idx="1"/>
          </p:nvPr>
        </p:nvSpPr>
        <p:spPr/>
        <p:txBody>
          <a:bodyPr/>
          <a:lstStyle/>
          <a:p>
            <a:r>
              <a:rPr lang="en-US" sz="2800" dirty="0" smtClean="0"/>
              <a:t>Threat / Vulnerability: </a:t>
            </a:r>
          </a:p>
          <a:p>
            <a:pPr lvl="2"/>
            <a:r>
              <a:rPr lang="en-US" sz="2800" dirty="0" smtClean="0"/>
              <a:t>What can go wrong</a:t>
            </a:r>
          </a:p>
          <a:p>
            <a:pPr lvl="2"/>
            <a:r>
              <a:rPr lang="en-US" sz="2800" dirty="0" smtClean="0"/>
              <a:t>A weakness in the system which </a:t>
            </a:r>
            <a:r>
              <a:rPr lang="en-US" sz="2800" dirty="0"/>
              <a:t>allows an attacker to reduce </a:t>
            </a:r>
            <a:r>
              <a:rPr lang="en-US" sz="2800" dirty="0" smtClean="0"/>
              <a:t>it usage.</a:t>
            </a:r>
          </a:p>
          <a:p>
            <a:r>
              <a:rPr lang="en-US" sz="2800" dirty="0" smtClean="0"/>
              <a:t>Attack</a:t>
            </a:r>
          </a:p>
          <a:p>
            <a:pPr lvl="2"/>
            <a:r>
              <a:rPr lang="en-US" sz="2800" dirty="0" smtClean="0"/>
              <a:t>When something really happen and the computer system has been compromised.</a:t>
            </a:r>
          </a:p>
          <a:p>
            <a:pPr lvl="2"/>
            <a:endParaRPr lang="en-US" sz="2800" dirty="0" smtClean="0"/>
          </a:p>
        </p:txBody>
      </p:sp>
    </p:spTree>
    <p:extLst>
      <p:ext uri="{BB962C8B-B14F-4D97-AF65-F5344CB8AC3E}">
        <p14:creationId xmlns:p14="http://schemas.microsoft.com/office/powerpoint/2010/main" xmlns="" val="30256643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0082" name="Rectangle 2"/>
          <p:cNvSpPr>
            <a:spLocks noGrp="1" noChangeArrowheads="1"/>
          </p:cNvSpPr>
          <p:nvPr>
            <p:ph type="title"/>
          </p:nvPr>
        </p:nvSpPr>
        <p:spPr/>
        <p:txBody>
          <a:bodyPr/>
          <a:lstStyle/>
          <a:p>
            <a:r>
              <a:rPr lang="en-US" altLang="en-US" dirty="0"/>
              <a:t>Threat Modeling and Risk Assessment </a:t>
            </a:r>
          </a:p>
        </p:txBody>
      </p:sp>
      <p:sp>
        <p:nvSpPr>
          <p:cNvPr id="1070083" name="Rectangle 3"/>
          <p:cNvSpPr>
            <a:spLocks noGrp="1" noChangeArrowheads="1"/>
          </p:cNvSpPr>
          <p:nvPr>
            <p:ph type="body" idx="1"/>
          </p:nvPr>
        </p:nvSpPr>
        <p:spPr/>
        <p:txBody>
          <a:bodyPr/>
          <a:lstStyle/>
          <a:p>
            <a:r>
              <a:rPr lang="en-US" altLang="en-US" sz="2400" dirty="0">
                <a:solidFill>
                  <a:srgbClr val="CC3300"/>
                </a:solidFill>
              </a:rPr>
              <a:t>Threat modeling</a:t>
            </a:r>
            <a:r>
              <a:rPr lang="en-US" altLang="en-US" sz="2400" dirty="0"/>
              <a:t>: what threats will the system face?</a:t>
            </a:r>
          </a:p>
          <a:p>
            <a:pPr lvl="1"/>
            <a:r>
              <a:rPr lang="en-US" altLang="en-US" sz="2400" dirty="0"/>
              <a:t>what could go wrong? </a:t>
            </a:r>
          </a:p>
          <a:p>
            <a:pPr lvl="1"/>
            <a:r>
              <a:rPr lang="en-US" altLang="en-US" sz="2400" dirty="0"/>
              <a:t>how could the system be attacked and by whom?</a:t>
            </a:r>
          </a:p>
          <a:p>
            <a:endParaRPr lang="en-US" altLang="en-US" sz="2400" dirty="0">
              <a:solidFill>
                <a:srgbClr val="CC3300"/>
              </a:solidFill>
            </a:endParaRPr>
          </a:p>
          <a:p>
            <a:r>
              <a:rPr lang="en-US" altLang="en-US" sz="2400" dirty="0">
                <a:solidFill>
                  <a:srgbClr val="CC3300"/>
                </a:solidFill>
              </a:rPr>
              <a:t>Risk assessment</a:t>
            </a:r>
            <a:r>
              <a:rPr lang="en-US" altLang="en-US" sz="2400" dirty="0"/>
              <a:t>: how much to worry about them?</a:t>
            </a:r>
          </a:p>
          <a:p>
            <a:pPr lvl="1"/>
            <a:r>
              <a:rPr lang="en-US" altLang="en-US" sz="2400" dirty="0"/>
              <a:t>calculate or estimate potential loss and its likelihood </a:t>
            </a:r>
          </a:p>
          <a:p>
            <a:pPr lvl="1"/>
            <a:r>
              <a:rPr lang="en-US" altLang="en-US" sz="2400" dirty="0"/>
              <a:t>risk management – reduce both probability </a:t>
            </a:r>
            <a:r>
              <a:rPr lang="en-US" altLang="en-US" sz="2400" i="1" dirty="0"/>
              <a:t>and </a:t>
            </a:r>
            <a:r>
              <a:rPr lang="en-US" altLang="en-US" sz="2400" dirty="0"/>
              <a:t>consequences of a security breach</a:t>
            </a:r>
          </a:p>
        </p:txBody>
      </p:sp>
    </p:spTree>
    <p:extLst>
      <p:ext uri="{BB962C8B-B14F-4D97-AF65-F5344CB8AC3E}">
        <p14:creationId xmlns:p14="http://schemas.microsoft.com/office/powerpoint/2010/main" xmlns="" val="26168526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2130" name="Rectangle 2"/>
          <p:cNvSpPr>
            <a:spLocks noGrp="1" noChangeArrowheads="1"/>
          </p:cNvSpPr>
          <p:nvPr>
            <p:ph type="body" idx="1"/>
          </p:nvPr>
        </p:nvSpPr>
        <p:spPr/>
        <p:txBody>
          <a:bodyPr/>
          <a:lstStyle/>
          <a:p>
            <a:r>
              <a:rPr lang="en-US" altLang="en-US" sz="2400" i="1" dirty="0"/>
              <a:t>Secure against what and from whom</a:t>
            </a:r>
            <a:r>
              <a:rPr lang="en-US" altLang="en-US" sz="2400" dirty="0"/>
              <a:t>?</a:t>
            </a:r>
          </a:p>
          <a:p>
            <a:pPr lvl="1"/>
            <a:r>
              <a:rPr lang="en-US" altLang="en-US" sz="2400" dirty="0"/>
              <a:t>who will be using the application?</a:t>
            </a:r>
          </a:p>
          <a:p>
            <a:pPr lvl="1"/>
            <a:r>
              <a:rPr lang="en-US" altLang="en-US" sz="2400" dirty="0"/>
              <a:t>what does the user (and the admin) care about?</a:t>
            </a:r>
          </a:p>
          <a:p>
            <a:pPr lvl="1"/>
            <a:r>
              <a:rPr lang="en-US" altLang="en-US" sz="2400" dirty="0"/>
              <a:t>where will the application run?</a:t>
            </a:r>
            <a:br>
              <a:rPr lang="en-US" altLang="en-US" sz="2400" dirty="0"/>
            </a:br>
            <a:r>
              <a:rPr lang="en-US" altLang="en-US" sz="2400" dirty="0"/>
              <a:t>(on a local system as Administrator/root? An intranet application? As a web service available to the public? On a mobile phone?)</a:t>
            </a:r>
          </a:p>
          <a:p>
            <a:pPr lvl="1"/>
            <a:r>
              <a:rPr lang="en-US" altLang="en-US" sz="2400" dirty="0"/>
              <a:t>what are you trying to protect and against whom?</a:t>
            </a:r>
          </a:p>
          <a:p>
            <a:r>
              <a:rPr lang="en-US" altLang="en-US" sz="2400" dirty="0"/>
              <a:t>Steps to take</a:t>
            </a:r>
          </a:p>
          <a:p>
            <a:pPr lvl="1"/>
            <a:r>
              <a:rPr lang="en-US" altLang="en-US" sz="2400" dirty="0">
                <a:solidFill>
                  <a:srgbClr val="CC3300"/>
                </a:solidFill>
              </a:rPr>
              <a:t>Evaluate</a:t>
            </a:r>
            <a:r>
              <a:rPr lang="en-US" altLang="en-US" sz="2400" dirty="0"/>
              <a:t> threats, risks and consequences</a:t>
            </a:r>
          </a:p>
          <a:p>
            <a:pPr lvl="1"/>
            <a:r>
              <a:rPr lang="en-US" altLang="en-US" sz="2400" dirty="0">
                <a:solidFill>
                  <a:srgbClr val="CC3300"/>
                </a:solidFill>
              </a:rPr>
              <a:t>Address</a:t>
            </a:r>
            <a:r>
              <a:rPr lang="en-US" altLang="en-US" sz="2400" dirty="0"/>
              <a:t> the threats and </a:t>
            </a:r>
            <a:r>
              <a:rPr lang="en-US" altLang="en-US" sz="2400" dirty="0">
                <a:solidFill>
                  <a:srgbClr val="CC3300"/>
                </a:solidFill>
              </a:rPr>
              <a:t>mitigate</a:t>
            </a:r>
            <a:r>
              <a:rPr lang="en-US" altLang="en-US" sz="2400" dirty="0"/>
              <a:t> the risks</a:t>
            </a:r>
          </a:p>
        </p:txBody>
      </p:sp>
      <p:sp>
        <p:nvSpPr>
          <p:cNvPr id="1072131" name="Rectangle 3"/>
          <p:cNvSpPr>
            <a:spLocks noGrp="1" noChangeArrowheads="1"/>
          </p:cNvSpPr>
          <p:nvPr>
            <p:ph type="title"/>
          </p:nvPr>
        </p:nvSpPr>
        <p:spPr/>
        <p:txBody>
          <a:bodyPr/>
          <a:lstStyle/>
          <a:p>
            <a:r>
              <a:rPr lang="en-US" altLang="en-US" dirty="0"/>
              <a:t>Threat Modeling and Risk Assessment</a:t>
            </a:r>
          </a:p>
        </p:txBody>
      </p:sp>
    </p:spTree>
    <p:extLst>
      <p:ext uri="{BB962C8B-B14F-4D97-AF65-F5344CB8AC3E}">
        <p14:creationId xmlns:p14="http://schemas.microsoft.com/office/powerpoint/2010/main" xmlns="" val="7902426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4178" name="Rectangle 2"/>
          <p:cNvSpPr>
            <a:spLocks noGrp="1" noChangeArrowheads="1"/>
          </p:cNvSpPr>
          <p:nvPr>
            <p:ph type="title"/>
          </p:nvPr>
        </p:nvSpPr>
        <p:spPr/>
        <p:txBody>
          <a:bodyPr/>
          <a:lstStyle/>
          <a:p>
            <a:r>
              <a:rPr lang="en-US" altLang="en-US"/>
              <a:t>How much security?</a:t>
            </a:r>
          </a:p>
        </p:txBody>
      </p:sp>
      <p:sp>
        <p:nvSpPr>
          <p:cNvPr id="1074179" name="Rectangle 3"/>
          <p:cNvSpPr>
            <a:spLocks noGrp="1" noChangeArrowheads="1"/>
          </p:cNvSpPr>
          <p:nvPr>
            <p:ph type="body" idx="1"/>
          </p:nvPr>
        </p:nvSpPr>
        <p:spPr>
          <a:xfrm>
            <a:off x="811530" y="1108710"/>
            <a:ext cx="7692390" cy="5303519"/>
          </a:xfrm>
        </p:spPr>
        <p:txBody>
          <a:bodyPr>
            <a:noAutofit/>
          </a:bodyPr>
          <a:lstStyle/>
          <a:p>
            <a:r>
              <a:rPr lang="en-US" altLang="en-US" sz="2400" dirty="0">
                <a:solidFill>
                  <a:srgbClr val="CC3300"/>
                </a:solidFill>
              </a:rPr>
              <a:t>Total</a:t>
            </a:r>
            <a:r>
              <a:rPr lang="en-US" altLang="en-US" sz="2400" dirty="0"/>
              <a:t> security is </a:t>
            </a:r>
            <a:r>
              <a:rPr lang="en-US" altLang="en-US" sz="2400" dirty="0" smtClean="0"/>
              <a:t>unachievable</a:t>
            </a:r>
            <a:endParaRPr lang="en-US" altLang="en-US" sz="2400" dirty="0">
              <a:solidFill>
                <a:srgbClr val="CC3300"/>
              </a:solidFill>
            </a:endParaRPr>
          </a:p>
          <a:p>
            <a:r>
              <a:rPr lang="en-US" altLang="en-US" sz="2400" dirty="0"/>
              <a:t>A </a:t>
            </a:r>
            <a:r>
              <a:rPr lang="en-US" altLang="en-US" sz="2400" dirty="0">
                <a:solidFill>
                  <a:srgbClr val="CC3300"/>
                </a:solidFill>
              </a:rPr>
              <a:t>trade-off</a:t>
            </a:r>
            <a:r>
              <a:rPr lang="en-US" altLang="en-US" sz="2400" dirty="0"/>
              <a:t>: more security often means</a:t>
            </a:r>
          </a:p>
          <a:p>
            <a:pPr lvl="1"/>
            <a:r>
              <a:rPr lang="en-US" altLang="en-US" sz="2400" dirty="0"/>
              <a:t>higher cost</a:t>
            </a:r>
          </a:p>
          <a:p>
            <a:pPr lvl="1"/>
            <a:r>
              <a:rPr lang="en-US" altLang="en-US" sz="2400" dirty="0"/>
              <a:t>less convenience / productivity / </a:t>
            </a:r>
            <a:r>
              <a:rPr lang="en-US" altLang="en-US" sz="2400" dirty="0" smtClean="0"/>
              <a:t>functionality</a:t>
            </a:r>
            <a:endParaRPr lang="en-US" altLang="en-US" sz="2400" dirty="0"/>
          </a:p>
          <a:p>
            <a:r>
              <a:rPr lang="en-US" altLang="en-US" sz="2400" dirty="0"/>
              <a:t>Security measures should be as </a:t>
            </a:r>
            <a:r>
              <a:rPr lang="en-US" altLang="en-US" sz="2400" dirty="0">
                <a:solidFill>
                  <a:srgbClr val="CC3300"/>
                </a:solidFill>
              </a:rPr>
              <a:t>invisible</a:t>
            </a:r>
            <a:r>
              <a:rPr lang="en-US" altLang="en-US" sz="2400" dirty="0"/>
              <a:t> as possible</a:t>
            </a:r>
          </a:p>
          <a:p>
            <a:pPr lvl="1"/>
            <a:r>
              <a:rPr lang="en-US" altLang="en-US" sz="2400" dirty="0"/>
              <a:t>cannot irritate users or slow down the software (too much) </a:t>
            </a:r>
          </a:p>
          <a:p>
            <a:pPr lvl="1"/>
            <a:r>
              <a:rPr lang="en-US" altLang="en-US" sz="2400" dirty="0"/>
              <a:t>example: forcing a password change everyday </a:t>
            </a:r>
          </a:p>
          <a:p>
            <a:pPr lvl="1"/>
            <a:r>
              <a:rPr lang="en-US" altLang="en-US" sz="2400" dirty="0"/>
              <a:t>users will find a workaround, or just stop using </a:t>
            </a:r>
            <a:r>
              <a:rPr lang="en-US" altLang="en-US" sz="2400" dirty="0" smtClean="0"/>
              <a:t>it</a:t>
            </a:r>
            <a:endParaRPr lang="en-US" altLang="en-US" sz="2400" dirty="0"/>
          </a:p>
          <a:p>
            <a:r>
              <a:rPr lang="en-US" altLang="en-US" sz="2400" dirty="0"/>
              <a:t>Choose security level </a:t>
            </a:r>
            <a:r>
              <a:rPr lang="en-US" altLang="en-US" sz="2400" dirty="0">
                <a:solidFill>
                  <a:srgbClr val="CC3300"/>
                </a:solidFill>
              </a:rPr>
              <a:t>relevant </a:t>
            </a:r>
            <a:r>
              <a:rPr lang="en-US" altLang="en-US" sz="2400" dirty="0"/>
              <a:t>to your needs</a:t>
            </a:r>
          </a:p>
        </p:txBody>
      </p:sp>
    </p:spTree>
    <p:extLst>
      <p:ext uri="{BB962C8B-B14F-4D97-AF65-F5344CB8AC3E}">
        <p14:creationId xmlns:p14="http://schemas.microsoft.com/office/powerpoint/2010/main" xmlns="" val="3303959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226" name="Rectangle 2"/>
          <p:cNvSpPr>
            <a:spLocks noGrp="1" noChangeArrowheads="1"/>
          </p:cNvSpPr>
          <p:nvPr>
            <p:ph type="title"/>
          </p:nvPr>
        </p:nvSpPr>
        <p:spPr/>
        <p:txBody>
          <a:bodyPr/>
          <a:lstStyle/>
          <a:p>
            <a:r>
              <a:rPr lang="en-US" altLang="en-US"/>
              <a:t>How to get secure?</a:t>
            </a:r>
          </a:p>
        </p:txBody>
      </p:sp>
      <p:sp>
        <p:nvSpPr>
          <p:cNvPr id="1076227" name="Rectangle 3"/>
          <p:cNvSpPr>
            <a:spLocks noGrp="1" noChangeArrowheads="1"/>
          </p:cNvSpPr>
          <p:nvPr>
            <p:ph type="body" idx="1"/>
          </p:nvPr>
        </p:nvSpPr>
        <p:spPr>
          <a:xfrm>
            <a:off x="948690" y="960121"/>
            <a:ext cx="7852410" cy="5109210"/>
          </a:xfrm>
        </p:spPr>
        <p:txBody>
          <a:bodyPr>
            <a:noAutofit/>
          </a:bodyPr>
          <a:lstStyle/>
          <a:p>
            <a:r>
              <a:rPr lang="en-US" altLang="en-US" sz="2400" dirty="0">
                <a:solidFill>
                  <a:srgbClr val="CC3300"/>
                </a:solidFill>
              </a:rPr>
              <a:t>Protection, detection, reaction</a:t>
            </a:r>
          </a:p>
          <a:p>
            <a:r>
              <a:rPr lang="en-US" altLang="en-US" sz="2400" dirty="0">
                <a:solidFill>
                  <a:srgbClr val="CC3300"/>
                </a:solidFill>
              </a:rPr>
              <a:t>Know your enemy</a:t>
            </a:r>
            <a:r>
              <a:rPr lang="en-US" altLang="en-US" sz="2400" dirty="0"/>
              <a:t>: types of attacks, typical tricks, </a:t>
            </a:r>
            <a:br>
              <a:rPr lang="en-US" altLang="en-US" sz="2400" dirty="0"/>
            </a:br>
            <a:r>
              <a:rPr lang="en-US" altLang="en-US" sz="2400" dirty="0"/>
              <a:t>commonly exploited vulnerabilities</a:t>
            </a:r>
          </a:p>
          <a:p>
            <a:r>
              <a:rPr lang="en-US" altLang="en-US" sz="2400" dirty="0"/>
              <a:t>Attackers don’t create security holes and vulnerabilities </a:t>
            </a:r>
          </a:p>
          <a:p>
            <a:pPr lvl="1"/>
            <a:r>
              <a:rPr lang="en-US" altLang="en-US" sz="2400" dirty="0"/>
              <a:t>they exploit existing </a:t>
            </a:r>
            <a:r>
              <a:rPr lang="en-US" altLang="en-US" sz="2400" dirty="0" smtClean="0"/>
              <a:t>ones</a:t>
            </a:r>
            <a:endParaRPr lang="en-US" altLang="en-US" sz="2400" dirty="0"/>
          </a:p>
          <a:p>
            <a:r>
              <a:rPr lang="en-US" altLang="en-US" sz="2400" dirty="0"/>
              <a:t>Software security:</a:t>
            </a:r>
          </a:p>
          <a:p>
            <a:pPr lvl="1"/>
            <a:r>
              <a:rPr lang="en-US" altLang="en-US" sz="2400" dirty="0"/>
              <a:t>Two main sources of software security holes: </a:t>
            </a:r>
            <a:br>
              <a:rPr lang="en-US" altLang="en-US" sz="2400" dirty="0"/>
            </a:br>
            <a:r>
              <a:rPr lang="en-US" altLang="en-US" sz="2400" dirty="0">
                <a:solidFill>
                  <a:srgbClr val="CC3300"/>
                </a:solidFill>
              </a:rPr>
              <a:t>architectural flaws </a:t>
            </a:r>
            <a:r>
              <a:rPr lang="en-US" altLang="en-US" sz="2400" dirty="0"/>
              <a:t>and </a:t>
            </a:r>
            <a:r>
              <a:rPr lang="en-US" altLang="en-US" sz="2400" dirty="0">
                <a:solidFill>
                  <a:srgbClr val="CC3300"/>
                </a:solidFill>
              </a:rPr>
              <a:t>implementation bugs</a:t>
            </a:r>
          </a:p>
          <a:p>
            <a:pPr lvl="1"/>
            <a:r>
              <a:rPr lang="en-US" altLang="en-US" sz="2400" dirty="0">
                <a:solidFill>
                  <a:srgbClr val="CC3300"/>
                </a:solidFill>
              </a:rPr>
              <a:t>Think about security </a:t>
            </a:r>
            <a:r>
              <a:rPr lang="en-US" altLang="en-US" sz="2400" dirty="0"/>
              <a:t>in all phases </a:t>
            </a:r>
            <a:br>
              <a:rPr lang="en-US" altLang="en-US" sz="2400" dirty="0"/>
            </a:br>
            <a:r>
              <a:rPr lang="en-US" altLang="en-US" sz="2400" dirty="0"/>
              <a:t>of software development</a:t>
            </a:r>
          </a:p>
          <a:p>
            <a:pPr lvl="1"/>
            <a:r>
              <a:rPr lang="en-US" altLang="en-US" sz="2400" dirty="0"/>
              <a:t>Follow standard </a:t>
            </a:r>
            <a:r>
              <a:rPr lang="en-US" altLang="en-US" sz="2400" dirty="0">
                <a:solidFill>
                  <a:srgbClr val="CC3300"/>
                </a:solidFill>
              </a:rPr>
              <a:t>software development procedures</a:t>
            </a:r>
          </a:p>
        </p:txBody>
      </p:sp>
    </p:spTree>
    <p:extLst>
      <p:ext uri="{BB962C8B-B14F-4D97-AF65-F5344CB8AC3E}">
        <p14:creationId xmlns:p14="http://schemas.microsoft.com/office/powerpoint/2010/main" xmlns="" val="35665059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dirty="0" smtClean="0"/>
              <a:t>Security Attacks Classification</a:t>
            </a:r>
          </a:p>
        </p:txBody>
      </p:sp>
      <p:sp>
        <p:nvSpPr>
          <p:cNvPr id="14339" name="Content Placeholder 2"/>
          <p:cNvSpPr>
            <a:spLocks noGrp="1"/>
          </p:cNvSpPr>
          <p:nvPr>
            <p:ph idx="1"/>
          </p:nvPr>
        </p:nvSpPr>
        <p:spPr>
          <a:xfrm>
            <a:off x="457200" y="1570038"/>
            <a:ext cx="8229600" cy="4525962"/>
          </a:xfrm>
        </p:spPr>
        <p:txBody>
          <a:bodyPr/>
          <a:lstStyle/>
          <a:p>
            <a:pPr eaLnBrk="1" hangingPunct="1"/>
            <a:r>
              <a:rPr lang="en-AU" altLang="en-US" sz="2400" dirty="0" smtClean="0"/>
              <a:t>Any action that compromises the security of information owned by an organization</a:t>
            </a:r>
          </a:p>
          <a:p>
            <a:pPr eaLnBrk="1" hangingPunct="1"/>
            <a:r>
              <a:rPr lang="en-AU" altLang="en-US" sz="2400" dirty="0" smtClean="0"/>
              <a:t>Information security is about how to prevent attacks, or failing that, to detect attacks</a:t>
            </a:r>
          </a:p>
          <a:p>
            <a:pPr eaLnBrk="1" hangingPunct="1"/>
            <a:r>
              <a:rPr lang="en-US" altLang="en-US" sz="2400" dirty="0" smtClean="0"/>
              <a:t>Classification according to X.800</a:t>
            </a:r>
          </a:p>
          <a:p>
            <a:pPr lvl="1" eaLnBrk="1" hangingPunct="1"/>
            <a:r>
              <a:rPr lang="en-US" altLang="en-US" sz="2000" dirty="0" smtClean="0"/>
              <a:t>Passive attack</a:t>
            </a:r>
          </a:p>
          <a:p>
            <a:pPr lvl="1" eaLnBrk="1" hangingPunct="1"/>
            <a:r>
              <a:rPr lang="en-US" altLang="en-US" sz="2000" dirty="0" smtClean="0"/>
              <a:t>Active attack</a:t>
            </a: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E706443-EB25-48BD-8399-6691EE5E9DE1}" type="slidenum">
              <a:rPr lang="en-US" altLang="en-US">
                <a:solidFill>
                  <a:srgbClr val="898989"/>
                </a:solidFill>
                <a:latin typeface="Calibri" panose="020F0502020204030204" pitchFamily="34" charset="0"/>
              </a:rPr>
              <a:pPr eaLnBrk="1" hangingPunct="1"/>
              <a:t>18</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xmlns="" val="19982178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sz="4000" smtClean="0"/>
              <a:t>Passive attack</a:t>
            </a:r>
          </a:p>
        </p:txBody>
      </p:sp>
      <p:grpSp>
        <p:nvGrpSpPr>
          <p:cNvPr id="15363" name="Group 6"/>
          <p:cNvGrpSpPr>
            <a:grpSpLocks/>
          </p:cNvGrpSpPr>
          <p:nvPr/>
        </p:nvGrpSpPr>
        <p:grpSpPr bwMode="auto">
          <a:xfrm>
            <a:off x="433388" y="2384425"/>
            <a:ext cx="8177212" cy="4321175"/>
            <a:chOff x="433387" y="2384425"/>
            <a:chExt cx="8177213" cy="4321175"/>
          </a:xfrm>
        </p:grpSpPr>
        <p:pic>
          <p:nvPicPr>
            <p:cNvPr id="15366" name="Picture 102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3387" y="2384425"/>
              <a:ext cx="8177213" cy="432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4724400" y="3886200"/>
              <a:ext cx="13716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5364" name="Content Placeholder 2"/>
          <p:cNvSpPr>
            <a:spLocks noGrp="1"/>
          </p:cNvSpPr>
          <p:nvPr>
            <p:ph idx="1"/>
          </p:nvPr>
        </p:nvSpPr>
        <p:spPr>
          <a:xfrm>
            <a:off x="457200" y="1447800"/>
            <a:ext cx="8001000" cy="1524000"/>
          </a:xfrm>
        </p:spPr>
        <p:txBody>
          <a:bodyPr/>
          <a:lstStyle/>
          <a:p>
            <a:pPr eaLnBrk="1" hangingPunct="1"/>
            <a:r>
              <a:rPr lang="en-US" altLang="en-US" smtClean="0"/>
              <a:t>Obtaining message content</a:t>
            </a:r>
          </a:p>
          <a:p>
            <a:pPr eaLnBrk="1" hangingPunct="1"/>
            <a:r>
              <a:rPr lang="en-US" altLang="en-US" smtClean="0"/>
              <a:t>Traffic analysis</a:t>
            </a:r>
          </a:p>
        </p:txBody>
      </p:sp>
      <p:sp>
        <p:nvSpPr>
          <p:cNvPr id="8" name="Slide Number Placeholder 7"/>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ED9BA32-92A6-4E36-9F3D-1FB8FFD1F4F8}" type="slidenum">
              <a:rPr lang="en-US" altLang="en-US">
                <a:solidFill>
                  <a:srgbClr val="898989"/>
                </a:solidFill>
                <a:latin typeface="Calibri" panose="020F0502020204030204" pitchFamily="34" charset="0"/>
              </a:rPr>
              <a:pPr eaLnBrk="1" hangingPunct="1"/>
              <a:t>19</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xmlns="" val="32842509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sz="4000" smtClean="0"/>
              <a:t>Active attack</a:t>
            </a:r>
          </a:p>
        </p:txBody>
      </p:sp>
      <p:grpSp>
        <p:nvGrpSpPr>
          <p:cNvPr id="16387" name="Group 5"/>
          <p:cNvGrpSpPr>
            <a:grpSpLocks/>
          </p:cNvGrpSpPr>
          <p:nvPr/>
        </p:nvGrpSpPr>
        <p:grpSpPr bwMode="auto">
          <a:xfrm>
            <a:off x="457200" y="2478088"/>
            <a:ext cx="8205788" cy="4227512"/>
            <a:chOff x="457200" y="1828800"/>
            <a:chExt cx="8205788" cy="4227513"/>
          </a:xfrm>
        </p:grpSpPr>
        <p:pic>
          <p:nvPicPr>
            <p:cNvPr id="16390" name="Picture 103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1828800"/>
              <a:ext cx="8205788" cy="4227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p:nvPr/>
          </p:nvSpPr>
          <p:spPr>
            <a:xfrm>
              <a:off x="4724400" y="3429000"/>
              <a:ext cx="1905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 name="Content Placeholder 2"/>
          <p:cNvSpPr>
            <a:spLocks noGrp="1"/>
          </p:cNvSpPr>
          <p:nvPr>
            <p:ph idx="1"/>
          </p:nvPr>
        </p:nvSpPr>
        <p:spPr>
          <a:xfrm>
            <a:off x="457200" y="1295400"/>
            <a:ext cx="8001000" cy="1752600"/>
          </a:xfrm>
        </p:spPr>
        <p:txBody>
          <a:bodyPr rtlCol="0">
            <a:normAutofit/>
          </a:bodyPr>
          <a:lstStyle/>
          <a:p>
            <a:pPr eaLnBrk="1" fontAlgn="auto" hangingPunct="1">
              <a:spcAft>
                <a:spcPts val="0"/>
              </a:spcAft>
              <a:defRPr/>
            </a:pPr>
            <a:r>
              <a:rPr lang="en-US" dirty="0" smtClean="0"/>
              <a:t>Masquerade</a:t>
            </a:r>
            <a:endParaRPr lang="en-US" dirty="0"/>
          </a:p>
          <a:p>
            <a:pPr eaLnBrk="1" fontAlgn="auto" hangingPunct="1">
              <a:spcAft>
                <a:spcPts val="0"/>
              </a:spcAft>
              <a:defRPr/>
            </a:pPr>
            <a:r>
              <a:rPr lang="en-US" dirty="0"/>
              <a:t>R</a:t>
            </a:r>
            <a:r>
              <a:rPr lang="en-US" dirty="0" smtClean="0"/>
              <a:t>eplay </a:t>
            </a:r>
            <a:r>
              <a:rPr lang="en-US" dirty="0"/>
              <a:t>previous messages </a:t>
            </a:r>
            <a:endParaRPr lang="en-US" dirty="0" smtClean="0"/>
          </a:p>
          <a:p>
            <a:pPr eaLnBrk="1" fontAlgn="auto" hangingPunct="1">
              <a:spcAft>
                <a:spcPts val="0"/>
              </a:spcAft>
              <a:defRPr/>
            </a:pPr>
            <a:r>
              <a:rPr lang="en-US" dirty="0"/>
              <a:t>M</a:t>
            </a:r>
            <a:r>
              <a:rPr lang="en-US" dirty="0" smtClean="0"/>
              <a:t>odify </a:t>
            </a:r>
            <a:r>
              <a:rPr lang="en-US" dirty="0"/>
              <a:t>messages in </a:t>
            </a:r>
            <a:r>
              <a:rPr lang="en-US" dirty="0" smtClean="0"/>
              <a:t>transit</a:t>
            </a:r>
          </a:p>
          <a:p>
            <a:pPr eaLnBrk="1" fontAlgn="auto" hangingPunct="1">
              <a:spcAft>
                <a:spcPts val="0"/>
              </a:spcAft>
              <a:defRPr/>
            </a:pPr>
            <a:r>
              <a:rPr lang="en-US" dirty="0" smtClean="0"/>
              <a:t>Denial </a:t>
            </a:r>
            <a:r>
              <a:rPr lang="en-US" dirty="0"/>
              <a:t>of service</a:t>
            </a:r>
          </a:p>
        </p:txBody>
      </p:sp>
      <p:sp>
        <p:nvSpPr>
          <p:cNvPr id="8" name="Slide Number Placeholder 7"/>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C18ED81-0B0E-47B0-B9DB-1216091E0FD3}" type="slidenum">
              <a:rPr lang="en-US" altLang="en-US">
                <a:solidFill>
                  <a:srgbClr val="898989"/>
                </a:solidFill>
                <a:latin typeface="Calibri" panose="020F0502020204030204" pitchFamily="34" charset="0"/>
              </a:rPr>
              <a:pPr eaLnBrk="1" hangingPunct="1"/>
              <a:t>20</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xmlns="" val="36914398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mtClean="0"/>
              <a:t> Protection</a:t>
            </a:r>
            <a:endParaRPr lang="en-US" altLang="en-US" b="0" smtClean="0"/>
          </a:p>
        </p:txBody>
      </p:sp>
      <p:sp>
        <p:nvSpPr>
          <p:cNvPr id="2" name="Content Placeholder 1"/>
          <p:cNvSpPr>
            <a:spLocks noGrp="1"/>
          </p:cNvSpPr>
          <p:nvPr>
            <p:ph idx="1"/>
          </p:nvPr>
        </p:nvSpPr>
        <p:spPr/>
        <p:txBody>
          <a:bodyPr/>
          <a:lstStyle/>
          <a:p>
            <a:r>
              <a:rPr lang="en-US" altLang="en-US" sz="2400" dirty="0"/>
              <a:t>In one protection model,  computer consists of a collection of objects, hardware or software</a:t>
            </a:r>
            <a:br>
              <a:rPr lang="en-US" altLang="en-US" sz="2400" dirty="0"/>
            </a:br>
            <a:endParaRPr lang="en-US" altLang="en-US" sz="2400" dirty="0"/>
          </a:p>
          <a:p>
            <a:r>
              <a:rPr lang="en-US" altLang="en-US" sz="2400" dirty="0"/>
              <a:t>Each object has a unique name and can be accessed through a well-defined set of operations</a:t>
            </a:r>
            <a:br>
              <a:rPr lang="en-US" altLang="en-US" sz="2400" dirty="0"/>
            </a:br>
            <a:endParaRPr lang="en-US" altLang="en-US" sz="2400" dirty="0"/>
          </a:p>
          <a:p>
            <a:r>
              <a:rPr lang="en-US" altLang="en-US" sz="2400" dirty="0"/>
              <a:t>Protection problem - ensure that each object is accessed correctly and only by those processes that are allowed to do so</a:t>
            </a:r>
            <a:endParaRPr lang="en-US" altLang="en-US" sz="2400" dirty="0">
              <a:latin typeface="Courier New" panose="02070309020205020404" pitchFamily="49" charset="0"/>
            </a:endParaRPr>
          </a:p>
          <a:p>
            <a:pPr marL="0" indent="0">
              <a:buNone/>
            </a:pPr>
            <a:endParaRPr lang="en-US" dirty="0"/>
          </a:p>
        </p:txBody>
      </p:sp>
    </p:spTree>
    <p:extLst>
      <p:ext uri="{BB962C8B-B14F-4D97-AF65-F5344CB8AC3E}">
        <p14:creationId xmlns:p14="http://schemas.microsoft.com/office/powerpoint/2010/main" xmlns="" val="31750202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935567" y="261832"/>
            <a:ext cx="7751233" cy="512233"/>
          </a:xfrm>
        </p:spPr>
        <p:txBody>
          <a:bodyPr/>
          <a:lstStyle/>
          <a:p>
            <a:pPr eaLnBrk="1" hangingPunct="1"/>
            <a:r>
              <a:rPr lang="en-US" altLang="en-US" dirty="0" smtClean="0"/>
              <a:t>Principles of Protection</a:t>
            </a:r>
          </a:p>
        </p:txBody>
      </p:sp>
      <p:sp>
        <p:nvSpPr>
          <p:cNvPr id="7171" name="Rectangle 3"/>
          <p:cNvSpPr>
            <a:spLocks noGrp="1" noChangeArrowheads="1"/>
          </p:cNvSpPr>
          <p:nvPr>
            <p:ph type="body" idx="1"/>
          </p:nvPr>
        </p:nvSpPr>
        <p:spPr>
          <a:xfrm>
            <a:off x="228600" y="937261"/>
            <a:ext cx="8915400" cy="4567132"/>
          </a:xfrm>
        </p:spPr>
        <p:txBody>
          <a:bodyPr/>
          <a:lstStyle/>
          <a:p>
            <a:r>
              <a:rPr lang="en-US" altLang="en-US" dirty="0" smtClean="0"/>
              <a:t>Guiding principle – </a:t>
            </a:r>
            <a:r>
              <a:rPr lang="en-US" altLang="en-US" b="1" dirty="0" smtClean="0">
                <a:solidFill>
                  <a:srgbClr val="3366FF"/>
                </a:solidFill>
              </a:rPr>
              <a:t>principle of least privilege</a:t>
            </a:r>
          </a:p>
          <a:p>
            <a:pPr lvl="1"/>
            <a:r>
              <a:rPr lang="en-US" altLang="en-US" dirty="0" smtClean="0"/>
              <a:t>Programs, users and systems should be given just enough </a:t>
            </a:r>
            <a:r>
              <a:rPr lang="en-US" altLang="en-US" b="1" dirty="0" smtClean="0">
                <a:solidFill>
                  <a:srgbClr val="3366FF"/>
                </a:solidFill>
              </a:rPr>
              <a:t>privileges </a:t>
            </a:r>
            <a:r>
              <a:rPr lang="en-US" altLang="en-US" dirty="0" smtClean="0"/>
              <a:t>to perform their tasks</a:t>
            </a:r>
          </a:p>
          <a:p>
            <a:pPr lvl="1"/>
            <a:r>
              <a:rPr lang="en-US" altLang="en-US" dirty="0" smtClean="0"/>
              <a:t>Limits damage if entity has a bug, gets abused</a:t>
            </a:r>
          </a:p>
          <a:p>
            <a:pPr lvl="1"/>
            <a:r>
              <a:rPr lang="en-US" altLang="en-US" dirty="0" smtClean="0"/>
              <a:t>Can be static (during life of system, during life of process) </a:t>
            </a:r>
          </a:p>
          <a:p>
            <a:pPr lvl="1"/>
            <a:r>
              <a:rPr lang="en-US" altLang="en-US" dirty="0" smtClean="0"/>
              <a:t>Or dynamic (changed by process as needed) – </a:t>
            </a:r>
            <a:r>
              <a:rPr lang="en-US" altLang="en-US" b="1" dirty="0" smtClean="0">
                <a:solidFill>
                  <a:srgbClr val="3366FF"/>
                </a:solidFill>
              </a:rPr>
              <a:t>domain switching</a:t>
            </a:r>
            <a:r>
              <a:rPr lang="en-US" altLang="en-US" dirty="0" smtClean="0"/>
              <a:t>, </a:t>
            </a:r>
            <a:r>
              <a:rPr lang="en-US" altLang="en-US" b="1" dirty="0" smtClean="0">
                <a:solidFill>
                  <a:srgbClr val="3366FF"/>
                </a:solidFill>
              </a:rPr>
              <a:t>privilege escalation</a:t>
            </a:r>
          </a:p>
          <a:p>
            <a:pPr lvl="1"/>
            <a:r>
              <a:rPr lang="en-US" altLang="en-US" dirty="0" smtClean="0"/>
              <a:t>“Need to know” a similar concept regarding access to data</a:t>
            </a:r>
          </a:p>
          <a:p>
            <a:pPr lvl="1"/>
            <a:endParaRPr lang="en-US" altLang="en-US" dirty="0" smtClean="0"/>
          </a:p>
          <a:p>
            <a:r>
              <a:rPr lang="en-US" altLang="en-US" dirty="0" smtClean="0"/>
              <a:t>Must consider “grain” aspect</a:t>
            </a:r>
          </a:p>
          <a:p>
            <a:pPr lvl="1"/>
            <a:r>
              <a:rPr lang="en-US" altLang="en-US" dirty="0" smtClean="0"/>
              <a:t>Rough-grained  privilege management easier, simpler, but least privilege now done in large chunks</a:t>
            </a:r>
          </a:p>
          <a:p>
            <a:pPr lvl="1"/>
            <a:r>
              <a:rPr lang="en-US" altLang="en-US" dirty="0" smtClean="0"/>
              <a:t>Fine-grained management more complex, more overhead, but more protective</a:t>
            </a:r>
          </a:p>
          <a:p>
            <a:pPr lvl="2"/>
            <a:r>
              <a:rPr lang="en-US" altLang="en-US" dirty="0" smtClean="0"/>
              <a:t>File ACL lists, RBAC</a:t>
            </a:r>
          </a:p>
          <a:p>
            <a:r>
              <a:rPr lang="en-US" altLang="en-US" dirty="0" smtClean="0"/>
              <a:t>Domain can be user, process, procedure</a:t>
            </a:r>
          </a:p>
          <a:p>
            <a:pPr lvl="2"/>
            <a:endParaRPr lang="en-US" altLang="en-US" dirty="0" smtClean="0"/>
          </a:p>
          <a:p>
            <a:pPr lvl="2"/>
            <a:endParaRPr lang="en-US" altLang="en-US" dirty="0" smtClean="0"/>
          </a:p>
          <a:p>
            <a:pPr lvl="1">
              <a:buFont typeface="Monotype Sorts" pitchFamily="-84" charset="2"/>
              <a:buNone/>
            </a:pPr>
            <a:endParaRPr lang="en-US" altLang="en-US" dirty="0" smtClean="0"/>
          </a:p>
        </p:txBody>
      </p:sp>
    </p:spTree>
    <p:extLst>
      <p:ext uri="{BB962C8B-B14F-4D97-AF65-F5344CB8AC3E}">
        <p14:creationId xmlns:p14="http://schemas.microsoft.com/office/powerpoint/2010/main" xmlns="" val="37307575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Types of Attacks and Threats </a:t>
            </a:r>
            <a:endParaRPr lang="en-US" dirty="0"/>
          </a:p>
        </p:txBody>
      </p:sp>
      <p:sp>
        <p:nvSpPr>
          <p:cNvPr id="3" name="Content Placeholder 2"/>
          <p:cNvSpPr>
            <a:spLocks noGrp="1"/>
          </p:cNvSpPr>
          <p:nvPr>
            <p:ph idx="1"/>
          </p:nvPr>
        </p:nvSpPr>
        <p:spPr/>
        <p:txBody>
          <a:bodyPr/>
          <a:lstStyle/>
          <a:p>
            <a:r>
              <a:rPr lang="en-US" sz="2400" dirty="0" smtClean="0"/>
              <a:t>Virus</a:t>
            </a:r>
          </a:p>
          <a:p>
            <a:r>
              <a:rPr lang="en-US" sz="2400" dirty="0" smtClean="0"/>
              <a:t>Worms</a:t>
            </a:r>
          </a:p>
          <a:p>
            <a:r>
              <a:rPr lang="en-US" sz="2400" dirty="0" smtClean="0"/>
              <a:t>Trojan Horse</a:t>
            </a:r>
          </a:p>
          <a:p>
            <a:r>
              <a:rPr lang="en-US" sz="2400" dirty="0" smtClean="0"/>
              <a:t>Botnet</a:t>
            </a:r>
          </a:p>
          <a:p>
            <a:r>
              <a:rPr lang="en-US" sz="2400" dirty="0" smtClean="0"/>
              <a:t>Trap doors</a:t>
            </a:r>
          </a:p>
          <a:p>
            <a:r>
              <a:rPr lang="en-US" sz="2400" dirty="0" smtClean="0"/>
              <a:t>Logic Bomb</a:t>
            </a:r>
          </a:p>
          <a:p>
            <a:r>
              <a:rPr lang="en-US" sz="2400" dirty="0" smtClean="0"/>
              <a:t>Spyware</a:t>
            </a:r>
            <a:endParaRPr lang="en-US" dirty="0" smtClean="0"/>
          </a:p>
        </p:txBody>
      </p:sp>
    </p:spTree>
    <p:extLst>
      <p:ext uri="{BB962C8B-B14F-4D97-AF65-F5344CB8AC3E}">
        <p14:creationId xmlns:p14="http://schemas.microsoft.com/office/powerpoint/2010/main" xmlns="" val="32174712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152400"/>
            <a:ext cx="8229600" cy="715963"/>
          </a:xfrm>
        </p:spPr>
        <p:txBody>
          <a:bodyPr/>
          <a:lstStyle/>
          <a:p>
            <a:r>
              <a:rPr lang="en-US" altLang="en-US" smtClean="0"/>
              <a:t>Viruses</a:t>
            </a:r>
          </a:p>
        </p:txBody>
      </p:sp>
      <p:sp>
        <p:nvSpPr>
          <p:cNvPr id="4099" name="Content Placeholder 2"/>
          <p:cNvSpPr>
            <a:spLocks noGrp="1"/>
          </p:cNvSpPr>
          <p:nvPr>
            <p:ph idx="1"/>
          </p:nvPr>
        </p:nvSpPr>
        <p:spPr>
          <a:xfrm>
            <a:off x="228600" y="914400"/>
            <a:ext cx="8686800" cy="5257800"/>
          </a:xfrm>
        </p:spPr>
        <p:txBody>
          <a:bodyPr/>
          <a:lstStyle/>
          <a:p>
            <a:r>
              <a:rPr lang="en-US" altLang="en-US" sz="2800" smtClean="0"/>
              <a:t>A Virus infects executable programs by appending its own code so that it is run every time the program runs.</a:t>
            </a:r>
          </a:p>
          <a:p>
            <a:r>
              <a:rPr lang="en-US" altLang="en-US" sz="2800" smtClean="0"/>
              <a:t>Viruses</a:t>
            </a:r>
          </a:p>
          <a:p>
            <a:pPr lvl="1"/>
            <a:r>
              <a:rPr lang="en-US" altLang="en-US" sz="2400" smtClean="0"/>
              <a:t>may be destructive (by destroying/altering data)</a:t>
            </a:r>
          </a:p>
          <a:p>
            <a:pPr lvl="1"/>
            <a:r>
              <a:rPr lang="en-US" altLang="en-US" sz="2400" smtClean="0"/>
              <a:t>may be designed to “spread” only</a:t>
            </a:r>
          </a:p>
          <a:p>
            <a:pPr lvl="2"/>
            <a:r>
              <a:rPr lang="en-US" altLang="en-US" smtClean="0"/>
              <a:t>Although they do not carry a dangerous “payload”, they consume resources and may cause malfunctions in programs if they are badly written and should therefore be considered dangerous!</a:t>
            </a:r>
          </a:p>
          <a:p>
            <a:r>
              <a:rPr lang="en-US" altLang="en-US" sz="2800" smtClean="0"/>
              <a:t>Viruses have been a major threat in the past decades but have nowadays been replaced by self-replicating worms, spyware and adware as the no. 1 threat!</a:t>
            </a: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59BC42C-4020-408B-B39D-3E36A0EA3D4C}" type="slidenum">
              <a:rPr lang="en-US" altLang="en-US">
                <a:solidFill>
                  <a:srgbClr val="898989"/>
                </a:solidFill>
                <a:latin typeface="Calibri" panose="020F0502020204030204" pitchFamily="34" charset="0"/>
              </a:rPr>
              <a:pPr eaLnBrk="1" hangingPunct="1"/>
              <a:t>24</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xmlns="" val="34920113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animEffect transition="in" filter="blinds(horizontal)">
                                      <p:cBhvr>
                                        <p:cTn id="7" dur="500"/>
                                        <p:tgtEl>
                                          <p:spTgt spid="4099">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099">
                                            <p:txEl>
                                              <p:pRg st="2" end="2"/>
                                            </p:txEl>
                                          </p:spTgt>
                                        </p:tgtEl>
                                        <p:attrNameLst>
                                          <p:attrName>style.visibility</p:attrName>
                                        </p:attrNameLst>
                                      </p:cBhvr>
                                      <p:to>
                                        <p:strVal val="visible"/>
                                      </p:to>
                                    </p:set>
                                    <p:animEffect transition="in" filter="blinds(horizontal)">
                                      <p:cBhvr>
                                        <p:cTn id="10" dur="500"/>
                                        <p:tgtEl>
                                          <p:spTgt spid="4099">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099">
                                            <p:txEl>
                                              <p:pRg st="3" end="3"/>
                                            </p:txEl>
                                          </p:spTgt>
                                        </p:tgtEl>
                                        <p:attrNameLst>
                                          <p:attrName>style.visibility</p:attrName>
                                        </p:attrNameLst>
                                      </p:cBhvr>
                                      <p:to>
                                        <p:strVal val="visible"/>
                                      </p:to>
                                    </p:set>
                                    <p:animEffect transition="in" filter="blinds(horizontal)">
                                      <p:cBhvr>
                                        <p:cTn id="13" dur="500"/>
                                        <p:tgtEl>
                                          <p:spTgt spid="4099">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099">
                                            <p:txEl>
                                              <p:pRg st="4" end="4"/>
                                            </p:txEl>
                                          </p:spTgt>
                                        </p:tgtEl>
                                        <p:attrNameLst>
                                          <p:attrName>style.visibility</p:attrName>
                                        </p:attrNameLst>
                                      </p:cBhvr>
                                      <p:to>
                                        <p:strVal val="visible"/>
                                      </p:to>
                                    </p:set>
                                    <p:animEffect transition="in" filter="blinds(horizontal)">
                                      <p:cBhvr>
                                        <p:cTn id="16" dur="500"/>
                                        <p:tgtEl>
                                          <p:spTgt spid="4099">
                                            <p:txEl>
                                              <p:pRg st="4" end="4"/>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4099">
                                            <p:txEl>
                                              <p:pRg st="5" end="5"/>
                                            </p:txEl>
                                          </p:spTgt>
                                        </p:tgtEl>
                                        <p:attrNameLst>
                                          <p:attrName>style.visibility</p:attrName>
                                        </p:attrNameLst>
                                      </p:cBhvr>
                                      <p:to>
                                        <p:strVal val="visible"/>
                                      </p:to>
                                    </p:set>
                                    <p:animEffect transition="in" filter="blinds(horizontal)">
                                      <p:cBhvr>
                                        <p:cTn id="21" dur="500"/>
                                        <p:tgtEl>
                                          <p:spTgt spid="40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dirty="0" smtClean="0"/>
              <a:t>Trap Door</a:t>
            </a:r>
          </a:p>
        </p:txBody>
      </p:sp>
      <p:sp>
        <p:nvSpPr>
          <p:cNvPr id="5123" name="Rectangle 3"/>
          <p:cNvSpPr>
            <a:spLocks noGrp="1" noChangeArrowheads="1"/>
          </p:cNvSpPr>
          <p:nvPr>
            <p:ph type="body" idx="1"/>
          </p:nvPr>
        </p:nvSpPr>
        <p:spPr>
          <a:xfrm>
            <a:off x="457200" y="1120140"/>
            <a:ext cx="8053917" cy="5068993"/>
          </a:xfrm>
        </p:spPr>
        <p:txBody>
          <a:bodyPr/>
          <a:lstStyle/>
          <a:p>
            <a:r>
              <a:rPr lang="en-US" altLang="en-US" sz="2400" b="1" dirty="0" smtClean="0">
                <a:solidFill>
                  <a:srgbClr val="000000"/>
                </a:solidFill>
              </a:rPr>
              <a:t>Trap Door</a:t>
            </a:r>
          </a:p>
          <a:p>
            <a:pPr lvl="2"/>
            <a:r>
              <a:rPr lang="en-US" sz="2400" dirty="0"/>
              <a:t>Trap doors, also referred to as </a:t>
            </a:r>
            <a:r>
              <a:rPr lang="en-US" sz="2400" b="1" dirty="0"/>
              <a:t>backdoors</a:t>
            </a:r>
            <a:r>
              <a:rPr lang="en-US" sz="2400" dirty="0"/>
              <a:t>, are bits of code embedded in programs by the programmer(s) to quickly gain access at a later </a:t>
            </a:r>
            <a:r>
              <a:rPr lang="en-US" sz="2400" dirty="0" smtClean="0"/>
              <a:t>time.</a:t>
            </a:r>
          </a:p>
          <a:p>
            <a:pPr lvl="2"/>
            <a:r>
              <a:rPr lang="en-US" sz="2400" dirty="0" smtClean="0"/>
              <a:t>A programmer may </a:t>
            </a:r>
            <a:r>
              <a:rPr lang="en-US" sz="2400" dirty="0"/>
              <a:t>purposely leaves this code in or simply forgets to remove it, a potential security hole is introduced. Hackers often plant a backdoor on previously compromised systems to gain later access</a:t>
            </a:r>
            <a:endParaRPr lang="en-US" altLang="en-US" sz="2400" dirty="0" smtClean="0"/>
          </a:p>
        </p:txBody>
      </p:sp>
    </p:spTree>
    <p:extLst>
      <p:ext uri="{BB962C8B-B14F-4D97-AF65-F5344CB8AC3E}">
        <p14:creationId xmlns:p14="http://schemas.microsoft.com/office/powerpoint/2010/main" xmlns="" val="2921772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0"/>
            <a:ext cx="8229600" cy="868363"/>
          </a:xfrm>
        </p:spPr>
        <p:txBody>
          <a:bodyPr/>
          <a:lstStyle/>
          <a:p>
            <a:r>
              <a:rPr lang="en-US" altLang="en-US" smtClean="0"/>
              <a:t>Worms</a:t>
            </a:r>
          </a:p>
        </p:txBody>
      </p:sp>
      <p:sp>
        <p:nvSpPr>
          <p:cNvPr id="7171" name="Content Placeholder 2"/>
          <p:cNvSpPr>
            <a:spLocks noGrp="1"/>
          </p:cNvSpPr>
          <p:nvPr>
            <p:ph idx="1"/>
          </p:nvPr>
        </p:nvSpPr>
        <p:spPr>
          <a:xfrm>
            <a:off x="152400" y="838200"/>
            <a:ext cx="8991600" cy="5791200"/>
          </a:xfrm>
        </p:spPr>
        <p:txBody>
          <a:bodyPr/>
          <a:lstStyle/>
          <a:p>
            <a:r>
              <a:rPr lang="en-US" altLang="en-US" sz="2800" dirty="0" smtClean="0"/>
              <a:t>A Worm is a piece of software that uses computer networks (and security flaws) to create copies of itself</a:t>
            </a:r>
          </a:p>
          <a:p>
            <a:r>
              <a:rPr lang="en-US" altLang="en-US" sz="2800" dirty="0" smtClean="0"/>
              <a:t>First Worm in 1988: “Internet Worm“</a:t>
            </a:r>
          </a:p>
          <a:p>
            <a:pPr lvl="1"/>
            <a:r>
              <a:rPr lang="en-US" altLang="en-US" sz="2400" dirty="0" smtClean="0"/>
              <a:t>propagated via exploitation of several BSD and </a:t>
            </a:r>
            <a:r>
              <a:rPr lang="en-US" altLang="en-US" sz="2400" dirty="0" err="1" smtClean="0"/>
              <a:t>sendmail</a:t>
            </a:r>
            <a:r>
              <a:rPr lang="en-US" altLang="en-US" sz="2400" dirty="0" smtClean="0"/>
              <a:t>-bugs</a:t>
            </a:r>
          </a:p>
          <a:p>
            <a:pPr lvl="1"/>
            <a:r>
              <a:rPr lang="en-US" altLang="en-US" sz="2400" dirty="0" smtClean="0"/>
              <a:t>infected large number of computers on the Internet</a:t>
            </a:r>
          </a:p>
          <a:p>
            <a:r>
              <a:rPr lang="en-US" altLang="en-US" sz="2800" dirty="0" smtClean="0"/>
              <a:t>Some “successful“ Worms</a:t>
            </a:r>
          </a:p>
          <a:p>
            <a:pPr lvl="1"/>
            <a:r>
              <a:rPr lang="en-US" altLang="en-US" sz="2400" dirty="0" smtClean="0"/>
              <a:t>Code Red in 2001</a:t>
            </a:r>
          </a:p>
          <a:p>
            <a:pPr lvl="2"/>
            <a:r>
              <a:rPr lang="en-US" altLang="en-US" dirty="0" smtClean="0"/>
              <a:t>Infected hundreds of thousands of systems by exploiting a vulnerability in Microsoft‘s Internet Information Server</a:t>
            </a:r>
          </a:p>
          <a:p>
            <a:pPr lvl="1"/>
            <a:r>
              <a:rPr lang="en-US" altLang="en-US" sz="2400" dirty="0" smtClean="0"/>
              <a:t>Blaster in 2003</a:t>
            </a:r>
          </a:p>
          <a:p>
            <a:pPr lvl="2"/>
            <a:r>
              <a:rPr lang="en-US" altLang="en-US" dirty="0" smtClean="0"/>
              <a:t>Infected hundreds of thousands of systems by exploiting a vulnerability in Microsoft‘s RPC service</a:t>
            </a:r>
          </a:p>
        </p:txBody>
      </p:sp>
    </p:spTree>
    <p:extLst>
      <p:ext uri="{BB962C8B-B14F-4D97-AF65-F5344CB8AC3E}">
        <p14:creationId xmlns:p14="http://schemas.microsoft.com/office/powerpoint/2010/main" xmlns="" val="23944031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blinds(horizontal)">
                                      <p:cBhvr>
                                        <p:cTn id="7" dur="500"/>
                                        <p:tgtEl>
                                          <p:spTgt spid="7171">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7171">
                                            <p:txEl>
                                              <p:pRg st="2" end="2"/>
                                            </p:txEl>
                                          </p:spTgt>
                                        </p:tgtEl>
                                        <p:attrNameLst>
                                          <p:attrName>style.visibility</p:attrName>
                                        </p:attrNameLst>
                                      </p:cBhvr>
                                      <p:to>
                                        <p:strVal val="visible"/>
                                      </p:to>
                                    </p:set>
                                    <p:animEffect transition="in" filter="blinds(horizontal)">
                                      <p:cBhvr>
                                        <p:cTn id="10" dur="500"/>
                                        <p:tgtEl>
                                          <p:spTgt spid="7171">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7171">
                                            <p:txEl>
                                              <p:pRg st="3" end="3"/>
                                            </p:txEl>
                                          </p:spTgt>
                                        </p:tgtEl>
                                        <p:attrNameLst>
                                          <p:attrName>style.visibility</p:attrName>
                                        </p:attrNameLst>
                                      </p:cBhvr>
                                      <p:to>
                                        <p:strVal val="visible"/>
                                      </p:to>
                                    </p:set>
                                    <p:animEffect transition="in" filter="blinds(horizontal)">
                                      <p:cBhvr>
                                        <p:cTn id="13" dur="500"/>
                                        <p:tgtEl>
                                          <p:spTgt spid="7171">
                                            <p:txEl>
                                              <p:pRg st="3" end="3"/>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7171">
                                            <p:txEl>
                                              <p:pRg st="4" end="4"/>
                                            </p:txEl>
                                          </p:spTgt>
                                        </p:tgtEl>
                                        <p:attrNameLst>
                                          <p:attrName>style.visibility</p:attrName>
                                        </p:attrNameLst>
                                      </p:cBhvr>
                                      <p:to>
                                        <p:strVal val="visible"/>
                                      </p:to>
                                    </p:set>
                                    <p:animEffect transition="in" filter="box(in)">
                                      <p:cBhvr>
                                        <p:cTn id="18" dur="500"/>
                                        <p:tgtEl>
                                          <p:spTgt spid="7171">
                                            <p:txEl>
                                              <p:pRg st="4" end="4"/>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7171">
                                            <p:txEl>
                                              <p:pRg st="5" end="5"/>
                                            </p:txEl>
                                          </p:spTgt>
                                        </p:tgtEl>
                                        <p:attrNameLst>
                                          <p:attrName>style.visibility</p:attrName>
                                        </p:attrNameLst>
                                      </p:cBhvr>
                                      <p:to>
                                        <p:strVal val="visible"/>
                                      </p:to>
                                    </p:set>
                                    <p:animEffect transition="in" filter="box(in)">
                                      <p:cBhvr>
                                        <p:cTn id="21" dur="500"/>
                                        <p:tgtEl>
                                          <p:spTgt spid="7171">
                                            <p:txEl>
                                              <p:pRg st="5" end="5"/>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7171">
                                            <p:txEl>
                                              <p:pRg st="6" end="6"/>
                                            </p:txEl>
                                          </p:spTgt>
                                        </p:tgtEl>
                                        <p:attrNameLst>
                                          <p:attrName>style.visibility</p:attrName>
                                        </p:attrNameLst>
                                      </p:cBhvr>
                                      <p:to>
                                        <p:strVal val="visible"/>
                                      </p:to>
                                    </p:set>
                                    <p:animEffect transition="in" filter="box(in)">
                                      <p:cBhvr>
                                        <p:cTn id="24" dur="500"/>
                                        <p:tgtEl>
                                          <p:spTgt spid="7171">
                                            <p:txEl>
                                              <p:pRg st="6" end="6"/>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7171">
                                            <p:txEl>
                                              <p:pRg st="7" end="7"/>
                                            </p:txEl>
                                          </p:spTgt>
                                        </p:tgtEl>
                                        <p:attrNameLst>
                                          <p:attrName>style.visibility</p:attrName>
                                        </p:attrNameLst>
                                      </p:cBhvr>
                                      <p:to>
                                        <p:strVal val="visible"/>
                                      </p:to>
                                    </p:set>
                                    <p:animEffect transition="in" filter="blinds(horizontal)">
                                      <p:cBhvr>
                                        <p:cTn id="29" dur="500"/>
                                        <p:tgtEl>
                                          <p:spTgt spid="7171">
                                            <p:txEl>
                                              <p:pRg st="7" end="7"/>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7171">
                                            <p:txEl>
                                              <p:pRg st="8" end="8"/>
                                            </p:txEl>
                                          </p:spTgt>
                                        </p:tgtEl>
                                        <p:attrNameLst>
                                          <p:attrName>style.visibility</p:attrName>
                                        </p:attrNameLst>
                                      </p:cBhvr>
                                      <p:to>
                                        <p:strVal val="visible"/>
                                      </p:to>
                                    </p:set>
                                    <p:animEffect transition="in" filter="blinds(horizontal)">
                                      <p:cBhvr>
                                        <p:cTn id="32" dur="500"/>
                                        <p:tgtEl>
                                          <p:spTgt spid="717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Trojan Horse</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descr="http://wp.production.patheos.com/blogs/1morefilmblog/files/2014/06/trojanhors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06450" y="989515"/>
            <a:ext cx="7355361" cy="586848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990808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76200"/>
            <a:ext cx="8229600" cy="685800"/>
          </a:xfrm>
        </p:spPr>
        <p:txBody>
          <a:bodyPr/>
          <a:lstStyle/>
          <a:p>
            <a:r>
              <a:rPr lang="en-US" altLang="en-US" smtClean="0"/>
              <a:t>Trojan Horses</a:t>
            </a:r>
          </a:p>
        </p:txBody>
      </p:sp>
      <p:sp>
        <p:nvSpPr>
          <p:cNvPr id="8195" name="Content Placeholder 2"/>
          <p:cNvSpPr>
            <a:spLocks noGrp="1"/>
          </p:cNvSpPr>
          <p:nvPr>
            <p:ph idx="1"/>
          </p:nvPr>
        </p:nvSpPr>
        <p:spPr>
          <a:xfrm>
            <a:off x="76200" y="838200"/>
            <a:ext cx="8915400" cy="5638800"/>
          </a:xfrm>
        </p:spPr>
        <p:txBody>
          <a:bodyPr/>
          <a:lstStyle/>
          <a:p>
            <a:r>
              <a:rPr lang="en-US" altLang="en-US" sz="2400" dirty="0" smtClean="0"/>
              <a:t>A Trojan is (non-self-replicating program) that appears to perform a desirable function for the user but instead facilitates unauthorized access to the user's computer system</a:t>
            </a:r>
          </a:p>
          <a:p>
            <a:r>
              <a:rPr lang="en-US" altLang="en-US" sz="2400" dirty="0" smtClean="0"/>
              <a:t>It is embedded within or disguised as legitimate software</a:t>
            </a:r>
          </a:p>
          <a:p>
            <a:r>
              <a:rPr lang="en-US" altLang="en-US" sz="2400" dirty="0" smtClean="0"/>
              <a:t>Trojans may look interesting to the unsuspecting user, but are harmful when actually executed</a:t>
            </a:r>
          </a:p>
          <a:p>
            <a:r>
              <a:rPr lang="en-US" altLang="en-US" sz="2400" dirty="0" smtClean="0"/>
              <a:t>Two types of Trojan Horses</a:t>
            </a:r>
          </a:p>
          <a:p>
            <a:pPr lvl="1"/>
            <a:r>
              <a:rPr lang="en-US" altLang="en-US" sz="2400" dirty="0" smtClean="0"/>
              <a:t>Useful software that has been corrupted by an attacker to execute malicious code when the program is run</a:t>
            </a:r>
          </a:p>
          <a:p>
            <a:pPr lvl="1"/>
            <a:r>
              <a:rPr lang="en-US" altLang="en-US" sz="2400" dirty="0" smtClean="0"/>
              <a:t>Standalone program that masquerades as something else (like a game, or a neat little utility) to trick the user into running it</a:t>
            </a:r>
          </a:p>
          <a:p>
            <a:r>
              <a:rPr lang="en-US" altLang="en-US" sz="2400" dirty="0" smtClean="0"/>
              <a:t>Trojan Horses do not operate autonomously</a:t>
            </a:r>
          </a:p>
        </p:txBody>
      </p:sp>
    </p:spTree>
    <p:extLst>
      <p:ext uri="{BB962C8B-B14F-4D97-AF65-F5344CB8AC3E}">
        <p14:creationId xmlns:p14="http://schemas.microsoft.com/office/powerpoint/2010/main" xmlns="" val="2284310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blinds(horizontal)">
                                      <p:cBhvr>
                                        <p:cTn id="7" dur="500"/>
                                        <p:tgtEl>
                                          <p:spTgt spid="81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blinds(horizontal)">
                                      <p:cBhvr>
                                        <p:cTn id="12" dur="500"/>
                                        <p:tgtEl>
                                          <p:spTgt spid="81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blinds(horizontal)">
                                      <p:cBhvr>
                                        <p:cTn id="17" dur="500"/>
                                        <p:tgtEl>
                                          <p:spTgt spid="81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blinds(horizontal)">
                                      <p:cBhvr>
                                        <p:cTn id="22" dur="500"/>
                                        <p:tgtEl>
                                          <p:spTgt spid="819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8195">
                                            <p:txEl>
                                              <p:pRg st="4" end="4"/>
                                            </p:txEl>
                                          </p:spTgt>
                                        </p:tgtEl>
                                        <p:attrNameLst>
                                          <p:attrName>style.visibility</p:attrName>
                                        </p:attrNameLst>
                                      </p:cBhvr>
                                      <p:to>
                                        <p:strVal val="visible"/>
                                      </p:to>
                                    </p:set>
                                    <p:animEffect transition="in" filter="blinds(horizontal)">
                                      <p:cBhvr>
                                        <p:cTn id="27" dur="500"/>
                                        <p:tgtEl>
                                          <p:spTgt spid="819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8195">
                                            <p:txEl>
                                              <p:pRg st="5" end="5"/>
                                            </p:txEl>
                                          </p:spTgt>
                                        </p:tgtEl>
                                        <p:attrNameLst>
                                          <p:attrName>style.visibility</p:attrName>
                                        </p:attrNameLst>
                                      </p:cBhvr>
                                      <p:to>
                                        <p:strVal val="visible"/>
                                      </p:to>
                                    </p:set>
                                    <p:animEffect transition="in" filter="blinds(horizontal)">
                                      <p:cBhvr>
                                        <p:cTn id="32" dur="500"/>
                                        <p:tgtEl>
                                          <p:spTgt spid="819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8195">
                                            <p:txEl>
                                              <p:pRg st="6" end="6"/>
                                            </p:txEl>
                                          </p:spTgt>
                                        </p:tgtEl>
                                        <p:attrNameLst>
                                          <p:attrName>style.visibility</p:attrName>
                                        </p:attrNameLst>
                                      </p:cBhvr>
                                      <p:to>
                                        <p:strVal val="visible"/>
                                      </p:to>
                                    </p:set>
                                    <p:animEffect transition="in" filter="blinds(horizontal)">
                                      <p:cBhvr>
                                        <p:cTn id="37" dur="500"/>
                                        <p:tgtEl>
                                          <p:spTgt spid="8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algn="r" eaLnBrk="1" hangingPunct="1"/>
            <a:r>
              <a:rPr lang="de-AT" altLang="en-US" sz="3600" smtClean="0"/>
              <a:t>Definitions of DoS and DDoS attacks</a:t>
            </a:r>
          </a:p>
        </p:txBody>
      </p:sp>
      <p:sp>
        <p:nvSpPr>
          <p:cNvPr id="4100" name="Rectangle 3"/>
          <p:cNvSpPr>
            <a:spLocks noGrp="1" noChangeArrowheads="1"/>
          </p:cNvSpPr>
          <p:nvPr>
            <p:ph type="body" idx="1"/>
          </p:nvPr>
        </p:nvSpPr>
        <p:spPr>
          <a:xfrm>
            <a:off x="457200" y="1722438"/>
            <a:ext cx="8305800" cy="3535362"/>
          </a:xfrm>
        </p:spPr>
        <p:txBody>
          <a:bodyPr/>
          <a:lstStyle/>
          <a:p>
            <a:pPr eaLnBrk="1" hangingPunct="1">
              <a:lnSpc>
                <a:spcPct val="90000"/>
              </a:lnSpc>
            </a:pPr>
            <a:r>
              <a:rPr lang="de-AT" altLang="en-US" sz="2400" smtClean="0"/>
              <a:t>A DoS (Denial of Service) attack aims at preventing, for </a:t>
            </a:r>
            <a:r>
              <a:rPr lang="de-AT" altLang="en-US" sz="2400" i="1" smtClean="0"/>
              <a:t>legitimate </a:t>
            </a:r>
            <a:r>
              <a:rPr lang="de-AT" altLang="en-US" sz="2400" smtClean="0"/>
              <a:t>users, authorised access to a system resource or the delaying of system operations and functions</a:t>
            </a:r>
          </a:p>
          <a:p>
            <a:pPr eaLnBrk="1" hangingPunct="1">
              <a:lnSpc>
                <a:spcPct val="90000"/>
              </a:lnSpc>
              <a:buFontTx/>
              <a:buNone/>
            </a:pPr>
            <a:endParaRPr lang="de-AT" altLang="en-US" sz="2400" smtClean="0"/>
          </a:p>
          <a:p>
            <a:pPr eaLnBrk="1" hangingPunct="1">
              <a:lnSpc>
                <a:spcPct val="90000"/>
              </a:lnSpc>
              <a:buFontTx/>
              <a:buNone/>
            </a:pPr>
            <a:endParaRPr lang="de-AT" altLang="en-US" sz="800" smtClean="0"/>
          </a:p>
          <a:p>
            <a:pPr eaLnBrk="1" hangingPunct="1">
              <a:lnSpc>
                <a:spcPct val="90000"/>
              </a:lnSpc>
            </a:pPr>
            <a:r>
              <a:rPr lang="de-AT" altLang="en-US" sz="2400" smtClean="0"/>
              <a:t>DDoS are </a:t>
            </a:r>
            <a:r>
              <a:rPr lang="de-AT" altLang="en-US" sz="2400" i="1" smtClean="0"/>
              <a:t>distributed </a:t>
            </a:r>
            <a:r>
              <a:rPr lang="de-AT" altLang="en-US" sz="2400" smtClean="0"/>
              <a:t>Denial of Service attacks that achieve larger magnitude by launching coordinated attacks by using a framework of “handlers” and “agents”. A DDoS is innovative in the form of coordination</a:t>
            </a:r>
            <a:r>
              <a:rPr lang="de-AT" altLang="en-US" sz="2400" i="1" smtClean="0"/>
              <a:t> </a:t>
            </a:r>
            <a:r>
              <a:rPr lang="de-AT" altLang="en-US" sz="2400" smtClean="0"/>
              <a:t>of the attack.</a:t>
            </a:r>
          </a:p>
        </p:txBody>
      </p:sp>
    </p:spTree>
    <p:extLst>
      <p:ext uri="{BB962C8B-B14F-4D97-AF65-F5344CB8AC3E}">
        <p14:creationId xmlns:p14="http://schemas.microsoft.com/office/powerpoint/2010/main" xmlns="" val="7830946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100">
                                            <p:txEl>
                                              <p:pRg st="3" end="3"/>
                                            </p:txEl>
                                          </p:spTgt>
                                        </p:tgtEl>
                                        <p:attrNameLst>
                                          <p:attrName>style.visibility</p:attrName>
                                        </p:attrNameLst>
                                      </p:cBhvr>
                                      <p:to>
                                        <p:strVal val="visible"/>
                                      </p:to>
                                    </p:set>
                                    <p:animEffect transition="in" filter="blinds(horizontal)">
                                      <p:cBhvr>
                                        <p:cTn id="7" dur="500"/>
                                        <p:tgtEl>
                                          <p:spTgt spid="410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de-AT" altLang="en-US" sz="3600" smtClean="0"/>
              <a:t>Modes of attacks</a:t>
            </a:r>
          </a:p>
        </p:txBody>
      </p:sp>
      <p:sp>
        <p:nvSpPr>
          <p:cNvPr id="8196" name="Rectangle 3"/>
          <p:cNvSpPr>
            <a:spLocks noGrp="1" noChangeArrowheads="1"/>
          </p:cNvSpPr>
          <p:nvPr>
            <p:ph type="body" idx="1"/>
          </p:nvPr>
        </p:nvSpPr>
        <p:spPr>
          <a:xfrm>
            <a:off x="457200" y="1447800"/>
            <a:ext cx="8229600" cy="4648200"/>
          </a:xfrm>
        </p:spPr>
        <p:txBody>
          <a:bodyPr/>
          <a:lstStyle/>
          <a:p>
            <a:pPr eaLnBrk="1" hangingPunct="1">
              <a:buFontTx/>
              <a:buNone/>
            </a:pPr>
            <a:r>
              <a:rPr lang="de-AT" altLang="en-US" sz="2800" smtClean="0"/>
              <a:t>1.	Network connectivity attacks</a:t>
            </a:r>
          </a:p>
          <a:p>
            <a:pPr lvl="1" eaLnBrk="1" hangingPunct="1"/>
            <a:r>
              <a:rPr lang="de-AT" altLang="en-US" sz="2400" smtClean="0"/>
              <a:t>Flooding</a:t>
            </a:r>
          </a:p>
          <a:p>
            <a:pPr lvl="1" eaLnBrk="1" hangingPunct="1"/>
            <a:r>
              <a:rPr lang="de-AT" altLang="en-US" sz="2400" smtClean="0"/>
              <a:t>malformed traffic</a:t>
            </a:r>
          </a:p>
          <a:p>
            <a:pPr eaLnBrk="1" hangingPunct="1">
              <a:buFontTx/>
              <a:buNone/>
            </a:pPr>
            <a:r>
              <a:rPr lang="de-AT" altLang="en-US" sz="2800" smtClean="0"/>
              <a:t>2. Consumption of resources</a:t>
            </a:r>
          </a:p>
          <a:p>
            <a:pPr lvl="1" eaLnBrk="1" hangingPunct="1"/>
            <a:r>
              <a:rPr lang="de-AT" altLang="en-US" sz="2400" smtClean="0"/>
              <a:t>Filling-up of data structures</a:t>
            </a:r>
          </a:p>
          <a:p>
            <a:pPr lvl="1" eaLnBrk="1" hangingPunct="1"/>
            <a:r>
              <a:rPr lang="de-AT" altLang="en-US" sz="2400" smtClean="0"/>
              <a:t>storage (i.e. intentionally generating errors that must be logged)</a:t>
            </a:r>
          </a:p>
          <a:p>
            <a:pPr lvl="1" eaLnBrk="1" hangingPunct="1"/>
            <a:r>
              <a:rPr lang="de-AT" altLang="en-US" sz="2400" smtClean="0"/>
              <a:t>side effect of other forms of attack </a:t>
            </a:r>
          </a:p>
          <a:p>
            <a:pPr lvl="1" eaLnBrk="1" hangingPunct="1"/>
            <a:r>
              <a:rPr lang="de-AT" altLang="en-US" sz="2400" smtClean="0"/>
              <a:t>from a virus (i.e. SQL slammer virus)</a:t>
            </a:r>
          </a:p>
          <a:p>
            <a:pPr lvl="1" eaLnBrk="1" hangingPunct="1"/>
            <a:r>
              <a:rPr lang="de-AT" altLang="en-US" sz="2400" smtClean="0"/>
              <a:t>accounts locked-out during a password cracking</a:t>
            </a:r>
          </a:p>
        </p:txBody>
      </p:sp>
    </p:spTree>
    <p:extLst>
      <p:ext uri="{BB962C8B-B14F-4D97-AF65-F5344CB8AC3E}">
        <p14:creationId xmlns:p14="http://schemas.microsoft.com/office/powerpoint/2010/main" xmlns="" val="17481348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457200" y="0"/>
            <a:ext cx="8229600" cy="868362"/>
          </a:xfrm>
        </p:spPr>
        <p:txBody>
          <a:bodyPr/>
          <a:lstStyle/>
          <a:p>
            <a:pPr eaLnBrk="1" hangingPunct="1"/>
            <a:r>
              <a:rPr lang="de-AT" altLang="en-US" sz="3600" dirty="0" smtClean="0"/>
              <a:t>Ping of death</a:t>
            </a:r>
          </a:p>
        </p:txBody>
      </p:sp>
      <p:sp>
        <p:nvSpPr>
          <p:cNvPr id="10244" name="Rectangle 3"/>
          <p:cNvSpPr>
            <a:spLocks noGrp="1" noChangeArrowheads="1"/>
          </p:cNvSpPr>
          <p:nvPr>
            <p:ph type="body" idx="1"/>
          </p:nvPr>
        </p:nvSpPr>
        <p:spPr>
          <a:xfrm>
            <a:off x="457200" y="1600200"/>
            <a:ext cx="8229600" cy="4343400"/>
          </a:xfrm>
        </p:spPr>
        <p:txBody>
          <a:bodyPr/>
          <a:lstStyle/>
          <a:p>
            <a:pPr eaLnBrk="1" hangingPunct="1">
              <a:lnSpc>
                <a:spcPct val="90000"/>
              </a:lnSpc>
            </a:pPr>
            <a:r>
              <a:rPr lang="de-AT" altLang="en-US" sz="2400" smtClean="0"/>
              <a:t>In the IP specification, the maximum datagram size is 64 KB.</a:t>
            </a:r>
          </a:p>
          <a:p>
            <a:pPr eaLnBrk="1" hangingPunct="1">
              <a:lnSpc>
                <a:spcPct val="90000"/>
              </a:lnSpc>
              <a:buFontTx/>
              <a:buNone/>
            </a:pPr>
            <a:endParaRPr lang="de-AT" altLang="en-US" sz="2400" smtClean="0"/>
          </a:p>
          <a:p>
            <a:pPr eaLnBrk="1" hangingPunct="1">
              <a:lnSpc>
                <a:spcPct val="90000"/>
              </a:lnSpc>
            </a:pPr>
            <a:r>
              <a:rPr lang="de-AT" altLang="en-US" sz="2400" smtClean="0"/>
              <a:t>Some systems react in an unpredictable fashion when receiving oversized (&gt;64 KB) IP datagrams, causing systems crashing, freezing or rebooting, and resulting in a denial of service.</a:t>
            </a:r>
          </a:p>
          <a:p>
            <a:pPr eaLnBrk="1" hangingPunct="1">
              <a:lnSpc>
                <a:spcPct val="90000"/>
              </a:lnSpc>
              <a:buFontTx/>
              <a:buNone/>
            </a:pPr>
            <a:endParaRPr lang="de-AT" altLang="en-US" sz="2400" smtClean="0"/>
          </a:p>
          <a:p>
            <a:pPr eaLnBrk="1" hangingPunct="1">
              <a:lnSpc>
                <a:spcPct val="90000"/>
              </a:lnSpc>
            </a:pPr>
            <a:r>
              <a:rPr lang="de-AT" altLang="en-US" sz="2400" smtClean="0"/>
              <a:t>Example of a DoS that exploits a programming flaw: the IP implementation is unable to deal with the exceptional condition posed by the oversized datagram.</a:t>
            </a:r>
          </a:p>
        </p:txBody>
      </p:sp>
    </p:spTree>
    <p:extLst>
      <p:ext uri="{BB962C8B-B14F-4D97-AF65-F5344CB8AC3E}">
        <p14:creationId xmlns:p14="http://schemas.microsoft.com/office/powerpoint/2010/main" xmlns="" val="15976127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a:xfrm>
            <a:off x="457200" y="109182"/>
            <a:ext cx="8229600" cy="868316"/>
          </a:xfrm>
        </p:spPr>
        <p:txBody>
          <a:bodyPr/>
          <a:lstStyle/>
          <a:p>
            <a:pPr eaLnBrk="1" hangingPunct="1"/>
            <a:r>
              <a:rPr lang="de-AT" altLang="en-US" sz="3200" dirty="0" smtClean="0"/>
              <a:t>Another simple form of DoS: ICMP (ping) flood</a:t>
            </a:r>
          </a:p>
        </p:txBody>
      </p:sp>
      <p:sp>
        <p:nvSpPr>
          <p:cNvPr id="11269" name="Rectangle 3"/>
          <p:cNvSpPr>
            <a:spLocks noGrp="1" noChangeArrowheads="1"/>
          </p:cNvSpPr>
          <p:nvPr>
            <p:ph type="body" idx="1"/>
          </p:nvPr>
        </p:nvSpPr>
        <p:spPr>
          <a:xfrm>
            <a:off x="457200" y="1722438"/>
            <a:ext cx="8229600" cy="4525962"/>
          </a:xfrm>
        </p:spPr>
        <p:txBody>
          <a:bodyPr/>
          <a:lstStyle/>
          <a:p>
            <a:pPr eaLnBrk="1" hangingPunct="1">
              <a:lnSpc>
                <a:spcPct val="90000"/>
              </a:lnSpc>
            </a:pPr>
            <a:r>
              <a:rPr lang="de-AT" altLang="en-US" sz="2400" dirty="0" smtClean="0"/>
              <a:t>Attackers flood a network link with ICMP ECHO_REQUEST messages using the “ping” command</a:t>
            </a:r>
          </a:p>
          <a:p>
            <a:pPr eaLnBrk="1" hangingPunct="1">
              <a:lnSpc>
                <a:spcPct val="90000"/>
              </a:lnSpc>
            </a:pPr>
            <a:endParaRPr lang="de-AT" altLang="en-US" sz="2400" dirty="0" smtClean="0"/>
          </a:p>
          <a:p>
            <a:pPr eaLnBrk="1" hangingPunct="1">
              <a:lnSpc>
                <a:spcPct val="90000"/>
              </a:lnSpc>
            </a:pPr>
            <a:endParaRPr lang="de-AT" altLang="en-US" sz="2400" dirty="0" smtClean="0"/>
          </a:p>
          <a:p>
            <a:pPr eaLnBrk="1" hangingPunct="1">
              <a:lnSpc>
                <a:spcPct val="90000"/>
              </a:lnSpc>
            </a:pPr>
            <a:endParaRPr lang="de-AT" altLang="en-US" sz="2400" dirty="0" smtClean="0"/>
          </a:p>
          <a:p>
            <a:pPr eaLnBrk="1" hangingPunct="1">
              <a:lnSpc>
                <a:spcPct val="90000"/>
              </a:lnSpc>
            </a:pPr>
            <a:endParaRPr lang="de-AT" altLang="en-US" sz="2400" dirty="0" smtClean="0"/>
          </a:p>
          <a:p>
            <a:pPr eaLnBrk="1" hangingPunct="1">
              <a:lnSpc>
                <a:spcPct val="90000"/>
              </a:lnSpc>
            </a:pPr>
            <a:endParaRPr lang="de-AT" altLang="en-US" sz="2400" dirty="0" smtClean="0"/>
          </a:p>
          <a:p>
            <a:pPr eaLnBrk="1" hangingPunct="1">
              <a:lnSpc>
                <a:spcPct val="90000"/>
              </a:lnSpc>
            </a:pPr>
            <a:r>
              <a:rPr lang="de-AT" altLang="en-US" sz="2400" dirty="0" smtClean="0"/>
              <a:t>Exploits a characteristic of the IP layer, that answers with ICMP ECHO_REPLY messages upon reception of ICMP ECHO_REQUEST messages</a:t>
            </a:r>
          </a:p>
          <a:p>
            <a:pPr eaLnBrk="1" hangingPunct="1">
              <a:lnSpc>
                <a:spcPct val="90000"/>
              </a:lnSpc>
            </a:pPr>
            <a:endParaRPr lang="de-AT" altLang="en-US" sz="2400" dirty="0" smtClean="0"/>
          </a:p>
          <a:p>
            <a:pPr eaLnBrk="1" hangingPunct="1">
              <a:lnSpc>
                <a:spcPct val="90000"/>
              </a:lnSpc>
            </a:pPr>
            <a:endParaRPr lang="de-AT" altLang="en-US" dirty="0" smtClean="0"/>
          </a:p>
        </p:txBody>
      </p:sp>
      <p:pic>
        <p:nvPicPr>
          <p:cNvPr id="11270"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171700" y="2990850"/>
            <a:ext cx="4800600" cy="1504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254461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1269">
                                            <p:txEl>
                                              <p:pRg st="6" end="6"/>
                                            </p:txEl>
                                          </p:spTgt>
                                        </p:tgtEl>
                                        <p:attrNameLst>
                                          <p:attrName>style.visibility</p:attrName>
                                        </p:attrNameLst>
                                      </p:cBhvr>
                                      <p:to>
                                        <p:strVal val="visible"/>
                                      </p:to>
                                    </p:set>
                                    <p:animEffect transition="in" filter="blinds(horizontal)">
                                      <p:cBhvr>
                                        <p:cTn id="7" dur="500"/>
                                        <p:tgtEl>
                                          <p:spTgt spid="1126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457200" y="0"/>
            <a:ext cx="8229600" cy="838200"/>
          </a:xfrm>
        </p:spPr>
        <p:txBody>
          <a:bodyPr/>
          <a:lstStyle/>
          <a:p>
            <a:pPr eaLnBrk="1" hangingPunct="1"/>
            <a:r>
              <a:rPr lang="de-AT" altLang="en-US" sz="3600" dirty="0" smtClean="0"/>
              <a:t>Directed broadcast addresses</a:t>
            </a:r>
          </a:p>
        </p:txBody>
      </p:sp>
      <p:sp>
        <p:nvSpPr>
          <p:cNvPr id="12292" name="Rectangle 3"/>
          <p:cNvSpPr>
            <a:spLocks noGrp="1" noChangeArrowheads="1"/>
          </p:cNvSpPr>
          <p:nvPr>
            <p:ph type="body" idx="1"/>
          </p:nvPr>
        </p:nvSpPr>
        <p:spPr>
          <a:xfrm>
            <a:off x="457200" y="1447800"/>
            <a:ext cx="8229600" cy="4191000"/>
          </a:xfrm>
        </p:spPr>
        <p:txBody>
          <a:bodyPr/>
          <a:lstStyle/>
          <a:p>
            <a:pPr eaLnBrk="1" hangingPunct="1"/>
            <a:r>
              <a:rPr lang="de-AT" altLang="en-US" sz="2400" smtClean="0"/>
              <a:t>The d</a:t>
            </a:r>
            <a:r>
              <a:rPr lang="de-AT" altLang="en-US" sz="2400" i="1" smtClean="0"/>
              <a:t>irected broadcast address </a:t>
            </a:r>
            <a:r>
              <a:rPr lang="de-AT" altLang="en-US" sz="2400" smtClean="0"/>
              <a:t>is an IP address with all the host address set to 1. It is used to simultaneously address all hosts within the same network.</a:t>
            </a:r>
          </a:p>
          <a:p>
            <a:pPr eaLnBrk="1" hangingPunct="1">
              <a:buFontTx/>
              <a:buNone/>
            </a:pPr>
            <a:endParaRPr lang="de-AT" altLang="en-US" sz="2400" smtClean="0"/>
          </a:p>
          <a:p>
            <a:pPr eaLnBrk="1" hangingPunct="1"/>
            <a:r>
              <a:rPr lang="de-AT" altLang="en-US" sz="2400" smtClean="0"/>
              <a:t>i.e. the directed broadcast address for the network class B 151.100.0.0 has IP address 151.100.255.255</a:t>
            </a:r>
          </a:p>
          <a:p>
            <a:pPr eaLnBrk="1" hangingPunct="1">
              <a:buFontTx/>
              <a:buNone/>
            </a:pPr>
            <a:endParaRPr lang="de-AT" altLang="en-US" sz="2400" smtClean="0"/>
          </a:p>
          <a:p>
            <a:pPr eaLnBrk="1" hangingPunct="1"/>
            <a:r>
              <a:rPr lang="de-AT" altLang="en-US" sz="2400" smtClean="0"/>
              <a:t>For subnetted networks, the directed broadcast address is an IP address with all the host address set to 1 within the same subnet.</a:t>
            </a:r>
            <a:endParaRPr lang="de-AT" altLang="en-US" smtClean="0"/>
          </a:p>
        </p:txBody>
      </p:sp>
    </p:spTree>
    <p:extLst>
      <p:ext uri="{BB962C8B-B14F-4D97-AF65-F5344CB8AC3E}">
        <p14:creationId xmlns:p14="http://schemas.microsoft.com/office/powerpoint/2010/main" xmlns="" val="9282353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457200" y="15082"/>
            <a:ext cx="8229600" cy="1020762"/>
          </a:xfrm>
        </p:spPr>
        <p:txBody>
          <a:bodyPr/>
          <a:lstStyle/>
          <a:p>
            <a:pPr eaLnBrk="1" hangingPunct="1"/>
            <a:r>
              <a:rPr lang="de-AT" altLang="en-US" sz="3600" dirty="0" smtClean="0"/>
              <a:t>“ping” to a directed broadcast address</a:t>
            </a:r>
          </a:p>
        </p:txBody>
      </p:sp>
      <p:sp>
        <p:nvSpPr>
          <p:cNvPr id="13317" name="Rectangle 3"/>
          <p:cNvSpPr>
            <a:spLocks noGrp="1" noChangeArrowheads="1"/>
          </p:cNvSpPr>
          <p:nvPr>
            <p:ph type="body" idx="1"/>
          </p:nvPr>
        </p:nvSpPr>
        <p:spPr>
          <a:xfrm>
            <a:off x="457200" y="1600200"/>
            <a:ext cx="8229600" cy="4876800"/>
          </a:xfrm>
        </p:spPr>
        <p:txBody>
          <a:bodyPr/>
          <a:lstStyle/>
          <a:p>
            <a:pPr eaLnBrk="1" hangingPunct="1"/>
            <a:r>
              <a:rPr lang="de-AT" altLang="en-US" sz="2400" dirty="0" smtClean="0"/>
              <a:t>All hosts in the broadcast domain answer back</a:t>
            </a:r>
          </a:p>
          <a:p>
            <a:pPr eaLnBrk="1" hangingPunct="1"/>
            <a:endParaRPr lang="de-AT" altLang="en-US" sz="2400" dirty="0" smtClean="0"/>
          </a:p>
          <a:p>
            <a:pPr eaLnBrk="1" hangingPunct="1"/>
            <a:endParaRPr lang="de-AT" altLang="en-US" sz="2400" dirty="0" smtClean="0"/>
          </a:p>
          <a:p>
            <a:pPr eaLnBrk="1" hangingPunct="1"/>
            <a:endParaRPr lang="de-AT" altLang="en-US" sz="2400" dirty="0" smtClean="0"/>
          </a:p>
          <a:p>
            <a:pPr eaLnBrk="1" hangingPunct="1"/>
            <a:endParaRPr lang="de-AT" altLang="en-US" sz="2400" dirty="0" smtClean="0"/>
          </a:p>
          <a:p>
            <a:pPr eaLnBrk="1" hangingPunct="1"/>
            <a:endParaRPr lang="de-AT" altLang="en-US" sz="2400" dirty="0" smtClean="0"/>
          </a:p>
          <a:p>
            <a:pPr eaLnBrk="1" hangingPunct="1"/>
            <a:endParaRPr lang="de-AT" altLang="en-US" sz="2400" dirty="0" smtClean="0"/>
          </a:p>
          <a:p>
            <a:pPr eaLnBrk="1" hangingPunct="1"/>
            <a:r>
              <a:rPr lang="de-AT" altLang="en-US" sz="2400" dirty="0" smtClean="0"/>
              <a:t>Network traffic </a:t>
            </a:r>
            <a:r>
              <a:rPr lang="de-AT" altLang="en-US" sz="2400" i="1" dirty="0" smtClean="0"/>
              <a:t>“amplification”</a:t>
            </a:r>
            <a:r>
              <a:rPr lang="de-AT" altLang="en-US" sz="2400" dirty="0" smtClean="0"/>
              <a:t>: 1 datagram generates </a:t>
            </a:r>
            <a:r>
              <a:rPr lang="de-AT" altLang="en-US" sz="2400" i="1" dirty="0" smtClean="0"/>
              <a:t>n </a:t>
            </a:r>
            <a:r>
              <a:rPr lang="de-AT" altLang="en-US" sz="2400" dirty="0" smtClean="0"/>
              <a:t>datagrams in response (where </a:t>
            </a:r>
            <a:r>
              <a:rPr lang="de-AT" altLang="en-US" sz="2400" i="1" dirty="0" smtClean="0"/>
              <a:t>n </a:t>
            </a:r>
            <a:r>
              <a:rPr lang="de-AT" altLang="en-US" sz="2400" dirty="0" smtClean="0"/>
              <a:t>is the number of systems replying to a broadcast ICMP ECHO_REQUEST)</a:t>
            </a:r>
          </a:p>
        </p:txBody>
      </p:sp>
      <p:pic>
        <p:nvPicPr>
          <p:cNvPr id="13318"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19200" y="2209800"/>
            <a:ext cx="6126163"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983939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317">
                                            <p:txEl>
                                              <p:pRg st="7" end="7"/>
                                            </p:txEl>
                                          </p:spTgt>
                                        </p:tgtEl>
                                        <p:attrNameLst>
                                          <p:attrName>style.visibility</p:attrName>
                                        </p:attrNameLst>
                                      </p:cBhvr>
                                      <p:to>
                                        <p:strVal val="visible"/>
                                      </p:to>
                                    </p:set>
                                    <p:animEffect transition="in" filter="blinds(horizontal)">
                                      <p:cBhvr>
                                        <p:cTn id="7" dur="500"/>
                                        <p:tgtEl>
                                          <p:spTgt spid="133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457200" y="97217"/>
            <a:ext cx="8229600" cy="792162"/>
          </a:xfrm>
        </p:spPr>
        <p:txBody>
          <a:bodyPr/>
          <a:lstStyle/>
          <a:p>
            <a:pPr eaLnBrk="1" hangingPunct="1"/>
            <a:r>
              <a:rPr lang="de-AT" altLang="en-US" sz="3600" dirty="0" smtClean="0"/>
              <a:t>Smurf attack</a:t>
            </a:r>
          </a:p>
        </p:txBody>
      </p:sp>
      <p:sp>
        <p:nvSpPr>
          <p:cNvPr id="14340" name="Rectangle 3"/>
          <p:cNvSpPr>
            <a:spLocks noGrp="1" noChangeArrowheads="1"/>
          </p:cNvSpPr>
          <p:nvPr>
            <p:ph type="body" idx="1"/>
          </p:nvPr>
        </p:nvSpPr>
        <p:spPr>
          <a:xfrm>
            <a:off x="457200" y="1219200"/>
            <a:ext cx="8229600" cy="1600200"/>
          </a:xfrm>
        </p:spPr>
        <p:txBody>
          <a:bodyPr/>
          <a:lstStyle/>
          <a:p>
            <a:pPr eaLnBrk="1" hangingPunct="1"/>
            <a:r>
              <a:rPr lang="de-AT" altLang="en-US" sz="2400" smtClean="0"/>
              <a:t>In a </a:t>
            </a:r>
            <a:r>
              <a:rPr lang="de-AT" altLang="en-US" sz="2400" i="1" smtClean="0"/>
              <a:t>Smurf </a:t>
            </a:r>
            <a:r>
              <a:rPr lang="de-AT" altLang="en-US" sz="2400" smtClean="0"/>
              <a:t>attack, the attacker sends ping requests to a broadcast address, with the source address of the IP datagram set to the address of the target system under attack (</a:t>
            </a:r>
            <a:r>
              <a:rPr lang="de-AT" altLang="en-US" sz="2400" i="1" smtClean="0"/>
              <a:t>spoofed </a:t>
            </a:r>
            <a:r>
              <a:rPr lang="de-AT" altLang="en-US" sz="2400" smtClean="0"/>
              <a:t>source address)</a:t>
            </a:r>
          </a:p>
        </p:txBody>
      </p:sp>
      <p:pic>
        <p:nvPicPr>
          <p:cNvPr id="14341"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8200" y="2895600"/>
            <a:ext cx="7772400" cy="3276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276694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457200" y="115888"/>
            <a:ext cx="8229600" cy="762000"/>
          </a:xfrm>
        </p:spPr>
        <p:txBody>
          <a:bodyPr/>
          <a:lstStyle/>
          <a:p>
            <a:pPr eaLnBrk="1" hangingPunct="1"/>
            <a:r>
              <a:rPr lang="de-AT" altLang="en-US" sz="3600" dirty="0" smtClean="0"/>
              <a:t>Smurf attack protection</a:t>
            </a:r>
          </a:p>
        </p:txBody>
      </p:sp>
      <p:sp>
        <p:nvSpPr>
          <p:cNvPr id="16389" name="Rectangle 3"/>
          <p:cNvSpPr>
            <a:spLocks noGrp="1" noChangeArrowheads="1"/>
          </p:cNvSpPr>
          <p:nvPr>
            <p:ph type="body" idx="1"/>
          </p:nvPr>
        </p:nvSpPr>
        <p:spPr>
          <a:xfrm>
            <a:off x="457200" y="1371600"/>
            <a:ext cx="8229600" cy="4648200"/>
          </a:xfrm>
        </p:spPr>
        <p:txBody>
          <a:bodyPr/>
          <a:lstStyle/>
          <a:p>
            <a:pPr eaLnBrk="1" hangingPunct="1">
              <a:lnSpc>
                <a:spcPct val="90000"/>
              </a:lnSpc>
            </a:pPr>
            <a:r>
              <a:rPr lang="de-AT" altLang="en-US" sz="2400" smtClean="0"/>
              <a:t>Hosts can be configured not to respond to ICMP datagrams directed to IP broadcast addresses. Most OS have specific network settings to enable/disable the response to a broadcast ICMP ping message.</a:t>
            </a:r>
          </a:p>
          <a:p>
            <a:pPr eaLnBrk="1" hangingPunct="1">
              <a:lnSpc>
                <a:spcPct val="90000"/>
              </a:lnSpc>
              <a:buFontTx/>
              <a:buNone/>
            </a:pPr>
            <a:endParaRPr lang="de-AT" altLang="en-US" sz="2400" smtClean="0"/>
          </a:p>
          <a:p>
            <a:pPr eaLnBrk="1" hangingPunct="1">
              <a:lnSpc>
                <a:spcPct val="90000"/>
              </a:lnSpc>
            </a:pPr>
            <a:r>
              <a:rPr lang="de-AT" altLang="en-US" sz="2400" smtClean="0"/>
              <a:t>Disable IP-directed broadcasts at your leaf routers: to deny IP broadcast traffic onto your network from other networks (in particular from the Internet)</a:t>
            </a:r>
          </a:p>
          <a:p>
            <a:pPr eaLnBrk="1" hangingPunct="1">
              <a:lnSpc>
                <a:spcPct val="90000"/>
              </a:lnSpc>
              <a:buFontTx/>
              <a:buNone/>
            </a:pPr>
            <a:endParaRPr lang="de-AT" altLang="en-US" sz="2400" smtClean="0"/>
          </a:p>
          <a:p>
            <a:pPr eaLnBrk="1" hangingPunct="1">
              <a:lnSpc>
                <a:spcPct val="90000"/>
              </a:lnSpc>
            </a:pPr>
            <a:r>
              <a:rPr lang="de-AT" altLang="en-US" sz="2400" smtClean="0"/>
              <a:t>A forged source is required for the attack to succeed. Routers must filter outgoing packets that contain source addresses not belonging to local subnetworks.</a:t>
            </a:r>
          </a:p>
        </p:txBody>
      </p:sp>
    </p:spTree>
    <p:extLst>
      <p:ext uri="{BB962C8B-B14F-4D97-AF65-F5344CB8AC3E}">
        <p14:creationId xmlns:p14="http://schemas.microsoft.com/office/powerpoint/2010/main" xmlns="" val="36538249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389">
                                            <p:txEl>
                                              <p:pRg st="2" end="2"/>
                                            </p:txEl>
                                          </p:spTgt>
                                        </p:tgtEl>
                                        <p:attrNameLst>
                                          <p:attrName>style.visibility</p:attrName>
                                        </p:attrNameLst>
                                      </p:cBhvr>
                                      <p:to>
                                        <p:strVal val="visible"/>
                                      </p:to>
                                    </p:set>
                                    <p:animEffect transition="in" filter="blinds(horizontal)">
                                      <p:cBhvr>
                                        <p:cTn id="7" dur="500"/>
                                        <p:tgtEl>
                                          <p:spTgt spid="16389">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6389">
                                            <p:txEl>
                                              <p:pRg st="4" end="4"/>
                                            </p:txEl>
                                          </p:spTgt>
                                        </p:tgtEl>
                                        <p:attrNameLst>
                                          <p:attrName>style.visibility</p:attrName>
                                        </p:attrNameLst>
                                      </p:cBhvr>
                                      <p:to>
                                        <p:strVal val="visible"/>
                                      </p:to>
                                    </p:set>
                                    <p:animEffect transition="in" filter="blinds(horizontal)">
                                      <p:cBhvr>
                                        <p:cTn id="12" dur="500"/>
                                        <p:tgtEl>
                                          <p:spTgt spid="1638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457200" y="138161"/>
            <a:ext cx="8229600" cy="715962"/>
          </a:xfrm>
        </p:spPr>
        <p:txBody>
          <a:bodyPr/>
          <a:lstStyle/>
          <a:p>
            <a:pPr eaLnBrk="1" hangingPunct="1"/>
            <a:r>
              <a:rPr lang="de-AT" altLang="en-US" sz="3600" dirty="0" smtClean="0"/>
              <a:t>TCP SYN flood</a:t>
            </a:r>
          </a:p>
        </p:txBody>
      </p:sp>
      <p:sp>
        <p:nvSpPr>
          <p:cNvPr id="20484" name="Rectangle 3"/>
          <p:cNvSpPr>
            <a:spLocks noGrp="1" noChangeArrowheads="1"/>
          </p:cNvSpPr>
          <p:nvPr>
            <p:ph type="body" idx="1"/>
          </p:nvPr>
        </p:nvSpPr>
        <p:spPr>
          <a:xfrm>
            <a:off x="457200" y="1066800"/>
            <a:ext cx="8229600" cy="5562600"/>
          </a:xfrm>
        </p:spPr>
        <p:txBody>
          <a:bodyPr/>
          <a:lstStyle/>
          <a:p>
            <a:pPr eaLnBrk="1" hangingPunct="1">
              <a:lnSpc>
                <a:spcPct val="90000"/>
              </a:lnSpc>
            </a:pPr>
            <a:r>
              <a:rPr lang="de-AT" altLang="en-US" sz="2400" smtClean="0"/>
              <a:t>A TCP SYN flood is an attack based on bogus TCP connection requests, created with a spoofed source IP address, sent to the attacked system. </a:t>
            </a:r>
            <a:r>
              <a:rPr lang="de-AT" altLang="en-US" sz="2400" i="1" smtClean="0"/>
              <a:t>Connections are not completed</a:t>
            </a:r>
            <a:r>
              <a:rPr lang="de-AT" altLang="en-US" sz="2400" smtClean="0"/>
              <a:t>, thus soon it will fill up the connection request table of the attacked system, preventing it from accepting any further valid connection request.</a:t>
            </a:r>
          </a:p>
          <a:p>
            <a:pPr eaLnBrk="1" hangingPunct="1">
              <a:lnSpc>
                <a:spcPct val="90000"/>
              </a:lnSpc>
              <a:buFontTx/>
              <a:buNone/>
            </a:pPr>
            <a:endParaRPr lang="de-AT" altLang="en-US" sz="2400" smtClean="0"/>
          </a:p>
          <a:p>
            <a:pPr eaLnBrk="1" hangingPunct="1">
              <a:lnSpc>
                <a:spcPct val="90000"/>
              </a:lnSpc>
            </a:pPr>
            <a:r>
              <a:rPr lang="de-AT" altLang="en-US" sz="2400" smtClean="0"/>
              <a:t>The source host for the attack sends a SYN packet to the target host. The target hosts replies with a SYN/ACK </a:t>
            </a:r>
            <a:r>
              <a:rPr lang="de-AT" altLang="en-US" sz="2400" i="1" smtClean="0"/>
              <a:t>back to the legitimate user of the forged IP source address. </a:t>
            </a:r>
            <a:r>
              <a:rPr lang="de-AT" altLang="en-US" sz="2400" smtClean="0"/>
              <a:t>Since the spoofed source IP address is unreachable, the attacked system will never receive the corresponding ACK packets in return, and the connection request table on the attacked system will soon be filled up.</a:t>
            </a:r>
          </a:p>
        </p:txBody>
      </p:sp>
    </p:spTree>
    <p:extLst>
      <p:ext uri="{BB962C8B-B14F-4D97-AF65-F5344CB8AC3E}">
        <p14:creationId xmlns:p14="http://schemas.microsoft.com/office/powerpoint/2010/main" xmlns="" val="2193301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57200" y="137319"/>
            <a:ext cx="8229600" cy="792162"/>
          </a:xfrm>
        </p:spPr>
        <p:txBody>
          <a:bodyPr/>
          <a:lstStyle/>
          <a:p>
            <a:pPr eaLnBrk="1" hangingPunct="1"/>
            <a:r>
              <a:rPr lang="de-AT" altLang="en-US" sz="3600" dirty="0" smtClean="0"/>
              <a:t>TCP SYN flood</a:t>
            </a:r>
          </a:p>
        </p:txBody>
      </p:sp>
      <p:sp>
        <p:nvSpPr>
          <p:cNvPr id="21508" name="Rectangle 4"/>
          <p:cNvSpPr>
            <a:spLocks noChangeArrowheads="1"/>
          </p:cNvSpPr>
          <p:nvPr/>
        </p:nvSpPr>
        <p:spPr bwMode="auto">
          <a:xfrm>
            <a:off x="7696200" y="533400"/>
            <a:ext cx="8382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de-AT" altLang="en-US" sz="2000">
                <a:solidFill>
                  <a:schemeClr val="tx2"/>
                </a:solidFill>
              </a:rPr>
              <a:t>Cont.</a:t>
            </a:r>
          </a:p>
        </p:txBody>
      </p:sp>
      <p:pic>
        <p:nvPicPr>
          <p:cNvPr id="21509"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57250" y="1571625"/>
            <a:ext cx="7431088" cy="3714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6755536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457200" y="0"/>
            <a:ext cx="8229600" cy="762000"/>
          </a:xfrm>
        </p:spPr>
        <p:txBody>
          <a:bodyPr/>
          <a:lstStyle/>
          <a:p>
            <a:pPr eaLnBrk="1" hangingPunct="1"/>
            <a:r>
              <a:rPr lang="de-AT" altLang="en-US" sz="3600" dirty="0" smtClean="0"/>
              <a:t>TCP SYN flood protection</a:t>
            </a:r>
          </a:p>
        </p:txBody>
      </p:sp>
      <p:sp>
        <p:nvSpPr>
          <p:cNvPr id="23556" name="Rectangle 3"/>
          <p:cNvSpPr>
            <a:spLocks noGrp="1" noChangeArrowheads="1"/>
          </p:cNvSpPr>
          <p:nvPr>
            <p:ph type="body" idx="1"/>
          </p:nvPr>
        </p:nvSpPr>
        <p:spPr>
          <a:xfrm>
            <a:off x="457200" y="1143000"/>
            <a:ext cx="8229600" cy="4953000"/>
          </a:xfrm>
        </p:spPr>
        <p:txBody>
          <a:bodyPr/>
          <a:lstStyle/>
          <a:p>
            <a:pPr eaLnBrk="1" hangingPunct="1"/>
            <a:r>
              <a:rPr lang="de-AT" altLang="en-US" sz="2800" smtClean="0"/>
              <a:t>Apply Operating System fixes:</a:t>
            </a:r>
          </a:p>
          <a:p>
            <a:pPr lvl="1" eaLnBrk="1" hangingPunct="1"/>
            <a:r>
              <a:rPr lang="de-AT" altLang="en-US" sz="2400" smtClean="0"/>
              <a:t>Systems periodically check incomplete connection requests,and randomly clear connections that have not completed a three-way handshake. This will reduce the likelihood of a complete block due to a successful SYN attack, and allow legitimate client connections to proceed.</a:t>
            </a:r>
          </a:p>
          <a:p>
            <a:pPr lvl="1" eaLnBrk="1" hangingPunct="1">
              <a:buFontTx/>
              <a:buNone/>
            </a:pPr>
            <a:endParaRPr lang="de-AT" altLang="en-US" sz="1400" smtClean="0"/>
          </a:p>
          <a:p>
            <a:pPr eaLnBrk="1" hangingPunct="1"/>
            <a:r>
              <a:rPr lang="de-AT" altLang="en-US" sz="2800" smtClean="0"/>
              <a:t>Configure TCP SYN traffic rate limiting</a:t>
            </a:r>
          </a:p>
          <a:p>
            <a:pPr eaLnBrk="1" hangingPunct="1">
              <a:buFontTx/>
              <a:buNone/>
            </a:pPr>
            <a:endParaRPr lang="de-AT" altLang="en-US" sz="1400" smtClean="0"/>
          </a:p>
          <a:p>
            <a:pPr eaLnBrk="1" hangingPunct="1"/>
            <a:r>
              <a:rPr lang="de-AT" altLang="en-US" sz="2800" smtClean="0"/>
              <a:t>Install IDS (Intrusion Detection Systems) capable of detecting TCP SYN flood attacks.</a:t>
            </a:r>
          </a:p>
        </p:txBody>
      </p:sp>
    </p:spTree>
    <p:extLst>
      <p:ext uri="{BB962C8B-B14F-4D97-AF65-F5344CB8AC3E}">
        <p14:creationId xmlns:p14="http://schemas.microsoft.com/office/powerpoint/2010/main" xmlns="" val="38281530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a:xfrm>
            <a:off x="457200" y="76200"/>
            <a:ext cx="8229600" cy="838200"/>
          </a:xfrm>
        </p:spPr>
        <p:txBody>
          <a:bodyPr/>
          <a:lstStyle/>
          <a:p>
            <a:pPr eaLnBrk="1" hangingPunct="1"/>
            <a:r>
              <a:rPr lang="de-AT" altLang="en-US" sz="3600" smtClean="0"/>
              <a:t>Distributed Denial of Service (DDoS)</a:t>
            </a:r>
          </a:p>
        </p:txBody>
      </p:sp>
      <p:sp>
        <p:nvSpPr>
          <p:cNvPr id="26629" name="Rectangle 7"/>
          <p:cNvSpPr>
            <a:spLocks noGrp="1" noChangeArrowheads="1"/>
          </p:cNvSpPr>
          <p:nvPr>
            <p:ph type="body" idx="1"/>
          </p:nvPr>
        </p:nvSpPr>
        <p:spPr>
          <a:xfrm>
            <a:off x="457200" y="1219200"/>
            <a:ext cx="8229600" cy="838200"/>
          </a:xfrm>
          <a:noFill/>
        </p:spPr>
        <p:txBody>
          <a:bodyPr/>
          <a:lstStyle/>
          <a:p>
            <a:pPr eaLnBrk="1" hangingPunct="1"/>
            <a:r>
              <a:rPr lang="de-AT" altLang="en-US" sz="2400" smtClean="0"/>
              <a:t>The attacking host is replicated through an handler-agent distributed framework</a:t>
            </a:r>
          </a:p>
        </p:txBody>
      </p:sp>
      <p:pic>
        <p:nvPicPr>
          <p:cNvPr id="26630" name="Picture 8"/>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2133600"/>
            <a:ext cx="7694613" cy="4371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086631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457200" y="152400"/>
            <a:ext cx="8229600" cy="792163"/>
          </a:xfrm>
        </p:spPr>
        <p:txBody>
          <a:bodyPr/>
          <a:lstStyle/>
          <a:p>
            <a:pPr eaLnBrk="1" hangingPunct="1"/>
            <a:r>
              <a:rPr lang="de-AT" altLang="en-US" sz="3600" smtClean="0"/>
              <a:t>DDoS protection</a:t>
            </a:r>
          </a:p>
        </p:txBody>
      </p:sp>
      <p:sp>
        <p:nvSpPr>
          <p:cNvPr id="28676" name="Rectangle 3"/>
          <p:cNvSpPr>
            <a:spLocks noGrp="1" noChangeArrowheads="1"/>
          </p:cNvSpPr>
          <p:nvPr>
            <p:ph type="body" idx="1"/>
          </p:nvPr>
        </p:nvSpPr>
        <p:spPr>
          <a:xfrm>
            <a:off x="457200" y="1219200"/>
            <a:ext cx="8229600" cy="4648200"/>
          </a:xfrm>
        </p:spPr>
        <p:txBody>
          <a:bodyPr/>
          <a:lstStyle/>
          <a:p>
            <a:pPr eaLnBrk="1" hangingPunct="1"/>
            <a:r>
              <a:rPr lang="de-AT" altLang="en-US" sz="2400" smtClean="0"/>
              <a:t>Configure routers to filter network traffic</a:t>
            </a:r>
          </a:p>
          <a:p>
            <a:pPr lvl="1" eaLnBrk="1" hangingPunct="1"/>
            <a:r>
              <a:rPr lang="de-AT" altLang="en-US" sz="2000" smtClean="0"/>
              <a:t>Perform ingress filtering</a:t>
            </a:r>
          </a:p>
          <a:p>
            <a:pPr lvl="1" eaLnBrk="1" hangingPunct="1"/>
            <a:r>
              <a:rPr lang="de-AT" altLang="en-US" sz="2000" smtClean="0"/>
              <a:t>Configure traffic rate limiting (ICMP, SYN, UDP, etc)</a:t>
            </a:r>
          </a:p>
          <a:p>
            <a:pPr lvl="1" eaLnBrk="1" hangingPunct="1">
              <a:buFontTx/>
              <a:buNone/>
            </a:pPr>
            <a:endParaRPr lang="de-AT" altLang="en-US" sz="1000" smtClean="0"/>
          </a:p>
          <a:p>
            <a:pPr eaLnBrk="1" hangingPunct="1"/>
            <a:r>
              <a:rPr lang="de-AT" altLang="en-US" sz="2400" smtClean="0"/>
              <a:t>Deploy firewalls at the boundaries of your network</a:t>
            </a:r>
          </a:p>
          <a:p>
            <a:pPr lvl="1" eaLnBrk="1" hangingPunct="1"/>
            <a:r>
              <a:rPr lang="de-AT" altLang="en-US" sz="2000" smtClean="0"/>
              <a:t>The filtering system must be able to distinguish harmful uses of a network service from legitimate uses.</a:t>
            </a:r>
          </a:p>
          <a:p>
            <a:pPr lvl="1" eaLnBrk="1" hangingPunct="1">
              <a:buFontTx/>
              <a:buNone/>
            </a:pPr>
            <a:endParaRPr lang="de-AT" altLang="en-US" sz="1000" smtClean="0"/>
          </a:p>
          <a:p>
            <a:pPr eaLnBrk="1" hangingPunct="1"/>
            <a:r>
              <a:rPr lang="de-AT" altLang="en-US" sz="2400" smtClean="0"/>
              <a:t>Perform regular network vulnerability scans</a:t>
            </a:r>
          </a:p>
          <a:p>
            <a:pPr lvl="1" eaLnBrk="1" hangingPunct="1"/>
            <a:r>
              <a:rPr lang="de-AT" altLang="en-US" sz="2000" smtClean="0"/>
              <a:t>common and known vulnerabilities could be exploited to install DDoS agents.</a:t>
            </a:r>
          </a:p>
          <a:p>
            <a:pPr lvl="1" eaLnBrk="1" hangingPunct="1"/>
            <a:r>
              <a:rPr lang="de-AT" altLang="en-US" sz="2000" smtClean="0"/>
              <a:t>Identify the agents that are listening to the handler’s commands</a:t>
            </a:r>
          </a:p>
        </p:txBody>
      </p:sp>
    </p:spTree>
    <p:extLst>
      <p:ext uri="{BB962C8B-B14F-4D97-AF65-F5344CB8AC3E}">
        <p14:creationId xmlns:p14="http://schemas.microsoft.com/office/powerpoint/2010/main" xmlns="" val="22849565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457200" y="84138"/>
            <a:ext cx="8229600" cy="792162"/>
          </a:xfrm>
        </p:spPr>
        <p:txBody>
          <a:bodyPr/>
          <a:lstStyle/>
          <a:p>
            <a:pPr eaLnBrk="1" hangingPunct="1"/>
            <a:r>
              <a:rPr lang="de-AT" altLang="en-US" sz="3600" dirty="0" smtClean="0"/>
              <a:t>DDoS protection</a:t>
            </a:r>
          </a:p>
        </p:txBody>
      </p:sp>
      <p:sp>
        <p:nvSpPr>
          <p:cNvPr id="29700" name="Rectangle 3"/>
          <p:cNvSpPr>
            <a:spLocks noGrp="1" noChangeArrowheads="1"/>
          </p:cNvSpPr>
          <p:nvPr>
            <p:ph type="body" idx="1"/>
          </p:nvPr>
        </p:nvSpPr>
        <p:spPr/>
        <p:txBody>
          <a:bodyPr/>
          <a:lstStyle/>
          <a:p>
            <a:pPr eaLnBrk="1" hangingPunct="1"/>
            <a:r>
              <a:rPr lang="de-AT" altLang="en-US" sz="2800" smtClean="0"/>
              <a:t>Install IDS (Intrusion Detection Systems) capable of detecting</a:t>
            </a:r>
          </a:p>
          <a:p>
            <a:pPr lvl="1" eaLnBrk="1" hangingPunct="1"/>
            <a:r>
              <a:rPr lang="de-AT" altLang="en-US" sz="2400" smtClean="0"/>
              <a:t>DDoS handler-to-agent communication</a:t>
            </a:r>
          </a:p>
          <a:p>
            <a:pPr lvl="1" eaLnBrk="1" hangingPunct="1"/>
            <a:r>
              <a:rPr lang="de-AT" altLang="en-US" sz="2400" smtClean="0"/>
              <a:t>DDoS agent-to-target attacks</a:t>
            </a:r>
          </a:p>
          <a:p>
            <a:pPr eaLnBrk="1" hangingPunct="1"/>
            <a:endParaRPr lang="de-AT" altLang="en-US" smtClean="0"/>
          </a:p>
        </p:txBody>
      </p:sp>
      <p:sp>
        <p:nvSpPr>
          <p:cNvPr id="29701" name="Rectangle 4"/>
          <p:cNvSpPr>
            <a:spLocks noChangeArrowheads="1"/>
          </p:cNvSpPr>
          <p:nvPr/>
        </p:nvSpPr>
        <p:spPr bwMode="auto">
          <a:xfrm>
            <a:off x="7620000" y="421482"/>
            <a:ext cx="8382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r>
              <a:rPr lang="de-AT" altLang="en-US" sz="2000">
                <a:solidFill>
                  <a:schemeClr val="tx2"/>
                </a:solidFill>
              </a:rPr>
              <a:t>Cont.</a:t>
            </a:r>
          </a:p>
        </p:txBody>
      </p:sp>
    </p:spTree>
    <p:extLst>
      <p:ext uri="{BB962C8B-B14F-4D97-AF65-F5344CB8AC3E}">
        <p14:creationId xmlns:p14="http://schemas.microsoft.com/office/powerpoint/2010/main" xmlns="" val="72484563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4642" name="Rectangle 2"/>
          <p:cNvSpPr>
            <a:spLocks noGrp="1" noChangeArrowheads="1"/>
          </p:cNvSpPr>
          <p:nvPr>
            <p:ph type="title"/>
          </p:nvPr>
        </p:nvSpPr>
        <p:spPr>
          <a:xfrm>
            <a:off x="511175" y="386398"/>
            <a:ext cx="8229600" cy="576262"/>
          </a:xfrm>
        </p:spPr>
        <p:txBody>
          <a:bodyPr/>
          <a:lstStyle/>
          <a:p>
            <a:r>
              <a:rPr lang="en-CA" altLang="ja-JP" dirty="0" smtClean="0">
                <a:ea typeface="MS PGothic" panose="020B0600070205080204" pitchFamily="34" charset="-128"/>
              </a:rPr>
              <a:t>The Components </a:t>
            </a:r>
            <a:r>
              <a:rPr lang="en-CA" altLang="ja-JP" dirty="0">
                <a:ea typeface="MS PGothic" panose="020B0600070205080204" pitchFamily="34" charset="-128"/>
              </a:rPr>
              <a:t>and Operations of Basic Wireless LAN Security</a:t>
            </a:r>
            <a:r>
              <a:rPr lang="en-US" altLang="ja-JP" dirty="0">
                <a:ea typeface="MS PGothic" panose="020B0600070205080204" pitchFamily="34" charset="-128"/>
              </a:rPr>
              <a:t> </a:t>
            </a:r>
            <a:endParaRPr lang="en-US" altLang="en-US" dirty="0"/>
          </a:p>
        </p:txBody>
      </p:sp>
      <p:sp>
        <p:nvSpPr>
          <p:cNvPr id="1264643" name="Rectangle 3"/>
          <p:cNvSpPr>
            <a:spLocks noGrp="1" noChangeArrowheads="1"/>
          </p:cNvSpPr>
          <p:nvPr>
            <p:ph type="body" idx="1"/>
          </p:nvPr>
        </p:nvSpPr>
        <p:spPr>
          <a:xfrm>
            <a:off x="655638" y="1536700"/>
            <a:ext cx="7940675" cy="5076825"/>
          </a:xfrm>
        </p:spPr>
        <p:txBody>
          <a:bodyPr/>
          <a:lstStyle/>
          <a:p>
            <a:endParaRPr lang="en-US" altLang="en-US" dirty="0"/>
          </a:p>
          <a:p>
            <a:pPr>
              <a:buFont typeface="Symbol" panose="05050102010706020507" pitchFamily="18" charset="2"/>
              <a:buChar char=""/>
            </a:pPr>
            <a:endParaRPr lang="en-US" altLang="en-US" dirty="0"/>
          </a:p>
        </p:txBody>
      </p:sp>
      <p:pic>
        <p:nvPicPr>
          <p:cNvPr id="1264644"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25054" y="1536700"/>
            <a:ext cx="7218095" cy="48823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2"/>
                </a:solidFill>
                <a:miter lim="800000"/>
                <a:headEnd/>
                <a:tailEnd/>
              </a14:hiddenLine>
            </a:ext>
            <a:ext uri="{AF507438-7753-43E0-B8FC-AC1667EBCBE1}">
              <a14:hiddenEffects xmlns:a14="http://schemas.microsoft.com/office/drawing/2010/main" xmlns="">
                <a:effectLst>
                  <a:outerShdw dist="17961" dir="2700000" algn="ctr" rotWithShape="0">
                    <a:schemeClr val="bg2"/>
                  </a:outerShdw>
                </a:effectLst>
              </a14:hiddenEffects>
            </a:ext>
          </a:extLst>
        </p:spPr>
      </p:pic>
    </p:spTree>
    <p:extLst>
      <p:ext uri="{BB962C8B-B14F-4D97-AF65-F5344CB8AC3E}">
        <p14:creationId xmlns:p14="http://schemas.microsoft.com/office/powerpoint/2010/main" xmlns="" val="40092292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in a WLAN in 5 ways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sz="2800" dirty="0" smtClean="0"/>
              <a:t>Disabling the SSID</a:t>
            </a:r>
          </a:p>
          <a:p>
            <a:pPr marL="0" indent="0">
              <a:buNone/>
            </a:pPr>
            <a:endParaRPr lang="en-US" dirty="0" smtClean="0"/>
          </a:p>
          <a:p>
            <a:endParaRPr lang="en-US" dirty="0"/>
          </a:p>
        </p:txBody>
      </p:sp>
      <p:pic>
        <p:nvPicPr>
          <p:cNvPr id="4" name="Picture 3"/>
          <p:cNvPicPr>
            <a:picLocks noChangeAspect="1"/>
          </p:cNvPicPr>
          <p:nvPr/>
        </p:nvPicPr>
        <p:blipFill rotWithShape="1">
          <a:blip r:embed="rId2"/>
          <a:srcRect l="30125" t="20292" r="29117" b="15895"/>
          <a:stretch/>
        </p:blipFill>
        <p:spPr>
          <a:xfrm>
            <a:off x="3671541" y="2133600"/>
            <a:ext cx="5364509" cy="4724400"/>
          </a:xfrm>
          <a:prstGeom prst="rect">
            <a:avLst/>
          </a:prstGeom>
        </p:spPr>
      </p:pic>
    </p:spTree>
    <p:extLst>
      <p:ext uri="{BB962C8B-B14F-4D97-AF65-F5344CB8AC3E}">
        <p14:creationId xmlns:p14="http://schemas.microsoft.com/office/powerpoint/2010/main" xmlns="" val="24315289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in WLAN</a:t>
            </a:r>
            <a:endParaRPr lang="en-US" dirty="0"/>
          </a:p>
        </p:txBody>
      </p:sp>
      <p:sp>
        <p:nvSpPr>
          <p:cNvPr id="3" name="Content Placeholder 2"/>
          <p:cNvSpPr>
            <a:spLocks noGrp="1"/>
          </p:cNvSpPr>
          <p:nvPr>
            <p:ph idx="1"/>
          </p:nvPr>
        </p:nvSpPr>
        <p:spPr/>
        <p:txBody>
          <a:bodyPr/>
          <a:lstStyle/>
          <a:p>
            <a:pPr marL="0" indent="0">
              <a:buNone/>
            </a:pPr>
            <a:r>
              <a:rPr lang="en-US" sz="2400" dirty="0" smtClean="0"/>
              <a:t>2. MAC </a:t>
            </a:r>
            <a:r>
              <a:rPr lang="en-US" sz="2400" dirty="0"/>
              <a:t>address </a:t>
            </a:r>
            <a:r>
              <a:rPr lang="en-US" sz="2400" dirty="0" smtClean="0"/>
              <a:t>filtration</a:t>
            </a:r>
            <a:endParaRPr lang="en-US" sz="2400" dirty="0"/>
          </a:p>
        </p:txBody>
      </p:sp>
      <p:pic>
        <p:nvPicPr>
          <p:cNvPr id="4" name="Picture 3"/>
          <p:cNvPicPr>
            <a:picLocks noChangeAspect="1"/>
          </p:cNvPicPr>
          <p:nvPr/>
        </p:nvPicPr>
        <p:blipFill rotWithShape="1">
          <a:blip r:embed="rId2"/>
          <a:srcRect l="24421" t="11871" r="24632" b="13649"/>
          <a:stretch/>
        </p:blipFill>
        <p:spPr>
          <a:xfrm>
            <a:off x="2929894" y="1836821"/>
            <a:ext cx="6106156" cy="5021179"/>
          </a:xfrm>
          <a:prstGeom prst="rect">
            <a:avLst/>
          </a:prstGeom>
        </p:spPr>
      </p:pic>
    </p:spTree>
    <p:extLst>
      <p:ext uri="{BB962C8B-B14F-4D97-AF65-F5344CB8AC3E}">
        <p14:creationId xmlns:p14="http://schemas.microsoft.com/office/powerpoint/2010/main" xmlns="" val="35824220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in WLAN</a:t>
            </a:r>
            <a:endParaRPr lang="en-US" dirty="0"/>
          </a:p>
        </p:txBody>
      </p:sp>
      <p:sp>
        <p:nvSpPr>
          <p:cNvPr id="3" name="Content Placeholder 2"/>
          <p:cNvSpPr>
            <a:spLocks noGrp="1"/>
          </p:cNvSpPr>
          <p:nvPr>
            <p:ph idx="1"/>
          </p:nvPr>
        </p:nvSpPr>
        <p:spPr/>
        <p:txBody>
          <a:bodyPr/>
          <a:lstStyle/>
          <a:p>
            <a:pPr marL="0" indent="0">
              <a:buNone/>
            </a:pPr>
            <a:r>
              <a:rPr lang="en-US" sz="2400" dirty="0" smtClean="0"/>
              <a:t>3. Limiting the number of IPs</a:t>
            </a:r>
            <a:endParaRPr lang="en-US" sz="2400" dirty="0"/>
          </a:p>
        </p:txBody>
      </p:sp>
      <p:pic>
        <p:nvPicPr>
          <p:cNvPr id="5" name="Picture 4"/>
          <p:cNvPicPr>
            <a:picLocks noChangeAspect="1"/>
          </p:cNvPicPr>
          <p:nvPr/>
        </p:nvPicPr>
        <p:blipFill rotWithShape="1">
          <a:blip r:embed="rId2"/>
          <a:srcRect l="24421" t="11871" r="19263" b="8596"/>
          <a:stretch/>
        </p:blipFill>
        <p:spPr>
          <a:xfrm>
            <a:off x="2611184" y="1668378"/>
            <a:ext cx="6532816" cy="5189621"/>
          </a:xfrm>
          <a:prstGeom prst="rect">
            <a:avLst/>
          </a:prstGeom>
        </p:spPr>
      </p:pic>
    </p:spTree>
    <p:extLst>
      <p:ext uri="{BB962C8B-B14F-4D97-AF65-F5344CB8AC3E}">
        <p14:creationId xmlns:p14="http://schemas.microsoft.com/office/powerpoint/2010/main" xmlns="" val="24790227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in WLAN</a:t>
            </a:r>
            <a:endParaRPr lang="en-US" dirty="0"/>
          </a:p>
        </p:txBody>
      </p:sp>
      <p:sp>
        <p:nvSpPr>
          <p:cNvPr id="3" name="Content Placeholder 2"/>
          <p:cNvSpPr>
            <a:spLocks noGrp="1"/>
          </p:cNvSpPr>
          <p:nvPr>
            <p:ph idx="1"/>
          </p:nvPr>
        </p:nvSpPr>
        <p:spPr/>
        <p:txBody>
          <a:bodyPr/>
          <a:lstStyle/>
          <a:p>
            <a:pPr marL="0" indent="0">
              <a:buNone/>
            </a:pPr>
            <a:r>
              <a:rPr lang="en-US" sz="2400" dirty="0"/>
              <a:t>4</a:t>
            </a:r>
            <a:r>
              <a:rPr lang="en-US" sz="2400" dirty="0" smtClean="0"/>
              <a:t>. Enabling the Security mode</a:t>
            </a:r>
            <a:endParaRPr lang="en-US" sz="2400" dirty="0"/>
          </a:p>
        </p:txBody>
      </p:sp>
      <p:pic>
        <p:nvPicPr>
          <p:cNvPr id="4" name="Picture 3"/>
          <p:cNvPicPr>
            <a:picLocks noChangeAspect="1"/>
          </p:cNvPicPr>
          <p:nvPr/>
        </p:nvPicPr>
        <p:blipFill rotWithShape="1">
          <a:blip r:embed="rId2"/>
          <a:srcRect l="24526" t="11871" r="19053" b="8596"/>
          <a:stretch/>
        </p:blipFill>
        <p:spPr>
          <a:xfrm>
            <a:off x="2662988" y="1719138"/>
            <a:ext cx="6481011" cy="5138862"/>
          </a:xfrm>
          <a:prstGeom prst="rect">
            <a:avLst/>
          </a:prstGeom>
        </p:spPr>
      </p:pic>
    </p:spTree>
    <p:extLst>
      <p:ext uri="{BB962C8B-B14F-4D97-AF65-F5344CB8AC3E}">
        <p14:creationId xmlns:p14="http://schemas.microsoft.com/office/powerpoint/2010/main" xmlns="" val="39040292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in WLAN</a:t>
            </a:r>
            <a:endParaRPr lang="en-US" dirty="0"/>
          </a:p>
        </p:txBody>
      </p:sp>
      <p:sp>
        <p:nvSpPr>
          <p:cNvPr id="3" name="Content Placeholder 2"/>
          <p:cNvSpPr>
            <a:spLocks noGrp="1"/>
          </p:cNvSpPr>
          <p:nvPr>
            <p:ph idx="1"/>
          </p:nvPr>
        </p:nvSpPr>
        <p:spPr/>
        <p:txBody>
          <a:bodyPr/>
          <a:lstStyle/>
          <a:p>
            <a:pPr marL="0" indent="0">
              <a:buNone/>
            </a:pPr>
            <a:r>
              <a:rPr lang="en-US" sz="2400" dirty="0" smtClean="0"/>
              <a:t>5. Internet Access </a:t>
            </a:r>
          </a:p>
          <a:p>
            <a:pPr marL="0" indent="0">
              <a:buNone/>
            </a:pPr>
            <a:r>
              <a:rPr lang="en-US" sz="2400" dirty="0"/>
              <a:t> </a:t>
            </a:r>
            <a:r>
              <a:rPr lang="en-US" sz="2400" dirty="0" smtClean="0"/>
              <a:t>   Policy</a:t>
            </a:r>
            <a:endParaRPr lang="en-US" sz="2400" dirty="0"/>
          </a:p>
        </p:txBody>
      </p:sp>
      <p:pic>
        <p:nvPicPr>
          <p:cNvPr id="5" name="Picture 4"/>
          <p:cNvPicPr>
            <a:picLocks noChangeAspect="1"/>
          </p:cNvPicPr>
          <p:nvPr/>
        </p:nvPicPr>
        <p:blipFill rotWithShape="1">
          <a:blip r:embed="rId2"/>
          <a:srcRect l="24316" t="12059" r="35579" b="8597"/>
          <a:stretch/>
        </p:blipFill>
        <p:spPr>
          <a:xfrm>
            <a:off x="3659183" y="994611"/>
            <a:ext cx="5376867" cy="5983706"/>
          </a:xfrm>
          <a:prstGeom prst="rect">
            <a:avLst/>
          </a:prstGeom>
        </p:spPr>
      </p:pic>
    </p:spTree>
    <p:extLst>
      <p:ext uri="{BB962C8B-B14F-4D97-AF65-F5344CB8AC3E}">
        <p14:creationId xmlns:p14="http://schemas.microsoft.com/office/powerpoint/2010/main" xmlns="" val="20134562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Summary</a:t>
            </a:r>
            <a:endParaRPr lang="en-AU" altLang="en-US" smtClean="0">
              <a:ea typeface="ＭＳ Ｐゴシック" panose="020B0600070205080204" pitchFamily="34" charset="-128"/>
            </a:endParaRPr>
          </a:p>
        </p:txBody>
      </p:sp>
      <p:sp>
        <p:nvSpPr>
          <p:cNvPr id="45059" name="Rectangle 3"/>
          <p:cNvSpPr>
            <a:spLocks noGrp="1" noChangeArrowheads="1"/>
          </p:cNvSpPr>
          <p:nvPr>
            <p:ph type="body" idx="1"/>
          </p:nvPr>
        </p:nvSpPr>
        <p:spPr/>
        <p:txBody>
          <a:bodyPr/>
          <a:lstStyle/>
          <a:p>
            <a:pPr lvl="1" eaLnBrk="1" hangingPunct="1"/>
            <a:endParaRPr lang="en-US" altLang="en-US" dirty="0" smtClean="0">
              <a:ea typeface="ＭＳ Ｐゴシック" panose="020B0600070205080204" pitchFamily="34" charset="-128"/>
            </a:endParaRPr>
          </a:p>
          <a:p>
            <a:pPr lvl="1" eaLnBrk="1" hangingPunct="1"/>
            <a:endParaRPr lang="en-AU" altLang="en-US" dirty="0" smtClean="0">
              <a:ea typeface="ＭＳ Ｐゴシック" panose="020B0600070205080204" pitchFamily="34" charset="-128"/>
            </a:endParaRPr>
          </a:p>
        </p:txBody>
      </p:sp>
      <p:sp>
        <p:nvSpPr>
          <p:cNvPr id="4" name="Content Placeholder 2"/>
          <p:cNvSpPr txBox="1">
            <a:spLocks/>
          </p:cNvSpPr>
          <p:nvPr/>
        </p:nvSpPr>
        <p:spPr bwMode="auto">
          <a:xfrm>
            <a:off x="304800" y="1371600"/>
            <a:ext cx="8534400" cy="510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35000"/>
              </a:spcBef>
              <a:spcAft>
                <a:spcPct val="0"/>
              </a:spcAft>
              <a:buClr>
                <a:srgbClr val="993300"/>
              </a:buClr>
              <a:buSzPct val="90000"/>
              <a:buFont typeface="Wingdings" pitchFamily="-107" charset="2"/>
              <a:buChar char="Ø"/>
              <a:tabLst/>
              <a:defRPr/>
            </a:pPr>
            <a:r>
              <a:rPr kumimoji="1" lang="en-US" sz="2400" b="0" i="0" u="none" strike="noStrike" kern="1200" cap="none" spc="0" normalizeH="0" baseline="0" noProof="0" dirty="0" smtClean="0">
                <a:ln>
                  <a:noFill/>
                </a:ln>
                <a:solidFill>
                  <a:schemeClr val="tx1"/>
                </a:solidFill>
                <a:effectLst/>
                <a:uLnTx/>
                <a:uFillTx/>
                <a:latin typeface="+mn-lt"/>
                <a:ea typeface="+mn-ea"/>
                <a:cs typeface="+mn-cs"/>
              </a:rPr>
              <a:t>We have revised</a:t>
            </a:r>
            <a:r>
              <a:rPr kumimoji="1" lang="en-US" sz="2400" b="0" i="0" u="none" strike="noStrike" kern="1200" cap="none" spc="0" normalizeH="0" noProof="0" dirty="0" smtClean="0">
                <a:ln>
                  <a:noFill/>
                </a:ln>
                <a:solidFill>
                  <a:schemeClr val="tx1"/>
                </a:solidFill>
                <a:effectLst/>
                <a:uLnTx/>
                <a:uFillTx/>
                <a:latin typeface="+mn-lt"/>
                <a:ea typeface="+mn-ea"/>
                <a:cs typeface="+mn-cs"/>
              </a:rPr>
              <a:t> basics of system security.</a:t>
            </a:r>
          </a:p>
          <a:p>
            <a:pPr marL="342900" marR="0" lvl="0" indent="-342900" algn="l" defTabSz="914400" rtl="0" eaLnBrk="1" fontAlgn="base" latinLnBrk="0" hangingPunct="1">
              <a:lnSpc>
                <a:spcPct val="100000"/>
              </a:lnSpc>
              <a:spcBef>
                <a:spcPct val="35000"/>
              </a:spcBef>
              <a:spcAft>
                <a:spcPct val="0"/>
              </a:spcAft>
              <a:buClr>
                <a:srgbClr val="993300"/>
              </a:buClr>
              <a:buSzPct val="90000"/>
              <a:buFont typeface="Wingdings" pitchFamily="-107" charset="2"/>
              <a:buChar char="Ø"/>
              <a:tabLst/>
              <a:defRPr/>
            </a:pPr>
            <a:r>
              <a:rPr kumimoji="1" lang="en-US" sz="2400" baseline="0" dirty="0" smtClean="0">
                <a:latin typeface="+mn-lt"/>
                <a:ea typeface="+mn-ea"/>
              </a:rPr>
              <a:t>Security violation</a:t>
            </a:r>
            <a:r>
              <a:rPr kumimoji="1" lang="en-US" sz="2400" dirty="0" smtClean="0">
                <a:latin typeface="+mn-lt"/>
                <a:ea typeface="+mn-ea"/>
              </a:rPr>
              <a:t> categories were also revised</a:t>
            </a:r>
          </a:p>
          <a:p>
            <a:pPr marL="342900" marR="0" lvl="0" indent="-342900" algn="l" defTabSz="914400" rtl="0" eaLnBrk="1" fontAlgn="base" latinLnBrk="0" hangingPunct="1">
              <a:lnSpc>
                <a:spcPct val="100000"/>
              </a:lnSpc>
              <a:spcBef>
                <a:spcPct val="35000"/>
              </a:spcBef>
              <a:spcAft>
                <a:spcPct val="0"/>
              </a:spcAft>
              <a:buClr>
                <a:srgbClr val="993300"/>
              </a:buClr>
              <a:buSzPct val="90000"/>
              <a:buFont typeface="Wingdings" pitchFamily="-107" charset="2"/>
              <a:buChar char="Ø"/>
              <a:tabLst/>
              <a:defRPr/>
            </a:pPr>
            <a:r>
              <a:rPr kumimoji="1" lang="en-US" sz="2400" b="0" i="0" u="none" strike="noStrike" kern="0" cap="none" spc="0" normalizeH="0" baseline="0" noProof="0" dirty="0" smtClean="0">
                <a:ln>
                  <a:noFill/>
                </a:ln>
                <a:solidFill>
                  <a:schemeClr val="tx1"/>
                </a:solidFill>
                <a:effectLst/>
                <a:uLnTx/>
                <a:uFillTx/>
                <a:latin typeface="+mn-lt"/>
                <a:ea typeface="+mn-ea"/>
                <a:cs typeface="+mn-cs"/>
              </a:rPr>
              <a:t>We</a:t>
            </a:r>
            <a:r>
              <a:rPr kumimoji="1" lang="en-US" sz="2400" b="0" i="0" u="none" strike="noStrike" kern="0" cap="none" spc="0" normalizeH="0" noProof="0" dirty="0" smtClean="0">
                <a:ln>
                  <a:noFill/>
                </a:ln>
                <a:solidFill>
                  <a:schemeClr val="tx1"/>
                </a:solidFill>
                <a:effectLst/>
                <a:uLnTx/>
                <a:uFillTx/>
                <a:latin typeface="+mn-lt"/>
                <a:ea typeface="+mn-ea"/>
                <a:cs typeface="+mn-cs"/>
              </a:rPr>
              <a:t> also briefly reviewed different attacks</a:t>
            </a:r>
            <a:endParaRPr kumimoji="1" lang="en-US" sz="2400" b="0" i="0" u="none" strike="noStrike" kern="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xmlns="" val="50544269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14729</TotalTime>
  <Words>2296</Words>
  <Application>Microsoft Office PowerPoint</Application>
  <PresentationFormat>On-screen Show (4:3)</PresentationFormat>
  <Paragraphs>344</Paragraphs>
  <Slides>50</Slides>
  <Notes>21</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os-8</vt:lpstr>
      <vt:lpstr>Slide 1</vt:lpstr>
      <vt:lpstr>Summary of the Previous Lecture</vt:lpstr>
      <vt:lpstr>Slide 3</vt:lpstr>
      <vt:lpstr>Outlines of revision lecture</vt:lpstr>
      <vt:lpstr>Outlines of revision lecture</vt:lpstr>
      <vt:lpstr>Outlines of revision lecture</vt:lpstr>
      <vt:lpstr>The Security Problem</vt:lpstr>
      <vt:lpstr>Some examples </vt:lpstr>
      <vt:lpstr>Security Violation Categories</vt:lpstr>
      <vt:lpstr>Security Measure Levels</vt:lpstr>
      <vt:lpstr>Security needs and objectives</vt:lpstr>
      <vt:lpstr>The Hackers</vt:lpstr>
      <vt:lpstr>Threat, Vulnerability and Attack</vt:lpstr>
      <vt:lpstr>Threat Modeling and Risk Assessment </vt:lpstr>
      <vt:lpstr>Threat Modeling and Risk Assessment</vt:lpstr>
      <vt:lpstr>How much security?</vt:lpstr>
      <vt:lpstr>How to get secure?</vt:lpstr>
      <vt:lpstr>Security Attacks Classification</vt:lpstr>
      <vt:lpstr>Passive attack</vt:lpstr>
      <vt:lpstr>Active attack</vt:lpstr>
      <vt:lpstr> Protection</vt:lpstr>
      <vt:lpstr>Principles of Protection</vt:lpstr>
      <vt:lpstr>Different Types of Attacks and Threats </vt:lpstr>
      <vt:lpstr>Viruses</vt:lpstr>
      <vt:lpstr>Trap Door</vt:lpstr>
      <vt:lpstr>Worms</vt:lpstr>
      <vt:lpstr>Trojan Horse</vt:lpstr>
      <vt:lpstr>Trojan Horses</vt:lpstr>
      <vt:lpstr>Definitions of DoS and DDoS attacks</vt:lpstr>
      <vt:lpstr>Modes of attacks</vt:lpstr>
      <vt:lpstr>Ping of death</vt:lpstr>
      <vt:lpstr>Another simple form of DoS: ICMP (ping) flood</vt:lpstr>
      <vt:lpstr>Directed broadcast addresses</vt:lpstr>
      <vt:lpstr>“ping” to a directed broadcast address</vt:lpstr>
      <vt:lpstr>Smurf attack</vt:lpstr>
      <vt:lpstr>Smurf attack protection</vt:lpstr>
      <vt:lpstr>TCP SYN flood</vt:lpstr>
      <vt:lpstr>TCP SYN flood</vt:lpstr>
      <vt:lpstr>TCP SYN flood protection</vt:lpstr>
      <vt:lpstr>Distributed Denial of Service (DDoS)</vt:lpstr>
      <vt:lpstr>DDoS protection</vt:lpstr>
      <vt:lpstr>DDoS protection</vt:lpstr>
      <vt:lpstr>The Components and Operations of Basic Wireless LAN Security </vt:lpstr>
      <vt:lpstr>Security in a WLAN in 5 ways</vt:lpstr>
      <vt:lpstr>Security in WLAN</vt:lpstr>
      <vt:lpstr>Security in WLAN</vt:lpstr>
      <vt:lpstr>Security in WLAN</vt:lpstr>
      <vt:lpstr>Security in WLAN</vt:lpstr>
      <vt:lpstr>Summary</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NTS</cp:lastModifiedBy>
  <cp:revision>699</cp:revision>
  <cp:lastPrinted>2001-06-14T13:58:17Z</cp:lastPrinted>
  <dcterms:created xsi:type="dcterms:W3CDTF">2011-01-13T23:43:38Z</dcterms:created>
  <dcterms:modified xsi:type="dcterms:W3CDTF">2015-07-08T11:51:17Z</dcterms:modified>
</cp:coreProperties>
</file>