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9"/>
  </p:notesMasterIdLst>
  <p:handoutMasterIdLst>
    <p:handoutMasterId r:id="rId40"/>
  </p:handoutMasterIdLst>
  <p:sldIdLst>
    <p:sldId id="403" r:id="rId2"/>
    <p:sldId id="1194" r:id="rId3"/>
    <p:sldId id="925" r:id="rId4"/>
    <p:sldId id="483" r:id="rId5"/>
    <p:sldId id="1067" r:id="rId6"/>
    <p:sldId id="1200" r:id="rId7"/>
    <p:sldId id="1201" r:id="rId8"/>
    <p:sldId id="1202" r:id="rId9"/>
    <p:sldId id="1203" r:id="rId10"/>
    <p:sldId id="1204" r:id="rId11"/>
    <p:sldId id="1205" r:id="rId12"/>
    <p:sldId id="1206" r:id="rId13"/>
    <p:sldId id="1207" r:id="rId14"/>
    <p:sldId id="1208" r:id="rId15"/>
    <p:sldId id="1209" r:id="rId16"/>
    <p:sldId id="1210" r:id="rId17"/>
    <p:sldId id="1212" r:id="rId18"/>
    <p:sldId id="1224" r:id="rId19"/>
    <p:sldId id="1225" r:id="rId20"/>
    <p:sldId id="1227" r:id="rId21"/>
    <p:sldId id="1228" r:id="rId22"/>
    <p:sldId id="1229" r:id="rId23"/>
    <p:sldId id="1230" r:id="rId24"/>
    <p:sldId id="1231" r:id="rId25"/>
    <p:sldId id="1232" r:id="rId26"/>
    <p:sldId id="1233" r:id="rId27"/>
    <p:sldId id="1213" r:id="rId28"/>
    <p:sldId id="1214" r:id="rId29"/>
    <p:sldId id="1215" r:id="rId30"/>
    <p:sldId id="1216" r:id="rId31"/>
    <p:sldId id="1217" r:id="rId32"/>
    <p:sldId id="1218" r:id="rId33"/>
    <p:sldId id="1219" r:id="rId34"/>
    <p:sldId id="1220" r:id="rId35"/>
    <p:sldId id="1222" r:id="rId36"/>
    <p:sldId id="575" r:id="rId37"/>
    <p:sldId id="501" r:id="rId38"/>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xmlns="">
        <p15:guide id="1" orient="horz" pos="816">
          <p15:clr>
            <a:srgbClr val="A4A3A4"/>
          </p15:clr>
        </p15:guide>
        <p15:guide id="2" pos="440">
          <p15:clr>
            <a:srgbClr val="A4A3A4"/>
          </p15:clr>
        </p15:guide>
      </p15:sldGuideLst>
    </p:ext>
    <p:ext uri="{2D200454-40CA-4A62-9FC3-DE9A4176ACB9}">
      <p15:notesGuideLst xmlns:p15="http://schemas.microsoft.com/office/powerpoint/2012/main" xmlns="">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CC6600"/>
    <a:srgbClr val="CC3300"/>
    <a:srgbClr val="FF9900"/>
    <a:srgbClr val="FF0000"/>
    <a:srgbClr val="CCECFF"/>
    <a:srgbClr val="66CCFF"/>
    <a:srgbClr val="CCFFFF"/>
    <a:srgbClr val="F8F8F8"/>
    <a:srgbClr val="EAEA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23" autoAdjust="0"/>
    <p:restoredTop sz="83454" autoAdjust="0"/>
  </p:normalViewPr>
  <p:slideViewPr>
    <p:cSldViewPr snapToGrid="0">
      <p:cViewPr varScale="1">
        <p:scale>
          <a:sx n="55" d="100"/>
          <a:sy n="55" d="100"/>
        </p:scale>
        <p:origin x="-1698" y="-84"/>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p14="http://schemas.microsoft.com/office/powerpoint/2010/main" xmlns=""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p14="http://schemas.microsoft.com/office/powerpoint/2010/main" xmlns=""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p14="http://schemas.microsoft.com/office/powerpoint/2010/main" xmlns="" val="1791569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167FA8F8-0073-403B-8C43-04DA291BD15A}" type="slidenum">
              <a:rPr lang="en-AU" altLang="en-US" sz="1200"/>
              <a:pPr eaLnBrk="1" hangingPunct="1"/>
              <a:t>6</a:t>
            </a:fld>
            <a:endParaRPr lang="en-AU" altLang="en-US" sz="120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The World Wide Web is widely used by businesses, government agencies, and many individuals. But the Internet and the Web are extremely vulnerable to compromises of various sorts, with a range of threats as shown briefly above, and in detail in Stallings Table 16.1. These can be described as passive attacks including eavesdropping on network traffic between browser and server and gaining access to information on a Web site that is supposed to be restricted; and active attacks including impersonating another user, altering messages in transit between client and server, and altering information on a Web site. The web needs added security mechanisms to address these threats.</a:t>
            </a:r>
          </a:p>
        </p:txBody>
      </p:sp>
    </p:spTree>
    <p:extLst>
      <p:ext uri="{BB962C8B-B14F-4D97-AF65-F5344CB8AC3E}">
        <p14:creationId xmlns:p14="http://schemas.microsoft.com/office/powerpoint/2010/main" xmlns="" val="295177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p:cNvSpPr>
          <p:nvPr>
            <p:ph type="sldImg"/>
          </p:nvPr>
        </p:nvSpPr>
        <p:spPr>
          <a:ln/>
        </p:spPr>
      </p:sp>
      <p:sp>
        <p:nvSpPr>
          <p:cNvPr id="22531" name="Notes Placeholder 2"/>
          <p:cNvSpPr>
            <a:spLocks noGrp="1"/>
          </p:cNvSpPr>
          <p:nvPr>
            <p:ph type="body" idx="1"/>
          </p:nvPr>
        </p:nvSpPr>
        <p:spPr>
          <a:xfrm>
            <a:off x="685800" y="4343400"/>
            <a:ext cx="5486400" cy="4341813"/>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ea typeface="ＭＳ Ｐゴシック" panose="020B0600070205080204" pitchFamily="34" charset="-128"/>
              </a:rPr>
              <a:t>A number of approaches to providing Web security are possible. The various approaches that have been considered are similar in the services they provide and, to some extent, in the mechanisms that they use, but they differ with respect to their scope of applicability and their relative location within the TCP/IP protocol stack.  Stallings Figure 16.1 illustrates this difference. </a:t>
            </a:r>
          </a:p>
          <a:p>
            <a:pPr eaLnBrk="1" hangingPunct="1"/>
            <a:r>
              <a:rPr lang="en-US" altLang="en-US" dirty="0" smtClean="0">
                <a:latin typeface="Arial" panose="020B0604020202020204" pitchFamily="34" charset="0"/>
                <a:ea typeface="ＭＳ Ｐゴシック" panose="020B0600070205080204" pitchFamily="34" charset="-128"/>
              </a:rPr>
              <a:t>One way to provide Web security is to use IP Security (Figure 16.1a). The advantage of using </a:t>
            </a:r>
            <a:r>
              <a:rPr lang="en-US" altLang="en-US" dirty="0" err="1" smtClean="0">
                <a:latin typeface="Arial" panose="020B0604020202020204" pitchFamily="34" charset="0"/>
                <a:ea typeface="ＭＳ Ｐゴシック" panose="020B0600070205080204" pitchFamily="34" charset="-128"/>
              </a:rPr>
              <a:t>IPSec</a:t>
            </a:r>
            <a:r>
              <a:rPr lang="en-US" altLang="en-US" dirty="0" smtClean="0">
                <a:latin typeface="Arial" panose="020B0604020202020204" pitchFamily="34" charset="0"/>
                <a:ea typeface="ＭＳ Ｐゴシック" panose="020B0600070205080204" pitchFamily="34" charset="-128"/>
              </a:rPr>
              <a:t> is that it is transparent to end users and applications and provides a general-purpose solution. Further, </a:t>
            </a:r>
            <a:r>
              <a:rPr lang="en-US" altLang="en-US" dirty="0" err="1" smtClean="0">
                <a:latin typeface="Arial" panose="020B0604020202020204" pitchFamily="34" charset="0"/>
                <a:ea typeface="ＭＳ Ｐゴシック" panose="020B0600070205080204" pitchFamily="34" charset="-128"/>
              </a:rPr>
              <a:t>IPSec</a:t>
            </a:r>
            <a:r>
              <a:rPr lang="en-US" altLang="en-US" dirty="0" smtClean="0">
                <a:latin typeface="Arial" panose="020B0604020202020204" pitchFamily="34" charset="0"/>
                <a:ea typeface="ＭＳ Ｐゴシック" panose="020B0600070205080204" pitchFamily="34" charset="-128"/>
              </a:rPr>
              <a:t> includes a filtering capability so only selected traffic need incur the </a:t>
            </a:r>
            <a:r>
              <a:rPr lang="en-US" altLang="en-US" dirty="0" err="1" smtClean="0">
                <a:latin typeface="Arial" panose="020B0604020202020204" pitchFamily="34" charset="0"/>
                <a:ea typeface="ＭＳ Ｐゴシック" panose="020B0600070205080204" pitchFamily="34" charset="-128"/>
              </a:rPr>
              <a:t>IPSec</a:t>
            </a:r>
            <a:r>
              <a:rPr lang="en-US" altLang="en-US" dirty="0" smtClean="0">
                <a:latin typeface="Arial" panose="020B0604020202020204" pitchFamily="34" charset="0"/>
                <a:ea typeface="ＭＳ Ｐゴシック" panose="020B0600070205080204" pitchFamily="34" charset="-128"/>
              </a:rPr>
              <a:t> processing overhead.  </a:t>
            </a:r>
          </a:p>
          <a:p>
            <a:pPr eaLnBrk="1" hangingPunct="1"/>
            <a:r>
              <a:rPr lang="en-US" altLang="en-US" dirty="0" smtClean="0">
                <a:latin typeface="Arial" panose="020B0604020202020204" pitchFamily="34" charset="0"/>
                <a:ea typeface="ＭＳ Ｐゴシック" panose="020B0600070205080204" pitchFamily="34" charset="-128"/>
              </a:rPr>
              <a:t>Another relatively general-purpose solution is to implement security just above TCP (Figure 16.1b). The foremost example of this approach is the Secure Sockets Layer (SSL) and the follow-on Internet standard known as Transport Layer Security (TLS). At this level, there are two implementation choices. For full generality, SSL (or TLS) could be provided as part of the underlying protocol suite and therefore be transparent to applications. Alternatively, SSL can be embedded in specific packages, e.g. both the Netscape and Microsoft Explorer browsers come with SSL, &amp; most Web servers have implemented it.  </a:t>
            </a:r>
          </a:p>
          <a:p>
            <a:pPr eaLnBrk="1" hangingPunct="1"/>
            <a:r>
              <a:rPr lang="en-US" altLang="en-US" dirty="0" smtClean="0">
                <a:latin typeface="Arial" panose="020B0604020202020204" pitchFamily="34" charset="0"/>
                <a:ea typeface="ＭＳ Ｐゴシック" panose="020B0600070205080204" pitchFamily="34" charset="-128"/>
              </a:rPr>
              <a:t>Application-specific security services are embedded within the particular application. Figure 16.1c shows examples of this architecture. The advantage of this approach is that the service can be tailored to the specific needs of a given application. </a:t>
            </a: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049FFE0-44A9-412C-BA41-7512F79FF94B}" type="slidenum">
              <a:rPr lang="en-AU" altLang="en-US" sz="1200"/>
              <a:pPr eaLnBrk="1" hangingPunct="1"/>
              <a:t>7</a:t>
            </a:fld>
            <a:endParaRPr lang="en-AU" altLang="en-US" sz="1200"/>
          </a:p>
        </p:txBody>
      </p:sp>
    </p:spTree>
    <p:extLst>
      <p:ext uri="{BB962C8B-B14F-4D97-AF65-F5344CB8AC3E}">
        <p14:creationId xmlns:p14="http://schemas.microsoft.com/office/powerpoint/2010/main" xmlns="" val="7422251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438E2CC-00C7-4C4E-8239-9799F7084A69}" type="slidenum">
              <a:rPr lang="en-AU" altLang="en-US" sz="1200"/>
              <a:pPr eaLnBrk="1" hangingPunct="1"/>
              <a:t>8</a:t>
            </a:fld>
            <a:endParaRPr lang="en-AU" altLang="en-US" sz="1200"/>
          </a:p>
        </p:txBody>
      </p:sp>
      <p:sp>
        <p:nvSpPr>
          <p:cNvPr id="24579" name="Rectangle 1026"/>
          <p:cNvSpPr>
            <a:spLocks noGrp="1" noRot="1" noChangeAspect="1" noChangeArrowheads="1" noTextEdit="1"/>
          </p:cNvSpPr>
          <p:nvPr>
            <p:ph type="sldImg"/>
          </p:nvPr>
        </p:nvSpPr>
        <p:spPr>
          <a:ln/>
        </p:spPr>
      </p:sp>
      <p:sp>
        <p:nvSpPr>
          <p:cNvPr id="24580"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SSL probably most widely used Web security mechanism, and it is implemented at the Transport layer (cf. figure 16.1b on previous slide).</a:t>
            </a:r>
          </a:p>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SSL is designed to make use of TCP to provide a reliable end-to-end secure service. Netscape originated SSL. Version 3 of the protocol was designed with public review and input from industry and was published as an Internet draft document. Subsequently, when a consensus was reached to submit the protocol for Internet standardization, the TLS working group was formed within IETF to develop a  common standard. This first published version of TLS can be viewed as essentially an SSLv3.1 and is very close to and backward compatible with SSLv3. SSL is not a single protocol but rather two layers of protocol, as shown next.</a:t>
            </a:r>
            <a:endParaRPr lang="en-AU" altLang="en-US" smtClean="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xmlns="" val="2124739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97A033A-425F-4139-8F8F-ACBA62EE139D}" type="slidenum">
              <a:rPr lang="en-AU" altLang="en-US" sz="1200"/>
              <a:pPr eaLnBrk="1" hangingPunct="1"/>
              <a:t>9</a:t>
            </a:fld>
            <a:endParaRPr lang="en-AU" altLang="en-US" sz="120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Stallings Figure 16.2 shows the SSL Protocol stack.</a:t>
            </a:r>
          </a:p>
          <a:p>
            <a:pPr eaLnBrk="1" hangingPunct="1"/>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The SSL Record Protocol provides basic security services to various higher-layer protocols. In particular, the Hypertext Transfer Protocol (HTTP), which provides the transfer service for Web client/server interaction, can operate on top of SSL. </a:t>
            </a:r>
          </a:p>
          <a:p>
            <a:pPr eaLnBrk="1" hangingPunct="1"/>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Three higher-layer protocols are also defined as part of SSL: the Handshake Protocol, Change Cipher Spec Protocol, and Alert Protocol. These SSL-specific protocols are used in the management of SSL exchanges.</a:t>
            </a:r>
            <a:endParaRPr lang="en-AU" altLang="en-US" dirty="0" smtClean="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xmlns="" val="39315852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15444EF-7714-426D-9191-B188515910AD}" type="slidenum">
              <a:rPr lang="en-AU" altLang="en-US" sz="1200"/>
              <a:pPr eaLnBrk="1" hangingPunct="1"/>
              <a:t>10</a:t>
            </a:fld>
            <a:endParaRPr lang="en-AU" altLang="en-US" sz="1200"/>
          </a:p>
        </p:txBody>
      </p:sp>
      <p:sp>
        <p:nvSpPr>
          <p:cNvPr id="28675" name="Rectangle 1026"/>
          <p:cNvSpPr>
            <a:spLocks noGrp="1" noRot="1" noChangeAspect="1" noChangeArrowheads="1" noTextEdit="1"/>
          </p:cNvSpPr>
          <p:nvPr>
            <p:ph type="sldImg"/>
          </p:nvPr>
        </p:nvSpPr>
        <p:spPr>
          <a:ln/>
        </p:spPr>
      </p:sp>
      <p:sp>
        <p:nvSpPr>
          <p:cNvPr id="28676"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Two important SSL concepts are the SSL connection and the SSL session:</a:t>
            </a:r>
          </a:p>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 Connection: A connection is a network transport that provides a suitable type of service, such connections are transient, peer-to-peer relationships, associated with one session</a:t>
            </a:r>
          </a:p>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 Session: An SSL session is an association between a client and a server, created by the Handshake Protocol. Sessions define a set of cryptographic security parameters, which can be shared among multiple connections. Sessions are used to avoid the expensive negotiation of new security parameters for each connection. </a:t>
            </a:r>
          </a:p>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Between any pair of parties (applications such as HTTP on client and server), there may be multiple secure connections. In theory, there may also be multiple simultaneous sessions between parties, but this feature is not used in practice. </a:t>
            </a:r>
          </a:p>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There are a number of states associated with each session. Once a session is established, there is a current operating state for both read and write (i.e., receive and send). In addition, during the Handshake Protocol, pending read and write states are created. Upon successful conclusion of the Handshake Protocol, the pending states become the current states.  A session state and a connection state are defined by sets of parameters, see text for details. </a:t>
            </a:r>
          </a:p>
        </p:txBody>
      </p:sp>
    </p:spTree>
    <p:extLst>
      <p:ext uri="{BB962C8B-B14F-4D97-AF65-F5344CB8AC3E}">
        <p14:creationId xmlns:p14="http://schemas.microsoft.com/office/powerpoint/2010/main" xmlns="" val="3177194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885FD0F-5A08-4453-9F89-674BBA4FD036}" type="slidenum">
              <a:rPr lang="en-AU" altLang="en-US" sz="1200"/>
              <a:pPr eaLnBrk="1" hangingPunct="1"/>
              <a:t>11</a:t>
            </a:fld>
            <a:endParaRPr lang="en-AU" altLang="en-US" sz="120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SSL Record Protocol defines two services for SSL connections:</a:t>
            </a:r>
          </a:p>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 Confidentiality: The Handshake Protocol defines a shared secret key that is used for conventional encryption of SSL payloads. The message is compressed before being concatenated with the MAC and encrypted, with a range of ciphers being supported as shown.</a:t>
            </a:r>
          </a:p>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 Message Integrity: The Handshake Protocol also defines a shared secret key that is used to form a message authentication code (MAC), which is similar to HMAC</a:t>
            </a:r>
          </a:p>
          <a:p>
            <a:pPr eaLnBrk="1" hangingPunct="1"/>
            <a:endParaRPr lang="en-US" altLang="en-US" smtClean="0">
              <a:latin typeface="Arial" panose="020B0604020202020204" pitchFamily="34" charset="0"/>
              <a:ea typeface="ＭＳ Ｐゴシック" panose="020B0600070205080204" pitchFamily="34" charset="-128"/>
              <a:cs typeface="Arial" panose="020B0604020202020204" pitchFamily="34" charset="0"/>
            </a:endParaRPr>
          </a:p>
          <a:p>
            <a:pPr eaLnBrk="1" hangingPunct="1"/>
            <a:endParaRPr lang="en-AU" altLang="en-US" smtClean="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xmlns="" val="2403712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37B01EF-435A-400E-B811-6668B5514D40}" type="slidenum">
              <a:rPr lang="en-AU" altLang="en-US" sz="1200"/>
              <a:pPr eaLnBrk="1" hangingPunct="1"/>
              <a:t>12</a:t>
            </a:fld>
            <a:endParaRPr lang="en-AU" altLang="en-US" sz="1200"/>
          </a:p>
        </p:txBody>
      </p:sp>
      <p:sp>
        <p:nvSpPr>
          <p:cNvPr id="32771" name="Rectangle 2"/>
          <p:cNvSpPr>
            <a:spLocks noGrp="1" noRot="1" noChangeAspect="1" noChangeArrowheads="1" noTextEdit="1"/>
          </p:cNvSpPr>
          <p:nvPr>
            <p:ph type="sldImg"/>
          </p:nvPr>
        </p:nvSpPr>
        <p:spPr>
          <a:solidFill>
            <a:srgbClr val="FFFFFF"/>
          </a:solidFill>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AU" altLang="en-US" dirty="0" smtClean="0">
                <a:latin typeface="Arial" panose="020B0604020202020204" pitchFamily="34" charset="0"/>
                <a:ea typeface="ＭＳ Ｐゴシック" panose="020B0600070205080204" pitchFamily="34" charset="-128"/>
                <a:cs typeface="Arial" panose="020B0604020202020204" pitchFamily="34" charset="0"/>
              </a:rPr>
              <a:t>Stallings </a:t>
            </a:r>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Figure16.3 shows the overall operation of the SSL Record Protocol. The Record Protocol takes an application message to be transmitted, fragments the data into manageable blocks, optionally compresses the data, computes and appends a MAC (using a hash very similar to HMAC), encrypts (using one of the symmetric algorithms listed on the previous slide), adds a header (with details of the SSL content type, major/minor version, and compressed length), and transmits the resulting unit in a TCP segment. Received data are decrypted, verified, decompressed, and reassembled and then delivered to higher-layer applications. See text for additional details.</a:t>
            </a:r>
            <a:endParaRPr lang="en-AU" altLang="en-US" dirty="0" smtClean="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xmlns="" val="458729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7BDAFA0-2EBE-4F3B-BD9B-46D42633DC6C}" type="slidenum">
              <a:rPr lang="en-AU" altLang="en-US" sz="1200"/>
              <a:pPr eaLnBrk="1" hangingPunct="1"/>
              <a:t>13</a:t>
            </a:fld>
            <a:endParaRPr lang="en-AU" altLang="en-US" sz="12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ea typeface="ＭＳ Ｐゴシック" panose="020B0600070205080204" pitchFamily="34" charset="-128"/>
                <a:cs typeface="Arial" panose="020B0604020202020204" pitchFamily="34" charset="0"/>
              </a:rPr>
              <a:t>The Change Cipher Spec Protocol is one of the three SSL-specific protocols that use the SSL Record Protocol, and it is the simplest, consisting of a single message (shown in Stallings Figure 16.5a), which consists of a single byte with the value 1. The sole purpose of this message is to cause the pending state to be copied into the current state, which updates the cipher suite to be used on this connection. </a:t>
            </a:r>
          </a:p>
        </p:txBody>
      </p:sp>
    </p:spTree>
    <p:extLst>
      <p:ext uri="{BB962C8B-B14F-4D97-AF65-F5344CB8AC3E}">
        <p14:creationId xmlns:p14="http://schemas.microsoft.com/office/powerpoint/2010/main" xmlns="" val="22179542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02E0F09-E291-4A55-886C-E5249F573981}" type="slidenum">
              <a:rPr lang="en-AU" altLang="en-US" sz="1200"/>
              <a:pPr eaLnBrk="1" hangingPunct="1"/>
              <a:t>14</a:t>
            </a:fld>
            <a:endParaRPr lang="en-AU" altLang="en-US" sz="12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The Alert Protocol is used to convey SSL-related alerts to the peer entity. As with other applications that use SSL, alert messages are compressed and encrypted, as specified by the current state.</a:t>
            </a:r>
          </a:p>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Each message in this protocol consists of two bytes (as shown in Stallings Figure 16.5b), the first takes the value warning(1) or fatal(2) to convey the severity of the message. The second byte contains a code that indicates the specific alert. The first group shown are the fatal alerts, the others are warnings.</a:t>
            </a:r>
          </a:p>
        </p:txBody>
      </p:sp>
    </p:spTree>
    <p:extLst>
      <p:ext uri="{BB962C8B-B14F-4D97-AF65-F5344CB8AC3E}">
        <p14:creationId xmlns:p14="http://schemas.microsoft.com/office/powerpoint/2010/main" xmlns="" val="10833390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6A67E78-2137-452F-8D24-1FCB01A38E74}" type="slidenum">
              <a:rPr lang="en-AU" altLang="en-US" sz="1200"/>
              <a:pPr eaLnBrk="1" hangingPunct="1"/>
              <a:t>15</a:t>
            </a:fld>
            <a:endParaRPr lang="en-AU" altLang="en-US" sz="12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The most complex part of SSL is the Handshake Protocol. This protocol allows the server and client to authenticate each other and to negotiate an encryption and MAC algorithm and cryptographic keys to be used to protect data sent in an SSL record. The Handshake Protocol is used before any application data is transmitted. The Handshake Protocol consists of a series of messages exchanged by client and server, which have the format shown in Stallings Figure 16.5c, and which can be viewed in 4 phases:</a:t>
            </a:r>
          </a:p>
          <a:p>
            <a:pPr eaLnBrk="1" hangingPunct="1">
              <a:buFontTx/>
              <a:buChar char="•"/>
            </a:pPr>
            <a:r>
              <a:rPr lang="en-US" altLang="en-US" smtClean="0">
                <a:latin typeface="Arial" panose="020B0604020202020204" pitchFamily="34" charset="0"/>
                <a:ea typeface="ＭＳ Ｐゴシック" panose="020B0600070205080204" pitchFamily="34" charset="-128"/>
                <a:cs typeface="Arial" panose="020B0604020202020204" pitchFamily="34" charset="0"/>
              </a:rPr>
              <a:t>Phase 1. Establish Security Capabilities - this phase is used  by the client to initiate a logical connection and to establish the security capabilities that will be associated with it</a:t>
            </a:r>
          </a:p>
          <a:p>
            <a:pPr eaLnBrk="1" hangingPunct="1">
              <a:buFontTx/>
              <a:buChar char="•"/>
            </a:pPr>
            <a:r>
              <a:rPr lang="en-US" altLang="en-US" smtClean="0">
                <a:latin typeface="Arial" panose="020B0604020202020204" pitchFamily="34" charset="0"/>
                <a:ea typeface="ＭＳ Ｐゴシック" panose="020B0600070205080204" pitchFamily="34" charset="-128"/>
                <a:cs typeface="Arial" panose="020B0604020202020204" pitchFamily="34" charset="0"/>
              </a:rPr>
              <a:t>Phase 2. Server Authentication and Key Exchange - the server begins this phase by sending its certificate if it needs to be authenticated.</a:t>
            </a:r>
          </a:p>
          <a:p>
            <a:pPr eaLnBrk="1" hangingPunct="1">
              <a:buFontTx/>
              <a:buChar char="•"/>
            </a:pPr>
            <a:r>
              <a:rPr lang="en-US" altLang="en-US" smtClean="0">
                <a:latin typeface="Arial" panose="020B0604020202020204" pitchFamily="34" charset="0"/>
                <a:ea typeface="ＭＳ Ｐゴシック" panose="020B0600070205080204" pitchFamily="34" charset="-128"/>
                <a:cs typeface="Arial" panose="020B0604020202020204" pitchFamily="34" charset="0"/>
              </a:rPr>
              <a:t>Phase 3. Client Authentication and Key Exchange - the client should verify that the server provided a valid certificate if required and check that the server_hello parameters are acceptable</a:t>
            </a:r>
          </a:p>
          <a:p>
            <a:pPr eaLnBrk="1" hangingPunct="1">
              <a:buFontTx/>
              <a:buChar char="•"/>
            </a:pPr>
            <a:r>
              <a:rPr lang="en-US" altLang="en-US" smtClean="0">
                <a:latin typeface="Arial" panose="020B0604020202020204" pitchFamily="34" charset="0"/>
                <a:ea typeface="ＭＳ Ｐゴシック" panose="020B0600070205080204" pitchFamily="34" charset="-128"/>
                <a:cs typeface="Arial" panose="020B0604020202020204" pitchFamily="34" charset="0"/>
              </a:rPr>
              <a:t>Phase 4. Finish - this phase completes the setting up of a secure connection. The client sends a change_cipher_spec message and copies the pending CipherSpec into the current CipherSpec. At this point the handshake is complete and the client and server may begin to exchange application layer data. </a:t>
            </a:r>
          </a:p>
          <a:p>
            <a:pPr eaLnBrk="1" hangingPunct="1"/>
            <a:endParaRPr lang="en-US" altLang="en-US" smtClean="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xmlns="" val="940318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49ACB2C-0ECC-4F40-9792-370EBB3F593E}" type="slidenum">
              <a:rPr lang="en-AU" altLang="en-US" sz="1200"/>
              <a:pPr eaLnBrk="1" hangingPunct="1"/>
              <a:t>16</a:t>
            </a:fld>
            <a:endParaRPr lang="en-AU" altLang="en-US" sz="120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Stallings Figure16.6 shows the initial exchange needed to establish a logical connection between client and server. The exchange can be viewed as having the four phases discussed previously. Additional details on the operation of these phases is given in the text.</a:t>
            </a:r>
            <a:endParaRPr lang="en-AU" altLang="en-US" smtClean="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xmlns="" val="7295020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1452734-D5CC-4C15-862C-1C413311FD82}" type="slidenum">
              <a:rPr lang="en-AU" altLang="en-US" sz="1200"/>
              <a:pPr eaLnBrk="1" hangingPunct="1"/>
              <a:t>17</a:t>
            </a:fld>
            <a:endParaRPr lang="en-AU" altLang="en-US" sz="1200"/>
          </a:p>
        </p:txBody>
      </p:sp>
      <p:sp>
        <p:nvSpPr>
          <p:cNvPr id="45059" name="Rectangle 1026"/>
          <p:cNvSpPr>
            <a:spLocks noGrp="1" noRot="1" noChangeAspect="1" noChangeArrowheads="1" noTextEdit="1"/>
          </p:cNvSpPr>
          <p:nvPr>
            <p:ph type="sldImg"/>
          </p:nvPr>
        </p:nvSpPr>
        <p:spPr>
          <a:ln/>
        </p:spPr>
      </p:sp>
      <p:sp>
        <p:nvSpPr>
          <p:cNvPr id="45060" name="Rectangle 1027"/>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TLS is an IETF standardization initiative whose goal is to produce an Internet standard version of SSL. TLS is defined as a Proposed Internet Standard in RFC 2246. RFC 2246 is very similar to SSLv3, but with a number of minor differences in the areas shown, as discussed in the text.</a:t>
            </a:r>
          </a:p>
        </p:txBody>
      </p:sp>
    </p:spTree>
    <p:extLst>
      <p:ext uri="{BB962C8B-B14F-4D97-AF65-F5344CB8AC3E}">
        <p14:creationId xmlns:p14="http://schemas.microsoft.com/office/powerpoint/2010/main" xmlns="" val="3294861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p:spPr>
        <p:txBody>
          <a:bodyPr/>
          <a:lstStyle/>
          <a:p>
            <a:r>
              <a:rPr lang="en-US" smtClean="0"/>
              <a:t>Network attacker:    controls routers,  DNS;   can inject, delete, and modify packets</a:t>
            </a:r>
          </a:p>
        </p:txBody>
      </p:sp>
      <p:sp>
        <p:nvSpPr>
          <p:cNvPr id="66564" name="Slide Number Placeholder 3"/>
          <p:cNvSpPr>
            <a:spLocks noGrp="1"/>
          </p:cNvSpPr>
          <p:nvPr>
            <p:ph type="sldNum" sz="quarter" idx="5"/>
          </p:nvPr>
        </p:nvSpPr>
        <p:spPr>
          <a:noFill/>
        </p:spPr>
        <p:txBody>
          <a:bodyPr/>
          <a:lstStyle/>
          <a:p>
            <a:fld id="{A5063681-6466-403A-82BB-BA32AF0EA2DD}" type="slidenum">
              <a:rPr lang="en-US" smtClean="0"/>
              <a:pPr/>
              <a:t>20</a:t>
            </a:fld>
            <a:endParaRPr lang="en-US" smtClean="0"/>
          </a:p>
        </p:txBody>
      </p:sp>
    </p:spTree>
    <p:extLst>
      <p:ext uri="{BB962C8B-B14F-4D97-AF65-F5344CB8AC3E}">
        <p14:creationId xmlns:p14="http://schemas.microsoft.com/office/powerpoint/2010/main" xmlns="" val="744011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r>
              <a:rPr lang="en-US" smtClean="0"/>
              <a:t>Click on fav icon gives pop-up on bottom.</a:t>
            </a:r>
          </a:p>
        </p:txBody>
      </p:sp>
      <p:sp>
        <p:nvSpPr>
          <p:cNvPr id="67588" name="Slide Number Placeholder 3"/>
          <p:cNvSpPr>
            <a:spLocks noGrp="1"/>
          </p:cNvSpPr>
          <p:nvPr>
            <p:ph type="sldNum" sz="quarter" idx="5"/>
          </p:nvPr>
        </p:nvSpPr>
        <p:spPr>
          <a:noFill/>
        </p:spPr>
        <p:txBody>
          <a:bodyPr/>
          <a:lstStyle/>
          <a:p>
            <a:fld id="{72880532-E4B6-4E55-9CC0-D46F0B6B26AD}" type="slidenum">
              <a:rPr lang="en-US" smtClean="0"/>
              <a:pPr/>
              <a:t>23</a:t>
            </a:fld>
            <a:endParaRPr lang="en-US" smtClean="0"/>
          </a:p>
        </p:txBody>
      </p:sp>
    </p:spTree>
    <p:extLst>
      <p:ext uri="{BB962C8B-B14F-4D97-AF65-F5344CB8AC3E}">
        <p14:creationId xmlns:p14="http://schemas.microsoft.com/office/powerpoint/2010/main" xmlns="" val="29314107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smtClean="0"/>
          </a:p>
        </p:txBody>
      </p:sp>
      <p:sp>
        <p:nvSpPr>
          <p:cNvPr id="68612" name="Slide Number Placeholder 3"/>
          <p:cNvSpPr>
            <a:spLocks noGrp="1"/>
          </p:cNvSpPr>
          <p:nvPr>
            <p:ph type="sldNum" sz="quarter" idx="5"/>
          </p:nvPr>
        </p:nvSpPr>
        <p:spPr>
          <a:noFill/>
        </p:spPr>
        <p:txBody>
          <a:bodyPr/>
          <a:lstStyle/>
          <a:p>
            <a:fld id="{7590E535-503B-419C-92CF-E8C3AC0807FF}" type="slidenum">
              <a:rPr lang="en-US" smtClean="0"/>
              <a:pPr/>
              <a:t>24</a:t>
            </a:fld>
            <a:endParaRPr lang="en-US" smtClean="0"/>
          </a:p>
        </p:txBody>
      </p:sp>
    </p:spTree>
    <p:extLst>
      <p:ext uri="{BB962C8B-B14F-4D97-AF65-F5344CB8AC3E}">
        <p14:creationId xmlns:p14="http://schemas.microsoft.com/office/powerpoint/2010/main" xmlns="" val="1599544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67DD08DA-5068-4416-B171-B03E4DCF3165}" type="slidenum">
              <a:rPr lang="en-US" smtClean="0"/>
              <a:pPr/>
              <a:t>26</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r>
              <a:rPr lang="en-US" smtClean="0"/>
              <a:t>Both inner and outer windows are focused</a:t>
            </a:r>
          </a:p>
        </p:txBody>
      </p:sp>
    </p:spTree>
    <p:extLst>
      <p:ext uri="{BB962C8B-B14F-4D97-AF65-F5344CB8AC3E}">
        <p14:creationId xmlns:p14="http://schemas.microsoft.com/office/powerpoint/2010/main" xmlns="" val="741027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p:cNvSpPr>
          <p:nvPr>
            <p:ph type="sldImg"/>
          </p:nvPr>
        </p:nvSpPr>
        <p:spPr>
          <a:ln/>
        </p:spPr>
      </p:sp>
      <p:sp>
        <p:nvSpPr>
          <p:cNvPr id="471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cs typeface="Arial" panose="020B0604020202020204" pitchFamily="34" charset="0"/>
              </a:rPr>
              <a:t>HTTPS (HTTP over SSL) refers to the combination of HTTP and SSL to implement secure communication between a Web browser and a Web server. The HTTPS capability is built into all modern Web browsers. Its use depends on the Web server supporting HTTPS communication. The principal difference seen by a user of a web browser is that URL (uniform resource locator) addresses begin with https:// rather than http://. A normal HTTP connection uses port 80. If HTTPS is specified, port 443 is specified, which invokes SSL.  When HTTPS is used, the following elements of the communication are encrypted:  URL of the requested document, Contents of the document, Contents of browser forms (filled in by browser user), Cookies sent from browser to server and from server to browser, and Contents of HTTP header. HTTPS is documented in RFC 2818, </a:t>
            </a:r>
            <a:r>
              <a:rPr lang="en-US" altLang="en-US" i="1" smtClean="0">
                <a:latin typeface="Arial" panose="020B0604020202020204" pitchFamily="34" charset="0"/>
                <a:ea typeface="ＭＳ Ｐゴシック" panose="020B0600070205080204" pitchFamily="34" charset="-128"/>
                <a:cs typeface="Arial" panose="020B0604020202020204" pitchFamily="34" charset="0"/>
              </a:rPr>
              <a:t>HTTP Over TLS</a:t>
            </a:r>
            <a:r>
              <a:rPr lang="en-US" altLang="en-US" smtClean="0">
                <a:latin typeface="Arial" panose="020B0604020202020204" pitchFamily="34" charset="0"/>
                <a:ea typeface="ＭＳ Ｐゴシック" panose="020B0600070205080204" pitchFamily="34" charset="-128"/>
                <a:cs typeface="Arial" panose="020B0604020202020204" pitchFamily="34" charset="0"/>
              </a:rPr>
              <a:t>. There is no fundamental change in using HTTP over either SSL or TLS, and both implementations are referred to as HTTPS. </a:t>
            </a:r>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9D6447B-2E62-4CE2-B5A8-19D733E4D514}" type="slidenum">
              <a:rPr lang="en-AU" altLang="en-US" sz="1200"/>
              <a:pPr eaLnBrk="1" hangingPunct="1"/>
              <a:t>27</a:t>
            </a:fld>
            <a:endParaRPr lang="en-AU" altLang="en-US" sz="1200"/>
          </a:p>
        </p:txBody>
      </p:sp>
    </p:spTree>
    <p:extLst>
      <p:ext uri="{BB962C8B-B14F-4D97-AF65-F5344CB8AC3E}">
        <p14:creationId xmlns:p14="http://schemas.microsoft.com/office/powerpoint/2010/main" xmlns="" val="12840214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a:bodyPr>
          <a:lstStyle/>
          <a:p>
            <a:pPr eaLnBrk="1" hangingPunct="1"/>
            <a:r>
              <a:rPr lang="en-US" altLang="en-US" sz="1100" smtClean="0">
                <a:latin typeface="Arial" panose="020B0604020202020204" pitchFamily="34" charset="0"/>
                <a:ea typeface="ＭＳ Ｐゴシック" panose="020B0600070205080204" pitchFamily="34" charset="-128"/>
              </a:rPr>
              <a:t>For HTTPS, the agent acting as the HTTP client also acts as the TLS client. The client initiates a connection to the server on the appropriate port and then sends the TLS ClientHello to begin the TLS handshake. When the TLS handshake has finished. The client may then initiate the first HTTP request. All HTTP data is to be sent as TLS application data. Normal HTTP behavior, including retained connections is followed. </a:t>
            </a:r>
          </a:p>
          <a:p>
            <a:pPr eaLnBrk="1" hangingPunct="1"/>
            <a:r>
              <a:rPr lang="en-US" altLang="en-US" sz="1100" smtClean="0">
                <a:latin typeface="Arial" panose="020B0604020202020204" pitchFamily="34" charset="0"/>
                <a:ea typeface="ＭＳ Ｐゴシック" panose="020B0600070205080204" pitchFamily="34" charset="-128"/>
              </a:rPr>
              <a:t>An HTTP client or server can indicate the closing of a connection by including in an HTTP record: “Connection: close”. This indicates that the connection will be closed after this record is delivered. The closure of an HTTPS connection requires that TLS close the connection with the peer TLS entity on the remote side, which will involve closing the underlying TCP connection. At the TLS level, the proper way to close a connection is for each side to use the TLS alert protocol to send a close_notify alert. TLS implementations must initiate an exchange of closure alerts before closing a connection. A TLS implementation may, after sending a closure alert, close the connection without waiting for the peer to send its closure alert, generating an "incomplete close". Note that an implementation that does this may choose to reuse the session. This should only be done when the application knows (typically through detecting HTTP message boundaries) that it has received all the message data that it cares about.  HTTP clients must also be able to cope with a situation in which the underlying TCP connection is terminated without a prior close_notify alert and without a Connection: close indicator. Such a situation could be due to a programming error on the server, or a communication error that causes the TCP connection to drop. However, the unannounced TCP closure could be evidence of some sort of attack. So the HTTPS client should issue some sort of security warning when this occurs. </a:t>
            </a:r>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417180E-2F10-4F15-A5D7-D9E7986C83BC}" type="slidenum">
              <a:rPr lang="en-AU" altLang="en-US" sz="1200"/>
              <a:pPr eaLnBrk="1" hangingPunct="1"/>
              <a:t>28</a:t>
            </a:fld>
            <a:endParaRPr lang="en-AU" altLang="en-US" sz="1200"/>
          </a:p>
        </p:txBody>
      </p:sp>
    </p:spTree>
    <p:extLst>
      <p:ext uri="{BB962C8B-B14F-4D97-AF65-F5344CB8AC3E}">
        <p14:creationId xmlns:p14="http://schemas.microsoft.com/office/powerpoint/2010/main" xmlns="" val="225661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a:ln/>
        </p:spPr>
      </p:sp>
      <p:sp>
        <p:nvSpPr>
          <p:cNvPr id="5120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Secure Shell (SSH) is a protocol for secure network communications designed to be relatively simple and inexpensive to implement. The initial version, SSH1 was focused on providing a secure remote logon facility to replace TELNET and other remote logon schemes that provided no security. SSH also provides a more general client/server capability and can be used for such network functions as file transfer and email. A new version, SSH2, fixes a number of security flaws in the original scheme. SSH2 is documented as a proposed standard in IETF RFCs 4250 through 4254.  SSH client and server applications are widely available for most operating systems. It has become the method of choice for remote login and X tunneling and is a rapidly becoming one of the most pervasive applications for encryption technology outside of embedded systems. </a:t>
            </a:r>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16DECBE-BFC7-465F-BC5A-534B1038E798}" type="slidenum">
              <a:rPr lang="en-AU" altLang="en-US" sz="1200"/>
              <a:pPr eaLnBrk="1" hangingPunct="1"/>
              <a:t>29</a:t>
            </a:fld>
            <a:endParaRPr lang="en-AU" altLang="en-US" sz="1200"/>
          </a:p>
        </p:txBody>
      </p:sp>
    </p:spTree>
    <p:extLst>
      <p:ext uri="{BB962C8B-B14F-4D97-AF65-F5344CB8AC3E}">
        <p14:creationId xmlns:p14="http://schemas.microsoft.com/office/powerpoint/2010/main" xmlns="" val="1858656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SSH is organized as three protocols that typically run on top of TCP (Stallings Figure 16.8):  </a:t>
            </a:r>
          </a:p>
          <a:p>
            <a:pPr eaLnBrk="1" hangingPunct="1"/>
            <a:r>
              <a:rPr lang="en-US" altLang="en-US" smtClean="0">
                <a:latin typeface="Arial" panose="020B0604020202020204" pitchFamily="34" charset="0"/>
                <a:ea typeface="ＭＳ Ｐゴシック" panose="020B0600070205080204" pitchFamily="34" charset="-128"/>
              </a:rPr>
              <a:t>• </a:t>
            </a:r>
            <a:r>
              <a:rPr lang="en-US" altLang="en-US" b="1" smtClean="0">
                <a:latin typeface="Arial" panose="020B0604020202020204" pitchFamily="34" charset="0"/>
                <a:ea typeface="ＭＳ Ｐゴシック" panose="020B0600070205080204" pitchFamily="34" charset="-128"/>
              </a:rPr>
              <a:t>Transport Layer Protocol: </a:t>
            </a:r>
            <a:r>
              <a:rPr lang="en-US" altLang="en-US" smtClean="0">
                <a:latin typeface="Arial" panose="020B0604020202020204" pitchFamily="34" charset="0"/>
                <a:ea typeface="ＭＳ Ｐゴシック" panose="020B0600070205080204" pitchFamily="34" charset="-128"/>
              </a:rPr>
              <a:t>Provides server authentication, data confidentiality, and data integrity with forward secrecy (i.e., if a key is compromised during one session, the knowledge does not affect the security of earlier sessions). The transport layer may optionally provide compression. </a:t>
            </a:r>
          </a:p>
          <a:p>
            <a:pPr eaLnBrk="1" hangingPunct="1"/>
            <a:r>
              <a:rPr lang="en-US" altLang="en-US" b="1" smtClean="0">
                <a:latin typeface="Arial" panose="020B0604020202020204" pitchFamily="34" charset="0"/>
                <a:ea typeface="ＭＳ Ｐゴシック" panose="020B0600070205080204" pitchFamily="34" charset="-128"/>
              </a:rPr>
              <a:t>• User Authentication Protocol</a:t>
            </a:r>
            <a:r>
              <a:rPr lang="en-US" altLang="en-US" smtClean="0">
                <a:latin typeface="Arial" panose="020B0604020202020204" pitchFamily="34" charset="0"/>
                <a:ea typeface="ＭＳ Ｐゴシック" panose="020B0600070205080204" pitchFamily="34" charset="-128"/>
              </a:rPr>
              <a:t>: Authenticates the user to the server. </a:t>
            </a:r>
          </a:p>
          <a:p>
            <a:pPr eaLnBrk="1" hangingPunct="1"/>
            <a:r>
              <a:rPr lang="en-US" altLang="en-US" b="1" smtClean="0">
                <a:latin typeface="Arial" panose="020B0604020202020204" pitchFamily="34" charset="0"/>
                <a:ea typeface="ＭＳ Ｐゴシック" panose="020B0600070205080204" pitchFamily="34" charset="-128"/>
              </a:rPr>
              <a:t>• Connection Protocol: </a:t>
            </a:r>
            <a:r>
              <a:rPr lang="en-US" altLang="en-US" smtClean="0">
                <a:latin typeface="Arial" panose="020B0604020202020204" pitchFamily="34" charset="0"/>
                <a:ea typeface="ＭＳ Ｐゴシック" panose="020B0600070205080204" pitchFamily="34" charset="-128"/>
              </a:rPr>
              <a:t>Multiplexes multiple logical communications channels over a single underlying SSH connection. </a:t>
            </a: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777C91F-4483-4A1A-9D46-27AF39C74F04}" type="slidenum">
              <a:rPr lang="en-AU" altLang="en-US" sz="1200"/>
              <a:pPr eaLnBrk="1" hangingPunct="1"/>
              <a:t>30</a:t>
            </a:fld>
            <a:endParaRPr lang="en-AU" altLang="en-US" sz="1200"/>
          </a:p>
        </p:txBody>
      </p:sp>
    </p:spTree>
    <p:extLst>
      <p:ext uri="{BB962C8B-B14F-4D97-AF65-F5344CB8AC3E}">
        <p14:creationId xmlns:p14="http://schemas.microsoft.com/office/powerpoint/2010/main" xmlns="" val="4103900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p:cNvSpPr>
          <p:nvPr>
            <p:ph type="sldImg"/>
          </p:nvPr>
        </p:nvSpPr>
        <p:spPr>
          <a:ln/>
        </p:spPr>
      </p:sp>
      <p:sp>
        <p:nvSpPr>
          <p:cNvPr id="3" name="Notes Placeholder 2"/>
          <p:cNvSpPr>
            <a:spLocks noGrp="1"/>
          </p:cNvSpPr>
          <p:nvPr>
            <p:ph type="body" idx="1"/>
          </p:nvPr>
        </p:nvSpPr>
        <p:spPr>
          <a:xfrm>
            <a:off x="685800" y="4343400"/>
            <a:ext cx="5486400" cy="4341813"/>
          </a:xfrm>
        </p:spPr>
        <p:txBody>
          <a:bodyPr>
            <a:normAutofit/>
          </a:bodyPr>
          <a:lstStyle/>
          <a:p>
            <a:pPr eaLnBrk="1" hangingPunct="1"/>
            <a:r>
              <a:rPr lang="en-US" altLang="en-US" sz="1100" smtClean="0">
                <a:latin typeface="Arial" panose="020B0604020202020204" pitchFamily="34" charset="0"/>
                <a:ea typeface="ＭＳ Ｐゴシック" panose="020B0600070205080204" pitchFamily="34" charset="-128"/>
              </a:rPr>
              <a:t>Server authentication occurs at the transport layer, based on the server possessing a public/private key pair. The server host key is used during key exchange to authenticate the identity of the host. For this to be possible, the client must have a priori knowledge of the server's public host key.</a:t>
            </a:r>
          </a:p>
          <a:p>
            <a:pPr eaLnBrk="1" hangingPunct="1"/>
            <a:r>
              <a:rPr lang="en-US" altLang="en-US" sz="1100" smtClean="0">
                <a:latin typeface="Arial" panose="020B0604020202020204" pitchFamily="34" charset="0"/>
                <a:ea typeface="ＭＳ Ｐゴシック" panose="020B0600070205080204" pitchFamily="34" charset="-128"/>
              </a:rPr>
              <a:t>Next, consider events in the SSH Transport Layer Protocol. First, a client establishes a TCP connection to the server. Once the connection is established, the client and server exchange data, referred to as packets, in the data field of a TCP segment. Each packet has the format shown in Stallings Figure 16.10 and described in the text. </a:t>
            </a:r>
          </a:p>
          <a:p>
            <a:pPr eaLnBrk="1" hangingPunct="1"/>
            <a:r>
              <a:rPr lang="en-US" altLang="en-US" sz="1100" smtClean="0">
                <a:latin typeface="Arial" panose="020B0604020202020204" pitchFamily="34" charset="0"/>
                <a:ea typeface="ＭＳ Ｐゴシック" panose="020B0600070205080204" pitchFamily="34" charset="-128"/>
              </a:rPr>
              <a:t>The SSH Transport Layer packet exchange consists of a sequence of steps. The first step, the </a:t>
            </a:r>
            <a:r>
              <a:rPr lang="en-US" altLang="en-US" sz="1100" b="1" smtClean="0">
                <a:latin typeface="Arial" panose="020B0604020202020204" pitchFamily="34" charset="0"/>
                <a:ea typeface="ＭＳ Ｐゴシック" panose="020B0600070205080204" pitchFamily="34" charset="-128"/>
              </a:rPr>
              <a:t>identification string exchange</a:t>
            </a:r>
            <a:r>
              <a:rPr lang="en-US" altLang="en-US" sz="1100" smtClean="0">
                <a:latin typeface="Arial" panose="020B0604020202020204" pitchFamily="34" charset="0"/>
                <a:ea typeface="ＭＳ Ｐゴシック" panose="020B0600070205080204" pitchFamily="34" charset="-128"/>
              </a:rPr>
              <a:t>, begins with the client sending a packet with an identification string. Next comes </a:t>
            </a:r>
            <a:r>
              <a:rPr lang="en-US" altLang="en-US" sz="1100" b="1" smtClean="0">
                <a:latin typeface="Arial" panose="020B0604020202020204" pitchFamily="34" charset="0"/>
                <a:ea typeface="ＭＳ Ｐゴシック" panose="020B0600070205080204" pitchFamily="34" charset="-128"/>
              </a:rPr>
              <a:t>algorithm negotiation</a:t>
            </a:r>
            <a:r>
              <a:rPr lang="en-US" altLang="en-US" sz="1100" smtClean="0">
                <a:latin typeface="Arial" panose="020B0604020202020204" pitchFamily="34" charset="0"/>
                <a:ea typeface="ＭＳ Ｐゴシック" panose="020B0600070205080204" pitchFamily="34" charset="-128"/>
              </a:rPr>
              <a:t>. Each side sends an SSH_MSG_KEXINIT containing lists of supported algorithms, one list for each type of cryptographic algorithm, in the order of preference to the sender. For each category, the algorithm chosen is the first algorithm on the client's list that is also supported by the server.  The next step is </a:t>
            </a:r>
            <a:r>
              <a:rPr lang="en-US" altLang="en-US" sz="1100" b="1" smtClean="0">
                <a:latin typeface="Arial" panose="020B0604020202020204" pitchFamily="34" charset="0"/>
                <a:ea typeface="ＭＳ Ｐゴシック" panose="020B0600070205080204" pitchFamily="34" charset="-128"/>
              </a:rPr>
              <a:t>key exchange</a:t>
            </a:r>
            <a:r>
              <a:rPr lang="en-US" altLang="en-US" sz="1100" smtClean="0">
                <a:latin typeface="Arial" panose="020B0604020202020204" pitchFamily="34" charset="0"/>
                <a:ea typeface="ＭＳ Ｐゴシック" panose="020B0600070205080204" pitchFamily="34" charset="-128"/>
              </a:rPr>
              <a:t>. The specification allows for alternative methods of key exchange, but at present only two versions of Diffie-Hellman key exchange are specified. As a result of these steps, the two sides now share a master key </a:t>
            </a:r>
            <a:r>
              <a:rPr lang="en-US" altLang="en-US" sz="1100" i="1" smtClean="0">
                <a:latin typeface="Arial" panose="020B0604020202020204" pitchFamily="34" charset="0"/>
                <a:ea typeface="ＭＳ Ｐゴシック" panose="020B0600070205080204" pitchFamily="34" charset="-128"/>
              </a:rPr>
              <a:t>K</a:t>
            </a:r>
            <a:r>
              <a:rPr lang="en-US" altLang="en-US" sz="1100" smtClean="0">
                <a:latin typeface="Arial" panose="020B0604020202020204" pitchFamily="34" charset="0"/>
                <a:ea typeface="ＭＳ Ｐゴシック" panose="020B0600070205080204" pitchFamily="34" charset="-128"/>
              </a:rPr>
              <a:t>. In addition, the server has been authenticated to the client. The </a:t>
            </a:r>
            <a:r>
              <a:rPr lang="en-US" altLang="en-US" sz="1100" b="1" smtClean="0">
                <a:latin typeface="Arial" panose="020B0604020202020204" pitchFamily="34" charset="0"/>
                <a:ea typeface="ＭＳ Ｐゴシック" panose="020B0600070205080204" pitchFamily="34" charset="-128"/>
              </a:rPr>
              <a:t>end of key exchange</a:t>
            </a:r>
            <a:r>
              <a:rPr lang="en-US" altLang="en-US" sz="1100" smtClean="0">
                <a:latin typeface="Arial" panose="020B0604020202020204" pitchFamily="34" charset="0"/>
                <a:ea typeface="ＭＳ Ｐゴシック" panose="020B0600070205080204" pitchFamily="34" charset="-128"/>
              </a:rPr>
              <a:t> is signaled by the exchange of SSH_MSG_NEWKEYS packets. At this point, both sides may start using the keys generated from </a:t>
            </a:r>
            <a:r>
              <a:rPr lang="en-US" altLang="en-US" sz="1100" i="1" smtClean="0">
                <a:latin typeface="Arial" panose="020B0604020202020204" pitchFamily="34" charset="0"/>
                <a:ea typeface="ＭＳ Ｐゴシック" panose="020B0600070205080204" pitchFamily="34" charset="-128"/>
              </a:rPr>
              <a:t>K</a:t>
            </a:r>
            <a:r>
              <a:rPr lang="en-US" altLang="en-US" sz="1100" smtClean="0">
                <a:latin typeface="Arial" panose="020B0604020202020204" pitchFamily="34" charset="0"/>
                <a:ea typeface="ＭＳ Ｐゴシック" panose="020B0600070205080204" pitchFamily="34" charset="-128"/>
              </a:rPr>
              <a:t>, as discussed subsequently.  The final step is </a:t>
            </a:r>
            <a:r>
              <a:rPr lang="en-US" altLang="en-US" sz="1100" b="1" smtClean="0">
                <a:latin typeface="Arial" panose="020B0604020202020204" pitchFamily="34" charset="0"/>
                <a:ea typeface="ＭＳ Ｐゴシック" panose="020B0600070205080204" pitchFamily="34" charset="-128"/>
              </a:rPr>
              <a:t>service request</a:t>
            </a:r>
            <a:r>
              <a:rPr lang="en-US" altLang="en-US" sz="1100" smtClean="0">
                <a:latin typeface="Arial" panose="020B0604020202020204" pitchFamily="34" charset="0"/>
                <a:ea typeface="ＭＳ Ｐゴシック" panose="020B0600070205080204" pitchFamily="34" charset="-128"/>
              </a:rPr>
              <a:t>. The client sends an SSH_MSG_SERVICE_REQUEST packet to request either the User Authentication or the Connection Protocol. Subsequent to this, all data is exchanged as the payload of an SSH Transport Layer packet, protected by encryption and MAC. </a:t>
            </a:r>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08818A3-5C5D-48C1-8112-84B7347047F6}" type="slidenum">
              <a:rPr lang="en-AU" altLang="en-US" sz="1200"/>
              <a:pPr eaLnBrk="1" hangingPunct="1"/>
              <a:t>31</a:t>
            </a:fld>
            <a:endParaRPr lang="en-AU" altLang="en-US" sz="1200"/>
          </a:p>
        </p:txBody>
      </p:sp>
    </p:spTree>
    <p:extLst>
      <p:ext uri="{BB962C8B-B14F-4D97-AF65-F5344CB8AC3E}">
        <p14:creationId xmlns:p14="http://schemas.microsoft.com/office/powerpoint/2010/main" xmlns="" val="2751954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p:cNvSpPr>
          <p:nvPr>
            <p:ph type="sldImg"/>
          </p:nvPr>
        </p:nvSpPr>
        <p:spPr>
          <a:ln/>
        </p:spPr>
      </p:sp>
      <p:sp>
        <p:nvSpPr>
          <p:cNvPr id="5734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User Authentication Protocol provides the means by which the client is authenticated to the server. Three types of messages are always used in the User Authentication Protocol. Authentication requests from the client have type  SSH_MSG_USERAUTH_REQUEST. If the server either (a) rejects the authentication request, or (b) accepts the request but requires one or more additional authentication methods, the server sends a SSH_MSG_USERAUTH_FAILURE message that includes a list of methods that may productively continue the dialog. If the server accepts authentication then it sends a single byte message, SSH_MSG_USERAUTH_SUCCESS.</a:t>
            </a:r>
          </a:p>
          <a:p>
            <a:pPr eaLnBrk="1" hangingPunct="1"/>
            <a:r>
              <a:rPr lang="en-US" altLang="en-US" smtClean="0">
                <a:latin typeface="Arial" panose="020B0604020202020204" pitchFamily="34" charset="0"/>
                <a:ea typeface="ＭＳ Ｐゴシック" panose="020B0600070205080204" pitchFamily="34" charset="-128"/>
              </a:rPr>
              <a:t>The server may require one or more of the following authentication methods:</a:t>
            </a:r>
          </a:p>
          <a:p>
            <a:pPr eaLnBrk="1" hangingPunct="1">
              <a:buFontTx/>
              <a:buChar char="•"/>
            </a:pPr>
            <a:r>
              <a:rPr lang="en-US" altLang="en-US" smtClean="0">
                <a:latin typeface="Arial" panose="020B0604020202020204" pitchFamily="34" charset="0"/>
                <a:ea typeface="ＭＳ Ｐゴシック" panose="020B0600070205080204" pitchFamily="34" charset="-128"/>
              </a:rPr>
              <a:t>publickey - client sends a message to the server that contains the client's public key, with the message signed by the client's private key</a:t>
            </a:r>
          </a:p>
          <a:p>
            <a:pPr eaLnBrk="1" hangingPunct="1">
              <a:buFontTx/>
              <a:buChar char="•"/>
            </a:pPr>
            <a:r>
              <a:rPr lang="en-US" altLang="en-US" smtClean="0">
                <a:latin typeface="Arial" panose="020B0604020202020204" pitchFamily="34" charset="0"/>
                <a:ea typeface="ＭＳ Ｐゴシック" panose="020B0600070205080204" pitchFamily="34" charset="-128"/>
              </a:rPr>
              <a:t>password - client sends a message containing a plaintext password, protected by TLS encryption</a:t>
            </a:r>
          </a:p>
          <a:p>
            <a:pPr eaLnBrk="1" hangingPunct="1">
              <a:buFontTx/>
              <a:buChar char="•"/>
            </a:pPr>
            <a:r>
              <a:rPr lang="en-US" altLang="en-US" smtClean="0">
                <a:latin typeface="Arial" panose="020B0604020202020204" pitchFamily="34" charset="0"/>
                <a:ea typeface="ＭＳ Ｐゴシック" panose="020B0600070205080204" pitchFamily="34" charset="-128"/>
              </a:rPr>
              <a:t>hostbased - authentication is performed on the client's host, rather than the client itself</a:t>
            </a:r>
          </a:p>
          <a:p>
            <a:pPr eaLnBrk="1" hangingPunct="1"/>
            <a:endParaRPr lang="en-US" altLang="en-US" smtClean="0">
              <a:latin typeface="Arial" panose="020B0604020202020204" pitchFamily="34" charset="0"/>
              <a:ea typeface="ＭＳ Ｐゴシック" panose="020B0600070205080204" pitchFamily="34" charset="-128"/>
            </a:endParaRPr>
          </a:p>
        </p:txBody>
      </p:sp>
      <p:sp>
        <p:nvSpPr>
          <p:cNvPr id="5734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3E576EEB-2655-4FB7-A8F9-D4C7DDBECD53}" type="slidenum">
              <a:rPr lang="en-AU" altLang="en-US" sz="1200"/>
              <a:pPr eaLnBrk="1" hangingPunct="1"/>
              <a:t>32</a:t>
            </a:fld>
            <a:endParaRPr lang="en-AU" altLang="en-US" sz="1200"/>
          </a:p>
        </p:txBody>
      </p:sp>
    </p:spTree>
    <p:extLst>
      <p:ext uri="{BB962C8B-B14F-4D97-AF65-F5344CB8AC3E}">
        <p14:creationId xmlns:p14="http://schemas.microsoft.com/office/powerpoint/2010/main" xmlns="" val="1986429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The SSH Connection Protocol runs on top of the SSH Transport Layer Protocol and assumes that a secure authentication connection is in use. That secure authentication connection, referred to as a </a:t>
            </a:r>
            <a:r>
              <a:rPr lang="en-US" altLang="en-US" b="1" smtClean="0">
                <a:latin typeface="Arial" panose="020B0604020202020204" pitchFamily="34" charset="0"/>
                <a:ea typeface="ＭＳ Ｐゴシック" panose="020B0600070205080204" pitchFamily="34" charset="-128"/>
              </a:rPr>
              <a:t>tunnel </a:t>
            </a:r>
            <a:r>
              <a:rPr lang="en-US" altLang="en-US" smtClean="0">
                <a:latin typeface="Arial" panose="020B0604020202020204" pitchFamily="34" charset="0"/>
                <a:ea typeface="ＭＳ Ｐゴシック" panose="020B0600070205080204" pitchFamily="34" charset="-128"/>
              </a:rPr>
              <a:t>is used by the Connection Protocol to multiple a number of logical channels. All types of communication using SSH, such as a terminal session, are supported using separate channels. Either side may open a channel. For each channel, each side associates a unique channel number, which need not be the same on both ends. Channels are flow controlled using a window mechanism. No data may be sent to a channel until a message is received to indicate that window space is available.  The life of a channel progresses through three stages: opening a channel, data transfer, and closing a channel. Four channel types are recognized in the SSH Connection Protocol specification: </a:t>
            </a:r>
          </a:p>
          <a:p>
            <a:pPr eaLnBrk="1" hangingPunct="1">
              <a:buFontTx/>
              <a:buChar char="•"/>
            </a:pPr>
            <a:r>
              <a:rPr lang="en-US" altLang="en-US" smtClean="0">
                <a:latin typeface="Arial" panose="020B0604020202020204" pitchFamily="34" charset="0"/>
                <a:ea typeface="ＭＳ Ｐゴシック" panose="020B0600070205080204" pitchFamily="34" charset="-128"/>
              </a:rPr>
              <a:t>session - remote execution of a program</a:t>
            </a:r>
          </a:p>
          <a:p>
            <a:pPr eaLnBrk="1" hangingPunct="1">
              <a:buFontTx/>
              <a:buChar char="•"/>
            </a:pPr>
            <a:r>
              <a:rPr lang="en-US" altLang="en-US" smtClean="0">
                <a:latin typeface="Arial" panose="020B0604020202020204" pitchFamily="34" charset="0"/>
                <a:ea typeface="ＭＳ Ｐゴシック" panose="020B0600070205080204" pitchFamily="34" charset="-128"/>
              </a:rPr>
              <a:t>x11 -  X Window System display traffic</a:t>
            </a:r>
          </a:p>
          <a:p>
            <a:pPr eaLnBrk="1" hangingPunct="1">
              <a:buFontTx/>
              <a:buChar char="•"/>
            </a:pPr>
            <a:r>
              <a:rPr lang="en-US" altLang="en-US" smtClean="0">
                <a:latin typeface="Arial" panose="020B0604020202020204" pitchFamily="34" charset="0"/>
                <a:ea typeface="ＭＳ Ｐゴシック" panose="020B0600070205080204" pitchFamily="34" charset="-128"/>
              </a:rPr>
              <a:t>forwarded-tcpip - remote port forwarding</a:t>
            </a:r>
          </a:p>
          <a:p>
            <a:pPr eaLnBrk="1" hangingPunct="1">
              <a:buFontTx/>
              <a:buChar char="•"/>
            </a:pPr>
            <a:r>
              <a:rPr lang="en-US" altLang="en-US" smtClean="0">
                <a:latin typeface="Arial" panose="020B0604020202020204" pitchFamily="34" charset="0"/>
                <a:ea typeface="ＭＳ Ｐゴシック" panose="020B0600070205080204" pitchFamily="34" charset="-128"/>
              </a:rPr>
              <a:t>direct-tcpip - local port forwarding</a:t>
            </a: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FC91172-8658-4892-A513-E909B1084C2C}" type="slidenum">
              <a:rPr lang="en-AU" altLang="en-US" sz="1200"/>
              <a:pPr eaLnBrk="1" hangingPunct="1"/>
              <a:t>33</a:t>
            </a:fld>
            <a:endParaRPr lang="en-AU" altLang="en-US" sz="1200"/>
          </a:p>
        </p:txBody>
      </p:sp>
    </p:spTree>
    <p:extLst>
      <p:ext uri="{BB962C8B-B14F-4D97-AF65-F5344CB8AC3E}">
        <p14:creationId xmlns:p14="http://schemas.microsoft.com/office/powerpoint/2010/main" xmlns="" val="35942614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Stallings Figure 16.11 provides an example of Connection Protocol Exchange. </a:t>
            </a: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78AEC55-D91F-47D0-A32B-EB1445320B70}" type="slidenum">
              <a:rPr lang="en-AU" altLang="en-US" sz="1200"/>
              <a:pPr eaLnBrk="1" hangingPunct="1"/>
              <a:t>34</a:t>
            </a:fld>
            <a:endParaRPr lang="en-AU" altLang="en-US" sz="1200"/>
          </a:p>
        </p:txBody>
      </p:sp>
    </p:spTree>
    <p:extLst>
      <p:ext uri="{BB962C8B-B14F-4D97-AF65-F5344CB8AC3E}">
        <p14:creationId xmlns:p14="http://schemas.microsoft.com/office/powerpoint/2010/main" xmlns="" val="30423441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966612A-F64B-4EFC-A619-785F591FEED6}" type="slidenum">
              <a:rPr lang="en-AU" altLang="en-US" sz="1200"/>
              <a:pPr eaLnBrk="1" hangingPunct="1"/>
              <a:t>35</a:t>
            </a:fld>
            <a:endParaRPr lang="en-AU" altLang="en-US" sz="120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ea typeface="ＭＳ Ｐゴシック" panose="020B0600070205080204" pitchFamily="34" charset="-128"/>
              </a:rPr>
              <a:t>Chapter 16 summary.</a:t>
            </a:r>
          </a:p>
        </p:txBody>
      </p:sp>
    </p:spTree>
    <p:extLst>
      <p:ext uri="{BB962C8B-B14F-4D97-AF65-F5344CB8AC3E}">
        <p14:creationId xmlns:p14="http://schemas.microsoft.com/office/powerpoint/2010/main" xmlns="" val="9849880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37</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p14="http://schemas.microsoft.com/office/powerpoint/2010/main" xmlns=""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p14="http://schemas.microsoft.com/office/powerpoint/2010/main" xmlns=""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4278833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4765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xfrm>
            <a:off x="8737600" y="6616700"/>
            <a:ext cx="355600" cy="241300"/>
          </a:xfrm>
          <a:prstGeom prst="rect">
            <a:avLst/>
          </a:prstGeom>
        </p:spPr>
        <p:txBody>
          <a:bodyPr/>
          <a:lstStyle>
            <a:lvl1pPr>
              <a:defRPr/>
            </a:lvl1pPr>
          </a:lstStyle>
          <a:p>
            <a:pPr>
              <a:defRPr/>
            </a:pPr>
            <a:fld id="{45C2EE7D-01F6-4F93-9B7B-B4021A6FD235}" type="slidenum">
              <a:rPr lang="en-US"/>
              <a:pPr>
                <a:defRPr/>
              </a:pPr>
              <a:t>‹#›</a:t>
            </a:fld>
            <a:endParaRPr lang="en-US"/>
          </a:p>
        </p:txBody>
      </p:sp>
    </p:spTree>
    <p:extLst>
      <p:ext uri="{BB962C8B-B14F-4D97-AF65-F5344CB8AC3E}">
        <p14:creationId xmlns:p14="http://schemas.microsoft.com/office/powerpoint/2010/main" xmlns="" val="31037066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 id="2147483892" r:id="rId12"/>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30</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213202"/>
            <a:ext cx="8229600" cy="4530725"/>
          </a:xfrm>
        </p:spPr>
        <p:txBody>
          <a:bodyPr/>
          <a:lstStyle/>
          <a:p>
            <a:pPr marL="0" lvl="0" indent="0" algn="ctr">
              <a:buNone/>
              <a:defRPr/>
            </a:pPr>
            <a:r>
              <a:rPr lang="en-GB" sz="5400" dirty="0" smtClean="0">
                <a:solidFill>
                  <a:srgbClr val="666600">
                    <a:lumMod val="75000"/>
                  </a:srgbClr>
                </a:solidFill>
              </a:rPr>
              <a:t>Part 3</a:t>
            </a:r>
            <a:endParaRPr lang="en-GB" sz="5400" dirty="0">
              <a:solidFill>
                <a:srgbClr val="666600">
                  <a:lumMod val="75000"/>
                </a:srgbClr>
              </a:solidFill>
            </a:endParaRPr>
          </a:p>
          <a:p>
            <a:pPr marL="0" lvl="0" indent="0" algn="ctr">
              <a:lnSpc>
                <a:spcPct val="150000"/>
              </a:lnSpc>
              <a:buNone/>
              <a:defRPr/>
            </a:pPr>
            <a:r>
              <a:rPr lang="en-GB" sz="4400" dirty="0" smtClean="0">
                <a:solidFill>
                  <a:srgbClr val="666600">
                    <a:lumMod val="75000"/>
                  </a:srgbClr>
                </a:solidFill>
              </a:rPr>
              <a:t>Internet Security </a:t>
            </a:r>
            <a:endParaRPr lang="en-GB" sz="4400" dirty="0">
              <a:solidFill>
                <a:srgbClr val="666600">
                  <a:lumMod val="75000"/>
                </a:srgbClr>
              </a:solidFill>
            </a:endParaRPr>
          </a:p>
          <a:p>
            <a:pPr marL="0" indent="0" algn="r">
              <a:buNone/>
            </a:pPr>
            <a:endParaRPr lang="en-US" dirty="0" smtClean="0"/>
          </a:p>
          <a:p>
            <a:pPr marL="0" indent="0" algn="r">
              <a:buNone/>
            </a:pPr>
            <a:endParaRPr lang="en-US" dirty="0"/>
          </a:p>
          <a:p>
            <a:pPr marL="0" indent="0" algn="r">
              <a:buNone/>
            </a:pPr>
            <a:r>
              <a:rPr lang="en-US" dirty="0" smtClean="0"/>
              <a:t>(Last lecture of last Part)</a:t>
            </a:r>
            <a:endParaRPr lang="en-US" dirty="0"/>
          </a:p>
        </p:txBody>
      </p:sp>
    </p:spTree>
    <p:extLst>
      <p:ext uri="{BB962C8B-B14F-4D97-AF65-F5344CB8AC3E}">
        <p14:creationId xmlns:p14="http://schemas.microsoft.com/office/powerpoint/2010/main" xmlns="" val="4591030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r>
              <a:rPr lang="en-US"/>
              <a:t>Summary of the Previous Lecture</a:t>
            </a:r>
            <a:endParaRPr lang="en-US" altLang="en-US" smtClean="0"/>
          </a:p>
        </p:txBody>
      </p:sp>
      <p:sp>
        <p:nvSpPr>
          <p:cNvPr id="10243" name="Content Placeholder 2"/>
          <p:cNvSpPr>
            <a:spLocks noGrp="1"/>
          </p:cNvSpPr>
          <p:nvPr>
            <p:ph idx="1"/>
          </p:nvPr>
        </p:nvSpPr>
        <p:spPr>
          <a:xfrm>
            <a:off x="457200" y="947057"/>
            <a:ext cx="8153400" cy="4525963"/>
          </a:xfrm>
        </p:spPr>
        <p:txBody>
          <a:bodyPr/>
          <a:lstStyle/>
          <a:p>
            <a:pPr marL="457200" lvl="1" indent="-287338" eaLnBrk="1" hangingPunct="1">
              <a:buNone/>
            </a:pPr>
            <a:r>
              <a:rPr lang="en-US" altLang="en-US" sz="2400" dirty="0" smtClean="0">
                <a:ea typeface="ＭＳ Ｐゴシック" panose="020B0600070205080204" pitchFamily="34" charset="-128"/>
              </a:rPr>
              <a:t>We had a discussion about following topics</a:t>
            </a:r>
          </a:p>
          <a:p>
            <a:pPr lvl="1" eaLnBrk="1" hangingPunct="1"/>
            <a:r>
              <a:rPr lang="en-US" altLang="en-US" sz="2400" dirty="0" smtClean="0">
                <a:ea typeface="ＭＳ Ｐゴシック" panose="020B0600070205080204" pitchFamily="34" charset="-128"/>
              </a:rPr>
              <a:t>Email </a:t>
            </a:r>
            <a:r>
              <a:rPr lang="en-US" altLang="en-US" sz="2400" dirty="0">
                <a:ea typeface="ＭＳ Ｐゴシック" panose="020B0600070205080204" pitchFamily="34" charset="-128"/>
              </a:rPr>
              <a:t>Security</a:t>
            </a:r>
          </a:p>
          <a:p>
            <a:pPr lvl="1" eaLnBrk="1" hangingPunct="1"/>
            <a:r>
              <a:rPr lang="en-US" altLang="en-US" sz="2400" dirty="0">
                <a:ea typeface="ＭＳ Ｐゴシック" panose="020B0600070205080204" pitchFamily="34" charset="-128"/>
              </a:rPr>
              <a:t>Pretty Good Privacy</a:t>
            </a:r>
          </a:p>
          <a:p>
            <a:pPr lvl="2" eaLnBrk="1" hangingPunct="1"/>
            <a:r>
              <a:rPr lang="en-US" altLang="en-US" sz="2400" dirty="0">
                <a:ea typeface="ＭＳ Ｐゴシック" panose="020B0600070205080204" pitchFamily="34" charset="-128"/>
              </a:rPr>
              <a:t>Why PGP is famous</a:t>
            </a:r>
          </a:p>
          <a:p>
            <a:pPr lvl="2" eaLnBrk="1" hangingPunct="1"/>
            <a:r>
              <a:rPr lang="en-US" altLang="en-US" sz="2400" dirty="0">
                <a:ea typeface="ＭＳ Ｐゴシック" panose="020B0600070205080204" pitchFamily="34" charset="-128"/>
              </a:rPr>
              <a:t>PGP Operating</a:t>
            </a:r>
          </a:p>
          <a:p>
            <a:pPr lvl="2" eaLnBrk="1" hangingPunct="1"/>
            <a:r>
              <a:rPr lang="en-US" altLang="en-US" sz="2400" dirty="0">
                <a:ea typeface="ＭＳ Ｐゴシック" panose="020B0600070205080204" pitchFamily="34" charset="-128"/>
              </a:rPr>
              <a:t>Message generation</a:t>
            </a:r>
          </a:p>
          <a:p>
            <a:pPr lvl="2" eaLnBrk="1" hangingPunct="1"/>
            <a:r>
              <a:rPr lang="en-US" altLang="en-US" sz="2400" dirty="0">
                <a:ea typeface="ＭＳ Ｐゴシック" panose="020B0600070205080204" pitchFamily="34" charset="-128"/>
              </a:rPr>
              <a:t>Message Reception</a:t>
            </a:r>
          </a:p>
          <a:p>
            <a:pPr lvl="1" eaLnBrk="1" hangingPunct="1"/>
            <a:r>
              <a:rPr lang="en-US" altLang="en-US" sz="2400" dirty="0">
                <a:ea typeface="ＭＳ Ｐゴシック" panose="020B0600070205080204" pitchFamily="34" charset="-128"/>
              </a:rPr>
              <a:t>Internet Mail Architecture</a:t>
            </a:r>
          </a:p>
          <a:p>
            <a:pPr lvl="2" eaLnBrk="1" hangingPunct="1"/>
            <a:r>
              <a:rPr lang="en-US" altLang="en-US" sz="2400" dirty="0">
                <a:ea typeface="ＭＳ Ｐゴシック" panose="020B0600070205080204" pitchFamily="34" charset="-128"/>
              </a:rPr>
              <a:t>Email Threats</a:t>
            </a:r>
          </a:p>
          <a:p>
            <a:pPr marL="0" indent="0">
              <a:buNone/>
              <a:defRPr/>
            </a:pPr>
            <a:r>
              <a:rPr lang="en-US" sz="2400" dirty="0" smtClean="0"/>
              <a:t> </a:t>
            </a:r>
          </a:p>
          <a:p>
            <a:pPr>
              <a:defRPr/>
            </a:pPr>
            <a:endParaRPr lang="en-US" sz="2400" dirty="0"/>
          </a:p>
        </p:txBody>
      </p:sp>
    </p:spTree>
    <p:extLst>
      <p:ext uri="{BB962C8B-B14F-4D97-AF65-F5344CB8AC3E}">
        <p14:creationId xmlns:p14="http://schemas.microsoft.com/office/powerpoint/2010/main" xmlns="" val="6457737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0" y="240612"/>
            <a:ext cx="9239534" cy="576262"/>
          </a:xfrm>
        </p:spPr>
        <p:txBody>
          <a:bodyPr/>
          <a:lstStyle/>
          <a:p>
            <a:r>
              <a:rPr lang="en-GB" altLang="en-US" smtClean="0"/>
              <a:t>Outlines of today’s lecture</a:t>
            </a:r>
            <a:endParaRPr lang="en-US" altLang="en-US" smtClean="0"/>
          </a:p>
        </p:txBody>
      </p:sp>
      <p:sp>
        <p:nvSpPr>
          <p:cNvPr id="3" name="Content Placeholder 2"/>
          <p:cNvSpPr>
            <a:spLocks noGrp="1"/>
          </p:cNvSpPr>
          <p:nvPr>
            <p:ph idx="1"/>
          </p:nvPr>
        </p:nvSpPr>
        <p:spPr>
          <a:xfrm>
            <a:off x="806450" y="1233488"/>
            <a:ext cx="7880350" cy="4530725"/>
          </a:xfrm>
        </p:spPr>
        <p:txBody>
          <a:bodyPr/>
          <a:lstStyle/>
          <a:p>
            <a:pPr>
              <a:defRPr/>
            </a:pPr>
            <a:endParaRPr lang="en-US" sz="2400" smtClean="0"/>
          </a:p>
          <a:p>
            <a:pPr>
              <a:defRPr/>
            </a:pPr>
            <a:endParaRPr lang="en-US" sz="2400"/>
          </a:p>
        </p:txBody>
      </p:sp>
      <p:sp>
        <p:nvSpPr>
          <p:cNvPr id="4" name="Content Placeholder 2"/>
          <p:cNvSpPr txBox="1">
            <a:spLocks/>
          </p:cNvSpPr>
          <p:nvPr/>
        </p:nvSpPr>
        <p:spPr bwMode="auto">
          <a:xfrm>
            <a:off x="659317" y="816874"/>
            <a:ext cx="7920899" cy="4530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r>
              <a:rPr lang="en-US" sz="2400" dirty="0" smtClean="0"/>
              <a:t>Secure Socket Layer (SSL)</a:t>
            </a:r>
          </a:p>
          <a:p>
            <a:pPr lvl="2"/>
            <a:r>
              <a:rPr lang="en-US" sz="2000" dirty="0" smtClean="0"/>
              <a:t>Architecture</a:t>
            </a:r>
          </a:p>
          <a:p>
            <a:pPr lvl="2"/>
            <a:r>
              <a:rPr lang="en-US" sz="2000" dirty="0" smtClean="0"/>
              <a:t>Connection</a:t>
            </a:r>
          </a:p>
          <a:p>
            <a:pPr lvl="2"/>
            <a:r>
              <a:rPr lang="en-US" sz="2000" dirty="0" smtClean="0"/>
              <a:t>Session</a:t>
            </a:r>
          </a:p>
          <a:p>
            <a:pPr lvl="2"/>
            <a:r>
              <a:rPr lang="en-US" sz="2000" dirty="0" smtClean="0"/>
              <a:t>Record Protocol Service</a:t>
            </a:r>
          </a:p>
          <a:p>
            <a:pPr lvl="2"/>
            <a:r>
              <a:rPr lang="en-US" sz="2000" dirty="0" smtClean="0"/>
              <a:t>Record Protocol operation</a:t>
            </a:r>
          </a:p>
          <a:p>
            <a:r>
              <a:rPr lang="en-US" altLang="en-US" sz="2400" dirty="0" smtClean="0">
                <a:latin typeface="Arial" panose="020B0604020202020204" pitchFamily="34" charset="0"/>
                <a:ea typeface="ＭＳ Ｐゴシック" panose="020B0600070205080204" pitchFamily="34" charset="-128"/>
                <a:cs typeface="Arial" panose="020B0604020202020204" pitchFamily="34" charset="0"/>
              </a:rPr>
              <a:t>Three </a:t>
            </a:r>
            <a:r>
              <a:rPr lang="en-US" altLang="en-US" sz="2400" dirty="0">
                <a:latin typeface="Arial" panose="020B0604020202020204" pitchFamily="34" charset="0"/>
                <a:ea typeface="ＭＳ Ｐゴシック" panose="020B0600070205080204" pitchFamily="34" charset="-128"/>
                <a:cs typeface="Arial" panose="020B0604020202020204" pitchFamily="34" charset="0"/>
              </a:rPr>
              <a:t>SSL-specific protocols that use the SSL Record </a:t>
            </a:r>
            <a:r>
              <a:rPr lang="en-US" altLang="en-US" sz="2400" dirty="0" smtClean="0">
                <a:latin typeface="Arial" panose="020B0604020202020204" pitchFamily="34" charset="0"/>
                <a:ea typeface="ＭＳ Ｐゴシック" panose="020B0600070205080204" pitchFamily="34" charset="-128"/>
                <a:cs typeface="Arial" panose="020B0604020202020204" pitchFamily="34" charset="0"/>
              </a:rPr>
              <a:t>Protocol</a:t>
            </a:r>
          </a:p>
          <a:p>
            <a:pPr lvl="2"/>
            <a:r>
              <a:rPr lang="en-US" altLang="en-US" sz="2000" dirty="0">
                <a:ea typeface="ＭＳ Ｐゴシック" panose="020B0600070205080204" pitchFamily="34" charset="-128"/>
              </a:rPr>
              <a:t>SSL Change Cipher Spec </a:t>
            </a:r>
            <a:r>
              <a:rPr lang="en-US" altLang="en-US" sz="2000" dirty="0" smtClean="0">
                <a:ea typeface="ＭＳ Ｐゴシック" panose="020B0600070205080204" pitchFamily="34" charset="-128"/>
              </a:rPr>
              <a:t>Protocol</a:t>
            </a:r>
          </a:p>
          <a:p>
            <a:pPr lvl="2"/>
            <a:r>
              <a:rPr lang="en-US" altLang="en-US" sz="2000" dirty="0" smtClean="0">
                <a:ea typeface="ＭＳ Ｐゴシック" panose="020B0600070205080204" pitchFamily="34" charset="-128"/>
              </a:rPr>
              <a:t>Alert Protocol</a:t>
            </a:r>
          </a:p>
          <a:p>
            <a:pPr lvl="2"/>
            <a:r>
              <a:rPr lang="en-US" altLang="en-US" sz="2000" dirty="0" smtClean="0">
                <a:ea typeface="ＭＳ Ｐゴシック" panose="020B0600070205080204" pitchFamily="34" charset="-128"/>
              </a:rPr>
              <a:t>Handshake Protocol</a:t>
            </a:r>
          </a:p>
          <a:p>
            <a:r>
              <a:rPr lang="en-US" sz="2400" dirty="0"/>
              <a:t>Integrating SSL/TLS with HTTP  </a:t>
            </a:r>
            <a:r>
              <a:rPr lang="en-US" sz="2400" dirty="0">
                <a:sym typeface="Symbol"/>
              </a:rPr>
              <a:t>  </a:t>
            </a:r>
            <a:r>
              <a:rPr lang="en-US" sz="2400" dirty="0" smtClean="0">
                <a:sym typeface="Symbol"/>
              </a:rPr>
              <a:t>HTTPS</a:t>
            </a:r>
          </a:p>
          <a:p>
            <a:r>
              <a:rPr lang="en-US" altLang="en-US" sz="2400" dirty="0" smtClean="0">
                <a:ea typeface="ＭＳ Ｐゴシック" panose="020B0600070205080204" pitchFamily="34" charset="-128"/>
                <a:sym typeface="Symbol"/>
              </a:rPr>
              <a:t>HTTPS and SSH</a:t>
            </a:r>
            <a:endParaRPr lang="en-US" altLang="en-US" sz="2400" dirty="0" smtClean="0">
              <a:ea typeface="ＭＳ Ｐゴシック" panose="020B0600070205080204" pitchFamily="34" charset="-128"/>
            </a:endParaRPr>
          </a:p>
          <a:p>
            <a:pPr lvl="2"/>
            <a:endParaRPr lang="en-US" sz="2400" dirty="0" smtClean="0"/>
          </a:p>
          <a:p>
            <a:endParaRPr lang="en-US" sz="2400"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dirty="0" smtClean="0"/>
              <a:t>Objectives</a:t>
            </a:r>
          </a:p>
        </p:txBody>
      </p:sp>
      <p:sp>
        <p:nvSpPr>
          <p:cNvPr id="26627" name="Rectangle 3"/>
          <p:cNvSpPr>
            <a:spLocks noGrp="1" noChangeArrowheads="1"/>
          </p:cNvSpPr>
          <p:nvPr>
            <p:ph type="body" idx="4294967295"/>
          </p:nvPr>
        </p:nvSpPr>
        <p:spPr/>
        <p:txBody>
          <a:bodyPr/>
          <a:lstStyle/>
          <a:p>
            <a:r>
              <a:rPr lang="en-US" altLang="en-US" sz="2400" dirty="0" smtClean="0"/>
              <a:t>You would be able to present </a:t>
            </a:r>
            <a:r>
              <a:rPr lang="en-US" sz="2400" dirty="0" smtClean="0"/>
              <a:t>an understanding of how web security is achieved through different protocols.</a:t>
            </a:r>
          </a:p>
          <a:p>
            <a:r>
              <a:rPr lang="en-US" sz="2400" dirty="0" smtClean="0"/>
              <a:t>You would be able demonstrate knowledge about SSH, HTTPS, </a:t>
            </a:r>
            <a:r>
              <a:rPr lang="en-US" sz="2400" smtClean="0"/>
              <a:t>TLS etc.</a:t>
            </a:r>
            <a:endParaRPr lang="en-US" sz="2400" dirty="0"/>
          </a:p>
        </p:txBody>
      </p:sp>
    </p:spTree>
    <p:extLst>
      <p:ext uri="{BB962C8B-B14F-4D97-AF65-F5344CB8AC3E}">
        <p14:creationId xmlns:p14="http://schemas.microsoft.com/office/powerpoint/2010/main" xmlns="" val="3038658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Web Security</a:t>
            </a:r>
            <a:endParaRPr lang="en-AU" altLang="en-US" smtClean="0">
              <a:ea typeface="ＭＳ Ｐゴシック" panose="020B0600070205080204" pitchFamily="34" charset="-128"/>
            </a:endParaRPr>
          </a:p>
        </p:txBody>
      </p:sp>
      <p:sp>
        <p:nvSpPr>
          <p:cNvPr id="46083" name="Rectangle 3"/>
          <p:cNvSpPr>
            <a:spLocks noGrp="1" noChangeArrowheads="1"/>
          </p:cNvSpPr>
          <p:nvPr>
            <p:ph type="body" idx="1"/>
          </p:nvPr>
        </p:nvSpPr>
        <p:spPr/>
        <p:txBody>
          <a:bodyPr/>
          <a:lstStyle/>
          <a:p>
            <a:pPr eaLnBrk="1" hangingPunct="1">
              <a:lnSpc>
                <a:spcPct val="90000"/>
              </a:lnSpc>
            </a:pPr>
            <a:r>
              <a:rPr lang="en-US" altLang="en-US" sz="2400" dirty="0" smtClean="0">
                <a:ea typeface="ＭＳ Ｐゴシック" panose="020B0600070205080204" pitchFamily="34" charset="-128"/>
              </a:rPr>
              <a:t>Web now widely used by business, government, individuals</a:t>
            </a:r>
          </a:p>
          <a:p>
            <a:pPr eaLnBrk="1" hangingPunct="1">
              <a:lnSpc>
                <a:spcPct val="90000"/>
              </a:lnSpc>
            </a:pPr>
            <a:r>
              <a:rPr lang="en-US" altLang="en-US" sz="2400" dirty="0" smtClean="0">
                <a:ea typeface="ＭＳ Ｐゴシック" panose="020B0600070205080204" pitchFamily="34" charset="-128"/>
              </a:rPr>
              <a:t>but Internet &amp; Web are vulnerable</a:t>
            </a:r>
          </a:p>
          <a:p>
            <a:pPr eaLnBrk="1" hangingPunct="1">
              <a:lnSpc>
                <a:spcPct val="90000"/>
              </a:lnSpc>
            </a:pPr>
            <a:r>
              <a:rPr lang="en-US" altLang="en-US" sz="2400" dirty="0" smtClean="0">
                <a:ea typeface="ＭＳ Ｐゴシック" panose="020B0600070205080204" pitchFamily="34" charset="-128"/>
              </a:rPr>
              <a:t>have a variety of threats</a:t>
            </a:r>
          </a:p>
          <a:p>
            <a:pPr lvl="1" eaLnBrk="1" hangingPunct="1">
              <a:lnSpc>
                <a:spcPct val="90000"/>
              </a:lnSpc>
            </a:pPr>
            <a:r>
              <a:rPr lang="en-US" altLang="en-US" sz="2400" dirty="0" smtClean="0">
                <a:ea typeface="ＭＳ Ｐゴシック" panose="020B0600070205080204" pitchFamily="34" charset="-128"/>
              </a:rPr>
              <a:t>integrity</a:t>
            </a:r>
          </a:p>
          <a:p>
            <a:pPr lvl="1" eaLnBrk="1" hangingPunct="1">
              <a:lnSpc>
                <a:spcPct val="90000"/>
              </a:lnSpc>
            </a:pPr>
            <a:r>
              <a:rPr lang="en-US" altLang="en-US" sz="2400" dirty="0" smtClean="0">
                <a:ea typeface="ＭＳ Ｐゴシック" panose="020B0600070205080204" pitchFamily="34" charset="-128"/>
              </a:rPr>
              <a:t>confidentiality</a:t>
            </a:r>
          </a:p>
          <a:p>
            <a:pPr lvl="1" eaLnBrk="1" hangingPunct="1">
              <a:lnSpc>
                <a:spcPct val="90000"/>
              </a:lnSpc>
            </a:pPr>
            <a:r>
              <a:rPr lang="en-US" altLang="en-US" sz="2400" dirty="0" smtClean="0">
                <a:ea typeface="ＭＳ Ｐゴシック" panose="020B0600070205080204" pitchFamily="34" charset="-128"/>
              </a:rPr>
              <a:t>denial of service</a:t>
            </a:r>
          </a:p>
          <a:p>
            <a:pPr lvl="1" eaLnBrk="1" hangingPunct="1">
              <a:lnSpc>
                <a:spcPct val="90000"/>
              </a:lnSpc>
            </a:pPr>
            <a:r>
              <a:rPr lang="en-US" altLang="en-US" sz="2400" dirty="0" smtClean="0">
                <a:ea typeface="ＭＳ Ｐゴシック" panose="020B0600070205080204" pitchFamily="34" charset="-128"/>
              </a:rPr>
              <a:t>authentication</a:t>
            </a:r>
          </a:p>
          <a:p>
            <a:pPr eaLnBrk="1" hangingPunct="1">
              <a:lnSpc>
                <a:spcPct val="90000"/>
              </a:lnSpc>
            </a:pPr>
            <a:r>
              <a:rPr lang="en-US" altLang="en-US" sz="2400" dirty="0" smtClean="0">
                <a:ea typeface="ＭＳ Ｐゴシック" panose="020B0600070205080204" pitchFamily="34" charset="-128"/>
              </a:rPr>
              <a:t>need added security mechanisms</a:t>
            </a:r>
            <a:endParaRPr lang="en-AU" altLang="en-US" sz="2400" dirty="0" smtClean="0">
              <a:ea typeface="ＭＳ Ｐゴシック" panose="020B0600070205080204" pitchFamily="34" charset="-128"/>
            </a:endParaRPr>
          </a:p>
        </p:txBody>
      </p:sp>
    </p:spTree>
    <p:extLst>
      <p:ext uri="{BB962C8B-B14F-4D97-AF65-F5344CB8AC3E}">
        <p14:creationId xmlns:p14="http://schemas.microsoft.com/office/powerpoint/2010/main" xmlns="" val="34886228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7814"/>
            <a:ext cx="8839200" cy="558210"/>
          </a:xfrm>
        </p:spPr>
        <p:txBody>
          <a:bodyPr/>
          <a:lstStyle/>
          <a:p>
            <a:pPr eaLnBrk="1" hangingPunct="1">
              <a:defRPr/>
            </a:pPr>
            <a:r>
              <a:rPr lang="en-US" dirty="0" smtClean="0">
                <a:ea typeface="+mj-ea"/>
                <a:cs typeface="+mj-cs"/>
              </a:rPr>
              <a:t>Web Traffic Security Approaches</a:t>
            </a:r>
          </a:p>
        </p:txBody>
      </p:sp>
      <p:pic>
        <p:nvPicPr>
          <p:cNvPr id="21507"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293694" y="1365431"/>
            <a:ext cx="8757387" cy="2279106"/>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444136" y="4173944"/>
            <a:ext cx="8699863" cy="1200329"/>
          </a:xfrm>
          <a:prstGeom prst="rect">
            <a:avLst/>
          </a:prstGeom>
        </p:spPr>
        <p:txBody>
          <a:bodyPr wrap="square">
            <a:spAutoFit/>
          </a:bodyPr>
          <a:lstStyle/>
          <a:p>
            <a:r>
              <a:rPr lang="en-US" altLang="en-US" dirty="0">
                <a:solidFill>
                  <a:schemeClr val="bg2">
                    <a:lumMod val="75000"/>
                  </a:schemeClr>
                </a:solidFill>
                <a:latin typeface="+mn-lt"/>
                <a:ea typeface="ＭＳ Ｐゴシック" panose="020B0600070205080204" pitchFamily="34" charset="-128"/>
              </a:rPr>
              <a:t>A number of approaches to providing Web security are possible. The various approaches that have been considered are similar in the services they provide and, to some extent, in the mechanisms that they use, but they differ with respect to their scope of applicability and their relative location within the TCP/IP protocol stack.</a:t>
            </a:r>
            <a:endParaRPr lang="en-US" dirty="0">
              <a:solidFill>
                <a:schemeClr val="bg2">
                  <a:lumMod val="75000"/>
                </a:schemeClr>
              </a:solidFill>
              <a:latin typeface="+mn-lt"/>
            </a:endParaRPr>
          </a:p>
        </p:txBody>
      </p:sp>
    </p:spTree>
    <p:extLst>
      <p:ext uri="{BB962C8B-B14F-4D97-AF65-F5344CB8AC3E}">
        <p14:creationId xmlns:p14="http://schemas.microsoft.com/office/powerpoint/2010/main" xmlns="" val="4594304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SSL (Secure Socket Layer)</a:t>
            </a:r>
            <a:endParaRPr lang="en-AU" altLang="en-US" smtClean="0">
              <a:ea typeface="ＭＳ Ｐゴシック" panose="020B0600070205080204" pitchFamily="34" charset="-128"/>
            </a:endParaRPr>
          </a:p>
        </p:txBody>
      </p:sp>
      <p:sp>
        <p:nvSpPr>
          <p:cNvPr id="47107" name="Rectangle 3"/>
          <p:cNvSpPr>
            <a:spLocks noGrp="1" noChangeArrowheads="1"/>
          </p:cNvSpPr>
          <p:nvPr>
            <p:ph type="body" idx="1"/>
          </p:nvPr>
        </p:nvSpPr>
        <p:spPr/>
        <p:txBody>
          <a:bodyPr/>
          <a:lstStyle/>
          <a:p>
            <a:pPr eaLnBrk="1" hangingPunct="1">
              <a:lnSpc>
                <a:spcPct val="90000"/>
              </a:lnSpc>
            </a:pPr>
            <a:r>
              <a:rPr lang="en-US" altLang="en-US" sz="2400" dirty="0">
                <a:ea typeface="ＭＳ Ｐゴシック" panose="020B0600070205080204" pitchFamily="34" charset="-128"/>
              </a:rPr>
              <a:t>T</a:t>
            </a:r>
            <a:r>
              <a:rPr lang="en-US" altLang="en-US" sz="2400" dirty="0" smtClean="0">
                <a:ea typeface="ＭＳ Ｐゴシック" panose="020B0600070205080204" pitchFamily="34" charset="-128"/>
              </a:rPr>
              <a:t>ransport layer security service</a:t>
            </a:r>
          </a:p>
          <a:p>
            <a:pPr eaLnBrk="1" hangingPunct="1">
              <a:lnSpc>
                <a:spcPct val="90000"/>
              </a:lnSpc>
            </a:pPr>
            <a:r>
              <a:rPr lang="en-US" altLang="en-US" sz="2400" dirty="0" smtClean="0">
                <a:ea typeface="ＭＳ Ｐゴシック" panose="020B0600070205080204" pitchFamily="34" charset="-128"/>
              </a:rPr>
              <a:t>originally developed by Netscape</a:t>
            </a:r>
          </a:p>
          <a:p>
            <a:pPr eaLnBrk="1" hangingPunct="1">
              <a:lnSpc>
                <a:spcPct val="90000"/>
              </a:lnSpc>
            </a:pPr>
            <a:r>
              <a:rPr lang="en-US" altLang="en-US" sz="2400" dirty="0" smtClean="0">
                <a:ea typeface="ＭＳ Ｐゴシック" panose="020B0600070205080204" pitchFamily="34" charset="-128"/>
              </a:rPr>
              <a:t>version 3 designed with public input</a:t>
            </a:r>
          </a:p>
          <a:p>
            <a:pPr eaLnBrk="1" hangingPunct="1">
              <a:lnSpc>
                <a:spcPct val="90000"/>
              </a:lnSpc>
            </a:pPr>
            <a:r>
              <a:rPr lang="en-US" altLang="en-US" sz="2400" dirty="0" smtClean="0">
                <a:ea typeface="ＭＳ Ｐゴシック" panose="020B0600070205080204" pitchFamily="34" charset="-128"/>
              </a:rPr>
              <a:t>subsequently became Internet standard known as TLS (Transport Layer Security)</a:t>
            </a:r>
          </a:p>
          <a:p>
            <a:pPr eaLnBrk="1" hangingPunct="1">
              <a:lnSpc>
                <a:spcPct val="90000"/>
              </a:lnSpc>
            </a:pPr>
            <a:r>
              <a:rPr lang="en-US" altLang="en-US" sz="2400" dirty="0" smtClean="0">
                <a:ea typeface="ＭＳ Ｐゴシック" panose="020B0600070205080204" pitchFamily="34" charset="-128"/>
              </a:rPr>
              <a:t>uses TCP to provide a reliable end-to-end service</a:t>
            </a:r>
          </a:p>
          <a:p>
            <a:pPr eaLnBrk="1" hangingPunct="1">
              <a:lnSpc>
                <a:spcPct val="90000"/>
              </a:lnSpc>
            </a:pPr>
            <a:r>
              <a:rPr lang="en-US" altLang="en-US" sz="2400" dirty="0" smtClean="0">
                <a:ea typeface="ＭＳ Ｐゴシック" panose="020B0600070205080204" pitchFamily="34" charset="-128"/>
              </a:rPr>
              <a:t>SSL has two layers of protocols</a:t>
            </a:r>
            <a:endParaRPr lang="en-AU" altLang="en-US" sz="2400" dirty="0" smtClean="0">
              <a:ea typeface="ＭＳ Ｐゴシック" panose="020B0600070205080204" pitchFamily="34" charset="-128"/>
            </a:endParaRPr>
          </a:p>
        </p:txBody>
      </p:sp>
    </p:spTree>
    <p:extLst>
      <p:ext uri="{BB962C8B-B14F-4D97-AF65-F5344CB8AC3E}">
        <p14:creationId xmlns:p14="http://schemas.microsoft.com/office/powerpoint/2010/main" xmlns="" val="26394010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SSL Architecture</a:t>
            </a:r>
            <a:endParaRPr lang="en-AU" altLang="en-US" smtClean="0">
              <a:ea typeface="ＭＳ Ｐゴシック" panose="020B0600070205080204" pitchFamily="34" charset="-128"/>
            </a:endParaRPr>
          </a:p>
        </p:txBody>
      </p:sp>
      <p:pic>
        <p:nvPicPr>
          <p:cNvPr id="25603" name="Picture 5" descr="Ch17. SSL Protocol Stack.pdf                                   00156198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l="21477" t="18529" r="21477" b="37059"/>
          <a:stretch>
            <a:fillRect/>
          </a:stretch>
        </p:blipFill>
        <p:spPr bwMode="auto">
          <a:xfrm>
            <a:off x="1582783" y="1062445"/>
            <a:ext cx="5737225" cy="3451225"/>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653143" y="4281160"/>
            <a:ext cx="8347165" cy="2031325"/>
          </a:xfrm>
          <a:prstGeom prst="rect">
            <a:avLst/>
          </a:prstGeom>
        </p:spPr>
        <p:txBody>
          <a:bodyPr wrap="square">
            <a:spAutoFit/>
          </a:bodyPr>
          <a:lstStyle/>
          <a:p>
            <a:pPr eaLnBrk="1" hangingPunct="1"/>
            <a:r>
              <a:rPr lang="en-US" altLang="en-US" dirty="0">
                <a:solidFill>
                  <a:schemeClr val="bg2">
                    <a:lumMod val="75000"/>
                  </a:schemeClr>
                </a:solidFill>
                <a:latin typeface="Arial" panose="020B0604020202020204" pitchFamily="34" charset="0"/>
                <a:ea typeface="ＭＳ Ｐゴシック" panose="020B0600070205080204" pitchFamily="34" charset="-128"/>
                <a:cs typeface="Arial" panose="020B0604020202020204" pitchFamily="34" charset="0"/>
              </a:rPr>
              <a:t>The SSL Record Protocol provides basic security services to various higher-layer protocols. In particular, the Hypertext Transfer Protocol (HTTP), which provides the transfer service for Web client/server interaction, can operate on top of SSL. </a:t>
            </a:r>
          </a:p>
          <a:p>
            <a:pPr eaLnBrk="1" hangingPunct="1"/>
            <a:r>
              <a:rPr lang="en-US" altLang="en-US" dirty="0">
                <a:solidFill>
                  <a:srgbClr val="C00000"/>
                </a:solidFill>
                <a:latin typeface="Arial" panose="020B0604020202020204" pitchFamily="34" charset="0"/>
                <a:ea typeface="ＭＳ Ｐゴシック" panose="020B0600070205080204" pitchFamily="34" charset="-128"/>
                <a:cs typeface="Arial" panose="020B0604020202020204" pitchFamily="34" charset="0"/>
              </a:rPr>
              <a:t>Three higher-layer protocols are also defined as part of SSL: the Handshake Protocol, Change Cipher Spec Protocol, and Alert Protocol. These SSL-specific protocols are used in the management of SSL exchanges.</a:t>
            </a:r>
            <a:endParaRPr lang="en-AU" altLang="en-US" dirty="0">
              <a:solidFill>
                <a:srgbClr val="C00000"/>
              </a:solidFill>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xmlns="" val="38745369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SSL Architecture</a:t>
            </a:r>
            <a:endParaRPr lang="en-AU" altLang="en-US" smtClean="0">
              <a:ea typeface="ＭＳ Ｐゴシック" panose="020B0600070205080204" pitchFamily="34" charset="-128"/>
            </a:endParaRPr>
          </a:p>
        </p:txBody>
      </p:sp>
      <p:sp>
        <p:nvSpPr>
          <p:cNvPr id="51203" name="Rectangle 3"/>
          <p:cNvSpPr>
            <a:spLocks noGrp="1" noChangeArrowheads="1"/>
          </p:cNvSpPr>
          <p:nvPr>
            <p:ph type="body" idx="1"/>
          </p:nvPr>
        </p:nvSpPr>
        <p:spPr/>
        <p:txBody>
          <a:bodyPr/>
          <a:lstStyle/>
          <a:p>
            <a:pPr eaLnBrk="1" hangingPunct="1">
              <a:buFont typeface="Wingdings" pitchFamily="-107" charset="2"/>
              <a:buChar char="Ø"/>
              <a:defRPr/>
            </a:pPr>
            <a:r>
              <a:rPr lang="en-US" sz="2400" b="1" dirty="0">
                <a:ea typeface="+mn-ea"/>
                <a:cs typeface="+mn-cs"/>
              </a:rPr>
              <a:t>SSL connection</a:t>
            </a:r>
          </a:p>
          <a:p>
            <a:pPr lvl="1" eaLnBrk="1" hangingPunct="1">
              <a:buFont typeface="Wingdings" pitchFamily="-107" charset="2"/>
              <a:buChar char="l"/>
              <a:defRPr/>
            </a:pPr>
            <a:r>
              <a:rPr lang="en-US" sz="2400" dirty="0"/>
              <a:t>a transient, peer-to-peer, communications link</a:t>
            </a:r>
          </a:p>
          <a:p>
            <a:pPr lvl="1" eaLnBrk="1" hangingPunct="1">
              <a:buFont typeface="Wingdings" pitchFamily="-107" charset="2"/>
              <a:buChar char="l"/>
              <a:defRPr/>
            </a:pPr>
            <a:r>
              <a:rPr lang="en-US" sz="2400" dirty="0"/>
              <a:t>associated with 1 SSL session</a:t>
            </a:r>
            <a:endParaRPr lang="en-AU" sz="2400" dirty="0"/>
          </a:p>
          <a:p>
            <a:pPr eaLnBrk="1" hangingPunct="1">
              <a:buFont typeface="Wingdings" pitchFamily="-107" charset="2"/>
              <a:buChar char="Ø"/>
              <a:defRPr/>
            </a:pPr>
            <a:r>
              <a:rPr lang="en-US" sz="2400" b="1" dirty="0">
                <a:ea typeface="+mn-ea"/>
                <a:cs typeface="+mn-cs"/>
              </a:rPr>
              <a:t>SSL session</a:t>
            </a:r>
          </a:p>
          <a:p>
            <a:pPr lvl="1" eaLnBrk="1" hangingPunct="1">
              <a:buFont typeface="Wingdings" pitchFamily="-107" charset="2"/>
              <a:buChar char="l"/>
              <a:defRPr/>
            </a:pPr>
            <a:r>
              <a:rPr lang="en-US" sz="2400" dirty="0"/>
              <a:t>an association between client &amp; server</a:t>
            </a:r>
          </a:p>
          <a:p>
            <a:pPr lvl="1" eaLnBrk="1" hangingPunct="1">
              <a:buFont typeface="Wingdings" pitchFamily="-107" charset="2"/>
              <a:buChar char="l"/>
              <a:defRPr/>
            </a:pPr>
            <a:r>
              <a:rPr lang="en-US" sz="2400" dirty="0"/>
              <a:t>created by the Handshake Protocol</a:t>
            </a:r>
          </a:p>
          <a:p>
            <a:pPr lvl="1" eaLnBrk="1" hangingPunct="1">
              <a:buFont typeface="Wingdings" pitchFamily="-107" charset="2"/>
              <a:buChar char="l"/>
              <a:defRPr/>
            </a:pPr>
            <a:r>
              <a:rPr lang="en-US" sz="2400" dirty="0"/>
              <a:t>define a set of cryptographic parameters</a:t>
            </a:r>
          </a:p>
          <a:p>
            <a:pPr lvl="1" eaLnBrk="1" hangingPunct="1">
              <a:buFont typeface="Wingdings" pitchFamily="-107" charset="2"/>
              <a:buChar char="l"/>
              <a:defRPr/>
            </a:pPr>
            <a:r>
              <a:rPr lang="en-US" sz="2400" dirty="0"/>
              <a:t>may be shared by multiple SSL connections</a:t>
            </a:r>
          </a:p>
        </p:txBody>
      </p:sp>
    </p:spTree>
    <p:extLst>
      <p:ext uri="{BB962C8B-B14F-4D97-AF65-F5344CB8AC3E}">
        <p14:creationId xmlns:p14="http://schemas.microsoft.com/office/powerpoint/2010/main" xmlns="" val="6532261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SSL Record Protocol Services</a:t>
            </a:r>
            <a:endParaRPr lang="en-AU" altLang="en-US" smtClean="0">
              <a:ea typeface="ＭＳ Ｐゴシック" panose="020B0600070205080204" pitchFamily="34" charset="-128"/>
            </a:endParaRPr>
          </a:p>
        </p:txBody>
      </p:sp>
      <p:sp>
        <p:nvSpPr>
          <p:cNvPr id="52227" name="Rectangle 3"/>
          <p:cNvSpPr>
            <a:spLocks noGrp="1" noChangeArrowheads="1"/>
          </p:cNvSpPr>
          <p:nvPr>
            <p:ph type="body" idx="1"/>
          </p:nvPr>
        </p:nvSpPr>
        <p:spPr/>
        <p:txBody>
          <a:bodyPr/>
          <a:lstStyle/>
          <a:p>
            <a:pPr eaLnBrk="1" hangingPunct="1">
              <a:lnSpc>
                <a:spcPct val="90000"/>
              </a:lnSpc>
            </a:pPr>
            <a:r>
              <a:rPr lang="en-US" altLang="en-US" sz="2400" b="1" dirty="0" smtClean="0">
                <a:ea typeface="ＭＳ Ｐゴシック" panose="020B0600070205080204" pitchFamily="34" charset="-128"/>
              </a:rPr>
              <a:t>confidentiality</a:t>
            </a:r>
          </a:p>
          <a:p>
            <a:pPr lvl="1" eaLnBrk="1" hangingPunct="1">
              <a:lnSpc>
                <a:spcPct val="90000"/>
              </a:lnSpc>
            </a:pPr>
            <a:r>
              <a:rPr lang="en-US" altLang="en-US" sz="2400" dirty="0" smtClean="0">
                <a:ea typeface="ＭＳ Ｐゴシック" panose="020B0600070205080204" pitchFamily="34" charset="-128"/>
              </a:rPr>
              <a:t>using symmetric encryption with a shared secret key defined by Handshake Protocol</a:t>
            </a:r>
          </a:p>
          <a:p>
            <a:pPr lvl="1" eaLnBrk="1" hangingPunct="1">
              <a:lnSpc>
                <a:spcPct val="90000"/>
              </a:lnSpc>
            </a:pPr>
            <a:r>
              <a:rPr lang="en-US" altLang="en-US" sz="2400" dirty="0" smtClean="0">
                <a:ea typeface="ＭＳ Ｐゴシック" panose="020B0600070205080204" pitchFamily="34" charset="-128"/>
              </a:rPr>
              <a:t>AES, IDEA, RC2-40, DES-40, DES, 3DES, </a:t>
            </a:r>
            <a:r>
              <a:rPr lang="en-US" altLang="en-US" sz="2400" dirty="0" err="1" smtClean="0">
                <a:ea typeface="ＭＳ Ｐゴシック" panose="020B0600070205080204" pitchFamily="34" charset="-128"/>
              </a:rPr>
              <a:t>Fortezza</a:t>
            </a:r>
            <a:r>
              <a:rPr lang="en-US" altLang="en-US" sz="2400" dirty="0" smtClean="0">
                <a:ea typeface="ＭＳ Ｐゴシック" panose="020B0600070205080204" pitchFamily="34" charset="-128"/>
              </a:rPr>
              <a:t>, RC4-40, RC4-128</a:t>
            </a:r>
          </a:p>
          <a:p>
            <a:pPr lvl="1" eaLnBrk="1" hangingPunct="1">
              <a:lnSpc>
                <a:spcPct val="90000"/>
              </a:lnSpc>
            </a:pPr>
            <a:r>
              <a:rPr lang="en-US" altLang="en-US" sz="2400" dirty="0" smtClean="0">
                <a:ea typeface="ＭＳ Ｐゴシック" panose="020B0600070205080204" pitchFamily="34" charset="-128"/>
              </a:rPr>
              <a:t>message is compressed before encryption</a:t>
            </a:r>
          </a:p>
          <a:p>
            <a:pPr eaLnBrk="1" hangingPunct="1">
              <a:lnSpc>
                <a:spcPct val="90000"/>
              </a:lnSpc>
            </a:pPr>
            <a:r>
              <a:rPr lang="en-US" altLang="en-US" sz="2400" b="1" dirty="0" smtClean="0">
                <a:ea typeface="ＭＳ Ｐゴシック" panose="020B0600070205080204" pitchFamily="34" charset="-128"/>
              </a:rPr>
              <a:t>message integrity</a:t>
            </a:r>
          </a:p>
          <a:p>
            <a:pPr lvl="1" eaLnBrk="1" hangingPunct="1">
              <a:lnSpc>
                <a:spcPct val="90000"/>
              </a:lnSpc>
            </a:pPr>
            <a:r>
              <a:rPr lang="en-US" altLang="en-US" sz="2400" dirty="0" smtClean="0">
                <a:ea typeface="ＭＳ Ｐゴシック" panose="020B0600070205080204" pitchFamily="34" charset="-128"/>
              </a:rPr>
              <a:t>using a MAC with shared secret key</a:t>
            </a:r>
          </a:p>
          <a:p>
            <a:pPr lvl="1" eaLnBrk="1" hangingPunct="1">
              <a:lnSpc>
                <a:spcPct val="90000"/>
              </a:lnSpc>
            </a:pPr>
            <a:r>
              <a:rPr lang="en-US" altLang="en-US" sz="2400" dirty="0" smtClean="0">
                <a:ea typeface="ＭＳ Ｐゴシック" panose="020B0600070205080204" pitchFamily="34" charset="-128"/>
              </a:rPr>
              <a:t>similar to HMAC but with different padding</a:t>
            </a:r>
            <a:endParaRPr lang="en-AU" altLang="en-US" sz="2400" dirty="0" smtClean="0">
              <a:ea typeface="ＭＳ Ｐゴシック" panose="020B0600070205080204" pitchFamily="34" charset="-128"/>
            </a:endParaRPr>
          </a:p>
        </p:txBody>
      </p:sp>
    </p:spTree>
    <p:extLst>
      <p:ext uri="{BB962C8B-B14F-4D97-AF65-F5344CB8AC3E}">
        <p14:creationId xmlns:p14="http://schemas.microsoft.com/office/powerpoint/2010/main" xmlns="" val="37195313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SSL Record Protocol Operation</a:t>
            </a:r>
            <a:endParaRPr lang="en-AU" altLang="en-US" smtClean="0">
              <a:ea typeface="ＭＳ Ｐゴシック" panose="020B0600070205080204" pitchFamily="34" charset="-128"/>
            </a:endParaRPr>
          </a:p>
        </p:txBody>
      </p:sp>
      <p:pic>
        <p:nvPicPr>
          <p:cNvPr id="31747" name="Picture 6" descr="Ch17. SSL Protocol O#1A558B.pdf                                00156198  Mnementh                      BEAE7A2F:"/>
          <p:cNvPicPr>
            <a:picLocks noChangeAspect="1" noChangeArrowheads="1"/>
          </p:cNvPicPr>
          <p:nvPr/>
        </p:nvPicPr>
        <p:blipFill>
          <a:blip r:embed="rId3">
            <a:extLst>
              <a:ext uri="{28A0092B-C50C-407E-A947-70E740481C1C}">
                <a14:useLocalDpi xmlns:a14="http://schemas.microsoft.com/office/drawing/2010/main" xmlns="" val="0"/>
              </a:ext>
            </a:extLst>
          </a:blip>
          <a:srcRect t="9265" b="18529"/>
          <a:stretch>
            <a:fillRect/>
          </a:stretch>
        </p:blipFill>
        <p:spPr bwMode="auto">
          <a:xfrm>
            <a:off x="1476103" y="893264"/>
            <a:ext cx="7210697" cy="4023020"/>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Rectangle 1"/>
          <p:cNvSpPr/>
          <p:nvPr/>
        </p:nvSpPr>
        <p:spPr>
          <a:xfrm>
            <a:off x="248194" y="4833602"/>
            <a:ext cx="8895806" cy="2031325"/>
          </a:xfrm>
          <a:prstGeom prst="rect">
            <a:avLst/>
          </a:prstGeom>
        </p:spPr>
        <p:txBody>
          <a:bodyPr wrap="square">
            <a:spAutoFit/>
          </a:bodyPr>
          <a:lstStyle/>
          <a:p>
            <a:r>
              <a:rPr lang="en-US" altLang="en-US" dirty="0">
                <a:solidFill>
                  <a:srgbClr val="0070C0"/>
                </a:solidFill>
                <a:latin typeface="Arial" panose="020B0604020202020204" pitchFamily="34" charset="0"/>
                <a:ea typeface="ＭＳ Ｐゴシック" panose="020B0600070205080204" pitchFamily="34" charset="-128"/>
                <a:cs typeface="Arial" panose="020B0604020202020204" pitchFamily="34" charset="0"/>
              </a:rPr>
              <a:t>The Record Protocol takes an application message to be transmitted, fragments the data into manageable blocks, optionally compresses the data, computes and appends a MAC (using a hash very similar to HMAC), encrypts (using one of the symmetric algorithms listed on the previous slide), adds a header (with details of the SSL content type, major/minor version, and compressed length), and transmits the resulting unit in a TCP segment. Received data are decrypted, verified, decompressed, and reassembled and then delivered to higher-layer applications</a:t>
            </a:r>
            <a:endParaRPr lang="en-US" dirty="0">
              <a:solidFill>
                <a:srgbClr val="0070C0"/>
              </a:solidFill>
            </a:endParaRPr>
          </a:p>
        </p:txBody>
      </p:sp>
    </p:spTree>
    <p:extLst>
      <p:ext uri="{BB962C8B-B14F-4D97-AF65-F5344CB8AC3E}">
        <p14:creationId xmlns:p14="http://schemas.microsoft.com/office/powerpoint/2010/main" xmlns="" val="30794558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SSL Change Cipher Spec Protocol</a:t>
            </a:r>
            <a:endParaRPr lang="en-AU" altLang="en-US" dirty="0" smtClean="0">
              <a:ea typeface="ＭＳ Ｐゴシック" panose="020B0600070205080204" pitchFamily="34" charset="-128"/>
            </a:endParaRPr>
          </a:p>
        </p:txBody>
      </p:sp>
      <p:sp>
        <p:nvSpPr>
          <p:cNvPr id="54275" name="Rectangle 3"/>
          <p:cNvSpPr>
            <a:spLocks noGrp="1" noChangeArrowheads="1"/>
          </p:cNvSpPr>
          <p:nvPr>
            <p:ph type="body" idx="1"/>
          </p:nvPr>
        </p:nvSpPr>
        <p:spPr>
          <a:xfrm>
            <a:off x="457200" y="1676400"/>
            <a:ext cx="8229600" cy="3048000"/>
          </a:xfrm>
        </p:spPr>
        <p:txBody>
          <a:bodyPr/>
          <a:lstStyle/>
          <a:p>
            <a:pPr eaLnBrk="1" hangingPunct="1"/>
            <a:r>
              <a:rPr lang="en-US" altLang="en-US" sz="2400" dirty="0">
                <a:ea typeface="ＭＳ Ｐゴシック" panose="020B0600070205080204" pitchFamily="34" charset="-128"/>
              </a:rPr>
              <a:t>O</a:t>
            </a:r>
            <a:r>
              <a:rPr lang="en-US" altLang="en-US" sz="2400" dirty="0" smtClean="0">
                <a:ea typeface="ＭＳ Ｐゴシック" panose="020B0600070205080204" pitchFamily="34" charset="-128"/>
              </a:rPr>
              <a:t>ne of 3 SSL specific protocols which use the SSL Record protocol</a:t>
            </a:r>
          </a:p>
          <a:p>
            <a:pPr eaLnBrk="1" hangingPunct="1"/>
            <a:r>
              <a:rPr lang="en-US" altLang="en-US" sz="2400" dirty="0" smtClean="0">
                <a:ea typeface="ＭＳ Ｐゴシック" panose="020B0600070205080204" pitchFamily="34" charset="-128"/>
              </a:rPr>
              <a:t>a single message</a:t>
            </a:r>
          </a:p>
          <a:p>
            <a:pPr eaLnBrk="1" hangingPunct="1"/>
            <a:r>
              <a:rPr lang="en-US" altLang="en-US" sz="2400" dirty="0" smtClean="0">
                <a:ea typeface="ＭＳ Ｐゴシック" panose="020B0600070205080204" pitchFamily="34" charset="-128"/>
              </a:rPr>
              <a:t>causes pending state to become current</a:t>
            </a:r>
          </a:p>
          <a:p>
            <a:pPr eaLnBrk="1" hangingPunct="1"/>
            <a:r>
              <a:rPr lang="en-US" altLang="en-US" sz="2400" dirty="0" smtClean="0">
                <a:ea typeface="ＭＳ Ｐゴシック" panose="020B0600070205080204" pitchFamily="34" charset="-128"/>
              </a:rPr>
              <a:t>hence updating the cipher suite in use</a:t>
            </a:r>
            <a:endParaRPr lang="en-AU" altLang="en-US" sz="2400" dirty="0" smtClean="0">
              <a:ea typeface="ＭＳ Ｐゴシック" panose="020B0600070205080204" pitchFamily="34" charset="-128"/>
            </a:endParaRPr>
          </a:p>
        </p:txBody>
      </p:sp>
      <p:pic>
        <p:nvPicPr>
          <p:cNvPr id="33796" name="Picture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2686006" y="4493623"/>
            <a:ext cx="2876594" cy="1716677"/>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5294691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ltLang="en-US" dirty="0" smtClean="0">
                <a:ea typeface="ＭＳ Ｐゴシック" panose="020B0600070205080204" pitchFamily="34" charset="-128"/>
              </a:rPr>
              <a:t>SSL Alert Protocol</a:t>
            </a:r>
            <a:endParaRPr lang="en-AU" altLang="en-US" dirty="0" smtClean="0">
              <a:ea typeface="ＭＳ Ｐゴシック" panose="020B0600070205080204" pitchFamily="34" charset="-128"/>
            </a:endParaRPr>
          </a:p>
        </p:txBody>
      </p:sp>
      <p:sp>
        <p:nvSpPr>
          <p:cNvPr id="55299" name="Rectangle 3"/>
          <p:cNvSpPr>
            <a:spLocks noGrp="1" noChangeArrowheads="1"/>
          </p:cNvSpPr>
          <p:nvPr>
            <p:ph type="body" idx="1"/>
          </p:nvPr>
        </p:nvSpPr>
        <p:spPr>
          <a:xfrm>
            <a:off x="457200" y="1447800"/>
            <a:ext cx="8229600" cy="5029200"/>
          </a:xfrm>
        </p:spPr>
        <p:txBody>
          <a:bodyPr/>
          <a:lstStyle/>
          <a:p>
            <a:pPr eaLnBrk="1" hangingPunct="1">
              <a:buFont typeface="Wingdings" pitchFamily="-107" charset="2"/>
              <a:buChar char="Ø"/>
              <a:defRPr/>
            </a:pPr>
            <a:r>
              <a:rPr lang="en-US" sz="2400" dirty="0">
                <a:ea typeface="+mn-ea"/>
                <a:cs typeface="+mn-cs"/>
              </a:rPr>
              <a:t>conveys SSL-related alerts to peer entity</a:t>
            </a:r>
          </a:p>
          <a:p>
            <a:pPr eaLnBrk="1" hangingPunct="1">
              <a:buFont typeface="Wingdings" pitchFamily="-107" charset="2"/>
              <a:buChar char="Ø"/>
              <a:defRPr/>
            </a:pPr>
            <a:r>
              <a:rPr lang="en-US" sz="2400" dirty="0">
                <a:ea typeface="+mn-ea"/>
                <a:cs typeface="+mn-cs"/>
              </a:rPr>
              <a:t>severity</a:t>
            </a:r>
          </a:p>
          <a:p>
            <a:pPr lvl="2" eaLnBrk="1" hangingPunct="1">
              <a:defRPr/>
            </a:pPr>
            <a:r>
              <a:rPr lang="en-US" sz="2400" dirty="0"/>
              <a:t>warning or fatal</a:t>
            </a:r>
          </a:p>
          <a:p>
            <a:pPr eaLnBrk="1" hangingPunct="1">
              <a:buFont typeface="Wingdings" pitchFamily="-107" charset="2"/>
              <a:buChar char="Ø"/>
              <a:defRPr/>
            </a:pPr>
            <a:r>
              <a:rPr lang="en-US" sz="2400" dirty="0">
                <a:ea typeface="+mn-ea"/>
                <a:cs typeface="+mn-cs"/>
              </a:rPr>
              <a:t>specific alert</a:t>
            </a:r>
          </a:p>
          <a:p>
            <a:pPr lvl="2" eaLnBrk="1" hangingPunct="1">
              <a:defRPr/>
            </a:pPr>
            <a:r>
              <a:rPr lang="en-AU" sz="2400" dirty="0"/>
              <a:t>fatal: unexpected message, bad record mac, decompression failure, handshake failure, illegal parameter</a:t>
            </a:r>
          </a:p>
          <a:p>
            <a:pPr lvl="2" eaLnBrk="1" hangingPunct="1">
              <a:defRPr/>
            </a:pPr>
            <a:r>
              <a:rPr lang="en-AU" sz="2400" dirty="0"/>
              <a:t>warning: close notify, no certificate, bad certificate, unsupported certificate, certificate revoked, certificate expired, certificate unknown</a:t>
            </a:r>
          </a:p>
          <a:p>
            <a:pPr eaLnBrk="1" hangingPunct="1">
              <a:buFont typeface="Wingdings" pitchFamily="-107" charset="2"/>
              <a:buChar char="Ø"/>
              <a:defRPr/>
            </a:pPr>
            <a:r>
              <a:rPr lang="en-US" sz="2400" dirty="0">
                <a:ea typeface="+mn-ea"/>
                <a:cs typeface="+mn-cs"/>
              </a:rPr>
              <a:t>compressed &amp; encrypted like all SSL data</a:t>
            </a:r>
          </a:p>
        </p:txBody>
      </p:sp>
      <p:pic>
        <p:nvPicPr>
          <p:cNvPr id="35844" name="Picture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6753497" y="1830316"/>
            <a:ext cx="1679303" cy="1484384"/>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5626754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152400"/>
            <a:ext cx="8229600" cy="657497"/>
          </a:xfrm>
        </p:spPr>
        <p:txBody>
          <a:bodyPr/>
          <a:lstStyle/>
          <a:p>
            <a:pPr eaLnBrk="1" hangingPunct="1"/>
            <a:r>
              <a:rPr lang="en-US" altLang="en-US" dirty="0" smtClean="0">
                <a:ea typeface="ＭＳ Ｐゴシック" panose="020B0600070205080204" pitchFamily="34" charset="-128"/>
              </a:rPr>
              <a:t>SSL Handshake Protocol</a:t>
            </a:r>
            <a:endParaRPr lang="en-AU" altLang="en-US" dirty="0" smtClean="0">
              <a:ea typeface="ＭＳ Ｐゴシック" panose="020B0600070205080204" pitchFamily="34" charset="-128"/>
            </a:endParaRPr>
          </a:p>
        </p:txBody>
      </p:sp>
      <p:sp>
        <p:nvSpPr>
          <p:cNvPr id="56323" name="Rectangle 3"/>
          <p:cNvSpPr>
            <a:spLocks noGrp="1" noChangeArrowheads="1"/>
          </p:cNvSpPr>
          <p:nvPr>
            <p:ph type="body" idx="1"/>
          </p:nvPr>
        </p:nvSpPr>
        <p:spPr>
          <a:xfrm>
            <a:off x="381000" y="1219200"/>
            <a:ext cx="8458200" cy="4800600"/>
          </a:xfrm>
        </p:spPr>
        <p:txBody>
          <a:bodyPr/>
          <a:lstStyle/>
          <a:p>
            <a:pPr marL="609600" indent="-609600" eaLnBrk="1" hangingPunct="1">
              <a:buFont typeface="Wingdings" pitchFamily="-107" charset="2"/>
              <a:buChar char="Ø"/>
              <a:defRPr/>
            </a:pPr>
            <a:r>
              <a:rPr lang="en-AU" sz="2400" dirty="0">
                <a:ea typeface="+mn-ea"/>
                <a:cs typeface="+mn-cs"/>
              </a:rPr>
              <a:t>allows server &amp; client to:</a:t>
            </a:r>
          </a:p>
          <a:p>
            <a:pPr marL="990600" lvl="1" indent="-533400" eaLnBrk="1" hangingPunct="1">
              <a:buFont typeface="Wingdings" pitchFamily="-107" charset="2"/>
              <a:buChar char="l"/>
              <a:defRPr/>
            </a:pPr>
            <a:r>
              <a:rPr lang="en-AU" sz="2400" dirty="0"/>
              <a:t>authenticate each other</a:t>
            </a:r>
          </a:p>
          <a:p>
            <a:pPr marL="990600" lvl="1" indent="-533400" eaLnBrk="1" hangingPunct="1">
              <a:buFont typeface="Wingdings" pitchFamily="-107" charset="2"/>
              <a:buChar char="l"/>
              <a:defRPr/>
            </a:pPr>
            <a:r>
              <a:rPr lang="en-AU" sz="2400" dirty="0"/>
              <a:t>to negotiate encryption &amp; MAC algorithms</a:t>
            </a:r>
          </a:p>
          <a:p>
            <a:pPr marL="990600" lvl="1" indent="-533400" eaLnBrk="1" hangingPunct="1">
              <a:buFont typeface="Wingdings" pitchFamily="-107" charset="2"/>
              <a:buChar char="l"/>
              <a:defRPr/>
            </a:pPr>
            <a:r>
              <a:rPr lang="en-AU" sz="2400" dirty="0"/>
              <a:t>to negotiate cryptographic keys to be used</a:t>
            </a:r>
          </a:p>
          <a:p>
            <a:pPr marL="609600" indent="-609600" eaLnBrk="1" hangingPunct="1">
              <a:buFont typeface="Wingdings" pitchFamily="-107" charset="2"/>
              <a:buChar char="Ø"/>
              <a:defRPr/>
            </a:pPr>
            <a:r>
              <a:rPr lang="en-US" sz="2400" dirty="0">
                <a:ea typeface="+mn-ea"/>
                <a:cs typeface="+mn-cs"/>
              </a:rPr>
              <a:t>comprises a series of messages in phases</a:t>
            </a:r>
          </a:p>
          <a:p>
            <a:pPr marL="990600" lvl="1" indent="-533400" eaLnBrk="1" hangingPunct="1">
              <a:buFont typeface="Times" pitchFamily="-107" charset="0"/>
              <a:buAutoNum type="arabicPeriod"/>
              <a:defRPr/>
            </a:pPr>
            <a:r>
              <a:rPr lang="en-AU" sz="2400" dirty="0"/>
              <a:t>Establish Security Capabilities</a:t>
            </a:r>
          </a:p>
          <a:p>
            <a:pPr marL="990600" lvl="1" indent="-533400" eaLnBrk="1" hangingPunct="1">
              <a:buFont typeface="Times" pitchFamily="-107" charset="0"/>
              <a:buAutoNum type="arabicPeriod"/>
              <a:defRPr/>
            </a:pPr>
            <a:r>
              <a:rPr lang="en-AU" sz="2400" dirty="0"/>
              <a:t>Server Authentication and Key Exchange</a:t>
            </a:r>
          </a:p>
          <a:p>
            <a:pPr marL="990600" lvl="1" indent="-533400" eaLnBrk="1" hangingPunct="1">
              <a:buFont typeface="Times" pitchFamily="-107" charset="0"/>
              <a:buAutoNum type="arabicPeriod"/>
              <a:defRPr/>
            </a:pPr>
            <a:r>
              <a:rPr lang="en-AU" sz="2400" dirty="0"/>
              <a:t>Client Authentication and Key Exchange</a:t>
            </a:r>
          </a:p>
          <a:p>
            <a:pPr marL="990600" lvl="1" indent="-533400" eaLnBrk="1" hangingPunct="1">
              <a:buFont typeface="Times" pitchFamily="-107" charset="0"/>
              <a:buAutoNum type="arabicPeriod"/>
              <a:defRPr/>
            </a:pPr>
            <a:r>
              <a:rPr lang="en-AU" sz="2400" dirty="0"/>
              <a:t>Finish</a:t>
            </a:r>
          </a:p>
        </p:txBody>
      </p:sp>
      <p:pic>
        <p:nvPicPr>
          <p:cNvPr id="37892" name="Picture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4648200" y="5486400"/>
            <a:ext cx="4305300" cy="1219200"/>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662001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4948" y="304800"/>
            <a:ext cx="3100251" cy="6172200"/>
          </a:xfrm>
        </p:spPr>
        <p:txBody>
          <a:bodyPr/>
          <a:lstStyle/>
          <a:p>
            <a:pPr eaLnBrk="1" hangingPunct="1"/>
            <a:r>
              <a:rPr lang="en-US" altLang="en-US" dirty="0" smtClean="0">
                <a:ea typeface="ＭＳ Ｐゴシック" panose="020B0600070205080204" pitchFamily="34" charset="-128"/>
              </a:rPr>
              <a:t>SSL Handshake Protocol</a:t>
            </a:r>
            <a:endParaRPr lang="en-AU" altLang="en-US" dirty="0" smtClean="0">
              <a:ea typeface="ＭＳ Ｐゴシック" panose="020B0600070205080204" pitchFamily="34" charset="-128"/>
            </a:endParaRPr>
          </a:p>
        </p:txBody>
      </p:sp>
      <p:pic>
        <p:nvPicPr>
          <p:cNvPr id="39939" name="Picture 5"/>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495675" y="0"/>
            <a:ext cx="5648325" cy="6888163"/>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2591421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TLS (Transport Layer Security)</a:t>
            </a:r>
            <a:endParaRPr lang="en-AU" altLang="en-US" smtClean="0">
              <a:ea typeface="ＭＳ Ｐゴシック" panose="020B0600070205080204" pitchFamily="34" charset="-128"/>
            </a:endParaRPr>
          </a:p>
        </p:txBody>
      </p:sp>
      <p:sp>
        <p:nvSpPr>
          <p:cNvPr id="59395" name="Rectangle 3"/>
          <p:cNvSpPr>
            <a:spLocks noGrp="1" noChangeArrowheads="1"/>
          </p:cNvSpPr>
          <p:nvPr>
            <p:ph type="body" idx="1"/>
          </p:nvPr>
        </p:nvSpPr>
        <p:spPr>
          <a:xfrm>
            <a:off x="457200" y="1676400"/>
            <a:ext cx="8229600" cy="4800600"/>
          </a:xfrm>
        </p:spPr>
        <p:txBody>
          <a:bodyPr/>
          <a:lstStyle/>
          <a:p>
            <a:pPr eaLnBrk="1" hangingPunct="1">
              <a:lnSpc>
                <a:spcPct val="90000"/>
              </a:lnSpc>
            </a:pPr>
            <a:r>
              <a:rPr lang="en-US" altLang="en-US" smtClean="0">
                <a:ea typeface="ＭＳ Ｐゴシック" panose="020B0600070205080204" pitchFamily="34" charset="-128"/>
              </a:rPr>
              <a:t>IETF standard RFC 2246 similar to SSLv3</a:t>
            </a:r>
          </a:p>
          <a:p>
            <a:pPr eaLnBrk="1" hangingPunct="1">
              <a:lnSpc>
                <a:spcPct val="90000"/>
              </a:lnSpc>
            </a:pPr>
            <a:r>
              <a:rPr lang="en-US" altLang="en-US" smtClean="0">
                <a:ea typeface="ＭＳ Ｐゴシック" panose="020B0600070205080204" pitchFamily="34" charset="-128"/>
              </a:rPr>
              <a:t>with minor differences</a:t>
            </a:r>
          </a:p>
          <a:p>
            <a:pPr lvl="1" eaLnBrk="1" hangingPunct="1">
              <a:lnSpc>
                <a:spcPct val="90000"/>
              </a:lnSpc>
            </a:pPr>
            <a:r>
              <a:rPr lang="en-US" altLang="en-US" smtClean="0">
                <a:ea typeface="ＭＳ Ｐゴシック" panose="020B0600070205080204" pitchFamily="34" charset="-128"/>
              </a:rPr>
              <a:t>in record format version number</a:t>
            </a:r>
          </a:p>
          <a:p>
            <a:pPr lvl="1" eaLnBrk="1" hangingPunct="1">
              <a:lnSpc>
                <a:spcPct val="90000"/>
              </a:lnSpc>
            </a:pPr>
            <a:r>
              <a:rPr lang="en-US" altLang="en-US" smtClean="0">
                <a:ea typeface="ＭＳ Ｐゴシック" panose="020B0600070205080204" pitchFamily="34" charset="-128"/>
              </a:rPr>
              <a:t>uses HMAC for MAC</a:t>
            </a:r>
          </a:p>
          <a:p>
            <a:pPr lvl="1" eaLnBrk="1" hangingPunct="1">
              <a:lnSpc>
                <a:spcPct val="90000"/>
              </a:lnSpc>
            </a:pPr>
            <a:r>
              <a:rPr lang="en-US" altLang="en-US" smtClean="0">
                <a:ea typeface="ＭＳ Ｐゴシック" panose="020B0600070205080204" pitchFamily="34" charset="-128"/>
              </a:rPr>
              <a:t>a pseudo-random function expands secrets</a:t>
            </a:r>
          </a:p>
          <a:p>
            <a:pPr lvl="2" eaLnBrk="1" hangingPunct="1">
              <a:lnSpc>
                <a:spcPct val="90000"/>
              </a:lnSpc>
            </a:pPr>
            <a:r>
              <a:rPr lang="en-US" altLang="en-US" smtClean="0">
                <a:ea typeface="ＭＳ Ｐゴシック" panose="020B0600070205080204" pitchFamily="34" charset="-128"/>
              </a:rPr>
              <a:t>based on HMAC using SHA-1 or MD5</a:t>
            </a:r>
          </a:p>
          <a:p>
            <a:pPr lvl="1" eaLnBrk="1" hangingPunct="1">
              <a:lnSpc>
                <a:spcPct val="90000"/>
              </a:lnSpc>
            </a:pPr>
            <a:r>
              <a:rPr lang="en-US" altLang="en-US" smtClean="0">
                <a:ea typeface="ＭＳ Ｐゴシック" panose="020B0600070205080204" pitchFamily="34" charset="-128"/>
              </a:rPr>
              <a:t>has additional alert codes</a:t>
            </a:r>
          </a:p>
          <a:p>
            <a:pPr lvl="1" eaLnBrk="1" hangingPunct="1">
              <a:lnSpc>
                <a:spcPct val="90000"/>
              </a:lnSpc>
            </a:pPr>
            <a:r>
              <a:rPr lang="en-US" altLang="en-US" smtClean="0">
                <a:ea typeface="ＭＳ Ｐゴシック" panose="020B0600070205080204" pitchFamily="34" charset="-128"/>
              </a:rPr>
              <a:t>some changes in supported ciphers</a:t>
            </a:r>
          </a:p>
          <a:p>
            <a:pPr lvl="1" eaLnBrk="1" hangingPunct="1">
              <a:lnSpc>
                <a:spcPct val="90000"/>
              </a:lnSpc>
            </a:pPr>
            <a:r>
              <a:rPr lang="en-US" altLang="en-US" smtClean="0">
                <a:ea typeface="ＭＳ Ｐゴシック" panose="020B0600070205080204" pitchFamily="34" charset="-128"/>
              </a:rPr>
              <a:t>changes in certificate types &amp; negotiations</a:t>
            </a:r>
          </a:p>
          <a:p>
            <a:pPr lvl="1" eaLnBrk="1" hangingPunct="1">
              <a:lnSpc>
                <a:spcPct val="90000"/>
              </a:lnSpc>
            </a:pPr>
            <a:r>
              <a:rPr lang="en-US" altLang="en-US" smtClean="0">
                <a:ea typeface="ＭＳ Ｐゴシック" panose="020B0600070205080204" pitchFamily="34" charset="-128"/>
              </a:rPr>
              <a:t>changes in crypto computations &amp; padding</a:t>
            </a:r>
            <a:endParaRPr lang="en-AU" altLang="en-US" smtClean="0">
              <a:ea typeface="ＭＳ Ｐゴシック" panose="020B0600070205080204" pitchFamily="34" charset="-128"/>
            </a:endParaRPr>
          </a:p>
        </p:txBody>
      </p:sp>
    </p:spTree>
    <p:extLst>
      <p:ext uri="{BB962C8B-B14F-4D97-AF65-F5344CB8AC3E}">
        <p14:creationId xmlns:p14="http://schemas.microsoft.com/office/powerpoint/2010/main" xmlns="" val="1556490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607508" cy="576262"/>
          </a:xfrm>
        </p:spPr>
        <p:txBody>
          <a:bodyPr/>
          <a:lstStyle/>
          <a:p>
            <a:r>
              <a:rPr lang="en-US" dirty="0" smtClean="0"/>
              <a:t>Integrating SSL/TLS with HTTP  </a:t>
            </a:r>
            <a:r>
              <a:rPr lang="en-US" dirty="0" smtClean="0">
                <a:sym typeface="Symbol"/>
              </a:rPr>
              <a:t>  HTTPS</a:t>
            </a:r>
            <a:endParaRPr lang="en-US" dirty="0"/>
          </a:p>
        </p:txBody>
      </p:sp>
      <p:sp>
        <p:nvSpPr>
          <p:cNvPr id="3" name="Content Placeholder 2"/>
          <p:cNvSpPr>
            <a:spLocks noGrp="1"/>
          </p:cNvSpPr>
          <p:nvPr>
            <p:ph idx="1"/>
          </p:nvPr>
        </p:nvSpPr>
        <p:spPr>
          <a:xfrm>
            <a:off x="304800" y="1524000"/>
            <a:ext cx="6781800" cy="5334000"/>
          </a:xfrm>
        </p:spPr>
        <p:txBody>
          <a:bodyPr/>
          <a:lstStyle/>
          <a:p>
            <a:r>
              <a:rPr lang="en-US" sz="2000" dirty="0" smtClean="0"/>
              <a:t>Two complications</a:t>
            </a:r>
          </a:p>
          <a:p>
            <a:pPr marL="0" indent="0">
              <a:spcBef>
                <a:spcPts val="2000"/>
              </a:spcBef>
              <a:buNone/>
            </a:pPr>
            <a:r>
              <a:rPr lang="en-US" sz="2000" u="sng" dirty="0" smtClean="0">
                <a:solidFill>
                  <a:srgbClr val="0070C0"/>
                </a:solidFill>
              </a:rPr>
              <a:t>Web proxies</a:t>
            </a:r>
          </a:p>
          <a:p>
            <a:pPr marL="574675">
              <a:spcBef>
                <a:spcPts val="600"/>
              </a:spcBef>
            </a:pPr>
            <a:r>
              <a:rPr lang="en-US" sz="2000" b="0" dirty="0" smtClean="0"/>
              <a:t>solution:  browser sends</a:t>
            </a:r>
          </a:p>
          <a:p>
            <a:pPr marL="574675">
              <a:spcBef>
                <a:spcPts val="600"/>
              </a:spcBef>
            </a:pPr>
            <a:r>
              <a:rPr lang="en-US" sz="2000" b="0" dirty="0" smtClean="0"/>
              <a:t>CONNECT domain-name</a:t>
            </a:r>
          </a:p>
          <a:p>
            <a:pPr marL="574675">
              <a:spcBef>
                <a:spcPts val="600"/>
              </a:spcBef>
            </a:pPr>
            <a:r>
              <a:rPr lang="en-US" sz="2000" b="0" dirty="0" smtClean="0"/>
              <a:t>before client-hello  (dropped by proxy)</a:t>
            </a:r>
          </a:p>
          <a:p>
            <a:pPr>
              <a:spcBef>
                <a:spcPts val="600"/>
              </a:spcBef>
            </a:pPr>
            <a:endParaRPr lang="en-US" sz="2000" b="0" dirty="0" smtClean="0"/>
          </a:p>
          <a:p>
            <a:pPr marL="0" indent="0">
              <a:spcBef>
                <a:spcPts val="600"/>
              </a:spcBef>
              <a:buNone/>
            </a:pPr>
            <a:r>
              <a:rPr lang="en-US" sz="2000" u="sng" dirty="0" smtClean="0">
                <a:solidFill>
                  <a:srgbClr val="0070C0"/>
                </a:solidFill>
              </a:rPr>
              <a:t>Virtual hosting:</a:t>
            </a:r>
          </a:p>
          <a:p>
            <a:pPr>
              <a:spcBef>
                <a:spcPts val="600"/>
              </a:spcBef>
            </a:pPr>
            <a:r>
              <a:rPr lang="en-US" sz="2000" b="0" dirty="0" smtClean="0"/>
              <a:t>two sites hosted at same IP address.</a:t>
            </a:r>
          </a:p>
          <a:p>
            <a:pPr>
              <a:spcBef>
                <a:spcPts val="1800"/>
              </a:spcBef>
            </a:pPr>
            <a:r>
              <a:rPr lang="en-US" sz="2000" b="0" dirty="0" smtClean="0"/>
              <a:t>solution in TLS 1.1   (RFC 4366)</a:t>
            </a:r>
          </a:p>
          <a:p>
            <a:pPr>
              <a:spcBef>
                <a:spcPts val="600"/>
              </a:spcBef>
            </a:pPr>
            <a:r>
              <a:rPr lang="en-US" sz="2000" b="0" dirty="0" err="1" smtClean="0"/>
              <a:t>client_hello_extension</a:t>
            </a:r>
            <a:r>
              <a:rPr lang="en-US" sz="2000" b="0" dirty="0" smtClean="0"/>
              <a:t>:  server_name=cnn.com</a:t>
            </a:r>
          </a:p>
          <a:p>
            <a:pPr>
              <a:spcBef>
                <a:spcPts val="2000"/>
              </a:spcBef>
            </a:pPr>
            <a:r>
              <a:rPr lang="en-US" sz="2000" b="0" dirty="0" smtClean="0"/>
              <a:t>implemented in FF2 and IE7 (vista)</a:t>
            </a:r>
            <a:endParaRPr lang="en-US" sz="2000" b="0" dirty="0"/>
          </a:p>
        </p:txBody>
      </p:sp>
      <p:grpSp>
        <p:nvGrpSpPr>
          <p:cNvPr id="15" name="Group 14"/>
          <p:cNvGrpSpPr/>
          <p:nvPr/>
        </p:nvGrpSpPr>
        <p:grpSpPr>
          <a:xfrm>
            <a:off x="4584333" y="1447800"/>
            <a:ext cx="4483467" cy="1740932"/>
            <a:chOff x="3352800" y="1676400"/>
            <a:chExt cx="4483467" cy="1740932"/>
          </a:xfrm>
        </p:grpSpPr>
        <p:sp>
          <p:nvSpPr>
            <p:cNvPr id="11" name="Rounded Rectangle 10"/>
            <p:cNvSpPr/>
            <p:nvPr/>
          </p:nvSpPr>
          <p:spPr bwMode="auto">
            <a:xfrm>
              <a:off x="3352800" y="2133600"/>
              <a:ext cx="2743200" cy="990600"/>
            </a:xfrm>
            <a:prstGeom prst="roundRect">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pitchFamily="18" charset="0"/>
              </a:endParaRPr>
            </a:p>
          </p:txBody>
        </p:sp>
        <p:pic>
          <p:nvPicPr>
            <p:cNvPr id="69634" name="Picture 2" descr="C:\Program Files\Microsoft Office\MEDIA\CAGCAT10\j0195384.wmf"/>
            <p:cNvPicPr>
              <a:picLocks noChangeAspect="1" noChangeArrowheads="1"/>
            </p:cNvPicPr>
            <p:nvPr/>
          </p:nvPicPr>
          <p:blipFill>
            <a:blip r:embed="rId2"/>
            <a:srcRect/>
            <a:stretch>
              <a:fillRect/>
            </a:stretch>
          </p:blipFill>
          <p:spPr bwMode="auto">
            <a:xfrm flipH="1">
              <a:off x="3581400" y="2286000"/>
              <a:ext cx="669341" cy="683314"/>
            </a:xfrm>
            <a:prstGeom prst="rect">
              <a:avLst/>
            </a:prstGeom>
            <a:noFill/>
          </p:spPr>
        </p:pic>
        <p:sp>
          <p:nvSpPr>
            <p:cNvPr id="69635" name="tower"/>
            <p:cNvSpPr>
              <a:spLocks noEditPoints="1" noChangeArrowheads="1"/>
            </p:cNvSpPr>
            <p:nvPr/>
          </p:nvSpPr>
          <p:spPr bwMode="auto">
            <a:xfrm>
              <a:off x="5334000" y="2286000"/>
              <a:ext cx="381000" cy="685800"/>
            </a:xfrm>
            <a:custGeom>
              <a:avLst/>
              <a:gdLst>
                <a:gd name="T0" fmla="*/ 0 w 21600"/>
                <a:gd name="T1" fmla="*/ 2184 h 21600"/>
                <a:gd name="T2" fmla="*/ 6664 w 21600"/>
                <a:gd name="T3" fmla="*/ 0 h 21600"/>
                <a:gd name="T4" fmla="*/ 10800 w 21600"/>
                <a:gd name="T5" fmla="*/ 0 h 21600"/>
                <a:gd name="T6" fmla="*/ 21600 w 21600"/>
                <a:gd name="T7" fmla="*/ 0 h 21600"/>
                <a:gd name="T8" fmla="*/ 21600 w 21600"/>
                <a:gd name="T9" fmla="*/ 11649 h 21600"/>
                <a:gd name="T10" fmla="*/ 21600 w 21600"/>
                <a:gd name="T11" fmla="*/ 19416 h 21600"/>
                <a:gd name="T12" fmla="*/ 15166 w 21600"/>
                <a:gd name="T13" fmla="*/ 21600 h 21600"/>
                <a:gd name="T14" fmla="*/ 10570 w 21600"/>
                <a:gd name="T15" fmla="*/ 21600 h 21600"/>
                <a:gd name="T16" fmla="*/ 0 w 21600"/>
                <a:gd name="T17" fmla="*/ 21600 h 21600"/>
                <a:gd name="T18" fmla="*/ 0 w 21600"/>
                <a:gd name="T19" fmla="*/ 11528 h 21600"/>
                <a:gd name="T20" fmla="*/ 459 w 21600"/>
                <a:gd name="T21" fmla="*/ 22540 h 21600"/>
                <a:gd name="T22" fmla="*/ 21485 w 21600"/>
                <a:gd name="T23" fmla="*/ 2700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T20" t="T21" r="T22" b="T23"/>
              <a:pathLst>
                <a:path w="21600" h="21600" extrusionOk="0">
                  <a:moveTo>
                    <a:pt x="0" y="2184"/>
                  </a:moveTo>
                  <a:lnTo>
                    <a:pt x="6664" y="0"/>
                  </a:lnTo>
                  <a:lnTo>
                    <a:pt x="10800" y="0"/>
                  </a:lnTo>
                  <a:lnTo>
                    <a:pt x="21600" y="0"/>
                  </a:lnTo>
                  <a:lnTo>
                    <a:pt x="21600" y="11649"/>
                  </a:lnTo>
                  <a:lnTo>
                    <a:pt x="21600" y="19416"/>
                  </a:lnTo>
                  <a:lnTo>
                    <a:pt x="15166" y="21600"/>
                  </a:lnTo>
                  <a:lnTo>
                    <a:pt x="10570" y="21600"/>
                  </a:lnTo>
                  <a:lnTo>
                    <a:pt x="0" y="21600"/>
                  </a:lnTo>
                  <a:lnTo>
                    <a:pt x="0" y="11528"/>
                  </a:lnTo>
                  <a:lnTo>
                    <a:pt x="0" y="2184"/>
                  </a:lnTo>
                  <a:close/>
                </a:path>
                <a:path w="21600" h="21600" extrusionOk="0">
                  <a:moveTo>
                    <a:pt x="0" y="2184"/>
                  </a:moveTo>
                  <a:lnTo>
                    <a:pt x="0" y="2184"/>
                  </a:lnTo>
                  <a:lnTo>
                    <a:pt x="14706" y="2184"/>
                  </a:lnTo>
                  <a:lnTo>
                    <a:pt x="21600" y="0"/>
                  </a:lnTo>
                  <a:moveTo>
                    <a:pt x="0" y="2184"/>
                  </a:moveTo>
                  <a:lnTo>
                    <a:pt x="14706" y="2184"/>
                  </a:lnTo>
                  <a:lnTo>
                    <a:pt x="14706" y="5339"/>
                  </a:lnTo>
                  <a:lnTo>
                    <a:pt x="14706" y="17474"/>
                  </a:lnTo>
                  <a:lnTo>
                    <a:pt x="14706" y="21600"/>
                  </a:lnTo>
                  <a:moveTo>
                    <a:pt x="1149" y="3034"/>
                  </a:moveTo>
                  <a:lnTo>
                    <a:pt x="13328" y="3034"/>
                  </a:lnTo>
                  <a:lnTo>
                    <a:pt x="13328" y="3519"/>
                  </a:lnTo>
                  <a:lnTo>
                    <a:pt x="1149" y="3519"/>
                  </a:lnTo>
                  <a:lnTo>
                    <a:pt x="1149" y="3034"/>
                  </a:lnTo>
                  <a:moveTo>
                    <a:pt x="1149" y="4490"/>
                  </a:moveTo>
                  <a:lnTo>
                    <a:pt x="13328" y="4490"/>
                  </a:lnTo>
                  <a:lnTo>
                    <a:pt x="13328" y="4854"/>
                  </a:lnTo>
                  <a:lnTo>
                    <a:pt x="1149" y="4854"/>
                  </a:lnTo>
                  <a:lnTo>
                    <a:pt x="1149" y="4490"/>
                  </a:lnTo>
                  <a:moveTo>
                    <a:pt x="1149" y="5946"/>
                  </a:moveTo>
                  <a:lnTo>
                    <a:pt x="13328" y="5946"/>
                  </a:lnTo>
                  <a:lnTo>
                    <a:pt x="13328" y="6310"/>
                  </a:lnTo>
                  <a:lnTo>
                    <a:pt x="1149" y="6310"/>
                  </a:lnTo>
                  <a:lnTo>
                    <a:pt x="1149" y="5946"/>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69636" name="server"/>
            <p:cNvSpPr>
              <a:spLocks noEditPoints="1" noChangeArrowheads="1"/>
            </p:cNvSpPr>
            <p:nvPr/>
          </p:nvSpPr>
          <p:spPr bwMode="auto">
            <a:xfrm>
              <a:off x="7145338" y="2362200"/>
              <a:ext cx="474662" cy="5302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cxnSp>
          <p:nvCxnSpPr>
            <p:cNvPr id="8" name="Straight Arrow Connector 7"/>
            <p:cNvCxnSpPr/>
            <p:nvPr/>
          </p:nvCxnSpPr>
          <p:spPr bwMode="auto">
            <a:xfrm>
              <a:off x="4343400" y="2590800"/>
              <a:ext cx="838200" cy="1588"/>
            </a:xfrm>
            <a:prstGeom prst="straightConnector1">
              <a:avLst/>
            </a:prstGeom>
            <a:solidFill>
              <a:schemeClr val="accent1"/>
            </a:solidFill>
            <a:ln w="9525" cap="flat" cmpd="sng" algn="ctr">
              <a:solidFill>
                <a:schemeClr val="tx1"/>
              </a:solidFill>
              <a:prstDash val="solid"/>
              <a:round/>
              <a:headEnd type="arrow" w="med" len="med"/>
              <a:tailEnd type="arrow" w="med" len="med"/>
            </a:ln>
            <a:effectLst/>
          </p:spPr>
        </p:cxnSp>
        <p:cxnSp>
          <p:nvCxnSpPr>
            <p:cNvPr id="10" name="Straight Arrow Connector 9"/>
            <p:cNvCxnSpPr/>
            <p:nvPr/>
          </p:nvCxnSpPr>
          <p:spPr bwMode="auto">
            <a:xfrm>
              <a:off x="5867400" y="2590801"/>
              <a:ext cx="1103026" cy="2072"/>
            </a:xfrm>
            <a:prstGeom prst="straightConnector1">
              <a:avLst/>
            </a:prstGeom>
            <a:solidFill>
              <a:schemeClr val="accent1"/>
            </a:solidFill>
            <a:ln w="9525" cap="flat" cmpd="sng" algn="ctr">
              <a:solidFill>
                <a:schemeClr val="tx1"/>
              </a:solidFill>
              <a:prstDash val="solid"/>
              <a:round/>
              <a:headEnd type="arrow" w="med" len="med"/>
              <a:tailEnd type="arrow" w="med" len="med"/>
            </a:ln>
            <a:effectLst/>
          </p:spPr>
        </p:cxnSp>
        <p:sp>
          <p:nvSpPr>
            <p:cNvPr id="12" name="TextBox 11"/>
            <p:cNvSpPr txBox="1"/>
            <p:nvPr/>
          </p:nvSpPr>
          <p:spPr>
            <a:xfrm>
              <a:off x="5211580" y="1676400"/>
              <a:ext cx="748923" cy="553998"/>
            </a:xfrm>
            <a:prstGeom prst="rect">
              <a:avLst/>
            </a:prstGeom>
            <a:noFill/>
          </p:spPr>
          <p:txBody>
            <a:bodyPr wrap="none" rtlCol="0">
              <a:spAutoFit/>
            </a:bodyPr>
            <a:lstStyle/>
            <a:p>
              <a:pPr algn="ctr">
                <a:lnSpc>
                  <a:spcPts val="1800"/>
                </a:lnSpc>
              </a:pPr>
              <a:r>
                <a:rPr lang="en-US" sz="1800" dirty="0" smtClean="0">
                  <a:latin typeface="+mn-lt"/>
                </a:rPr>
                <a:t>web</a:t>
              </a:r>
              <a:br>
                <a:rPr lang="en-US" sz="1800" dirty="0" smtClean="0">
                  <a:latin typeface="+mn-lt"/>
                </a:rPr>
              </a:br>
              <a:r>
                <a:rPr lang="en-US" sz="1800" dirty="0" smtClean="0">
                  <a:latin typeface="+mn-lt"/>
                </a:rPr>
                <a:t>proxy</a:t>
              </a:r>
            </a:p>
          </p:txBody>
        </p:sp>
        <p:sp>
          <p:nvSpPr>
            <p:cNvPr id="13" name="TextBox 12"/>
            <p:cNvSpPr txBox="1"/>
            <p:nvPr/>
          </p:nvSpPr>
          <p:spPr>
            <a:xfrm>
              <a:off x="7010400" y="1808202"/>
              <a:ext cx="825867" cy="553998"/>
            </a:xfrm>
            <a:prstGeom prst="rect">
              <a:avLst/>
            </a:prstGeom>
            <a:noFill/>
          </p:spPr>
          <p:txBody>
            <a:bodyPr wrap="none" rtlCol="0">
              <a:spAutoFit/>
            </a:bodyPr>
            <a:lstStyle/>
            <a:p>
              <a:pPr algn="ctr">
                <a:lnSpc>
                  <a:spcPts val="1800"/>
                </a:lnSpc>
              </a:pPr>
              <a:r>
                <a:rPr lang="en-US" sz="1800" dirty="0" smtClean="0">
                  <a:latin typeface="+mn-lt"/>
                </a:rPr>
                <a:t>web</a:t>
              </a:r>
              <a:br>
                <a:rPr lang="en-US" sz="1800" dirty="0" smtClean="0">
                  <a:latin typeface="+mn-lt"/>
                </a:rPr>
              </a:br>
              <a:r>
                <a:rPr lang="en-US" sz="1800" dirty="0" smtClean="0">
                  <a:latin typeface="+mn-lt"/>
                </a:rPr>
                <a:t>server</a:t>
              </a:r>
            </a:p>
          </p:txBody>
        </p:sp>
        <p:sp>
          <p:nvSpPr>
            <p:cNvPr id="14" name="TextBox 13"/>
            <p:cNvSpPr txBox="1"/>
            <p:nvPr/>
          </p:nvSpPr>
          <p:spPr>
            <a:xfrm>
              <a:off x="3657600" y="3048000"/>
              <a:ext cx="2031325" cy="369332"/>
            </a:xfrm>
            <a:prstGeom prst="rect">
              <a:avLst/>
            </a:prstGeom>
            <a:noFill/>
          </p:spPr>
          <p:txBody>
            <a:bodyPr wrap="none" rtlCol="0">
              <a:spAutoFit/>
            </a:bodyPr>
            <a:lstStyle/>
            <a:p>
              <a:r>
                <a:rPr lang="en-US" sz="1800" dirty="0" smtClean="0">
                  <a:latin typeface="+mn-lt"/>
                </a:rPr>
                <a:t>corporate network</a:t>
              </a:r>
            </a:p>
          </p:txBody>
        </p:sp>
      </p:grpSp>
      <p:grpSp>
        <p:nvGrpSpPr>
          <p:cNvPr id="36" name="Group 35"/>
          <p:cNvGrpSpPr/>
          <p:nvPr/>
        </p:nvGrpSpPr>
        <p:grpSpPr>
          <a:xfrm>
            <a:off x="8162641" y="4267200"/>
            <a:ext cx="981359" cy="1838806"/>
            <a:chOff x="8162641" y="4419600"/>
            <a:chExt cx="981359" cy="1838806"/>
          </a:xfrm>
        </p:grpSpPr>
        <p:grpSp>
          <p:nvGrpSpPr>
            <p:cNvPr id="22" name="Group 21"/>
            <p:cNvGrpSpPr/>
            <p:nvPr/>
          </p:nvGrpSpPr>
          <p:grpSpPr>
            <a:xfrm>
              <a:off x="8238841" y="4419600"/>
              <a:ext cx="825867" cy="1066800"/>
              <a:chOff x="8229600" y="4419600"/>
              <a:chExt cx="825867" cy="1066800"/>
            </a:xfrm>
          </p:grpSpPr>
          <p:sp>
            <p:nvSpPr>
              <p:cNvPr id="20" name="server"/>
              <p:cNvSpPr>
                <a:spLocks noEditPoints="1" noChangeArrowheads="1"/>
              </p:cNvSpPr>
              <p:nvPr/>
            </p:nvSpPr>
            <p:spPr bwMode="auto">
              <a:xfrm>
                <a:off x="8382000" y="4956175"/>
                <a:ext cx="474662" cy="530225"/>
              </a:xfrm>
              <a:custGeom>
                <a:avLst/>
                <a:gdLst>
                  <a:gd name="T0" fmla="*/ 0 w 21600"/>
                  <a:gd name="T1" fmla="*/ 0 h 21600"/>
                  <a:gd name="T2" fmla="*/ 10800 w 21600"/>
                  <a:gd name="T3" fmla="*/ 0 h 21600"/>
                  <a:gd name="T4" fmla="*/ 21600 w 21600"/>
                  <a:gd name="T5" fmla="*/ 0 h 21600"/>
                  <a:gd name="T6" fmla="*/ 21600 w 21600"/>
                  <a:gd name="T7" fmla="*/ 10800 h 21600"/>
                  <a:gd name="T8" fmla="*/ 21600 w 21600"/>
                  <a:gd name="T9" fmla="*/ 21600 h 21600"/>
                  <a:gd name="T10" fmla="*/ 10800 w 21600"/>
                  <a:gd name="T11" fmla="*/ 21600 h 21600"/>
                  <a:gd name="T12" fmla="*/ 0 w 21600"/>
                  <a:gd name="T13" fmla="*/ 21600 h 21600"/>
                  <a:gd name="T14" fmla="*/ 0 w 21600"/>
                  <a:gd name="T15" fmla="*/ 10800 h 21600"/>
                  <a:gd name="T16" fmla="*/ 761 w 21600"/>
                  <a:gd name="T17" fmla="*/ 22454 h 21600"/>
                  <a:gd name="T18" fmla="*/ 21069 w 21600"/>
                  <a:gd name="T19" fmla="*/ 2828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extrusionOk="0">
                    <a:moveTo>
                      <a:pt x="0" y="0"/>
                    </a:moveTo>
                    <a:lnTo>
                      <a:pt x="21600" y="0"/>
                    </a:lnTo>
                    <a:lnTo>
                      <a:pt x="21600" y="21600"/>
                    </a:lnTo>
                    <a:lnTo>
                      <a:pt x="0" y="21600"/>
                    </a:lnTo>
                    <a:lnTo>
                      <a:pt x="0" y="0"/>
                    </a:lnTo>
                    <a:close/>
                  </a:path>
                  <a:path w="21600" h="21600" extrusionOk="0">
                    <a:moveTo>
                      <a:pt x="1662" y="1709"/>
                    </a:moveTo>
                    <a:lnTo>
                      <a:pt x="9046" y="1709"/>
                    </a:lnTo>
                    <a:lnTo>
                      <a:pt x="9046" y="2331"/>
                    </a:lnTo>
                    <a:lnTo>
                      <a:pt x="1662" y="2331"/>
                    </a:lnTo>
                    <a:lnTo>
                      <a:pt x="1662" y="1709"/>
                    </a:lnTo>
                    <a:moveTo>
                      <a:pt x="0" y="4351"/>
                    </a:moveTo>
                    <a:lnTo>
                      <a:pt x="10892" y="4351"/>
                    </a:lnTo>
                    <a:lnTo>
                      <a:pt x="10892" y="14141"/>
                    </a:lnTo>
                    <a:lnTo>
                      <a:pt x="21600" y="14141"/>
                    </a:lnTo>
                    <a:moveTo>
                      <a:pt x="11631" y="1243"/>
                    </a:moveTo>
                    <a:lnTo>
                      <a:pt x="20492" y="1243"/>
                    </a:lnTo>
                    <a:lnTo>
                      <a:pt x="20492" y="1554"/>
                    </a:lnTo>
                    <a:lnTo>
                      <a:pt x="11631" y="1554"/>
                    </a:lnTo>
                    <a:lnTo>
                      <a:pt x="11631" y="1243"/>
                    </a:lnTo>
                    <a:moveTo>
                      <a:pt x="11631" y="3263"/>
                    </a:moveTo>
                    <a:lnTo>
                      <a:pt x="20492" y="3263"/>
                    </a:lnTo>
                    <a:lnTo>
                      <a:pt x="20492" y="3574"/>
                    </a:lnTo>
                    <a:lnTo>
                      <a:pt x="11631" y="3574"/>
                    </a:lnTo>
                    <a:lnTo>
                      <a:pt x="11631" y="3263"/>
                    </a:lnTo>
                    <a:moveTo>
                      <a:pt x="11631" y="6060"/>
                    </a:moveTo>
                    <a:lnTo>
                      <a:pt x="20492" y="6060"/>
                    </a:lnTo>
                    <a:lnTo>
                      <a:pt x="20492" y="6371"/>
                    </a:lnTo>
                    <a:lnTo>
                      <a:pt x="11631" y="6371"/>
                    </a:lnTo>
                    <a:lnTo>
                      <a:pt x="11631" y="6060"/>
                    </a:lnTo>
                    <a:moveTo>
                      <a:pt x="11631" y="8081"/>
                    </a:moveTo>
                    <a:lnTo>
                      <a:pt x="20308" y="8081"/>
                    </a:lnTo>
                    <a:lnTo>
                      <a:pt x="20308" y="8391"/>
                    </a:lnTo>
                    <a:lnTo>
                      <a:pt x="11631" y="8391"/>
                    </a:lnTo>
                    <a:lnTo>
                      <a:pt x="11631" y="8081"/>
                    </a:lnTo>
                    <a:moveTo>
                      <a:pt x="11631" y="4196"/>
                    </a:moveTo>
                    <a:lnTo>
                      <a:pt x="12369" y="4196"/>
                    </a:lnTo>
                    <a:lnTo>
                      <a:pt x="12369" y="4817"/>
                    </a:lnTo>
                    <a:lnTo>
                      <a:pt x="11631" y="4817"/>
                    </a:lnTo>
                    <a:lnTo>
                      <a:pt x="11631" y="4196"/>
                    </a:lnTo>
                    <a:moveTo>
                      <a:pt x="14400" y="4196"/>
                    </a:moveTo>
                    <a:lnTo>
                      <a:pt x="15138" y="4196"/>
                    </a:lnTo>
                    <a:lnTo>
                      <a:pt x="15138" y="4817"/>
                    </a:lnTo>
                    <a:lnTo>
                      <a:pt x="14400" y="4817"/>
                    </a:lnTo>
                    <a:lnTo>
                      <a:pt x="14400" y="4196"/>
                    </a:lnTo>
                    <a:moveTo>
                      <a:pt x="16985" y="4196"/>
                    </a:moveTo>
                    <a:lnTo>
                      <a:pt x="17723" y="4196"/>
                    </a:lnTo>
                    <a:lnTo>
                      <a:pt x="17723" y="4817"/>
                    </a:lnTo>
                    <a:lnTo>
                      <a:pt x="16985" y="4817"/>
                    </a:lnTo>
                    <a:lnTo>
                      <a:pt x="16985" y="4196"/>
                    </a:lnTo>
                    <a:moveTo>
                      <a:pt x="19754" y="4196"/>
                    </a:moveTo>
                    <a:lnTo>
                      <a:pt x="20492" y="4196"/>
                    </a:lnTo>
                    <a:lnTo>
                      <a:pt x="20492" y="4817"/>
                    </a:lnTo>
                    <a:lnTo>
                      <a:pt x="19754" y="4817"/>
                    </a:lnTo>
                    <a:lnTo>
                      <a:pt x="19754" y="4196"/>
                    </a:lnTo>
                    <a:moveTo>
                      <a:pt x="11631" y="9635"/>
                    </a:moveTo>
                    <a:lnTo>
                      <a:pt x="12369" y="9635"/>
                    </a:lnTo>
                    <a:lnTo>
                      <a:pt x="12369" y="10256"/>
                    </a:lnTo>
                    <a:lnTo>
                      <a:pt x="11631" y="10256"/>
                    </a:lnTo>
                    <a:lnTo>
                      <a:pt x="11631" y="9635"/>
                    </a:lnTo>
                    <a:moveTo>
                      <a:pt x="14400" y="9635"/>
                    </a:moveTo>
                    <a:lnTo>
                      <a:pt x="15138" y="9635"/>
                    </a:lnTo>
                    <a:lnTo>
                      <a:pt x="15138" y="10256"/>
                    </a:lnTo>
                    <a:lnTo>
                      <a:pt x="14400" y="10256"/>
                    </a:lnTo>
                    <a:lnTo>
                      <a:pt x="14400" y="9635"/>
                    </a:lnTo>
                    <a:moveTo>
                      <a:pt x="16985" y="9635"/>
                    </a:moveTo>
                    <a:lnTo>
                      <a:pt x="17723" y="9635"/>
                    </a:lnTo>
                    <a:lnTo>
                      <a:pt x="17723" y="10256"/>
                    </a:lnTo>
                    <a:lnTo>
                      <a:pt x="16985" y="10256"/>
                    </a:lnTo>
                    <a:lnTo>
                      <a:pt x="16985" y="9635"/>
                    </a:lnTo>
                    <a:moveTo>
                      <a:pt x="19754" y="9635"/>
                    </a:moveTo>
                    <a:lnTo>
                      <a:pt x="20492" y="9635"/>
                    </a:lnTo>
                    <a:lnTo>
                      <a:pt x="20492" y="10256"/>
                    </a:lnTo>
                    <a:lnTo>
                      <a:pt x="19754" y="10256"/>
                    </a:lnTo>
                    <a:lnTo>
                      <a:pt x="19754" y="9635"/>
                    </a:lnTo>
                    <a:moveTo>
                      <a:pt x="10892" y="14141"/>
                    </a:moveTo>
                    <a:lnTo>
                      <a:pt x="10892" y="15384"/>
                    </a:lnTo>
                    <a:lnTo>
                      <a:pt x="10892" y="20046"/>
                    </a:lnTo>
                    <a:lnTo>
                      <a:pt x="10892" y="21600"/>
                    </a:lnTo>
                    <a:lnTo>
                      <a:pt x="10892" y="14141"/>
                    </a:lnTo>
                    <a:moveTo>
                      <a:pt x="10892" y="4351"/>
                    </a:moveTo>
                    <a:lnTo>
                      <a:pt x="10892" y="3574"/>
                    </a:lnTo>
                    <a:lnTo>
                      <a:pt x="10892" y="932"/>
                    </a:lnTo>
                    <a:lnTo>
                      <a:pt x="10892" y="0"/>
                    </a:lnTo>
                    <a:lnTo>
                      <a:pt x="10892" y="4351"/>
                    </a:lnTo>
                  </a:path>
                </a:pathLst>
              </a:custGeom>
              <a:solidFill>
                <a:srgbClr val="FFFFCC"/>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1" name="TextBox 20"/>
              <p:cNvSpPr txBox="1"/>
              <p:nvPr/>
            </p:nvSpPr>
            <p:spPr>
              <a:xfrm>
                <a:off x="8229600" y="4419600"/>
                <a:ext cx="825867" cy="553998"/>
              </a:xfrm>
              <a:prstGeom prst="rect">
                <a:avLst/>
              </a:prstGeom>
              <a:noFill/>
            </p:spPr>
            <p:txBody>
              <a:bodyPr wrap="none" rtlCol="0">
                <a:spAutoFit/>
              </a:bodyPr>
              <a:lstStyle/>
              <a:p>
                <a:pPr algn="ctr">
                  <a:lnSpc>
                    <a:spcPts val="1800"/>
                  </a:lnSpc>
                </a:pPr>
                <a:r>
                  <a:rPr lang="en-US" sz="1800" dirty="0" smtClean="0">
                    <a:latin typeface="+mn-lt"/>
                  </a:rPr>
                  <a:t>web</a:t>
                </a:r>
                <a:br>
                  <a:rPr lang="en-US" sz="1800" dirty="0" smtClean="0">
                    <a:latin typeface="+mn-lt"/>
                  </a:rPr>
                </a:br>
                <a:r>
                  <a:rPr lang="en-US" sz="1800" dirty="0" smtClean="0">
                    <a:latin typeface="+mn-lt"/>
                  </a:rPr>
                  <a:t>server</a:t>
                </a:r>
              </a:p>
            </p:txBody>
          </p:sp>
        </p:grpSp>
        <p:sp>
          <p:nvSpPr>
            <p:cNvPr id="23" name="TextBox 22"/>
            <p:cNvSpPr txBox="1"/>
            <p:nvPr/>
          </p:nvSpPr>
          <p:spPr>
            <a:xfrm>
              <a:off x="8162641" y="5486400"/>
              <a:ext cx="981359" cy="772006"/>
            </a:xfrm>
            <a:prstGeom prst="rect">
              <a:avLst/>
            </a:prstGeom>
            <a:noFill/>
          </p:spPr>
          <p:txBody>
            <a:bodyPr wrap="none" rtlCol="0">
              <a:spAutoFit/>
            </a:bodyPr>
            <a:lstStyle/>
            <a:p>
              <a:r>
                <a:rPr lang="en-US" sz="2000" dirty="0" err="1" smtClean="0">
                  <a:latin typeface="+mn-lt"/>
                </a:rPr>
                <a:t>cert</a:t>
              </a:r>
              <a:r>
                <a:rPr lang="en-US" sz="2000" baseline="-25000" dirty="0" err="1" smtClean="0">
                  <a:latin typeface="+mn-lt"/>
                </a:rPr>
                <a:t>CNN</a:t>
              </a:r>
              <a:endParaRPr lang="en-US" sz="2000" baseline="-25000" dirty="0" smtClean="0">
                <a:latin typeface="+mn-lt"/>
              </a:endParaRPr>
            </a:p>
            <a:p>
              <a:pPr>
                <a:spcBef>
                  <a:spcPts val="500"/>
                </a:spcBef>
              </a:pPr>
              <a:r>
                <a:rPr lang="en-US" sz="2000" dirty="0" err="1" smtClean="0">
                  <a:latin typeface="+mn-lt"/>
                </a:rPr>
                <a:t>cert</a:t>
              </a:r>
              <a:r>
                <a:rPr lang="en-US" sz="2000" baseline="-25000" dirty="0" err="1" smtClean="0">
                  <a:latin typeface="+mn-lt"/>
                </a:rPr>
                <a:t>FOX</a:t>
              </a:r>
              <a:endParaRPr lang="en-US" sz="2000" dirty="0" smtClean="0">
                <a:latin typeface="+mn-lt"/>
              </a:endParaRPr>
            </a:p>
          </p:txBody>
        </p:sp>
      </p:grpSp>
      <p:grpSp>
        <p:nvGrpSpPr>
          <p:cNvPr id="34" name="Group 33"/>
          <p:cNvGrpSpPr/>
          <p:nvPr/>
        </p:nvGrpSpPr>
        <p:grpSpPr>
          <a:xfrm>
            <a:off x="6126480" y="4598610"/>
            <a:ext cx="2255520" cy="400110"/>
            <a:chOff x="6126480" y="4751010"/>
            <a:chExt cx="2255520" cy="400110"/>
          </a:xfrm>
        </p:grpSpPr>
        <p:cxnSp>
          <p:nvCxnSpPr>
            <p:cNvPr id="25" name="Straight Arrow Connector 24"/>
            <p:cNvCxnSpPr/>
            <p:nvPr/>
          </p:nvCxnSpPr>
          <p:spPr bwMode="auto">
            <a:xfrm>
              <a:off x="6126480" y="5074920"/>
              <a:ext cx="225552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 name="TextBox 25"/>
            <p:cNvSpPr txBox="1"/>
            <p:nvPr/>
          </p:nvSpPr>
          <p:spPr>
            <a:xfrm>
              <a:off x="6141720" y="4751010"/>
              <a:ext cx="1412566" cy="400110"/>
            </a:xfrm>
            <a:prstGeom prst="rect">
              <a:avLst/>
            </a:prstGeom>
            <a:noFill/>
          </p:spPr>
          <p:txBody>
            <a:bodyPr wrap="none" rtlCol="0">
              <a:spAutoFit/>
            </a:bodyPr>
            <a:lstStyle/>
            <a:p>
              <a:r>
                <a:rPr lang="en-US" sz="2000" dirty="0" smtClean="0">
                  <a:latin typeface="+mn-lt"/>
                </a:rPr>
                <a:t>client-hello</a:t>
              </a:r>
            </a:p>
          </p:txBody>
        </p:sp>
      </p:grpSp>
      <p:grpSp>
        <p:nvGrpSpPr>
          <p:cNvPr id="35" name="Group 34"/>
          <p:cNvGrpSpPr/>
          <p:nvPr/>
        </p:nvGrpSpPr>
        <p:grpSpPr>
          <a:xfrm>
            <a:off x="6096000" y="5151120"/>
            <a:ext cx="2209800" cy="400110"/>
            <a:chOff x="6096000" y="5303520"/>
            <a:chExt cx="2209800" cy="400110"/>
          </a:xfrm>
        </p:grpSpPr>
        <p:cxnSp>
          <p:nvCxnSpPr>
            <p:cNvPr id="29" name="Straight Arrow Connector 28"/>
            <p:cNvCxnSpPr/>
            <p:nvPr/>
          </p:nvCxnSpPr>
          <p:spPr bwMode="auto">
            <a:xfrm rot="10800000">
              <a:off x="6096000" y="5366068"/>
              <a:ext cx="2209800" cy="1365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1" name="TextBox 30"/>
            <p:cNvSpPr txBox="1"/>
            <p:nvPr/>
          </p:nvSpPr>
          <p:spPr>
            <a:xfrm>
              <a:off x="6126480" y="5303520"/>
              <a:ext cx="1906291" cy="400110"/>
            </a:xfrm>
            <a:prstGeom prst="rect">
              <a:avLst/>
            </a:prstGeom>
            <a:noFill/>
          </p:spPr>
          <p:txBody>
            <a:bodyPr wrap="none" rtlCol="0">
              <a:spAutoFit/>
            </a:bodyPr>
            <a:lstStyle/>
            <a:p>
              <a:r>
                <a:rPr lang="en-US" sz="2000" dirty="0" smtClean="0">
                  <a:latin typeface="+mn-lt"/>
                </a:rPr>
                <a:t>server-cert ???</a:t>
              </a:r>
            </a:p>
          </p:txBody>
        </p:sp>
      </p:grpSp>
    </p:spTree>
    <p:extLst>
      <p:ext uri="{BB962C8B-B14F-4D97-AF65-F5344CB8AC3E}">
        <p14:creationId xmlns:p14="http://schemas.microsoft.com/office/powerpoint/2010/main" xmlns="" val="3232495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slide(fromLeft)">
                                      <p:cBhvr>
                                        <p:cTn id="23" dur="500"/>
                                        <p:tgtEl>
                                          <p:spTgt spid="34"/>
                                        </p:tgtEl>
                                      </p:cBhvr>
                                    </p:animEffect>
                                  </p:childTnLst>
                                </p:cTn>
                              </p:par>
                            </p:childTnLst>
                          </p:cTn>
                        </p:par>
                        <p:par>
                          <p:cTn id="24" fill="hold">
                            <p:stCondLst>
                              <p:cond delay="500"/>
                            </p:stCondLst>
                            <p:childTnLst>
                              <p:par>
                                <p:cTn id="25" presetID="12" presetClass="entr" presetSubtype="2"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slide(fromRight)">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3">
                                            <p:txEl>
                                              <p:pRg st="9" end="9"/>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578850" cy="576262"/>
          </a:xfrm>
        </p:spPr>
        <p:txBody>
          <a:bodyPr/>
          <a:lstStyle/>
          <a:p>
            <a:r>
              <a:rPr lang="en-US" dirty="0" smtClean="0"/>
              <a:t>Why is HTTPS not used for all web traffic?</a:t>
            </a:r>
            <a:endParaRPr lang="en-US" dirty="0"/>
          </a:p>
        </p:txBody>
      </p:sp>
      <p:sp>
        <p:nvSpPr>
          <p:cNvPr id="3" name="Content Placeholder 2"/>
          <p:cNvSpPr>
            <a:spLocks noGrp="1"/>
          </p:cNvSpPr>
          <p:nvPr>
            <p:ph idx="1"/>
          </p:nvPr>
        </p:nvSpPr>
        <p:spPr/>
        <p:txBody>
          <a:bodyPr/>
          <a:lstStyle/>
          <a:p>
            <a:pPr>
              <a:buFont typeface="Arial" pitchFamily="34" charset="0"/>
              <a:buChar char="•"/>
            </a:pPr>
            <a:r>
              <a:rPr lang="en-US" sz="2400" dirty="0" smtClean="0"/>
              <a:t>Slows down web servers</a:t>
            </a:r>
          </a:p>
          <a:p>
            <a:endParaRPr lang="en-US" sz="2400" dirty="0" smtClean="0"/>
          </a:p>
          <a:p>
            <a:pPr>
              <a:buFont typeface="Arial" pitchFamily="34" charset="0"/>
              <a:buChar char="•"/>
            </a:pPr>
            <a:r>
              <a:rPr lang="en-US" sz="2400" dirty="0" smtClean="0"/>
              <a:t>Breaks Internet caching</a:t>
            </a:r>
          </a:p>
          <a:p>
            <a:pPr lvl="2">
              <a:buFont typeface="Arial" pitchFamily="34" charset="0"/>
              <a:buChar char="•"/>
            </a:pPr>
            <a:r>
              <a:rPr lang="en-US" sz="2400" b="0" dirty="0" smtClean="0"/>
              <a:t>ISPs cannot cache HTTPS traffic</a:t>
            </a:r>
          </a:p>
          <a:p>
            <a:pPr lvl="2">
              <a:buFont typeface="Arial" pitchFamily="34" charset="0"/>
              <a:buChar char="•"/>
            </a:pPr>
            <a:r>
              <a:rPr lang="en-US" sz="2400" b="0" dirty="0" smtClean="0"/>
              <a:t>Results in increased traffic at web site</a:t>
            </a:r>
          </a:p>
          <a:p>
            <a:pPr lvl="2">
              <a:buFont typeface="Arial" pitchFamily="34" charset="0"/>
              <a:buChar char="•"/>
            </a:pPr>
            <a:endParaRPr lang="en-US" sz="2400" b="0" dirty="0" smtClean="0"/>
          </a:p>
          <a:p>
            <a:pPr>
              <a:buFont typeface="Arial" pitchFamily="34" charset="0"/>
              <a:buChar char="•"/>
            </a:pPr>
            <a:r>
              <a:rPr lang="en-US" sz="2400" dirty="0" smtClean="0"/>
              <a:t>Incompatible with virtual hosting  </a:t>
            </a:r>
            <a:r>
              <a:rPr lang="en-US" sz="2400" b="0" dirty="0" smtClean="0"/>
              <a:t>(older browsers)</a:t>
            </a:r>
          </a:p>
          <a:p>
            <a:pPr>
              <a:buFont typeface="Arial" pitchFamily="34" charset="0"/>
              <a:buChar char="•"/>
            </a:pPr>
            <a:endParaRPr lang="en-US" sz="2400" dirty="0"/>
          </a:p>
          <a:p>
            <a:pPr marL="0" indent="0">
              <a:buNone/>
            </a:pPr>
            <a:endParaRPr lang="en-US" sz="2400" b="0" dirty="0" smtClean="0"/>
          </a:p>
          <a:p>
            <a:pPr marL="0" indent="0">
              <a:buNone/>
            </a:pPr>
            <a:endParaRPr lang="en-US" sz="2400" dirty="0"/>
          </a:p>
          <a:p>
            <a:pPr marL="0" indent="0">
              <a:buNone/>
            </a:pPr>
            <a:r>
              <a:rPr lang="en-US" sz="2400" b="0" dirty="0" smtClean="0"/>
              <a:t>		LETS SEE “HTTPS IN THE BROWSER”</a:t>
            </a:r>
          </a:p>
        </p:txBody>
      </p:sp>
    </p:spTree>
    <p:extLst>
      <p:ext uri="{BB962C8B-B14F-4D97-AF65-F5344CB8AC3E}">
        <p14:creationId xmlns:p14="http://schemas.microsoft.com/office/powerpoint/2010/main" xmlns="" val="100320727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The lock icon:    SSL indicator</a:t>
            </a:r>
          </a:p>
        </p:txBody>
      </p:sp>
      <p:sp>
        <p:nvSpPr>
          <p:cNvPr id="21509" name="Content Placeholder 10"/>
          <p:cNvSpPr>
            <a:spLocks noGrp="1"/>
          </p:cNvSpPr>
          <p:nvPr>
            <p:ph idx="1"/>
          </p:nvPr>
        </p:nvSpPr>
        <p:spPr>
          <a:xfrm>
            <a:off x="685800" y="2438400"/>
            <a:ext cx="8229600" cy="3886200"/>
          </a:xfrm>
        </p:spPr>
        <p:txBody>
          <a:bodyPr/>
          <a:lstStyle/>
          <a:p>
            <a:r>
              <a:rPr lang="en-US" sz="2400" u="sng" dirty="0" smtClean="0"/>
              <a:t>Intended goal</a:t>
            </a:r>
            <a:r>
              <a:rPr lang="en-US" sz="2400" dirty="0" smtClean="0"/>
              <a:t>:</a:t>
            </a:r>
          </a:p>
          <a:p>
            <a:pPr lvl="1">
              <a:spcBef>
                <a:spcPts val="1200"/>
              </a:spcBef>
              <a:buFont typeface="Arial" charset="0"/>
              <a:buChar char="•"/>
            </a:pPr>
            <a:r>
              <a:rPr lang="en-US" sz="2400" dirty="0" smtClean="0"/>
              <a:t>Provide user with identity of page origin</a:t>
            </a:r>
          </a:p>
          <a:p>
            <a:pPr lvl="1">
              <a:spcBef>
                <a:spcPts val="600"/>
              </a:spcBef>
              <a:buFont typeface="Arial" charset="0"/>
              <a:buChar char="•"/>
            </a:pPr>
            <a:r>
              <a:rPr lang="en-US" sz="2400" dirty="0" smtClean="0"/>
              <a:t>Indicate to user that page contents were not </a:t>
            </a:r>
            <a:br>
              <a:rPr lang="en-US" sz="2400" dirty="0" smtClean="0"/>
            </a:br>
            <a:r>
              <a:rPr lang="en-US" sz="2400" dirty="0" smtClean="0"/>
              <a:t>viewed or modified by a </a:t>
            </a:r>
            <a:r>
              <a:rPr lang="en-US" sz="2400" b="1" dirty="0" smtClean="0"/>
              <a:t>network attacker</a:t>
            </a:r>
          </a:p>
          <a:p>
            <a:pPr>
              <a:spcBef>
                <a:spcPts val="2400"/>
              </a:spcBef>
            </a:pPr>
            <a:r>
              <a:rPr lang="en-US" sz="2400" u="sng" dirty="0" smtClean="0"/>
              <a:t>In reality</a:t>
            </a:r>
            <a:r>
              <a:rPr lang="en-US" sz="2400" dirty="0" smtClean="0"/>
              <a:t>:</a:t>
            </a:r>
          </a:p>
          <a:p>
            <a:pPr lvl="1">
              <a:spcBef>
                <a:spcPts val="1200"/>
              </a:spcBef>
            </a:pPr>
            <a:r>
              <a:rPr lang="en-US" sz="2400" dirty="0" smtClean="0"/>
              <a:t>Origin ID is not always helpful   </a:t>
            </a:r>
          </a:p>
          <a:p>
            <a:pPr lvl="2">
              <a:spcBef>
                <a:spcPts val="300"/>
              </a:spcBef>
            </a:pPr>
            <a:r>
              <a:rPr lang="en-US" sz="2400" dirty="0" smtClean="0"/>
              <a:t>example:   Stanford HR is hosted at  BenefitsCenter.com</a:t>
            </a:r>
          </a:p>
          <a:p>
            <a:pPr lvl="1">
              <a:spcBef>
                <a:spcPts val="600"/>
              </a:spcBef>
            </a:pPr>
            <a:r>
              <a:rPr lang="en-US" sz="2400" dirty="0" smtClean="0"/>
              <a:t>Many other problems</a:t>
            </a:r>
          </a:p>
        </p:txBody>
      </p:sp>
      <p:pic>
        <p:nvPicPr>
          <p:cNvPr id="21510" name="Picture 4"/>
          <p:cNvPicPr>
            <a:picLocks noChangeAspect="1" noChangeArrowheads="1"/>
          </p:cNvPicPr>
          <p:nvPr/>
        </p:nvPicPr>
        <p:blipFill>
          <a:blip r:embed="rId3"/>
          <a:srcRect r="33815" b="88667"/>
          <a:stretch>
            <a:fillRect/>
          </a:stretch>
        </p:blipFill>
        <p:spPr bwMode="auto">
          <a:xfrm>
            <a:off x="1524000" y="1143000"/>
            <a:ext cx="5645150" cy="838200"/>
          </a:xfrm>
          <a:prstGeom prst="rect">
            <a:avLst/>
          </a:prstGeom>
          <a:noFill/>
          <a:ln w="9525">
            <a:noFill/>
            <a:miter lim="800000"/>
            <a:headEnd/>
            <a:tailEnd/>
          </a:ln>
        </p:spPr>
      </p:pic>
      <p:sp>
        <p:nvSpPr>
          <p:cNvPr id="13" name="Oval 12"/>
          <p:cNvSpPr/>
          <p:nvPr/>
        </p:nvSpPr>
        <p:spPr bwMode="auto">
          <a:xfrm>
            <a:off x="5867400" y="1447800"/>
            <a:ext cx="457200" cy="533400"/>
          </a:xfrm>
          <a:prstGeom prst="ellipse">
            <a:avLst/>
          </a:prstGeom>
          <a:noFill/>
          <a:ln w="57150" cap="flat" cmpd="sng" algn="ctr">
            <a:solidFill>
              <a:srgbClr val="FF0000"/>
            </a:solidFill>
            <a:prstDash val="solid"/>
            <a:round/>
            <a:headEnd type="none" w="med" len="med"/>
            <a:tailEnd type="none" w="med" len="med"/>
          </a:ln>
          <a:effectLst/>
        </p:spPr>
        <p:txBody>
          <a:bodyPr/>
          <a:lstStyle/>
          <a:p>
            <a:pPr>
              <a:defRPr/>
            </a:pPr>
            <a:endParaRPr lang="en-US" dirty="0">
              <a:latin typeface="+mn-lt"/>
            </a:endParaRPr>
          </a:p>
        </p:txBody>
      </p:sp>
      <p:sp>
        <p:nvSpPr>
          <p:cNvPr id="14" name="Oval 13"/>
          <p:cNvSpPr/>
          <p:nvPr/>
        </p:nvSpPr>
        <p:spPr bwMode="auto">
          <a:xfrm>
            <a:off x="2743200" y="1447800"/>
            <a:ext cx="685800" cy="533400"/>
          </a:xfrm>
          <a:prstGeom prst="ellipse">
            <a:avLst/>
          </a:prstGeom>
          <a:noFill/>
          <a:ln w="57150" cap="flat" cmpd="sng" algn="ctr">
            <a:solidFill>
              <a:srgbClr val="FF0000"/>
            </a:solidFill>
            <a:prstDash val="solid"/>
            <a:round/>
            <a:headEnd type="none" w="med" len="med"/>
            <a:tailEnd type="none" w="med" len="med"/>
          </a:ln>
          <a:effectLst/>
        </p:spPr>
        <p:txBody>
          <a:bodyPr/>
          <a:lstStyle/>
          <a:p>
            <a:pPr>
              <a:defRPr/>
            </a:pPr>
            <a:endParaRPr lang="en-US" dirty="0">
              <a:latin typeface="+mn-lt"/>
            </a:endParaRPr>
          </a:p>
        </p:txBody>
      </p:sp>
      <p:pic>
        <p:nvPicPr>
          <p:cNvPr id="21513" name="Picture 16" descr="evil-router"/>
          <p:cNvPicPr>
            <a:picLocks noChangeAspect="1" noChangeArrowheads="1"/>
          </p:cNvPicPr>
          <p:nvPr/>
        </p:nvPicPr>
        <p:blipFill>
          <a:blip r:embed="rId4"/>
          <a:srcRect/>
          <a:stretch>
            <a:fillRect/>
          </a:stretch>
        </p:blipFill>
        <p:spPr bwMode="auto">
          <a:xfrm>
            <a:off x="7391400" y="2514600"/>
            <a:ext cx="1263650" cy="920750"/>
          </a:xfrm>
          <a:prstGeom prst="rect">
            <a:avLst/>
          </a:prstGeom>
          <a:noFill/>
          <a:ln w="9525">
            <a:noFill/>
            <a:miter lim="800000"/>
            <a:headEnd/>
            <a:tailEnd/>
          </a:ln>
        </p:spPr>
      </p:pic>
    </p:spTree>
    <p:extLst>
      <p:ext uri="{BB962C8B-B14F-4D97-AF65-F5344CB8AC3E}">
        <p14:creationId xmlns:p14="http://schemas.microsoft.com/office/powerpoint/2010/main" xmlns="" val="14634710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When is the (basic) lock icon displayed</a:t>
            </a:r>
            <a:endParaRPr lang="en-US" dirty="0"/>
          </a:p>
        </p:txBody>
      </p:sp>
      <p:sp>
        <p:nvSpPr>
          <p:cNvPr id="3" name="Content Placeholder 2"/>
          <p:cNvSpPr>
            <a:spLocks noGrp="1"/>
          </p:cNvSpPr>
          <p:nvPr>
            <p:ph idx="1"/>
          </p:nvPr>
        </p:nvSpPr>
        <p:spPr>
          <a:xfrm>
            <a:off x="685800" y="2971800"/>
            <a:ext cx="7772400" cy="3733800"/>
          </a:xfrm>
        </p:spPr>
        <p:txBody>
          <a:bodyPr/>
          <a:lstStyle/>
          <a:p>
            <a:pPr>
              <a:buFont typeface="Arial" pitchFamily="34" charset="0"/>
              <a:buChar char="•"/>
            </a:pPr>
            <a:r>
              <a:rPr lang="en-US" sz="2400" dirty="0" smtClean="0"/>
              <a:t>All elements on the page fetched using HTTPS</a:t>
            </a:r>
          </a:p>
          <a:p>
            <a:r>
              <a:rPr lang="en-US" sz="2400" dirty="0" smtClean="0"/>
              <a:t>				</a:t>
            </a:r>
            <a:r>
              <a:rPr lang="en-US" sz="2400" b="0" dirty="0" smtClean="0"/>
              <a:t>(with some exceptions)</a:t>
            </a:r>
            <a:endParaRPr lang="en-US" sz="2400" dirty="0" smtClean="0"/>
          </a:p>
          <a:p>
            <a:pPr>
              <a:spcBef>
                <a:spcPts val="3400"/>
              </a:spcBef>
              <a:buFont typeface="Arial" pitchFamily="34" charset="0"/>
              <a:buChar char="•"/>
            </a:pPr>
            <a:r>
              <a:rPr lang="en-US" sz="2400" dirty="0" smtClean="0"/>
              <a:t>For all elements:</a:t>
            </a:r>
          </a:p>
          <a:p>
            <a:pPr lvl="2">
              <a:spcBef>
                <a:spcPts val="1000"/>
              </a:spcBef>
              <a:buFont typeface="Arial" pitchFamily="34" charset="0"/>
              <a:buChar char="•"/>
            </a:pPr>
            <a:r>
              <a:rPr lang="en-US" sz="2400" b="0" dirty="0" smtClean="0"/>
              <a:t>HTTPS cert issued by a CA trusted by browser</a:t>
            </a:r>
          </a:p>
          <a:p>
            <a:pPr lvl="2">
              <a:spcBef>
                <a:spcPts val="1000"/>
              </a:spcBef>
              <a:buFont typeface="Arial" pitchFamily="34" charset="0"/>
              <a:buChar char="•"/>
            </a:pPr>
            <a:r>
              <a:rPr lang="en-US" sz="2400" b="0" dirty="0" smtClean="0"/>
              <a:t>HTTPS cert is valid   (e.g. not expired)</a:t>
            </a:r>
          </a:p>
          <a:p>
            <a:pPr lvl="2">
              <a:spcBef>
                <a:spcPts val="1000"/>
              </a:spcBef>
              <a:buFont typeface="Arial" pitchFamily="34" charset="0"/>
              <a:buChar char="•"/>
            </a:pPr>
            <a:r>
              <a:rPr lang="en-US" sz="2400" b="0" dirty="0" err="1" smtClean="0"/>
              <a:t>CommonName</a:t>
            </a:r>
            <a:r>
              <a:rPr lang="en-US" sz="2400" b="0" dirty="0" smtClean="0"/>
              <a:t> in cert matches domain in URL</a:t>
            </a:r>
          </a:p>
          <a:p>
            <a:pPr lvl="2">
              <a:buFont typeface="Arial" pitchFamily="34" charset="0"/>
              <a:buChar char="•"/>
            </a:pPr>
            <a:endParaRPr lang="en-US" sz="2400" b="0" dirty="0" smtClean="0"/>
          </a:p>
          <a:p>
            <a:pPr>
              <a:buFont typeface="Arial" pitchFamily="34" charset="0"/>
              <a:buChar char="•"/>
            </a:pPr>
            <a:endParaRPr lang="en-US" dirty="0"/>
          </a:p>
        </p:txBody>
      </p:sp>
      <p:pic>
        <p:nvPicPr>
          <p:cNvPr id="4" name="Picture 4"/>
          <p:cNvPicPr>
            <a:picLocks noChangeAspect="1" noChangeArrowheads="1"/>
          </p:cNvPicPr>
          <p:nvPr/>
        </p:nvPicPr>
        <p:blipFill>
          <a:blip r:embed="rId2"/>
          <a:srcRect r="33815" b="88667"/>
          <a:stretch>
            <a:fillRect/>
          </a:stretch>
        </p:blipFill>
        <p:spPr bwMode="auto">
          <a:xfrm>
            <a:off x="1524000" y="1600200"/>
            <a:ext cx="5645150" cy="838200"/>
          </a:xfrm>
          <a:prstGeom prst="rect">
            <a:avLst/>
          </a:prstGeom>
          <a:noFill/>
          <a:ln w="9525">
            <a:noFill/>
            <a:miter lim="800000"/>
            <a:headEnd/>
            <a:tailEnd/>
          </a:ln>
        </p:spPr>
      </p:pic>
      <p:sp>
        <p:nvSpPr>
          <p:cNvPr id="5" name="Oval 4"/>
          <p:cNvSpPr/>
          <p:nvPr/>
        </p:nvSpPr>
        <p:spPr bwMode="auto">
          <a:xfrm>
            <a:off x="5867400" y="1905000"/>
            <a:ext cx="457200" cy="533400"/>
          </a:xfrm>
          <a:prstGeom prst="ellipse">
            <a:avLst/>
          </a:prstGeom>
          <a:noFill/>
          <a:ln w="57150" cap="flat" cmpd="sng" algn="ctr">
            <a:solidFill>
              <a:srgbClr val="FF0000"/>
            </a:solidFill>
            <a:prstDash val="solid"/>
            <a:round/>
            <a:headEnd type="none" w="med" len="med"/>
            <a:tailEnd type="none" w="med" len="med"/>
          </a:ln>
          <a:effectLst/>
        </p:spPr>
        <p:txBody>
          <a:bodyPr/>
          <a:lstStyle/>
          <a:p>
            <a:pPr>
              <a:defRPr/>
            </a:pPr>
            <a:endParaRPr lang="en-US" dirty="0">
              <a:latin typeface="+mn-lt"/>
            </a:endParaRPr>
          </a:p>
        </p:txBody>
      </p:sp>
      <p:sp>
        <p:nvSpPr>
          <p:cNvPr id="6" name="Oval 5"/>
          <p:cNvSpPr/>
          <p:nvPr/>
        </p:nvSpPr>
        <p:spPr bwMode="auto">
          <a:xfrm>
            <a:off x="2743200" y="1905000"/>
            <a:ext cx="685800" cy="533400"/>
          </a:xfrm>
          <a:prstGeom prst="ellipse">
            <a:avLst/>
          </a:prstGeom>
          <a:noFill/>
          <a:ln w="57150" cap="flat" cmpd="sng" algn="ctr">
            <a:solidFill>
              <a:srgbClr val="FF0000"/>
            </a:solidFill>
            <a:prstDash val="solid"/>
            <a:round/>
            <a:headEnd type="none" w="med" len="med"/>
            <a:tailEnd type="none" w="med" len="med"/>
          </a:ln>
          <a:effectLst/>
        </p:spPr>
        <p:txBody>
          <a:bodyPr/>
          <a:lstStyle/>
          <a:p>
            <a:pPr>
              <a:defRPr/>
            </a:pPr>
            <a:endParaRPr lang="en-US" dirty="0">
              <a:latin typeface="+mn-lt"/>
            </a:endParaRPr>
          </a:p>
        </p:txBody>
      </p:sp>
    </p:spTree>
    <p:extLst>
      <p:ext uri="{BB962C8B-B14F-4D97-AF65-F5344CB8AC3E}">
        <p14:creationId xmlns:p14="http://schemas.microsoft.com/office/powerpoint/2010/main" xmlns="" val="24387550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457199" y="277813"/>
            <a:ext cx="8516983" cy="576262"/>
          </a:xfrm>
        </p:spPr>
        <p:txBody>
          <a:bodyPr/>
          <a:lstStyle/>
          <a:p>
            <a:r>
              <a:rPr lang="en-US" dirty="0" smtClean="0"/>
              <a:t>The lock UI:    help users authenticate site</a:t>
            </a:r>
          </a:p>
        </p:txBody>
      </p:sp>
      <p:sp>
        <p:nvSpPr>
          <p:cNvPr id="22531" name="Content Placeholder 2"/>
          <p:cNvSpPr>
            <a:spLocks noGrp="1"/>
          </p:cNvSpPr>
          <p:nvPr>
            <p:ph idx="1"/>
          </p:nvPr>
        </p:nvSpPr>
        <p:spPr>
          <a:xfrm>
            <a:off x="685800" y="1905000"/>
            <a:ext cx="1524000" cy="685800"/>
          </a:xfrm>
        </p:spPr>
        <p:txBody>
          <a:bodyPr/>
          <a:lstStyle/>
          <a:p>
            <a:r>
              <a:rPr lang="en-US" smtClean="0"/>
              <a:t>IE7:</a:t>
            </a:r>
          </a:p>
        </p:txBody>
      </p:sp>
      <p:pic>
        <p:nvPicPr>
          <p:cNvPr id="22534" name="Picture 4"/>
          <p:cNvPicPr>
            <a:picLocks noChangeAspect="1" noChangeArrowheads="1"/>
          </p:cNvPicPr>
          <p:nvPr/>
        </p:nvPicPr>
        <p:blipFill>
          <a:blip r:embed="rId2"/>
          <a:srcRect r="33815" b="88667"/>
          <a:stretch>
            <a:fillRect/>
          </a:stretch>
        </p:blipFill>
        <p:spPr bwMode="auto">
          <a:xfrm>
            <a:off x="1752600" y="1828800"/>
            <a:ext cx="5645150" cy="838200"/>
          </a:xfrm>
          <a:prstGeom prst="rect">
            <a:avLst/>
          </a:prstGeom>
          <a:noFill/>
          <a:ln w="9525">
            <a:noFill/>
            <a:miter lim="800000"/>
            <a:headEnd/>
            <a:tailEnd/>
          </a:ln>
        </p:spPr>
      </p:pic>
      <p:sp>
        <p:nvSpPr>
          <p:cNvPr id="9" name="Oval 8"/>
          <p:cNvSpPr/>
          <p:nvPr/>
        </p:nvSpPr>
        <p:spPr bwMode="auto">
          <a:xfrm>
            <a:off x="6096000" y="2133600"/>
            <a:ext cx="457200" cy="533400"/>
          </a:xfrm>
          <a:prstGeom prst="ellipse">
            <a:avLst/>
          </a:prstGeom>
          <a:noFill/>
          <a:ln w="57150" cap="flat" cmpd="sng" algn="ctr">
            <a:solidFill>
              <a:srgbClr val="FF0000"/>
            </a:solidFill>
            <a:prstDash val="solid"/>
            <a:round/>
            <a:headEnd type="none" w="med" len="med"/>
            <a:tailEnd type="none" w="med" len="med"/>
          </a:ln>
          <a:effectLst/>
        </p:spPr>
        <p:txBody>
          <a:bodyPr/>
          <a:lstStyle/>
          <a:p>
            <a:pPr>
              <a:defRPr/>
            </a:pPr>
            <a:endParaRPr lang="en-US" dirty="0">
              <a:latin typeface="+mn-lt"/>
            </a:endParaRPr>
          </a:p>
        </p:txBody>
      </p:sp>
      <p:sp>
        <p:nvSpPr>
          <p:cNvPr id="10" name="Oval 9"/>
          <p:cNvSpPr/>
          <p:nvPr/>
        </p:nvSpPr>
        <p:spPr bwMode="auto">
          <a:xfrm>
            <a:off x="2971800" y="2133600"/>
            <a:ext cx="685800" cy="533400"/>
          </a:xfrm>
          <a:prstGeom prst="ellipse">
            <a:avLst/>
          </a:prstGeom>
          <a:noFill/>
          <a:ln w="57150" cap="flat" cmpd="sng" algn="ctr">
            <a:solidFill>
              <a:srgbClr val="FF0000"/>
            </a:solidFill>
            <a:prstDash val="solid"/>
            <a:round/>
            <a:headEnd type="none" w="med" len="med"/>
            <a:tailEnd type="none" w="med" len="med"/>
          </a:ln>
          <a:effectLst/>
        </p:spPr>
        <p:txBody>
          <a:bodyPr/>
          <a:lstStyle/>
          <a:p>
            <a:pPr>
              <a:defRPr/>
            </a:pPr>
            <a:endParaRPr lang="en-US" dirty="0">
              <a:latin typeface="+mn-lt"/>
            </a:endParaRPr>
          </a:p>
        </p:txBody>
      </p:sp>
      <p:pic>
        <p:nvPicPr>
          <p:cNvPr id="22537" name="Picture 6"/>
          <p:cNvPicPr>
            <a:picLocks noChangeAspect="1" noChangeArrowheads="1"/>
          </p:cNvPicPr>
          <p:nvPr/>
        </p:nvPicPr>
        <p:blipFill>
          <a:blip r:embed="rId3"/>
          <a:srcRect l="7813" t="14584" r="31250" b="51042"/>
          <a:stretch>
            <a:fillRect/>
          </a:stretch>
        </p:blipFill>
        <p:spPr bwMode="auto">
          <a:xfrm>
            <a:off x="1752600" y="2971800"/>
            <a:ext cx="5943600" cy="2514600"/>
          </a:xfrm>
          <a:prstGeom prst="rect">
            <a:avLst/>
          </a:prstGeom>
          <a:noFill/>
          <a:ln w="9525">
            <a:noFill/>
            <a:miter lim="800000"/>
            <a:headEnd/>
            <a:tailEnd/>
          </a:ln>
        </p:spPr>
      </p:pic>
    </p:spTree>
    <p:extLst>
      <p:ext uri="{BB962C8B-B14F-4D97-AF65-F5344CB8AC3E}">
        <p14:creationId xmlns:p14="http://schemas.microsoft.com/office/powerpoint/2010/main" xmlns="" val="20876566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39634" y="241799"/>
            <a:ext cx="8473440" cy="576262"/>
          </a:xfrm>
        </p:spPr>
        <p:txBody>
          <a:bodyPr/>
          <a:lstStyle/>
          <a:p>
            <a:r>
              <a:rPr lang="en-US" dirty="0" smtClean="0"/>
              <a:t>The lock UI:    help users authenticate site</a:t>
            </a:r>
          </a:p>
        </p:txBody>
      </p:sp>
      <p:sp>
        <p:nvSpPr>
          <p:cNvPr id="23555" name="Content Placeholder 2"/>
          <p:cNvSpPr>
            <a:spLocks noGrp="1"/>
          </p:cNvSpPr>
          <p:nvPr>
            <p:ph idx="1"/>
          </p:nvPr>
        </p:nvSpPr>
        <p:spPr>
          <a:xfrm>
            <a:off x="228600" y="1676400"/>
            <a:ext cx="1676400" cy="685800"/>
          </a:xfrm>
        </p:spPr>
        <p:txBody>
          <a:bodyPr/>
          <a:lstStyle/>
          <a:p>
            <a:r>
              <a:rPr lang="en-US" smtClean="0"/>
              <a:t>Firefox 3:</a:t>
            </a:r>
          </a:p>
        </p:txBody>
      </p:sp>
      <p:sp>
        <p:nvSpPr>
          <p:cNvPr id="9" name="Oval 8"/>
          <p:cNvSpPr/>
          <p:nvPr/>
        </p:nvSpPr>
        <p:spPr bwMode="auto">
          <a:xfrm>
            <a:off x="7115175" y="2743200"/>
            <a:ext cx="457200" cy="533400"/>
          </a:xfrm>
          <a:prstGeom prst="ellipse">
            <a:avLst/>
          </a:prstGeom>
          <a:noFill/>
          <a:ln w="57150" cap="flat" cmpd="sng" algn="ctr">
            <a:solidFill>
              <a:schemeClr val="tx1"/>
            </a:solidFill>
            <a:prstDash val="solid"/>
            <a:round/>
            <a:headEnd type="none" w="med" len="med"/>
            <a:tailEnd type="none" w="med" len="med"/>
          </a:ln>
          <a:effectLst/>
        </p:spPr>
        <p:txBody>
          <a:bodyPr/>
          <a:lstStyle/>
          <a:p>
            <a:pPr>
              <a:defRPr/>
            </a:pPr>
            <a:endParaRPr lang="en-US" dirty="0">
              <a:latin typeface="+mn-lt"/>
            </a:endParaRPr>
          </a:p>
        </p:txBody>
      </p:sp>
      <p:sp>
        <p:nvSpPr>
          <p:cNvPr id="10" name="Oval 9"/>
          <p:cNvSpPr/>
          <p:nvPr/>
        </p:nvSpPr>
        <p:spPr bwMode="auto">
          <a:xfrm>
            <a:off x="3990975" y="2743200"/>
            <a:ext cx="685800" cy="533400"/>
          </a:xfrm>
          <a:prstGeom prst="ellipse">
            <a:avLst/>
          </a:prstGeom>
          <a:noFill/>
          <a:ln w="57150" cap="flat" cmpd="sng" algn="ctr">
            <a:solidFill>
              <a:schemeClr val="tx1"/>
            </a:solidFill>
            <a:prstDash val="solid"/>
            <a:round/>
            <a:headEnd type="none" w="med" len="med"/>
            <a:tailEnd type="none" w="med" len="med"/>
          </a:ln>
          <a:effectLst/>
        </p:spPr>
        <p:txBody>
          <a:bodyPr/>
          <a:lstStyle/>
          <a:p>
            <a:pPr>
              <a:defRPr/>
            </a:pPr>
            <a:endParaRPr lang="en-US" dirty="0">
              <a:latin typeface="+mn-lt"/>
            </a:endParaRPr>
          </a:p>
        </p:txBody>
      </p:sp>
      <p:pic>
        <p:nvPicPr>
          <p:cNvPr id="23560" name="Picture 2"/>
          <p:cNvPicPr>
            <a:picLocks noChangeAspect="1" noChangeArrowheads="1"/>
          </p:cNvPicPr>
          <p:nvPr/>
        </p:nvPicPr>
        <p:blipFill>
          <a:blip r:embed="rId3"/>
          <a:srcRect l="21681" b="73810"/>
          <a:stretch>
            <a:fillRect/>
          </a:stretch>
        </p:blipFill>
        <p:spPr bwMode="auto">
          <a:xfrm>
            <a:off x="3609975" y="2590800"/>
            <a:ext cx="5057775" cy="838200"/>
          </a:xfrm>
          <a:prstGeom prst="rect">
            <a:avLst/>
          </a:prstGeom>
          <a:noFill/>
          <a:ln w="9525">
            <a:noFill/>
            <a:miter lim="800000"/>
            <a:headEnd/>
            <a:tailEnd/>
          </a:ln>
        </p:spPr>
      </p:pic>
      <p:pic>
        <p:nvPicPr>
          <p:cNvPr id="23561" name="Picture 3"/>
          <p:cNvPicPr>
            <a:picLocks noChangeAspect="1" noChangeArrowheads="1"/>
          </p:cNvPicPr>
          <p:nvPr/>
        </p:nvPicPr>
        <p:blipFill>
          <a:blip r:embed="rId4"/>
          <a:srcRect l="21239" b="73810"/>
          <a:stretch>
            <a:fillRect/>
          </a:stretch>
        </p:blipFill>
        <p:spPr bwMode="auto">
          <a:xfrm>
            <a:off x="3600450" y="1524000"/>
            <a:ext cx="5086350" cy="838200"/>
          </a:xfrm>
          <a:prstGeom prst="rect">
            <a:avLst/>
          </a:prstGeom>
          <a:noFill/>
          <a:ln w="9525">
            <a:noFill/>
            <a:miter lim="800000"/>
            <a:headEnd/>
            <a:tailEnd/>
          </a:ln>
        </p:spPr>
      </p:pic>
      <p:sp>
        <p:nvSpPr>
          <p:cNvPr id="12" name="TextBox 11"/>
          <p:cNvSpPr txBox="1"/>
          <p:nvPr/>
        </p:nvSpPr>
        <p:spPr>
          <a:xfrm>
            <a:off x="2590800" y="2819400"/>
            <a:ext cx="839788" cy="400050"/>
          </a:xfrm>
          <a:prstGeom prst="rect">
            <a:avLst/>
          </a:prstGeom>
          <a:noFill/>
        </p:spPr>
        <p:txBody>
          <a:bodyPr wrap="none">
            <a:spAutoFit/>
          </a:bodyPr>
          <a:lstStyle/>
          <a:p>
            <a:pPr>
              <a:defRPr/>
            </a:pPr>
            <a:r>
              <a:rPr lang="en-US" sz="2000" dirty="0">
                <a:latin typeface="+mn-lt"/>
              </a:rPr>
              <a:t>(SSL)</a:t>
            </a:r>
          </a:p>
        </p:txBody>
      </p:sp>
      <p:sp>
        <p:nvSpPr>
          <p:cNvPr id="13" name="TextBox 12"/>
          <p:cNvSpPr txBox="1"/>
          <p:nvPr/>
        </p:nvSpPr>
        <p:spPr>
          <a:xfrm>
            <a:off x="2233613" y="1752600"/>
            <a:ext cx="1195387" cy="400050"/>
          </a:xfrm>
          <a:prstGeom prst="rect">
            <a:avLst/>
          </a:prstGeom>
          <a:noFill/>
        </p:spPr>
        <p:txBody>
          <a:bodyPr wrap="none">
            <a:spAutoFit/>
          </a:bodyPr>
          <a:lstStyle/>
          <a:p>
            <a:pPr>
              <a:defRPr/>
            </a:pPr>
            <a:r>
              <a:rPr lang="en-US" sz="2000" dirty="0">
                <a:latin typeface="+mn-lt"/>
              </a:rPr>
              <a:t>(no SSL)</a:t>
            </a:r>
          </a:p>
        </p:txBody>
      </p:sp>
      <p:pic>
        <p:nvPicPr>
          <p:cNvPr id="23564" name="Picture 4"/>
          <p:cNvPicPr>
            <a:picLocks noChangeAspect="1" noChangeArrowheads="1"/>
          </p:cNvPicPr>
          <p:nvPr/>
        </p:nvPicPr>
        <p:blipFill>
          <a:blip r:embed="rId5"/>
          <a:srcRect l="61800" t="88095"/>
          <a:stretch>
            <a:fillRect/>
          </a:stretch>
        </p:blipFill>
        <p:spPr bwMode="auto">
          <a:xfrm>
            <a:off x="6200775" y="3581400"/>
            <a:ext cx="2466975" cy="381000"/>
          </a:xfrm>
          <a:prstGeom prst="rect">
            <a:avLst/>
          </a:prstGeom>
          <a:noFill/>
          <a:ln w="9525">
            <a:noFill/>
            <a:miter lim="800000"/>
            <a:headEnd/>
            <a:tailEnd/>
          </a:ln>
        </p:spPr>
      </p:pic>
      <p:sp>
        <p:nvSpPr>
          <p:cNvPr id="15" name="Oval 14"/>
          <p:cNvSpPr/>
          <p:nvPr/>
        </p:nvSpPr>
        <p:spPr bwMode="auto">
          <a:xfrm>
            <a:off x="3990975" y="2941638"/>
            <a:ext cx="944563" cy="533400"/>
          </a:xfrm>
          <a:prstGeom prst="ellipse">
            <a:avLst/>
          </a:prstGeom>
          <a:noFill/>
          <a:ln w="57150" cap="flat" cmpd="sng" algn="ctr">
            <a:solidFill>
              <a:srgbClr val="C00000"/>
            </a:solidFill>
            <a:prstDash val="solid"/>
            <a:round/>
            <a:headEnd type="none" w="med" len="med"/>
            <a:tailEnd type="none" w="med" len="med"/>
          </a:ln>
          <a:effectLst/>
        </p:spPr>
        <p:txBody>
          <a:bodyPr/>
          <a:lstStyle/>
          <a:p>
            <a:pPr>
              <a:defRPr/>
            </a:pPr>
            <a:endParaRPr lang="en-US" dirty="0">
              <a:latin typeface="+mn-lt"/>
            </a:endParaRPr>
          </a:p>
        </p:txBody>
      </p:sp>
      <p:sp>
        <p:nvSpPr>
          <p:cNvPr id="16" name="Oval 15"/>
          <p:cNvSpPr/>
          <p:nvPr/>
        </p:nvSpPr>
        <p:spPr bwMode="auto">
          <a:xfrm>
            <a:off x="7937500" y="3505200"/>
            <a:ext cx="457200" cy="533400"/>
          </a:xfrm>
          <a:prstGeom prst="ellipse">
            <a:avLst/>
          </a:prstGeom>
          <a:noFill/>
          <a:ln w="57150" cap="flat" cmpd="sng" algn="ctr">
            <a:solidFill>
              <a:srgbClr val="C00000"/>
            </a:solidFill>
            <a:prstDash val="solid"/>
            <a:round/>
            <a:headEnd type="none" w="med" len="med"/>
            <a:tailEnd type="none" w="med" len="med"/>
          </a:ln>
          <a:effectLst/>
        </p:spPr>
        <p:txBody>
          <a:bodyPr/>
          <a:lstStyle/>
          <a:p>
            <a:pPr>
              <a:defRPr/>
            </a:pPr>
            <a:endParaRPr lang="en-US" dirty="0">
              <a:latin typeface="+mn-lt"/>
            </a:endParaRPr>
          </a:p>
        </p:txBody>
      </p:sp>
      <p:pic>
        <p:nvPicPr>
          <p:cNvPr id="23567" name="Picture 5"/>
          <p:cNvPicPr>
            <a:picLocks noChangeAspect="1" noChangeArrowheads="1"/>
          </p:cNvPicPr>
          <p:nvPr/>
        </p:nvPicPr>
        <p:blipFill>
          <a:blip r:embed="rId6"/>
          <a:srcRect l="17188" r="40625" b="64583"/>
          <a:stretch>
            <a:fillRect/>
          </a:stretch>
        </p:blipFill>
        <p:spPr bwMode="auto">
          <a:xfrm>
            <a:off x="990600" y="3657600"/>
            <a:ext cx="4114800" cy="2590800"/>
          </a:xfrm>
          <a:prstGeom prst="rect">
            <a:avLst/>
          </a:prstGeom>
          <a:noFill/>
          <a:ln w="9525">
            <a:noFill/>
            <a:miter lim="800000"/>
            <a:headEnd/>
            <a:tailEnd/>
          </a:ln>
        </p:spPr>
      </p:pic>
    </p:spTree>
    <p:extLst>
      <p:ext uri="{BB962C8B-B14F-4D97-AF65-F5344CB8AC3E}">
        <p14:creationId xmlns:p14="http://schemas.microsoft.com/office/powerpoint/2010/main" xmlns="" val="28450287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77813"/>
            <a:ext cx="8412480" cy="576262"/>
          </a:xfrm>
        </p:spPr>
        <p:txBody>
          <a:bodyPr/>
          <a:lstStyle/>
          <a:p>
            <a:r>
              <a:rPr lang="en-US" dirty="0" smtClean="0"/>
              <a:t>The lock UI:    help users authenticate site</a:t>
            </a:r>
          </a:p>
        </p:txBody>
      </p:sp>
      <p:sp>
        <p:nvSpPr>
          <p:cNvPr id="24579" name="Content Placeholder 2"/>
          <p:cNvSpPr>
            <a:spLocks noGrp="1"/>
          </p:cNvSpPr>
          <p:nvPr>
            <p:ph idx="1"/>
          </p:nvPr>
        </p:nvSpPr>
        <p:spPr>
          <a:xfrm>
            <a:off x="228600" y="1676400"/>
            <a:ext cx="7315200" cy="685800"/>
          </a:xfrm>
        </p:spPr>
        <p:txBody>
          <a:bodyPr/>
          <a:lstStyle/>
          <a:p>
            <a:r>
              <a:rPr lang="en-US" smtClean="0"/>
              <a:t>Firefox 3:   clicking on bottom lock icon gives</a:t>
            </a:r>
          </a:p>
        </p:txBody>
      </p:sp>
      <p:pic>
        <p:nvPicPr>
          <p:cNvPr id="24582" name="Picture 2"/>
          <p:cNvPicPr>
            <a:picLocks noChangeAspect="1" noChangeArrowheads="1"/>
          </p:cNvPicPr>
          <p:nvPr/>
        </p:nvPicPr>
        <p:blipFill>
          <a:blip r:embed="rId3"/>
          <a:srcRect t="17599"/>
          <a:stretch>
            <a:fillRect/>
          </a:stretch>
        </p:blipFill>
        <p:spPr bwMode="auto">
          <a:xfrm>
            <a:off x="1828800" y="2209800"/>
            <a:ext cx="5715000" cy="3924300"/>
          </a:xfrm>
          <a:prstGeom prst="rect">
            <a:avLst/>
          </a:prstGeom>
          <a:noFill/>
          <a:ln w="9525">
            <a:noFill/>
            <a:miter lim="800000"/>
            <a:headEnd/>
            <a:tailEnd/>
          </a:ln>
        </p:spPr>
      </p:pic>
      <p:sp>
        <p:nvSpPr>
          <p:cNvPr id="17" name="Rounded Rectangle 16"/>
          <p:cNvSpPr/>
          <p:nvPr/>
        </p:nvSpPr>
        <p:spPr bwMode="auto">
          <a:xfrm>
            <a:off x="1371600" y="3581400"/>
            <a:ext cx="6553200" cy="1295400"/>
          </a:xfrm>
          <a:prstGeom prst="roundRect">
            <a:avLst/>
          </a:prstGeom>
          <a:solidFill>
            <a:srgbClr val="FF9F9F">
              <a:alpha val="4000"/>
            </a:srgbClr>
          </a:solidFill>
          <a:ln w="57150" cap="flat" cmpd="sng" algn="ctr">
            <a:solidFill>
              <a:srgbClr val="FF0000"/>
            </a:solidFill>
            <a:prstDash val="solid"/>
            <a:round/>
            <a:headEnd type="none" w="med" len="med"/>
            <a:tailEnd type="none" w="med" len="med"/>
          </a:ln>
          <a:effectLst/>
        </p:spPr>
        <p:txBody>
          <a:bodyPr/>
          <a:lstStyle/>
          <a:p>
            <a:pPr>
              <a:defRPr/>
            </a:pPr>
            <a:endParaRPr lang="en-US" dirty="0">
              <a:latin typeface="+mn-lt"/>
            </a:endParaRPr>
          </a:p>
        </p:txBody>
      </p:sp>
    </p:spTree>
    <p:extLst>
      <p:ext uri="{BB962C8B-B14F-4D97-AF65-F5344CB8AC3E}">
        <p14:creationId xmlns:p14="http://schemas.microsoft.com/office/powerpoint/2010/main" xmlns="" val="255580519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228600" y="260713"/>
            <a:ext cx="8915400" cy="614499"/>
          </a:xfrm>
        </p:spPr>
        <p:txBody>
          <a:bodyPr/>
          <a:lstStyle/>
          <a:p>
            <a:r>
              <a:rPr lang="en-US" dirty="0" smtClean="0"/>
              <a:t>The lock UI:   Extended Validation (EV) </a:t>
            </a:r>
            <a:r>
              <a:rPr lang="en-US" dirty="0" err="1" smtClean="0"/>
              <a:t>Certs</a:t>
            </a:r>
            <a:endParaRPr lang="en-US" dirty="0" smtClean="0"/>
          </a:p>
        </p:txBody>
      </p:sp>
      <p:sp>
        <p:nvSpPr>
          <p:cNvPr id="1028" name="Rectangle 3" descr="Rectangle: Click to edit Master text styles&#10;Second level&#10;Third level&#10;Fourth level&#10;Fifth level"/>
          <p:cNvSpPr>
            <a:spLocks noGrp="1" noChangeArrowheads="1"/>
          </p:cNvSpPr>
          <p:nvPr>
            <p:ph type="body" sz="half" idx="1"/>
          </p:nvPr>
        </p:nvSpPr>
        <p:spPr>
          <a:xfrm>
            <a:off x="381000" y="1524000"/>
            <a:ext cx="8534400" cy="5257800"/>
          </a:xfrm>
        </p:spPr>
        <p:txBody>
          <a:bodyPr/>
          <a:lstStyle/>
          <a:p>
            <a:pPr marL="0" indent="0">
              <a:buFontTx/>
              <a:buChar char="•"/>
            </a:pPr>
            <a:r>
              <a:rPr lang="en-US" altLang="ko-KR" dirty="0" smtClean="0">
                <a:ea typeface="굴림" pitchFamily="34" charset="-127"/>
              </a:rPr>
              <a:t>  Harder to obtain than regular </a:t>
            </a:r>
            <a:r>
              <a:rPr lang="en-US" altLang="ko-KR" dirty="0" err="1" smtClean="0">
                <a:ea typeface="굴림" pitchFamily="34" charset="-127"/>
              </a:rPr>
              <a:t>certs</a:t>
            </a:r>
            <a:endParaRPr lang="en-US" altLang="ko-KR" dirty="0" smtClean="0">
              <a:ea typeface="굴림" pitchFamily="34" charset="-127"/>
            </a:endParaRPr>
          </a:p>
          <a:p>
            <a:pPr marL="685800" lvl="3" indent="0">
              <a:buFontTx/>
              <a:buChar char="•"/>
            </a:pPr>
            <a:r>
              <a:rPr lang="en-US" altLang="ko-KR" sz="2000" b="0" dirty="0" smtClean="0">
                <a:ea typeface="굴림" pitchFamily="34" charset="-127"/>
              </a:rPr>
              <a:t>  requires human lawyer at CA to approve cert request</a:t>
            </a:r>
          </a:p>
          <a:p>
            <a:pPr marL="685800" lvl="3" indent="0">
              <a:buFontTx/>
              <a:buChar char="•"/>
            </a:pPr>
            <a:endParaRPr lang="en-US" altLang="ko-KR" sz="2000" b="0" dirty="0" smtClean="0">
              <a:ea typeface="굴림" pitchFamily="34" charset="-127"/>
            </a:endParaRPr>
          </a:p>
          <a:p>
            <a:pPr marL="0" indent="0">
              <a:buFontTx/>
              <a:buChar char="•"/>
            </a:pPr>
            <a:r>
              <a:rPr lang="en-US" altLang="ko-KR" dirty="0" smtClean="0">
                <a:ea typeface="굴림" pitchFamily="34" charset="-127"/>
              </a:rPr>
              <a:t>  Designed for banks and large e-commerce sites</a:t>
            </a:r>
          </a:p>
          <a:p>
            <a:pPr marL="0" indent="0">
              <a:buFontTx/>
              <a:buChar char="•"/>
            </a:pPr>
            <a:endParaRPr lang="en-US" altLang="ko-KR" dirty="0" smtClean="0">
              <a:ea typeface="굴림" pitchFamily="34" charset="-127"/>
            </a:endParaRPr>
          </a:p>
          <a:p>
            <a:pPr marL="0" indent="0">
              <a:buFontTx/>
              <a:buChar char="•"/>
            </a:pPr>
            <a:endParaRPr lang="en-US" altLang="ko-KR" dirty="0" smtClean="0">
              <a:ea typeface="굴림" pitchFamily="34" charset="-127"/>
            </a:endParaRPr>
          </a:p>
          <a:p>
            <a:pPr marL="0" indent="0">
              <a:buFontTx/>
              <a:buChar char="•"/>
            </a:pPr>
            <a:endParaRPr lang="en-US" altLang="ko-KR" dirty="0" smtClean="0">
              <a:ea typeface="굴림" pitchFamily="34" charset="-127"/>
            </a:endParaRPr>
          </a:p>
          <a:p>
            <a:pPr marL="0" indent="0">
              <a:buFontTx/>
              <a:buChar char="•"/>
            </a:pPr>
            <a:endParaRPr lang="en-US" altLang="ko-KR" dirty="0" smtClean="0">
              <a:ea typeface="굴림" pitchFamily="34" charset="-127"/>
            </a:endParaRPr>
          </a:p>
          <a:p>
            <a:pPr marL="0" indent="0">
              <a:buFontTx/>
              <a:buChar char="•"/>
            </a:pPr>
            <a:endParaRPr lang="en-US" altLang="ko-KR" dirty="0" smtClean="0">
              <a:ea typeface="굴림" pitchFamily="34" charset="-127"/>
            </a:endParaRPr>
          </a:p>
          <a:p>
            <a:pPr marL="0" indent="0">
              <a:buFontTx/>
              <a:buChar char="•"/>
            </a:pPr>
            <a:endParaRPr lang="en-US" altLang="ko-KR" dirty="0" smtClean="0">
              <a:ea typeface="굴림" pitchFamily="34" charset="-127"/>
            </a:endParaRPr>
          </a:p>
          <a:p>
            <a:pPr marL="0" indent="0">
              <a:buFontTx/>
              <a:buChar char="•"/>
            </a:pPr>
            <a:endParaRPr lang="en-US" altLang="ko-KR" dirty="0" smtClean="0">
              <a:ea typeface="굴림" pitchFamily="34" charset="-127"/>
            </a:endParaRPr>
          </a:p>
          <a:p>
            <a:pPr marL="0" indent="0">
              <a:buFontTx/>
              <a:buChar char="•"/>
            </a:pPr>
            <a:r>
              <a:rPr lang="en-US" altLang="ko-KR" dirty="0" smtClean="0">
                <a:ea typeface="굴림" pitchFamily="34" charset="-127"/>
              </a:rPr>
              <a:t>  Helps block “semantic attacks”:    </a:t>
            </a:r>
            <a:r>
              <a:rPr lang="en-US" altLang="ko-KR" sz="2000" b="0" dirty="0" smtClean="0">
                <a:ea typeface="굴림" pitchFamily="34" charset="-127"/>
              </a:rPr>
              <a:t>www.bankofthe</a:t>
            </a:r>
            <a:r>
              <a:rPr lang="en-US" altLang="ko-KR" sz="2000" dirty="0" smtClean="0">
                <a:ea typeface="굴림" pitchFamily="34" charset="-127"/>
              </a:rPr>
              <a:t>vv</a:t>
            </a:r>
            <a:r>
              <a:rPr lang="en-US" altLang="ko-KR" sz="2000" b="0" dirty="0" smtClean="0">
                <a:ea typeface="굴림" pitchFamily="34" charset="-127"/>
              </a:rPr>
              <a:t>est.com</a:t>
            </a:r>
            <a:endParaRPr lang="en-US" altLang="ko-KR" b="0" dirty="0" smtClean="0">
              <a:ea typeface="굴림" pitchFamily="34" charset="-127"/>
            </a:endParaRPr>
          </a:p>
          <a:p>
            <a:pPr marL="0" indent="0">
              <a:buFont typeface="Wingdings" pitchFamily="2" charset="2"/>
              <a:buNone/>
            </a:pPr>
            <a:endParaRPr lang="en-US" altLang="ko-KR" dirty="0" smtClean="0">
              <a:ea typeface="굴림" pitchFamily="34" charset="-127"/>
            </a:endParaRPr>
          </a:p>
        </p:txBody>
      </p:sp>
      <p:pic>
        <p:nvPicPr>
          <p:cNvPr id="1029" name="Picture 2" descr="D:\HOME\abarth\svn\papers\https\screenshots\ev.png"/>
          <p:cNvPicPr>
            <a:picLocks noChangeAspect="1" noChangeArrowheads="1"/>
          </p:cNvPicPr>
          <p:nvPr/>
        </p:nvPicPr>
        <p:blipFill>
          <a:blip r:embed="rId3"/>
          <a:srcRect/>
          <a:stretch>
            <a:fillRect/>
          </a:stretch>
        </p:blipFill>
        <p:spPr bwMode="auto">
          <a:xfrm>
            <a:off x="942975" y="3657600"/>
            <a:ext cx="7515225" cy="581025"/>
          </a:xfrm>
          <a:prstGeom prst="rect">
            <a:avLst/>
          </a:prstGeom>
          <a:noFill/>
          <a:ln w="9525">
            <a:noFill/>
            <a:miter lim="800000"/>
            <a:headEnd/>
            <a:tailEnd/>
          </a:ln>
        </p:spPr>
      </p:pic>
      <p:graphicFrame>
        <p:nvGraphicFramePr>
          <p:cNvPr id="1026" name="Object 2"/>
          <p:cNvGraphicFramePr>
            <a:graphicFrameLocks noGrp="1" noChangeAspect="1"/>
          </p:cNvGraphicFramePr>
          <p:nvPr>
            <p:ph sz="half" idx="2"/>
          </p:nvPr>
        </p:nvGraphicFramePr>
        <p:xfrm>
          <a:off x="990600" y="4648200"/>
          <a:ext cx="7391400" cy="984250"/>
        </p:xfrm>
        <a:graphic>
          <a:graphicData uri="http://schemas.openxmlformats.org/presentationml/2006/ole">
            <p:oleObj spid="_x0000_s1035" name="Image" r:id="rId4" imgW="8101587" imgH="1079365" progId="">
              <p:embed/>
            </p:oleObj>
          </a:graphicData>
        </a:graphic>
      </p:graphicFrame>
    </p:spTree>
    <p:extLst>
      <p:ext uri="{BB962C8B-B14F-4D97-AF65-F5344CB8AC3E}">
        <p14:creationId xmlns:p14="http://schemas.microsoft.com/office/powerpoint/2010/main" xmlns="" val="20960806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62274" name="Rectangle 2"/>
          <p:cNvSpPr>
            <a:spLocks noGrp="1" noChangeArrowheads="1"/>
          </p:cNvSpPr>
          <p:nvPr>
            <p:ph type="title"/>
          </p:nvPr>
        </p:nvSpPr>
        <p:spPr/>
        <p:txBody>
          <a:bodyPr/>
          <a:lstStyle/>
          <a:p>
            <a:r>
              <a:rPr lang="en-US" dirty="0" smtClean="0"/>
              <a:t>A general UI attack:  picture-in-picture</a:t>
            </a:r>
          </a:p>
        </p:txBody>
      </p:sp>
      <p:pic>
        <p:nvPicPr>
          <p:cNvPr id="25604" name="Picture 4"/>
          <p:cNvPicPr>
            <a:picLocks noChangeAspect="1" noChangeArrowheads="1"/>
          </p:cNvPicPr>
          <p:nvPr/>
        </p:nvPicPr>
        <p:blipFill>
          <a:blip r:embed="rId3"/>
          <a:srcRect l="4688" t="7292" r="7275" b="30208"/>
          <a:stretch>
            <a:fillRect/>
          </a:stretch>
        </p:blipFill>
        <p:spPr bwMode="auto">
          <a:xfrm>
            <a:off x="304800" y="1143000"/>
            <a:ext cx="8586788" cy="4572000"/>
          </a:xfrm>
          <a:prstGeom prst="rect">
            <a:avLst/>
          </a:prstGeom>
          <a:noFill/>
          <a:ln w="12700" algn="ctr">
            <a:noFill/>
            <a:miter lim="800000"/>
            <a:headEnd/>
            <a:tailEnd type="none" w="lg" len="med"/>
          </a:ln>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xmlns="" val="1881339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62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22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a typeface="+mj-ea"/>
                <a:cs typeface="+mj-cs"/>
              </a:rPr>
              <a:t>HTTPS</a:t>
            </a:r>
          </a:p>
        </p:txBody>
      </p:sp>
      <p:sp>
        <p:nvSpPr>
          <p:cNvPr id="3" name="Content Placeholder 2"/>
          <p:cNvSpPr>
            <a:spLocks noGrp="1"/>
          </p:cNvSpPr>
          <p:nvPr>
            <p:ph idx="1"/>
          </p:nvPr>
        </p:nvSpPr>
        <p:spPr>
          <a:xfrm>
            <a:off x="457200" y="1371600"/>
            <a:ext cx="8229600" cy="5105400"/>
          </a:xfrm>
        </p:spPr>
        <p:txBody>
          <a:bodyPr/>
          <a:lstStyle/>
          <a:p>
            <a:pPr eaLnBrk="1" hangingPunct="1">
              <a:buFont typeface="Wingdings" pitchFamily="-107" charset="2"/>
              <a:buChar char="Ø"/>
              <a:defRPr/>
            </a:pPr>
            <a:r>
              <a:rPr lang="en-US" sz="2400" kern="1200" dirty="0" smtClean="0">
                <a:ea typeface="+mn-ea"/>
                <a:cs typeface="+mn-cs"/>
              </a:rPr>
              <a:t>HTTPS (HTTP over SSL) </a:t>
            </a:r>
          </a:p>
          <a:p>
            <a:pPr lvl="1" eaLnBrk="1" hangingPunct="1">
              <a:buFont typeface="Wingdings" pitchFamily="-107" charset="2"/>
              <a:buChar char="l"/>
              <a:defRPr/>
            </a:pPr>
            <a:r>
              <a:rPr lang="en-US" sz="2400" kern="1200" dirty="0" smtClean="0">
                <a:ea typeface="+mn-ea"/>
                <a:cs typeface="+mn-cs"/>
              </a:rPr>
              <a:t>combination of HTTP &amp; SSL/TLS to secure communications between browser &amp; server</a:t>
            </a:r>
          </a:p>
          <a:p>
            <a:pPr lvl="2" eaLnBrk="1" hangingPunct="1">
              <a:defRPr/>
            </a:pPr>
            <a:r>
              <a:rPr lang="en-US" sz="2400" kern="1200" dirty="0" smtClean="0">
                <a:ea typeface="+mn-ea"/>
                <a:cs typeface="+mn-cs"/>
              </a:rPr>
              <a:t>documented in RFC2818</a:t>
            </a:r>
          </a:p>
          <a:p>
            <a:pPr lvl="2" eaLnBrk="1" hangingPunct="1">
              <a:defRPr/>
            </a:pPr>
            <a:r>
              <a:rPr lang="en-US" sz="2400" kern="1200" dirty="0" smtClean="0"/>
              <a:t>no fundamental change using either SSL or TLS</a:t>
            </a:r>
            <a:endParaRPr lang="en-US" sz="2400" kern="1200" dirty="0" smtClean="0">
              <a:ea typeface="+mn-ea"/>
              <a:cs typeface="+mn-cs"/>
            </a:endParaRPr>
          </a:p>
          <a:p>
            <a:pPr eaLnBrk="1" hangingPunct="1">
              <a:buFont typeface="Wingdings" pitchFamily="-107" charset="2"/>
              <a:buChar char="Ø"/>
              <a:defRPr/>
            </a:pPr>
            <a:r>
              <a:rPr lang="en-US" sz="2400" dirty="0" smtClean="0">
                <a:ea typeface="+mn-ea"/>
                <a:cs typeface="+mn-cs"/>
              </a:rPr>
              <a:t>use </a:t>
            </a:r>
            <a:r>
              <a:rPr lang="en-US" sz="2400" kern="1200" dirty="0" smtClean="0">
                <a:ea typeface="+mn-ea"/>
                <a:cs typeface="+mn-cs"/>
              </a:rPr>
              <a:t>https:// </a:t>
            </a:r>
            <a:r>
              <a:rPr lang="en-US" sz="2400" dirty="0" smtClean="0">
                <a:ea typeface="+mn-ea"/>
                <a:cs typeface="+mn-cs"/>
              </a:rPr>
              <a:t>URL </a:t>
            </a:r>
            <a:r>
              <a:rPr lang="en-US" sz="2400" kern="1200" dirty="0" smtClean="0">
                <a:ea typeface="+mn-ea"/>
                <a:cs typeface="+mn-cs"/>
              </a:rPr>
              <a:t>rather than http://</a:t>
            </a:r>
          </a:p>
          <a:p>
            <a:pPr lvl="1" eaLnBrk="1" hangingPunct="1">
              <a:buFont typeface="Wingdings" pitchFamily="-107" charset="2"/>
              <a:buChar char="l"/>
              <a:defRPr/>
            </a:pPr>
            <a:r>
              <a:rPr lang="en-US" sz="2400" kern="1200" dirty="0" smtClean="0">
                <a:ea typeface="+mn-ea"/>
                <a:cs typeface="+mn-cs"/>
              </a:rPr>
              <a:t>and port 443 rather than 80</a:t>
            </a:r>
          </a:p>
          <a:p>
            <a:pPr eaLnBrk="1" hangingPunct="1">
              <a:buFont typeface="Wingdings" pitchFamily="-107" charset="2"/>
              <a:buChar char="Ø"/>
              <a:defRPr/>
            </a:pPr>
            <a:r>
              <a:rPr lang="en-US" sz="2400" kern="1200" dirty="0" smtClean="0">
                <a:ea typeface="+mn-ea"/>
                <a:cs typeface="+mn-cs"/>
              </a:rPr>
              <a:t>encrypts</a:t>
            </a:r>
          </a:p>
          <a:p>
            <a:pPr lvl="1" eaLnBrk="1" hangingPunct="1">
              <a:buFont typeface="Wingdings" pitchFamily="-107" charset="2"/>
              <a:buChar char="l"/>
              <a:defRPr/>
            </a:pPr>
            <a:r>
              <a:rPr lang="en-US" sz="2400" kern="1200" dirty="0" smtClean="0">
                <a:ea typeface="+mn-ea"/>
                <a:cs typeface="+mn-cs"/>
              </a:rPr>
              <a:t>URL, document contents, form data, cookies, HTTP headers</a:t>
            </a:r>
            <a:endParaRPr lang="en-US" sz="2400" dirty="0" smtClean="0"/>
          </a:p>
        </p:txBody>
      </p:sp>
    </p:spTree>
    <p:extLst>
      <p:ext uri="{BB962C8B-B14F-4D97-AF65-F5344CB8AC3E}">
        <p14:creationId xmlns:p14="http://schemas.microsoft.com/office/powerpoint/2010/main" xmlns="" val="395031009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a typeface="+mj-ea"/>
                <a:cs typeface="+mj-cs"/>
              </a:rPr>
              <a:t>HTTPS Use</a:t>
            </a:r>
          </a:p>
        </p:txBody>
      </p:sp>
      <p:sp>
        <p:nvSpPr>
          <p:cNvPr id="3" name="Content Placeholder 2"/>
          <p:cNvSpPr>
            <a:spLocks noGrp="1"/>
          </p:cNvSpPr>
          <p:nvPr>
            <p:ph idx="1"/>
          </p:nvPr>
        </p:nvSpPr>
        <p:spPr/>
        <p:txBody>
          <a:bodyPr/>
          <a:lstStyle/>
          <a:p>
            <a:pPr eaLnBrk="1" hangingPunct="1"/>
            <a:r>
              <a:rPr lang="en-US" altLang="en-US" sz="2400" dirty="0" smtClean="0">
                <a:ea typeface="ＭＳ Ｐゴシック" panose="020B0600070205080204" pitchFamily="34" charset="-128"/>
              </a:rPr>
              <a:t>connection initiation</a:t>
            </a:r>
          </a:p>
          <a:p>
            <a:pPr lvl="1" eaLnBrk="1" hangingPunct="1"/>
            <a:r>
              <a:rPr lang="en-US" altLang="en-US" sz="2400" dirty="0" smtClean="0">
                <a:ea typeface="ＭＳ Ｐゴシック" panose="020B0600070205080204" pitchFamily="34" charset="-128"/>
              </a:rPr>
              <a:t>TLS handshake then HTTP request(s)</a:t>
            </a:r>
          </a:p>
          <a:p>
            <a:pPr eaLnBrk="1" hangingPunct="1"/>
            <a:r>
              <a:rPr lang="en-US" altLang="en-US" sz="2400" dirty="0" smtClean="0">
                <a:ea typeface="ＭＳ Ｐゴシック" panose="020B0600070205080204" pitchFamily="34" charset="-128"/>
              </a:rPr>
              <a:t>connection closure</a:t>
            </a:r>
          </a:p>
          <a:p>
            <a:pPr lvl="1" eaLnBrk="1" hangingPunct="1"/>
            <a:r>
              <a:rPr lang="en-US" altLang="en-US" sz="2400" dirty="0" smtClean="0">
                <a:ea typeface="ＭＳ Ｐゴシック" panose="020B0600070205080204" pitchFamily="34" charset="-128"/>
              </a:rPr>
              <a:t>have “Connection: close” in HTTP record</a:t>
            </a:r>
          </a:p>
          <a:p>
            <a:pPr lvl="1" eaLnBrk="1" hangingPunct="1"/>
            <a:r>
              <a:rPr lang="en-US" altLang="en-US" sz="2400" dirty="0" smtClean="0">
                <a:ea typeface="ＭＳ Ｐゴシック" panose="020B0600070205080204" pitchFamily="34" charset="-128"/>
              </a:rPr>
              <a:t>TLS level exchange </a:t>
            </a:r>
            <a:r>
              <a:rPr lang="en-US" altLang="en-US" sz="2400" dirty="0" err="1" smtClean="0">
                <a:ea typeface="ＭＳ Ｐゴシック" panose="020B0600070205080204" pitchFamily="34" charset="-128"/>
              </a:rPr>
              <a:t>close_notify</a:t>
            </a:r>
            <a:r>
              <a:rPr lang="en-US" altLang="en-US" sz="2400" dirty="0" smtClean="0">
                <a:ea typeface="ＭＳ Ｐゴシック" panose="020B0600070205080204" pitchFamily="34" charset="-128"/>
              </a:rPr>
              <a:t> alerts</a:t>
            </a:r>
          </a:p>
          <a:p>
            <a:pPr lvl="1" eaLnBrk="1" hangingPunct="1"/>
            <a:r>
              <a:rPr lang="en-US" altLang="en-US" sz="2400" dirty="0" smtClean="0">
                <a:ea typeface="ＭＳ Ｐゴシック" panose="020B0600070205080204" pitchFamily="34" charset="-128"/>
              </a:rPr>
              <a:t>can then close TCP connection</a:t>
            </a:r>
          </a:p>
          <a:p>
            <a:pPr lvl="1" eaLnBrk="1" hangingPunct="1"/>
            <a:r>
              <a:rPr lang="en-US" altLang="en-US" sz="2400" dirty="0" smtClean="0">
                <a:ea typeface="ＭＳ Ｐゴシック" panose="020B0600070205080204" pitchFamily="34" charset="-128"/>
              </a:rPr>
              <a:t>must handle TCP close before alert exchange sent or completed</a:t>
            </a:r>
          </a:p>
        </p:txBody>
      </p:sp>
    </p:spTree>
    <p:extLst>
      <p:ext uri="{BB962C8B-B14F-4D97-AF65-F5344CB8AC3E}">
        <p14:creationId xmlns:p14="http://schemas.microsoft.com/office/powerpoint/2010/main" xmlns="" val="306321275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a typeface="+mj-ea"/>
                <a:cs typeface="+mj-cs"/>
              </a:rPr>
              <a:t>Secure Shell (SSH)</a:t>
            </a:r>
          </a:p>
        </p:txBody>
      </p:sp>
      <p:sp>
        <p:nvSpPr>
          <p:cNvPr id="3" name="Content Placeholder 2"/>
          <p:cNvSpPr>
            <a:spLocks noGrp="1"/>
          </p:cNvSpPr>
          <p:nvPr>
            <p:ph idx="1"/>
          </p:nvPr>
        </p:nvSpPr>
        <p:spPr>
          <a:xfrm>
            <a:off x="304800" y="1371600"/>
            <a:ext cx="8534400" cy="5105400"/>
          </a:xfrm>
        </p:spPr>
        <p:txBody>
          <a:bodyPr/>
          <a:lstStyle/>
          <a:p>
            <a:pPr eaLnBrk="1" hangingPunct="1">
              <a:buFont typeface="Wingdings" pitchFamily="-107" charset="2"/>
              <a:buChar char="Ø"/>
              <a:defRPr/>
            </a:pPr>
            <a:r>
              <a:rPr lang="en-US" sz="2400" kern="1200" dirty="0" smtClean="0">
                <a:ea typeface="+mn-ea"/>
                <a:cs typeface="+mn-cs"/>
              </a:rPr>
              <a:t>protocol for secure network communications</a:t>
            </a:r>
          </a:p>
          <a:p>
            <a:pPr lvl="1" eaLnBrk="1" hangingPunct="1">
              <a:buFont typeface="Wingdings" pitchFamily="-107" charset="2"/>
              <a:buChar char="l"/>
              <a:defRPr/>
            </a:pPr>
            <a:r>
              <a:rPr lang="en-US" sz="2400" kern="1200" dirty="0" smtClean="0"/>
              <a:t>designed to be simple &amp; inexpensive</a:t>
            </a:r>
          </a:p>
          <a:p>
            <a:pPr eaLnBrk="1" hangingPunct="1">
              <a:buFont typeface="Wingdings" pitchFamily="-107" charset="2"/>
              <a:buChar char="Ø"/>
              <a:defRPr/>
            </a:pPr>
            <a:r>
              <a:rPr lang="en-US" sz="2400" kern="1200" dirty="0" smtClean="0">
                <a:ea typeface="+mn-ea"/>
                <a:cs typeface="+mn-cs"/>
              </a:rPr>
              <a:t>SSH1 provided secure remote logon facility</a:t>
            </a:r>
          </a:p>
          <a:p>
            <a:pPr lvl="1" eaLnBrk="1" hangingPunct="1">
              <a:buFont typeface="Wingdings" pitchFamily="-107" charset="2"/>
              <a:buChar char="l"/>
              <a:defRPr/>
            </a:pPr>
            <a:r>
              <a:rPr lang="en-US" sz="2400" kern="1200" dirty="0" smtClean="0">
                <a:ea typeface="+mn-ea"/>
                <a:cs typeface="+mn-cs"/>
              </a:rPr>
              <a:t>replace TELNET &amp; other insecure schemes</a:t>
            </a:r>
          </a:p>
          <a:p>
            <a:pPr lvl="1" eaLnBrk="1" hangingPunct="1">
              <a:buFont typeface="Wingdings" pitchFamily="-107" charset="2"/>
              <a:buChar char="l"/>
              <a:defRPr/>
            </a:pPr>
            <a:r>
              <a:rPr lang="en-US" sz="2400" kern="1200" dirty="0" smtClean="0">
                <a:ea typeface="+mn-ea"/>
                <a:cs typeface="+mn-cs"/>
              </a:rPr>
              <a:t>also has </a:t>
            </a:r>
            <a:r>
              <a:rPr lang="en-US" sz="2400" kern="1200" dirty="0" smtClean="0"/>
              <a:t>more general client/server capability</a:t>
            </a:r>
          </a:p>
          <a:p>
            <a:pPr eaLnBrk="1" hangingPunct="1">
              <a:buFont typeface="Wingdings" pitchFamily="-107" charset="2"/>
              <a:buChar char="Ø"/>
              <a:defRPr/>
            </a:pPr>
            <a:r>
              <a:rPr lang="en-US" sz="2400" kern="1200" dirty="0" smtClean="0">
                <a:ea typeface="+mn-ea"/>
                <a:cs typeface="+mn-cs"/>
              </a:rPr>
              <a:t>SSH2 fixes a number of security flaws</a:t>
            </a:r>
          </a:p>
          <a:p>
            <a:pPr eaLnBrk="1" hangingPunct="1">
              <a:buFont typeface="Wingdings" pitchFamily="-107" charset="2"/>
              <a:buChar char="Ø"/>
              <a:defRPr/>
            </a:pPr>
            <a:r>
              <a:rPr lang="en-US" sz="2400" kern="1200" dirty="0" smtClean="0">
                <a:ea typeface="+mn-ea"/>
                <a:cs typeface="+mn-cs"/>
              </a:rPr>
              <a:t>documented in </a:t>
            </a:r>
            <a:r>
              <a:rPr lang="en-US" sz="2400" kern="1200" dirty="0" err="1" smtClean="0">
                <a:ea typeface="+mn-ea"/>
                <a:cs typeface="+mn-cs"/>
              </a:rPr>
              <a:t>RFCs</a:t>
            </a:r>
            <a:r>
              <a:rPr lang="en-US" sz="2400" kern="1200" dirty="0" smtClean="0">
                <a:ea typeface="+mn-ea"/>
                <a:cs typeface="+mn-cs"/>
              </a:rPr>
              <a:t> 4250 through 4254</a:t>
            </a:r>
          </a:p>
          <a:p>
            <a:pPr eaLnBrk="1" hangingPunct="1">
              <a:buFont typeface="Wingdings" pitchFamily="-107" charset="2"/>
              <a:buChar char="Ø"/>
              <a:defRPr/>
            </a:pPr>
            <a:r>
              <a:rPr lang="en-US" sz="2400" kern="1200" dirty="0" smtClean="0">
                <a:ea typeface="+mn-ea"/>
                <a:cs typeface="+mn-cs"/>
              </a:rPr>
              <a:t>SSH clients &amp; servers are widely available</a:t>
            </a:r>
          </a:p>
          <a:p>
            <a:pPr eaLnBrk="1" hangingPunct="1">
              <a:buFont typeface="Wingdings" pitchFamily="-107" charset="2"/>
              <a:buChar char="Ø"/>
              <a:defRPr/>
            </a:pPr>
            <a:r>
              <a:rPr lang="en-US" sz="2400" kern="1200" dirty="0" smtClean="0">
                <a:ea typeface="+mn-ea"/>
                <a:cs typeface="+mn-cs"/>
              </a:rPr>
              <a:t>method of choice for remote login/ X tunnels</a:t>
            </a:r>
            <a:endParaRPr lang="en-US" sz="2400" dirty="0" smtClean="0">
              <a:ea typeface="+mn-ea"/>
              <a:cs typeface="+mn-cs"/>
            </a:endParaRPr>
          </a:p>
        </p:txBody>
      </p:sp>
    </p:spTree>
    <p:extLst>
      <p:ext uri="{BB962C8B-B14F-4D97-AF65-F5344CB8AC3E}">
        <p14:creationId xmlns:p14="http://schemas.microsoft.com/office/powerpoint/2010/main" xmlns="" val="40034809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1"/>
            <a:ext cx="8229600" cy="670560"/>
          </a:xfrm>
        </p:spPr>
        <p:txBody>
          <a:bodyPr/>
          <a:lstStyle/>
          <a:p>
            <a:pPr eaLnBrk="1" hangingPunct="1">
              <a:defRPr/>
            </a:pPr>
            <a:r>
              <a:rPr lang="en-US" dirty="0" smtClean="0">
                <a:ea typeface="+mj-ea"/>
                <a:cs typeface="+mj-cs"/>
              </a:rPr>
              <a:t>SSH Protocol Stack</a:t>
            </a:r>
          </a:p>
        </p:txBody>
      </p:sp>
      <p:pic>
        <p:nvPicPr>
          <p:cNvPr id="52227" name="Picture 4"/>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1905000" y="1295400"/>
            <a:ext cx="5295900" cy="5334000"/>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770136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1"/>
            <a:ext cx="8229600" cy="670560"/>
          </a:xfrm>
        </p:spPr>
        <p:txBody>
          <a:bodyPr/>
          <a:lstStyle/>
          <a:p>
            <a:pPr eaLnBrk="1" hangingPunct="1">
              <a:defRPr/>
            </a:pPr>
            <a:r>
              <a:rPr lang="en-US" dirty="0" smtClean="0">
                <a:ea typeface="+mj-ea"/>
                <a:cs typeface="+mj-cs"/>
              </a:rPr>
              <a:t>SSH Transport Layer Protocol</a:t>
            </a:r>
          </a:p>
        </p:txBody>
      </p:sp>
      <p:sp>
        <p:nvSpPr>
          <p:cNvPr id="3" name="Content Placeholder 2"/>
          <p:cNvSpPr>
            <a:spLocks noGrp="1"/>
          </p:cNvSpPr>
          <p:nvPr>
            <p:ph idx="1"/>
          </p:nvPr>
        </p:nvSpPr>
        <p:spPr>
          <a:xfrm>
            <a:off x="457200" y="1219200"/>
            <a:ext cx="8229600" cy="5334000"/>
          </a:xfrm>
        </p:spPr>
        <p:txBody>
          <a:bodyPr/>
          <a:lstStyle/>
          <a:p>
            <a:pPr eaLnBrk="1" hangingPunct="1"/>
            <a:r>
              <a:rPr lang="en-US" altLang="en-US" sz="2400" dirty="0" smtClean="0">
                <a:ea typeface="ＭＳ Ｐゴシック" panose="020B0600070205080204" pitchFamily="34" charset="-128"/>
              </a:rPr>
              <a:t>server authentication occurs at transport layer, based on server/host key pair(s)</a:t>
            </a:r>
          </a:p>
          <a:p>
            <a:pPr lvl="1" eaLnBrk="1" hangingPunct="1"/>
            <a:r>
              <a:rPr lang="en-US" altLang="en-US" sz="2400" dirty="0" smtClean="0">
                <a:ea typeface="ＭＳ Ｐゴシック" panose="020B0600070205080204" pitchFamily="34" charset="-128"/>
              </a:rPr>
              <a:t>server authentication requires clients to know host keys in advance</a:t>
            </a:r>
          </a:p>
          <a:p>
            <a:pPr eaLnBrk="1" hangingPunct="1"/>
            <a:r>
              <a:rPr lang="en-US" altLang="en-US" sz="2400" dirty="0" smtClean="0">
                <a:ea typeface="ＭＳ Ｐゴシック" panose="020B0600070205080204" pitchFamily="34" charset="-128"/>
              </a:rPr>
              <a:t> packet exchange</a:t>
            </a:r>
          </a:p>
          <a:p>
            <a:pPr lvl="1" eaLnBrk="1" hangingPunct="1"/>
            <a:r>
              <a:rPr lang="en-US" altLang="en-US" sz="2400" dirty="0" smtClean="0">
                <a:ea typeface="ＭＳ Ｐゴシック" panose="020B0600070205080204" pitchFamily="34" charset="-128"/>
              </a:rPr>
              <a:t>establish TCP connection </a:t>
            </a:r>
          </a:p>
          <a:p>
            <a:pPr lvl="1" eaLnBrk="1" hangingPunct="1"/>
            <a:r>
              <a:rPr lang="en-US" altLang="en-US" sz="2400" dirty="0" smtClean="0">
                <a:ea typeface="ＭＳ Ｐゴシック" panose="020B0600070205080204" pitchFamily="34" charset="-128"/>
              </a:rPr>
              <a:t>can then exchange data</a:t>
            </a:r>
          </a:p>
          <a:p>
            <a:pPr lvl="2" eaLnBrk="1" hangingPunct="1"/>
            <a:r>
              <a:rPr lang="en-US" altLang="en-US" sz="2400" dirty="0" smtClean="0">
                <a:ea typeface="ＭＳ Ｐゴシック" panose="020B0600070205080204" pitchFamily="34" charset="-128"/>
              </a:rPr>
              <a:t>identification string exchange, algorithm negotiation, key exchange, end of key exchange, service request</a:t>
            </a:r>
          </a:p>
          <a:p>
            <a:pPr lvl="1" eaLnBrk="1" hangingPunct="1"/>
            <a:r>
              <a:rPr lang="en-US" altLang="en-US" sz="2400" dirty="0" smtClean="0">
                <a:ea typeface="ＭＳ Ｐゴシック" panose="020B0600070205080204" pitchFamily="34" charset="-128"/>
              </a:rPr>
              <a:t>using specified packet format</a:t>
            </a:r>
          </a:p>
          <a:p>
            <a:pPr lvl="1" eaLnBrk="1" hangingPunct="1"/>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xmlns="" val="39912071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4"/>
            <a:ext cx="8229600" cy="558210"/>
          </a:xfrm>
        </p:spPr>
        <p:txBody>
          <a:bodyPr/>
          <a:lstStyle/>
          <a:p>
            <a:pPr eaLnBrk="1" hangingPunct="1">
              <a:defRPr/>
            </a:pPr>
            <a:r>
              <a:rPr lang="en-US" dirty="0" smtClean="0">
                <a:ea typeface="+mj-ea"/>
                <a:cs typeface="+mj-cs"/>
              </a:rPr>
              <a:t>SSH User Authentication Protocol</a:t>
            </a:r>
          </a:p>
        </p:txBody>
      </p:sp>
      <p:sp>
        <p:nvSpPr>
          <p:cNvPr id="3" name="Content Placeholder 2"/>
          <p:cNvSpPr>
            <a:spLocks noGrp="1"/>
          </p:cNvSpPr>
          <p:nvPr>
            <p:ph idx="1"/>
          </p:nvPr>
        </p:nvSpPr>
        <p:spPr>
          <a:xfrm>
            <a:off x="457200" y="1828800"/>
            <a:ext cx="8229600" cy="4648200"/>
          </a:xfrm>
        </p:spPr>
        <p:txBody>
          <a:bodyPr/>
          <a:lstStyle/>
          <a:p>
            <a:pPr eaLnBrk="1" hangingPunct="1">
              <a:buFont typeface="Wingdings" pitchFamily="-107" charset="2"/>
              <a:buChar char="Ø"/>
              <a:defRPr/>
            </a:pPr>
            <a:r>
              <a:rPr lang="en-US" sz="2400" kern="1200" dirty="0" smtClean="0">
                <a:ea typeface="+mn-ea"/>
                <a:cs typeface="+mn-cs"/>
              </a:rPr>
              <a:t>authenticates client to server</a:t>
            </a:r>
          </a:p>
          <a:p>
            <a:pPr eaLnBrk="1" hangingPunct="1">
              <a:buFont typeface="Wingdings" pitchFamily="-107" charset="2"/>
              <a:buChar char="Ø"/>
              <a:defRPr/>
            </a:pPr>
            <a:r>
              <a:rPr lang="en-US" sz="2400" kern="1200" dirty="0" smtClean="0">
                <a:ea typeface="+mn-ea"/>
                <a:cs typeface="+mn-cs"/>
              </a:rPr>
              <a:t>three message types:</a:t>
            </a:r>
          </a:p>
          <a:p>
            <a:pPr lvl="1" eaLnBrk="1" hangingPunct="1">
              <a:buFont typeface="Wingdings" pitchFamily="-107" charset="2"/>
              <a:buChar char="l"/>
              <a:defRPr/>
            </a:pPr>
            <a:r>
              <a:rPr lang="en-US" sz="2400" kern="1200" dirty="0" smtClean="0"/>
              <a:t>SSH_MSG_USERAUTH_REQUEST</a:t>
            </a:r>
          </a:p>
          <a:p>
            <a:pPr lvl="1" eaLnBrk="1" hangingPunct="1">
              <a:buFont typeface="Wingdings" pitchFamily="-107" charset="2"/>
              <a:buChar char="l"/>
              <a:defRPr/>
            </a:pPr>
            <a:r>
              <a:rPr lang="en-US" sz="2400" kern="1200" dirty="0" smtClean="0"/>
              <a:t>SSH_MSG_USERAUTH_FAILURE </a:t>
            </a:r>
          </a:p>
          <a:p>
            <a:pPr lvl="1" eaLnBrk="1" hangingPunct="1">
              <a:buFont typeface="Wingdings" pitchFamily="-107" charset="2"/>
              <a:buChar char="l"/>
              <a:defRPr/>
            </a:pPr>
            <a:r>
              <a:rPr lang="en-US" sz="2400" kern="1200" dirty="0" smtClean="0"/>
              <a:t>SSH_MSG_USERAUTH_SUCCESS</a:t>
            </a:r>
          </a:p>
          <a:p>
            <a:pPr eaLnBrk="1" hangingPunct="1">
              <a:buFont typeface="Wingdings" pitchFamily="-107" charset="2"/>
              <a:buChar char="Ø"/>
              <a:defRPr/>
            </a:pPr>
            <a:r>
              <a:rPr lang="en-US" sz="2400" kern="1200" dirty="0" smtClean="0">
                <a:ea typeface="+mn-ea"/>
                <a:cs typeface="+mn-cs"/>
              </a:rPr>
              <a:t>authentication methods used</a:t>
            </a:r>
          </a:p>
          <a:p>
            <a:pPr lvl="1" eaLnBrk="1" hangingPunct="1">
              <a:buFont typeface="Wingdings" pitchFamily="-107" charset="2"/>
              <a:buChar char="l"/>
              <a:defRPr/>
            </a:pPr>
            <a:r>
              <a:rPr lang="en-US" sz="2400" kern="1200" dirty="0" smtClean="0">
                <a:ea typeface="+mn-ea"/>
                <a:cs typeface="+mn-cs"/>
              </a:rPr>
              <a:t>public-key, password, host-based</a:t>
            </a:r>
            <a:endParaRPr lang="en-US" sz="2400" dirty="0" smtClean="0"/>
          </a:p>
        </p:txBody>
      </p:sp>
    </p:spTree>
    <p:extLst>
      <p:ext uri="{BB962C8B-B14F-4D97-AF65-F5344CB8AC3E}">
        <p14:creationId xmlns:p14="http://schemas.microsoft.com/office/powerpoint/2010/main" xmlns="" val="12853509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18309"/>
          </a:xfrm>
        </p:spPr>
        <p:txBody>
          <a:bodyPr/>
          <a:lstStyle/>
          <a:p>
            <a:pPr eaLnBrk="1" hangingPunct="1">
              <a:defRPr/>
            </a:pPr>
            <a:r>
              <a:rPr lang="en-US" dirty="0" smtClean="0">
                <a:ea typeface="+mj-ea"/>
                <a:cs typeface="+mj-cs"/>
              </a:rPr>
              <a:t>SSH Connection Protocol</a:t>
            </a:r>
          </a:p>
        </p:txBody>
      </p:sp>
      <p:sp>
        <p:nvSpPr>
          <p:cNvPr id="3" name="Content Placeholder 2"/>
          <p:cNvSpPr>
            <a:spLocks noGrp="1"/>
          </p:cNvSpPr>
          <p:nvPr>
            <p:ph idx="1"/>
          </p:nvPr>
        </p:nvSpPr>
        <p:spPr>
          <a:xfrm>
            <a:off x="457200" y="1219200"/>
            <a:ext cx="8229600" cy="5257800"/>
          </a:xfrm>
        </p:spPr>
        <p:txBody>
          <a:bodyPr/>
          <a:lstStyle/>
          <a:p>
            <a:pPr eaLnBrk="1" hangingPunct="1"/>
            <a:r>
              <a:rPr lang="en-US" altLang="en-US" sz="2400" dirty="0" smtClean="0">
                <a:ea typeface="ＭＳ Ｐゴシック" panose="020B0600070205080204" pitchFamily="34" charset="-128"/>
              </a:rPr>
              <a:t>runs on SSH Transport Layer Protocol</a:t>
            </a:r>
          </a:p>
          <a:p>
            <a:pPr eaLnBrk="1" hangingPunct="1"/>
            <a:r>
              <a:rPr lang="en-US" altLang="en-US" sz="2400" dirty="0" smtClean="0">
                <a:ea typeface="ＭＳ Ｐゴシック" panose="020B0600070205080204" pitchFamily="34" charset="-128"/>
              </a:rPr>
              <a:t>assumes secure authentication connection</a:t>
            </a:r>
          </a:p>
          <a:p>
            <a:pPr eaLnBrk="1" hangingPunct="1"/>
            <a:r>
              <a:rPr lang="en-US" altLang="en-US" sz="2400" dirty="0" smtClean="0">
                <a:ea typeface="ＭＳ Ｐゴシック" panose="020B0600070205080204" pitchFamily="34" charset="-128"/>
              </a:rPr>
              <a:t>used for multiple logical channels</a:t>
            </a:r>
          </a:p>
          <a:p>
            <a:pPr lvl="1" eaLnBrk="1" hangingPunct="1"/>
            <a:r>
              <a:rPr lang="en-US" altLang="en-US" sz="2400" dirty="0" smtClean="0">
                <a:ea typeface="ＭＳ Ｐゴシック" panose="020B0600070205080204" pitchFamily="34" charset="-128"/>
              </a:rPr>
              <a:t>SSH communications use separate channels</a:t>
            </a:r>
          </a:p>
          <a:p>
            <a:pPr lvl="1" eaLnBrk="1" hangingPunct="1"/>
            <a:r>
              <a:rPr lang="en-US" altLang="en-US" sz="2400" dirty="0" smtClean="0">
                <a:ea typeface="ＭＳ Ｐゴシック" panose="020B0600070205080204" pitchFamily="34" charset="-128"/>
              </a:rPr>
              <a:t>either side can open with unique id number</a:t>
            </a:r>
          </a:p>
          <a:p>
            <a:pPr lvl="1" eaLnBrk="1" hangingPunct="1"/>
            <a:r>
              <a:rPr lang="en-US" altLang="en-US" sz="2400" dirty="0" smtClean="0">
                <a:ea typeface="ＭＳ Ｐゴシック" panose="020B0600070205080204" pitchFamily="34" charset="-128"/>
              </a:rPr>
              <a:t>flow controlled</a:t>
            </a:r>
          </a:p>
          <a:p>
            <a:pPr lvl="1" eaLnBrk="1" hangingPunct="1"/>
            <a:r>
              <a:rPr lang="en-US" altLang="en-US" sz="2400" dirty="0" smtClean="0">
                <a:ea typeface="ＭＳ Ｐゴシック" panose="020B0600070205080204" pitchFamily="34" charset="-128"/>
              </a:rPr>
              <a:t>have three stages:</a:t>
            </a:r>
          </a:p>
          <a:p>
            <a:pPr lvl="2" eaLnBrk="1" hangingPunct="1"/>
            <a:r>
              <a:rPr lang="en-US" altLang="en-US" sz="2400" dirty="0" smtClean="0">
                <a:ea typeface="ＭＳ Ｐゴシック" panose="020B0600070205080204" pitchFamily="34" charset="-128"/>
              </a:rPr>
              <a:t>opening a channel, data transfer, closing a channel</a:t>
            </a:r>
          </a:p>
          <a:p>
            <a:pPr lvl="1" eaLnBrk="1" hangingPunct="1"/>
            <a:r>
              <a:rPr lang="en-US" altLang="en-US" sz="2400" dirty="0" smtClean="0">
                <a:ea typeface="ＭＳ Ｐゴシック" panose="020B0600070205080204" pitchFamily="34" charset="-128"/>
              </a:rPr>
              <a:t>four types:</a:t>
            </a:r>
          </a:p>
          <a:p>
            <a:pPr lvl="2" eaLnBrk="1" hangingPunct="1"/>
            <a:r>
              <a:rPr lang="en-US" altLang="en-US" sz="2400" dirty="0" smtClean="0">
                <a:ea typeface="ＭＳ Ｐゴシック" panose="020B0600070205080204" pitchFamily="34" charset="-128"/>
              </a:rPr>
              <a:t>session, x11, forwarded-</a:t>
            </a:r>
            <a:r>
              <a:rPr lang="en-US" altLang="en-US" sz="2400" dirty="0" err="1" smtClean="0">
                <a:ea typeface="ＭＳ Ｐゴシック" panose="020B0600070205080204" pitchFamily="34" charset="-128"/>
              </a:rPr>
              <a:t>tcpip</a:t>
            </a:r>
            <a:r>
              <a:rPr lang="en-US" altLang="en-US" sz="2400" dirty="0" smtClean="0">
                <a:ea typeface="ＭＳ Ｐゴシック" panose="020B0600070205080204" pitchFamily="34" charset="-128"/>
              </a:rPr>
              <a:t>, direct-</a:t>
            </a:r>
            <a:r>
              <a:rPr lang="en-US" altLang="en-US" sz="2400" dirty="0" err="1" smtClean="0">
                <a:ea typeface="ＭＳ Ｐゴシック" panose="020B0600070205080204" pitchFamily="34" charset="-128"/>
              </a:rPr>
              <a:t>tcpip</a:t>
            </a:r>
            <a:r>
              <a:rPr lang="en-US" altLang="en-US" sz="2400" dirty="0" smtClean="0">
                <a:ea typeface="ＭＳ Ｐゴシック" panose="020B0600070205080204" pitchFamily="34" charset="-128"/>
              </a:rPr>
              <a:t>.</a:t>
            </a:r>
          </a:p>
          <a:p>
            <a:pPr lvl="2" eaLnBrk="1" hangingPunct="1"/>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xmlns="" val="286780741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3352800" cy="6248400"/>
          </a:xfrm>
        </p:spPr>
        <p:txBody>
          <a:bodyPr/>
          <a:lstStyle/>
          <a:p>
            <a:pPr eaLnBrk="1" hangingPunct="1">
              <a:defRPr/>
            </a:pPr>
            <a:r>
              <a:rPr lang="en-US" dirty="0" smtClean="0">
                <a:ea typeface="+mj-ea"/>
                <a:cs typeface="+mj-cs"/>
              </a:rPr>
              <a:t>SSH Connection Protocol Exchange</a:t>
            </a:r>
          </a:p>
        </p:txBody>
      </p:sp>
      <p:pic>
        <p:nvPicPr>
          <p:cNvPr id="60419"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657600" y="304800"/>
            <a:ext cx="5132388" cy="6240463"/>
          </a:xfrm>
          <a:prstGeom prst="rect">
            <a:avLst/>
          </a:prstGeom>
          <a:noFill/>
          <a:ln>
            <a:noFill/>
          </a:ln>
          <a:extLst>
            <a:ext uri="{909E8E84-426E-40DD-AFC4-6F175D3DCCD1}">
              <a14:hiddenFill xmlns:a14="http://schemas.microsoft.com/office/drawing/2010/main" xmlns="">
                <a:solidFill>
                  <a:srgbClr val="FFFFFF">
                    <a:alpha val="70000"/>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62892781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ltLang="en-US" smtClean="0">
                <a:ea typeface="ＭＳ Ｐゴシック" panose="020B0600070205080204" pitchFamily="34" charset="-128"/>
              </a:rPr>
              <a:t>Summary</a:t>
            </a:r>
            <a:endParaRPr lang="en-AU" altLang="en-US" smtClean="0">
              <a:ea typeface="ＭＳ Ｐゴシック" panose="020B0600070205080204" pitchFamily="34" charset="-128"/>
            </a:endParaRPr>
          </a:p>
        </p:txBody>
      </p:sp>
      <p:sp>
        <p:nvSpPr>
          <p:cNvPr id="45059" name="Rectangle 3"/>
          <p:cNvSpPr>
            <a:spLocks noGrp="1" noChangeArrowheads="1"/>
          </p:cNvSpPr>
          <p:nvPr>
            <p:ph type="body" idx="1"/>
          </p:nvPr>
        </p:nvSpPr>
        <p:spPr/>
        <p:txBody>
          <a:bodyPr/>
          <a:lstStyle/>
          <a:p>
            <a:pPr eaLnBrk="1" hangingPunct="1"/>
            <a:r>
              <a:rPr lang="en-US" altLang="en-US" sz="2400" dirty="0" smtClean="0">
                <a:ea typeface="ＭＳ Ｐゴシック" panose="020B0600070205080204" pitchFamily="34" charset="-128"/>
              </a:rPr>
              <a:t>Have discussed:</a:t>
            </a:r>
          </a:p>
          <a:p>
            <a:pPr lvl="1" eaLnBrk="1" hangingPunct="1"/>
            <a:r>
              <a:rPr lang="en-US" altLang="en-US" sz="2400" dirty="0">
                <a:ea typeface="ＭＳ Ｐゴシック" panose="020B0600070205080204" pitchFamily="34" charset="-128"/>
              </a:rPr>
              <a:t>N</a:t>
            </a:r>
            <a:r>
              <a:rPr lang="en-US" altLang="en-US" sz="2400" dirty="0" smtClean="0">
                <a:ea typeface="ＭＳ Ｐゴシック" panose="020B0600070205080204" pitchFamily="34" charset="-128"/>
              </a:rPr>
              <a:t>eed for web security</a:t>
            </a:r>
          </a:p>
          <a:p>
            <a:pPr lvl="1" eaLnBrk="1" hangingPunct="1"/>
            <a:r>
              <a:rPr lang="en-US" altLang="en-US" sz="2400" dirty="0" smtClean="0">
                <a:ea typeface="ＭＳ Ｐゴシック" panose="020B0600070205080204" pitchFamily="34" charset="-128"/>
              </a:rPr>
              <a:t>SSL/TLS transport layer security protocols</a:t>
            </a:r>
          </a:p>
          <a:p>
            <a:pPr lvl="1" eaLnBrk="1" hangingPunct="1"/>
            <a:r>
              <a:rPr lang="en-US" altLang="en-US" sz="2400" dirty="0" smtClean="0">
                <a:ea typeface="ＭＳ Ｐゴシック" panose="020B0600070205080204" pitchFamily="34" charset="-128"/>
              </a:rPr>
              <a:t>HTTPS</a:t>
            </a:r>
          </a:p>
          <a:p>
            <a:pPr lvl="1" eaLnBrk="1" hangingPunct="1"/>
            <a:r>
              <a:rPr lang="en-US" altLang="en-US" sz="2400" dirty="0">
                <a:ea typeface="ＭＳ Ｐゴシック" panose="020B0600070205080204" pitchFamily="34" charset="-128"/>
              </a:rPr>
              <a:t>S</a:t>
            </a:r>
            <a:r>
              <a:rPr lang="en-US" altLang="en-US" sz="2400" dirty="0" smtClean="0">
                <a:ea typeface="ＭＳ Ｐゴシック" panose="020B0600070205080204" pitchFamily="34" charset="-128"/>
              </a:rPr>
              <a:t>ecure shell (SSH)</a:t>
            </a:r>
          </a:p>
          <a:p>
            <a:pPr lvl="1" eaLnBrk="1" hangingPunct="1"/>
            <a:endParaRPr lang="en-US" altLang="en-US" dirty="0" smtClean="0">
              <a:ea typeface="ＭＳ Ｐゴシック" panose="020B0600070205080204" pitchFamily="34" charset="-128"/>
            </a:endParaRPr>
          </a:p>
          <a:p>
            <a:pPr lvl="1" eaLnBrk="1" hangingPunct="1"/>
            <a:endParaRPr lang="en-AU" altLang="en-US" dirty="0" smtClean="0">
              <a:ea typeface="ＭＳ Ｐゴシック" panose="020B0600070205080204" pitchFamily="34" charset="-128"/>
            </a:endParaRPr>
          </a:p>
        </p:txBody>
      </p:sp>
    </p:spTree>
    <p:extLst>
      <p:ext uri="{BB962C8B-B14F-4D97-AF65-F5344CB8AC3E}">
        <p14:creationId xmlns:p14="http://schemas.microsoft.com/office/powerpoint/2010/main" xmlns="" val="50544269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Next lecture topics</a:t>
            </a:r>
            <a:endParaRPr lang="en-US"/>
          </a:p>
        </p:txBody>
      </p:sp>
      <p:sp>
        <p:nvSpPr>
          <p:cNvPr id="3" name="Content Placeholder 2"/>
          <p:cNvSpPr>
            <a:spLocks noGrp="1"/>
          </p:cNvSpPr>
          <p:nvPr>
            <p:ph idx="1"/>
          </p:nvPr>
        </p:nvSpPr>
        <p:spPr>
          <a:xfrm>
            <a:off x="457200" y="1382235"/>
            <a:ext cx="8229600" cy="4530725"/>
          </a:xfrm>
        </p:spPr>
        <p:txBody>
          <a:bodyPr/>
          <a:lstStyle/>
          <a:p>
            <a:r>
              <a:rPr lang="en-US" sz="2400" dirty="0" smtClean="0"/>
              <a:t>Our course “</a:t>
            </a:r>
            <a:r>
              <a:rPr lang="en-US" sz="2400" i="1" dirty="0" smtClean="0"/>
              <a:t>Network Security</a:t>
            </a:r>
            <a:r>
              <a:rPr lang="en-US" sz="2400" dirty="0" smtClean="0"/>
              <a:t>” finishes here.</a:t>
            </a:r>
          </a:p>
          <a:p>
            <a:r>
              <a:rPr lang="en-US" sz="2400" dirty="0" smtClean="0"/>
              <a:t>We will revise the entire course of network security in next two lectures, i.e., Lecture 31 and 32.</a:t>
            </a:r>
          </a:p>
        </p:txBody>
      </p:sp>
    </p:spTree>
    <p:extLst>
      <p:ext uri="{BB962C8B-B14F-4D97-AF65-F5344CB8AC3E}">
        <p14:creationId xmlns:p14="http://schemas.microsoft.com/office/powerpoint/2010/main" xmlns="" val="10065775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14669</TotalTime>
  <Words>4452</Words>
  <Application>Microsoft Office PowerPoint</Application>
  <PresentationFormat>On-screen Show (4:3)</PresentationFormat>
  <Paragraphs>329</Paragraphs>
  <Slides>37</Slides>
  <Notes>27</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39" baseType="lpstr">
      <vt:lpstr>os-8</vt:lpstr>
      <vt:lpstr>Image</vt:lpstr>
      <vt:lpstr>Slide 1</vt:lpstr>
      <vt:lpstr>Slide 2</vt:lpstr>
      <vt:lpstr>Summary of the Previous Lecture</vt:lpstr>
      <vt:lpstr>Outlines of today’s lecture</vt:lpstr>
      <vt:lpstr>Objectives</vt:lpstr>
      <vt:lpstr>Web Security</vt:lpstr>
      <vt:lpstr>Web Traffic Security Approaches</vt:lpstr>
      <vt:lpstr>SSL (Secure Socket Layer)</vt:lpstr>
      <vt:lpstr>SSL Architecture</vt:lpstr>
      <vt:lpstr>SSL Architecture</vt:lpstr>
      <vt:lpstr>SSL Record Protocol Services</vt:lpstr>
      <vt:lpstr>SSL Record Protocol Operation</vt:lpstr>
      <vt:lpstr>SSL Change Cipher Spec Protocol</vt:lpstr>
      <vt:lpstr>SSL Alert Protocol</vt:lpstr>
      <vt:lpstr>SSL Handshake Protocol</vt:lpstr>
      <vt:lpstr>SSL Handshake Protocol</vt:lpstr>
      <vt:lpstr>TLS (Transport Layer Security)</vt:lpstr>
      <vt:lpstr>Integrating SSL/TLS with HTTP    HTTPS</vt:lpstr>
      <vt:lpstr>Why is HTTPS not used for all web traffic?</vt:lpstr>
      <vt:lpstr>The lock icon:    SSL indicator</vt:lpstr>
      <vt:lpstr>When is the (basic) lock icon displayed</vt:lpstr>
      <vt:lpstr>The lock UI:    help users authenticate site</vt:lpstr>
      <vt:lpstr>The lock UI:    help users authenticate site</vt:lpstr>
      <vt:lpstr>The lock UI:    help users authenticate site</vt:lpstr>
      <vt:lpstr>The lock UI:   Extended Validation (EV) Certs</vt:lpstr>
      <vt:lpstr>A general UI attack:  picture-in-picture</vt:lpstr>
      <vt:lpstr>HTTPS</vt:lpstr>
      <vt:lpstr>HTTPS Use</vt:lpstr>
      <vt:lpstr>Secure Shell (SSH)</vt:lpstr>
      <vt:lpstr>SSH Protocol Stack</vt:lpstr>
      <vt:lpstr>SSH Transport Layer Protocol</vt:lpstr>
      <vt:lpstr>SSH User Authentication Protocol</vt:lpstr>
      <vt:lpstr>SSH Connection Protocol</vt:lpstr>
      <vt:lpstr>SSH Connection Protocol Exchange</vt:lpstr>
      <vt:lpstr>Summary</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678</cp:revision>
  <cp:lastPrinted>2001-06-14T13:58:17Z</cp:lastPrinted>
  <dcterms:created xsi:type="dcterms:W3CDTF">2011-01-13T23:43:38Z</dcterms:created>
  <dcterms:modified xsi:type="dcterms:W3CDTF">2015-07-03T11:45:45Z</dcterms:modified>
</cp:coreProperties>
</file>