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4" r:id="rId1"/>
  </p:sldMasterIdLst>
  <p:notesMasterIdLst>
    <p:notesMasterId r:id="rId35"/>
  </p:notesMasterIdLst>
  <p:handoutMasterIdLst>
    <p:handoutMasterId r:id="rId36"/>
  </p:handoutMasterIdLst>
  <p:sldIdLst>
    <p:sldId id="403" r:id="rId2"/>
    <p:sldId id="404" r:id="rId3"/>
    <p:sldId id="483" r:id="rId4"/>
    <p:sldId id="348" r:id="rId5"/>
    <p:sldId id="605" r:id="rId6"/>
    <p:sldId id="607" r:id="rId7"/>
    <p:sldId id="608" r:id="rId8"/>
    <p:sldId id="609" r:id="rId9"/>
    <p:sldId id="610" r:id="rId10"/>
    <p:sldId id="600" r:id="rId11"/>
    <p:sldId id="581" r:id="rId12"/>
    <p:sldId id="582" r:id="rId13"/>
    <p:sldId id="583" r:id="rId14"/>
    <p:sldId id="633" r:id="rId15"/>
    <p:sldId id="584" r:id="rId16"/>
    <p:sldId id="612" r:id="rId17"/>
    <p:sldId id="618" r:id="rId18"/>
    <p:sldId id="613" r:id="rId19"/>
    <p:sldId id="614" r:id="rId20"/>
    <p:sldId id="615" r:id="rId21"/>
    <p:sldId id="616" r:id="rId22"/>
    <p:sldId id="620" r:id="rId23"/>
    <p:sldId id="623" r:id="rId24"/>
    <p:sldId id="624" r:id="rId25"/>
    <p:sldId id="626" r:id="rId26"/>
    <p:sldId id="627" r:id="rId27"/>
    <p:sldId id="628" r:id="rId28"/>
    <p:sldId id="629" r:id="rId29"/>
    <p:sldId id="630" r:id="rId30"/>
    <p:sldId id="632" r:id="rId31"/>
    <p:sldId id="602" r:id="rId32"/>
    <p:sldId id="603" r:id="rId33"/>
    <p:sldId id="501" r:id="rId34"/>
  </p:sldIdLst>
  <p:sldSz cx="9144000" cy="6858000" type="screen4x3"/>
  <p:notesSz cx="6881813" cy="9296400"/>
  <p:defaultTextStyle>
    <a:defPPr>
      <a:defRPr lang="en-US"/>
    </a:defPPr>
    <a:lvl1pPr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 xmlns:p15="http://schemas.microsoft.com/office/powerpoint/2012/main">
        <p15:guide id="1" orient="horz" pos="816">
          <p15:clr>
            <a:srgbClr val="A4A3A4"/>
          </p15:clr>
        </p15:guide>
        <p15:guide id="2" pos="440">
          <p15:clr>
            <a:srgbClr val="A4A3A4"/>
          </p15:clr>
        </p15:guide>
      </p15:sldGuideLst>
    </p:ext>
    <p:ext uri="{2D200454-40CA-4A62-9FC3-DE9A4176ACB9}">
      <p15:notesGuideLst xmlns="" xmlns:p15="http://schemas.microsoft.com/office/powerpoint/2012/main">
        <p15:guide id="1" orient="horz" pos="2928">
          <p15:clr>
            <a:srgbClr val="A4A3A4"/>
          </p15:clr>
        </p15:guide>
        <p15:guide id="2" pos="216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C6600"/>
    <a:srgbClr val="FF0000"/>
    <a:srgbClr val="CCECFF"/>
    <a:srgbClr val="66CCFF"/>
    <a:srgbClr val="CCFFFF"/>
    <a:srgbClr val="F8F8F8"/>
    <a:srgbClr val="EAEAEA"/>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208" autoAdjust="0"/>
    <p:restoredTop sz="94660"/>
  </p:normalViewPr>
  <p:slideViewPr>
    <p:cSldViewPr snapToGrid="0">
      <p:cViewPr varScale="1">
        <p:scale>
          <a:sx n="62" d="100"/>
          <a:sy n="62" d="100"/>
        </p:scale>
        <p:origin x="-1488" y="-90"/>
      </p:cViewPr>
      <p:guideLst>
        <p:guide orient="horz" pos="816"/>
        <p:guide pos="4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1878" y="-90"/>
      </p:cViewPr>
      <p:guideLst>
        <p:guide orient="horz" pos="2928"/>
        <p:guide pos="2167"/>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2"/>
          <p:cNvSpPr>
            <a:spLocks noGrp="1" noChangeArrowheads="1"/>
          </p:cNvSpPr>
          <p:nvPr>
            <p:ph type="hdr" sz="quarter"/>
          </p:nvPr>
        </p:nvSpPr>
        <p:spPr bwMode="auto">
          <a:xfrm>
            <a:off x="0"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3" name="Rectangle 3"/>
          <p:cNvSpPr>
            <a:spLocks noGrp="1" noChangeArrowheads="1"/>
          </p:cNvSpPr>
          <p:nvPr>
            <p:ph type="dt" sz="quarter" idx="1"/>
          </p:nvPr>
        </p:nvSpPr>
        <p:spPr bwMode="auto">
          <a:xfrm>
            <a:off x="3878263" y="0"/>
            <a:ext cx="3016250" cy="442913"/>
          </a:xfrm>
          <a:prstGeom prst="rect">
            <a:avLst/>
          </a:prstGeom>
          <a:noFill/>
          <a:ln w="9525">
            <a:noFill/>
            <a:miter lim="800000"/>
            <a:headEnd/>
            <a:tailEnd/>
          </a:ln>
        </p:spPr>
        <p:txBody>
          <a:bodyPr vert="horz" wrap="none" lIns="87575" tIns="43788" rIns="87575" bIns="43788" numCol="1" anchor="ctr" anchorCtr="0" compatLnSpc="1">
            <a:prstTxWarp prst="textNoShape">
              <a:avLst/>
            </a:prstTxWarp>
          </a:bodyPr>
          <a:lstStyle>
            <a:lvl1pPr algn="r" defTabSz="876300">
              <a:defRPr sz="1100">
                <a:latin typeface="Helvetica" charset="0"/>
                <a:ea typeface="ＭＳ Ｐゴシック" charset="-128"/>
                <a:cs typeface="ＭＳ Ｐゴシック" charset="-128"/>
              </a:defRPr>
            </a:lvl1pPr>
          </a:lstStyle>
          <a:p>
            <a:pPr>
              <a:defRPr/>
            </a:pPr>
            <a:endParaRPr lang="en-US"/>
          </a:p>
        </p:txBody>
      </p:sp>
      <p:sp>
        <p:nvSpPr>
          <p:cNvPr id="46084" name="Rectangle 4"/>
          <p:cNvSpPr>
            <a:spLocks noGrp="1" noChangeArrowheads="1"/>
          </p:cNvSpPr>
          <p:nvPr>
            <p:ph type="ftr" sz="quarter" idx="2"/>
          </p:nvPr>
        </p:nvSpPr>
        <p:spPr bwMode="auto">
          <a:xfrm>
            <a:off x="0"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defTabSz="876300">
              <a:defRPr sz="1100">
                <a:latin typeface="Helvetica" charset="0"/>
                <a:ea typeface="ＭＳ Ｐゴシック" charset="-128"/>
                <a:cs typeface="ＭＳ Ｐゴシック" charset="-128"/>
              </a:defRPr>
            </a:lvl1pPr>
          </a:lstStyle>
          <a:p>
            <a:pPr>
              <a:defRPr/>
            </a:pPr>
            <a:endParaRPr lang="en-US"/>
          </a:p>
        </p:txBody>
      </p:sp>
      <p:sp>
        <p:nvSpPr>
          <p:cNvPr id="46085" name="Rectangle 5"/>
          <p:cNvSpPr>
            <a:spLocks noGrp="1" noChangeArrowheads="1"/>
          </p:cNvSpPr>
          <p:nvPr>
            <p:ph type="sldNum" sz="quarter" idx="3"/>
          </p:nvPr>
        </p:nvSpPr>
        <p:spPr bwMode="auto">
          <a:xfrm>
            <a:off x="3878263" y="8866188"/>
            <a:ext cx="3016250" cy="442912"/>
          </a:xfrm>
          <a:prstGeom prst="rect">
            <a:avLst/>
          </a:prstGeom>
          <a:noFill/>
          <a:ln w="9525">
            <a:noFill/>
            <a:miter lim="800000"/>
            <a:headEnd/>
            <a:tailEnd/>
          </a:ln>
        </p:spPr>
        <p:txBody>
          <a:bodyPr vert="horz" wrap="none" lIns="87575" tIns="43788" rIns="87575" bIns="43788" numCol="1" anchor="b" anchorCtr="0" compatLnSpc="1">
            <a:prstTxWarp prst="textNoShape">
              <a:avLst/>
            </a:prstTxWarp>
          </a:bodyPr>
          <a:lstStyle>
            <a:lvl1pPr algn="r" defTabSz="876300">
              <a:defRPr sz="1100" smtClean="0">
                <a:latin typeface="Helvetica" panose="020B0604020202020204" pitchFamily="34" charset="0"/>
              </a:defRPr>
            </a:lvl1pPr>
          </a:lstStyle>
          <a:p>
            <a:pPr>
              <a:defRPr/>
            </a:pPr>
            <a:fld id="{890DDA38-5E15-4458-AA02-5DB6EAB597AB}" type="slidenum">
              <a:rPr lang="en-US" altLang="en-US"/>
              <a:pPr>
                <a:defRPr/>
              </a:pPr>
              <a:t>‹#›</a:t>
            </a:fld>
            <a:endParaRPr lang="en-US" altLang="en-US"/>
          </a:p>
        </p:txBody>
      </p:sp>
    </p:spTree>
    <p:extLst>
      <p:ext uri="{BB962C8B-B14F-4D97-AF65-F5344CB8AC3E}">
        <p14:creationId xmlns="" xmlns:p14="http://schemas.microsoft.com/office/powerpoint/2010/main" val="19786505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47" name="Rectangle 3"/>
          <p:cNvSpPr>
            <a:spLocks noGrp="1" noChangeArrowheads="1"/>
          </p:cNvSpPr>
          <p:nvPr>
            <p:ph type="dt" idx="1"/>
          </p:nvPr>
        </p:nvSpPr>
        <p:spPr bwMode="auto">
          <a:xfrm>
            <a:off x="3900488" y="0"/>
            <a:ext cx="2981325" cy="463550"/>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lvl1pPr algn="r" defTabSz="923925">
              <a:defRPr sz="1200">
                <a:latin typeface="Times New Roman" charset="0"/>
                <a:ea typeface="ＭＳ Ｐゴシック" charset="-128"/>
                <a:cs typeface="ＭＳ Ｐゴシック" charset="-128"/>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1117600" y="698500"/>
            <a:ext cx="4648200" cy="3486150"/>
          </a:xfrm>
          <a:prstGeom prst="rect">
            <a:avLst/>
          </a:prstGeom>
          <a:noFill/>
          <a:ln w="9525">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7575" y="4416425"/>
            <a:ext cx="5046663" cy="4181475"/>
          </a:xfrm>
          <a:prstGeom prst="rect">
            <a:avLst/>
          </a:prstGeom>
          <a:noFill/>
          <a:ln w="9525">
            <a:noFill/>
            <a:miter lim="800000"/>
            <a:headEnd/>
            <a:tailEnd/>
          </a:ln>
        </p:spPr>
        <p:txBody>
          <a:bodyPr vert="horz" wrap="none" lIns="92436" tIns="46217" rIns="92436" bIns="46217" numCol="1" anchor="ctr"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150" name="Rectangle 6"/>
          <p:cNvSpPr>
            <a:spLocks noGrp="1" noChangeArrowheads="1"/>
          </p:cNvSpPr>
          <p:nvPr>
            <p:ph type="ftr" sz="quarter" idx="4"/>
          </p:nvPr>
        </p:nvSpPr>
        <p:spPr bwMode="auto">
          <a:xfrm>
            <a:off x="0"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defTabSz="923925">
              <a:defRPr sz="1200">
                <a:latin typeface="Times New Roman" charset="0"/>
                <a:ea typeface="ＭＳ Ｐゴシック" charset="-128"/>
                <a:cs typeface="ＭＳ Ｐゴシック" charset="-128"/>
              </a:defRPr>
            </a:lvl1pPr>
          </a:lstStyle>
          <a:p>
            <a:pPr>
              <a:defRPr/>
            </a:pPr>
            <a:endParaRPr lang="en-US"/>
          </a:p>
        </p:txBody>
      </p:sp>
      <p:sp>
        <p:nvSpPr>
          <p:cNvPr id="6151" name="Rectangle 7"/>
          <p:cNvSpPr>
            <a:spLocks noGrp="1" noChangeArrowheads="1"/>
          </p:cNvSpPr>
          <p:nvPr>
            <p:ph type="sldNum" sz="quarter" idx="5"/>
          </p:nvPr>
        </p:nvSpPr>
        <p:spPr bwMode="auto">
          <a:xfrm>
            <a:off x="3900488" y="8832850"/>
            <a:ext cx="2981325" cy="463550"/>
          </a:xfrm>
          <a:prstGeom prst="rect">
            <a:avLst/>
          </a:prstGeom>
          <a:noFill/>
          <a:ln w="9525">
            <a:noFill/>
            <a:miter lim="800000"/>
            <a:headEnd/>
            <a:tailEnd/>
          </a:ln>
        </p:spPr>
        <p:txBody>
          <a:bodyPr vert="horz" wrap="none" lIns="92436" tIns="46217" rIns="92436" bIns="46217" numCol="1" anchor="b" anchorCtr="0" compatLnSpc="1">
            <a:prstTxWarp prst="textNoShape">
              <a:avLst/>
            </a:prstTxWarp>
          </a:bodyPr>
          <a:lstStyle>
            <a:lvl1pPr algn="r" defTabSz="923925">
              <a:defRPr sz="1200" smtClean="0">
                <a:latin typeface="Times New Roman" panose="02020603050405020304" pitchFamily="18" charset="0"/>
              </a:defRPr>
            </a:lvl1pPr>
          </a:lstStyle>
          <a:p>
            <a:pPr>
              <a:defRPr/>
            </a:pPr>
            <a:fld id="{5B7D5C97-239A-4625-A264-D204ED0A6B82}" type="slidenum">
              <a:rPr lang="en-US" altLang="en-US"/>
              <a:pPr>
                <a:defRPr/>
              </a:pPr>
              <a:t>‹#›</a:t>
            </a:fld>
            <a:endParaRPr lang="en-US" altLang="en-US"/>
          </a:p>
        </p:txBody>
      </p:sp>
    </p:spTree>
    <p:extLst>
      <p:ext uri="{BB962C8B-B14F-4D97-AF65-F5344CB8AC3E}">
        <p14:creationId xmlns="" xmlns:p14="http://schemas.microsoft.com/office/powerpoint/2010/main" val="22562692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S PGothic" pitchFamily="34"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S PGothic"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17600" y="696913"/>
            <a:ext cx="4648200" cy="3486150"/>
          </a:xfrm>
          <a:ln/>
        </p:spPr>
      </p:sp>
      <p:sp>
        <p:nvSpPr>
          <p:cNvPr id="27651" name="Rectangle 3"/>
          <p:cNvSpPr>
            <a:spLocks noGrp="1" noChangeArrowheads="1"/>
          </p:cNvSpPr>
          <p:nvPr>
            <p:ph type="body" idx="1"/>
          </p:nvPr>
        </p:nvSpPr>
        <p:spPr>
          <a:xfrm>
            <a:off x="688975" y="4416425"/>
            <a:ext cx="5505450" cy="4183063"/>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2438" tIns="46219" rIns="92438" bIns="46219" anchor="t"/>
          <a:lstStyle/>
          <a:p>
            <a:endParaRPr lang="cy-GB" altLang="en-US" smtClean="0">
              <a:latin typeface="Times New Roman" panose="02020603050405020304" pitchFamily="18" charset="0"/>
            </a:endParaRPr>
          </a:p>
        </p:txBody>
      </p:sp>
    </p:spTree>
    <p:extLst>
      <p:ext uri="{BB962C8B-B14F-4D97-AF65-F5344CB8AC3E}">
        <p14:creationId xmlns="" xmlns:p14="http://schemas.microsoft.com/office/powerpoint/2010/main" val="421441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7C0A1853-25F3-4790-A410-41EC8F15F295}" type="slidenum">
              <a:rPr lang="en-US" altLang="en-US"/>
              <a:pPr/>
              <a:t>5</a:t>
            </a:fld>
            <a:endParaRPr lang="en-US" altLang="en-US"/>
          </a:p>
        </p:txBody>
      </p:sp>
      <p:sp>
        <p:nvSpPr>
          <p:cNvPr id="1064962"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190050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F8DC9735-48D9-409E-B979-9806912B41A0}" type="slidenum">
              <a:rPr lang="en-US" altLang="en-US"/>
              <a:pPr/>
              <a:t>6</a:t>
            </a:fld>
            <a:endParaRPr lang="en-US" altLang="en-US"/>
          </a:p>
        </p:txBody>
      </p:sp>
      <p:sp>
        <p:nvSpPr>
          <p:cNvPr id="1073154"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3121147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DCCE7253-5001-49B8-BAB1-B9FC9FBCB7AB}" type="slidenum">
              <a:rPr lang="en-US" altLang="en-US"/>
              <a:pPr/>
              <a:t>7</a:t>
            </a:fld>
            <a:endParaRPr lang="en-US" altLang="en-US"/>
          </a:p>
        </p:txBody>
      </p:sp>
      <p:sp>
        <p:nvSpPr>
          <p:cNvPr id="1075202"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2585209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E2183944-E4FB-4596-92D1-FA277B8DAEA9}" type="slidenum">
              <a:rPr lang="en-US" altLang="en-US"/>
              <a:pPr/>
              <a:t>10</a:t>
            </a:fld>
            <a:endParaRPr lang="en-US" altLang="en-US"/>
          </a:p>
        </p:txBody>
      </p:sp>
      <p:sp>
        <p:nvSpPr>
          <p:cNvPr id="1077250"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42049982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4014808F-609D-4CB6-B32F-9A2AE65C7DCE}" type="slidenum">
              <a:rPr lang="en-US" altLang="en-US"/>
              <a:pPr/>
              <a:t>11</a:t>
            </a:fld>
            <a:endParaRPr lang="en-US" altLang="en-US"/>
          </a:p>
        </p:txBody>
      </p:sp>
      <p:sp>
        <p:nvSpPr>
          <p:cNvPr id="1079298"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16572196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945FC480-90B6-4554-B4B7-D77BBA1DCC50}" type="slidenum">
              <a:rPr lang="en-US" altLang="en-US"/>
              <a:pPr/>
              <a:t>12</a:t>
            </a:fld>
            <a:endParaRPr lang="en-US" altLang="en-US"/>
          </a:p>
        </p:txBody>
      </p:sp>
      <p:sp>
        <p:nvSpPr>
          <p:cNvPr id="1081346"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21241237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30462AF8-55C5-457A-9CF7-D38E8CED86B5}" type="slidenum">
              <a:rPr lang="en-US" altLang="en-US"/>
              <a:pPr/>
              <a:t>13</a:t>
            </a:fld>
            <a:endParaRPr lang="en-US" altLang="en-US"/>
          </a:p>
        </p:txBody>
      </p:sp>
      <p:sp>
        <p:nvSpPr>
          <p:cNvPr id="1083394"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4210845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a:spLocks noGrp="1" noChangeArrowheads="1"/>
          </p:cNvSpPr>
          <p:nvPr>
            <p:ph type="sldNum" sz="quarter" idx="5"/>
          </p:nvPr>
        </p:nvSpPr>
        <p:spPr>
          <a:ln/>
        </p:spPr>
        <p:txBody>
          <a:bodyPr/>
          <a:lstStyle/>
          <a:p>
            <a:fld id="{E79C5F65-5830-41A0-8456-536F462C5A42}" type="slidenum">
              <a:rPr lang="en-US" altLang="en-US"/>
              <a:pPr/>
              <a:t>15</a:t>
            </a:fld>
            <a:endParaRPr lang="en-US" altLang="en-US"/>
          </a:p>
        </p:txBody>
      </p:sp>
      <p:sp>
        <p:nvSpPr>
          <p:cNvPr id="1087490" name="Rectangle 2"/>
          <p:cNvSpPr>
            <a:spLocks noGrp="1" noRot="1" noChangeAspect="1" noChangeArrowheads="1" noTextEdit="1"/>
          </p:cNvSpPr>
          <p:nvPr>
            <p:ph type="sldImg"/>
          </p:nvPr>
        </p:nvSpPr>
        <p:spPr>
          <a:xfrm>
            <a:off x="3216275" y="498475"/>
            <a:ext cx="3321050" cy="2490788"/>
          </a:xfrm>
          <a:ln/>
        </p:spPr>
      </p:sp>
    </p:spTree>
    <p:extLst>
      <p:ext uri="{BB962C8B-B14F-4D97-AF65-F5344CB8AC3E}">
        <p14:creationId xmlns="" xmlns:p14="http://schemas.microsoft.com/office/powerpoint/2010/main" val="27078213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Times-Roman" charset="0"/>
              </a:rPr>
              <a:t>The OSI security architecture focuses on security attacks,mechanisms,and services. </a:t>
            </a:r>
            <a:endParaRPr lang="en-US" altLang="en-US" smtClean="0"/>
          </a:p>
        </p:txBody>
      </p:sp>
      <p:sp>
        <p:nvSpPr>
          <p:cNvPr id="29700"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25E0E164-02C3-41BE-840D-C684BAFF618F}" type="slidenum">
              <a:rPr lang="en-US" altLang="en-US">
                <a:latin typeface="Calibri" panose="020F0502020204030204" pitchFamily="34" charset="0"/>
              </a:rPr>
              <a:pPr eaLnBrk="1" hangingPunct="1"/>
              <a:t>16</a:t>
            </a:fld>
            <a:endParaRPr lang="en-US" altLang="en-US">
              <a:latin typeface="Calibri" panose="020F0502020204030204" pitchFamily="34" charset="0"/>
            </a:endParaRPr>
          </a:p>
        </p:txBody>
      </p:sp>
    </p:spTree>
    <p:extLst>
      <p:ext uri="{BB962C8B-B14F-4D97-AF65-F5344CB8AC3E}">
        <p14:creationId xmlns="" xmlns:p14="http://schemas.microsoft.com/office/powerpoint/2010/main" val="1957138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International telecommunication union (ITU) telecommunication standardization sector (ITU-T)</a:t>
            </a:r>
          </a:p>
        </p:txBody>
      </p:sp>
      <p:sp>
        <p:nvSpPr>
          <p:cNvPr id="28676"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709ECC39-4969-409B-9F83-837E8C38CE21}" type="slidenum">
              <a:rPr lang="en-US" altLang="en-US">
                <a:latin typeface="Calibri" panose="020F0502020204030204" pitchFamily="34" charset="0"/>
              </a:rPr>
              <a:pPr eaLnBrk="1" hangingPunct="1"/>
              <a:t>17</a:t>
            </a:fld>
            <a:endParaRPr lang="en-US" altLang="en-US">
              <a:latin typeface="Calibri" panose="020F0502020204030204" pitchFamily="34" charset="0"/>
            </a:endParaRPr>
          </a:p>
        </p:txBody>
      </p:sp>
    </p:spTree>
    <p:extLst>
      <p:ext uri="{BB962C8B-B14F-4D97-AF65-F5344CB8AC3E}">
        <p14:creationId xmlns="" xmlns:p14="http://schemas.microsoft.com/office/powerpoint/2010/main" val="1036477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t>A threat is a possible potential danger that might exploit a vulnerability.</a:t>
            </a:r>
          </a:p>
          <a:p>
            <a:pPr eaLnBrk="1" hangingPunct="1">
              <a:spcBef>
                <a:spcPct val="0"/>
              </a:spcBef>
            </a:pPr>
            <a:endParaRPr lang="en-US" altLang="en-US" smtClean="0"/>
          </a:p>
          <a:p>
            <a:pPr eaLnBrk="1" hangingPunct="1">
              <a:spcBef>
                <a:spcPct val="0"/>
              </a:spcBef>
            </a:pPr>
            <a:r>
              <a:rPr lang="en-US" altLang="en-US" smtClean="0"/>
              <a:t>Is a sequence of commands that take advantage of a vulnerability in order to cause</a:t>
            </a:r>
          </a:p>
          <a:p>
            <a:pPr eaLnBrk="1" hangingPunct="1">
              <a:spcBef>
                <a:spcPct val="0"/>
              </a:spcBef>
            </a:pPr>
            <a:r>
              <a:rPr lang="en-US" altLang="en-US" b="1" smtClean="0"/>
              <a:t>vulnerability</a:t>
            </a:r>
            <a:r>
              <a:rPr lang="en-US" altLang="en-US" smtClean="0"/>
              <a:t> is applied to a weakness in a system which allows an attacker to violate the integrity of that system.</a:t>
            </a:r>
          </a:p>
        </p:txBody>
      </p:sp>
      <p:sp>
        <p:nvSpPr>
          <p:cNvPr id="30724"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898C85A4-B6BE-4598-A6CF-1B3287A49420}" type="slidenum">
              <a:rPr lang="en-US" altLang="en-US">
                <a:latin typeface="Calibri" panose="020F0502020204030204" pitchFamily="34" charset="0"/>
              </a:rPr>
              <a:pPr eaLnBrk="1" hangingPunct="1"/>
              <a:t>18</a:t>
            </a:fld>
            <a:endParaRPr lang="en-US" altLang="en-US">
              <a:latin typeface="Calibri" panose="020F0502020204030204" pitchFamily="34" charset="0"/>
            </a:endParaRPr>
          </a:p>
        </p:txBody>
      </p:sp>
    </p:spTree>
    <p:extLst>
      <p:ext uri="{BB962C8B-B14F-4D97-AF65-F5344CB8AC3E}">
        <p14:creationId xmlns="" xmlns:p14="http://schemas.microsoft.com/office/powerpoint/2010/main" val="3603006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smtClean="0">
                <a:latin typeface="Times-Roman" charset="0"/>
              </a:rPr>
              <a:t>Passive attacks attempt to learn or make use of information from the system but does not affect system resources.</a:t>
            </a:r>
          </a:p>
          <a:p>
            <a:pPr eaLnBrk="1" hangingPunct="1">
              <a:spcBef>
                <a:spcPct val="0"/>
              </a:spcBef>
            </a:pPr>
            <a:r>
              <a:rPr lang="en-US" altLang="en-US" smtClean="0">
                <a:latin typeface="Times-Roman" charset="0"/>
              </a:rPr>
              <a:t>By </a:t>
            </a:r>
            <a:r>
              <a:rPr lang="en-AU" altLang="en-US" smtClean="0"/>
              <a:t>eavesdropping on, or monitoring of, transmissions to:</a:t>
            </a:r>
          </a:p>
          <a:p>
            <a:pPr lvl="1" eaLnBrk="1" hangingPunct="1">
              <a:spcBef>
                <a:spcPct val="0"/>
              </a:spcBef>
            </a:pPr>
            <a:r>
              <a:rPr lang="en-US" altLang="en-US" smtClean="0"/>
              <a:t>+ obtain message contents or</a:t>
            </a:r>
          </a:p>
          <a:p>
            <a:pPr lvl="1" eaLnBrk="1" hangingPunct="1">
              <a:spcBef>
                <a:spcPct val="0"/>
              </a:spcBef>
            </a:pPr>
            <a:r>
              <a:rPr lang="en-US" altLang="en-US" smtClean="0"/>
              <a:t>+ monitor traffic flows ( … opponent could determine the frequency and length of messages being exchange this kind of information maybe helpful in determining the nature of communication that was taking place) </a:t>
            </a:r>
          </a:p>
          <a:p>
            <a:pPr eaLnBrk="1" hangingPunct="1">
              <a:spcBef>
                <a:spcPct val="0"/>
              </a:spcBef>
            </a:pPr>
            <a:r>
              <a:rPr lang="en-US" altLang="en-US" smtClean="0"/>
              <a:t>Are difficult to detect </a:t>
            </a:r>
            <a:r>
              <a:rPr lang="en-US" altLang="en-US" smtClean="0">
                <a:latin typeface="Times-Roman" charset="0"/>
              </a:rPr>
              <a:t>because they do not involve any alteration of the data.</a:t>
            </a:r>
            <a:endParaRPr lang="en-US" altLang="en-US" smtClean="0"/>
          </a:p>
          <a:p>
            <a:pPr eaLnBrk="1" hangingPunct="1">
              <a:spcBef>
                <a:spcPct val="0"/>
              </a:spcBef>
            </a:pPr>
            <a:endParaRPr lang="en-US" altLang="en-US" smtClean="0"/>
          </a:p>
        </p:txBody>
      </p:sp>
      <p:sp>
        <p:nvSpPr>
          <p:cNvPr id="31748"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47DB7A25-75D0-493D-A13B-50F350919990}" type="slidenum">
              <a:rPr lang="en-US" altLang="en-US">
                <a:latin typeface="Calibri" panose="020F0502020204030204" pitchFamily="34" charset="0"/>
              </a:rPr>
              <a:pPr eaLnBrk="1" hangingPunct="1"/>
              <a:t>19</a:t>
            </a:fld>
            <a:endParaRPr lang="en-US" altLang="en-US">
              <a:latin typeface="Calibri" panose="020F0502020204030204" pitchFamily="34" charset="0"/>
            </a:endParaRPr>
          </a:p>
        </p:txBody>
      </p:sp>
    </p:spTree>
    <p:extLst>
      <p:ext uri="{BB962C8B-B14F-4D97-AF65-F5344CB8AC3E}">
        <p14:creationId xmlns="" xmlns:p14="http://schemas.microsoft.com/office/powerpoint/2010/main" val="6937264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AU" altLang="en-US" sz="1100" smtClean="0"/>
              <a:t>Active attacks </a:t>
            </a:r>
            <a:r>
              <a:rPr lang="en-US" altLang="en-US" smtClean="0">
                <a:latin typeface="Times-Roman" charset="0"/>
              </a:rPr>
              <a:t>attempt to alter system resources or affect their operation.</a:t>
            </a:r>
          </a:p>
          <a:p>
            <a:pPr eaLnBrk="1" hangingPunct="1">
              <a:lnSpc>
                <a:spcPct val="90000"/>
              </a:lnSpc>
              <a:spcBef>
                <a:spcPct val="0"/>
              </a:spcBef>
            </a:pPr>
            <a:r>
              <a:rPr lang="en-US" altLang="en-US" smtClean="0">
                <a:latin typeface="Times-Roman" charset="0"/>
              </a:rPr>
              <a:t>By </a:t>
            </a:r>
            <a:r>
              <a:rPr lang="en-AU" altLang="en-US" sz="1100" smtClean="0"/>
              <a:t>modification of data stream to:</a:t>
            </a:r>
          </a:p>
          <a:p>
            <a:pPr lvl="1" eaLnBrk="1" hangingPunct="1">
              <a:lnSpc>
                <a:spcPct val="90000"/>
              </a:lnSpc>
              <a:spcBef>
                <a:spcPct val="0"/>
              </a:spcBef>
            </a:pPr>
            <a:r>
              <a:rPr lang="en-US" altLang="en-US" sz="1100" smtClean="0"/>
              <a:t>+ masquerade of one entity as some other</a:t>
            </a:r>
            <a:endParaRPr lang="en-AU" altLang="en-US" sz="1100" smtClean="0"/>
          </a:p>
          <a:p>
            <a:pPr lvl="1" eaLnBrk="1" hangingPunct="1">
              <a:lnSpc>
                <a:spcPct val="90000"/>
              </a:lnSpc>
              <a:spcBef>
                <a:spcPct val="0"/>
              </a:spcBef>
            </a:pPr>
            <a:r>
              <a:rPr lang="en-US" altLang="en-US" sz="1100" smtClean="0"/>
              <a:t>+ replay previous messages (as shown above in </a:t>
            </a:r>
            <a:r>
              <a:rPr lang="en-US" altLang="en-US" smtClean="0"/>
              <a:t>Stallings </a:t>
            </a:r>
            <a:r>
              <a:rPr lang="en-US" altLang="en-US" sz="1100" smtClean="0"/>
              <a:t>Figure 1.4b)</a:t>
            </a:r>
          </a:p>
          <a:p>
            <a:pPr lvl="1" eaLnBrk="1" hangingPunct="1">
              <a:lnSpc>
                <a:spcPct val="90000"/>
              </a:lnSpc>
              <a:spcBef>
                <a:spcPct val="0"/>
              </a:spcBef>
            </a:pPr>
            <a:r>
              <a:rPr lang="en-US" altLang="en-US" sz="1100" smtClean="0"/>
              <a:t>+ modify messages in transit</a:t>
            </a:r>
          </a:p>
          <a:p>
            <a:pPr lvl="1" eaLnBrk="1" hangingPunct="1">
              <a:lnSpc>
                <a:spcPct val="90000"/>
              </a:lnSpc>
              <a:spcBef>
                <a:spcPct val="0"/>
              </a:spcBef>
            </a:pPr>
            <a:r>
              <a:rPr lang="en-US" altLang="en-US" sz="1100" smtClean="0"/>
              <a:t>+ denial of service</a:t>
            </a:r>
            <a:endParaRPr lang="en-US" altLang="en-US" smtClean="0">
              <a:latin typeface="Times-Roman" charset="0"/>
            </a:endParaRPr>
          </a:p>
          <a:p>
            <a:pPr eaLnBrk="1" hangingPunct="1">
              <a:lnSpc>
                <a:spcPct val="90000"/>
              </a:lnSpc>
              <a:spcBef>
                <a:spcPct val="0"/>
              </a:spcBef>
            </a:pPr>
            <a:r>
              <a:rPr lang="en-US" altLang="en-US" smtClean="0">
                <a:latin typeface="Times-Roman" charset="0"/>
              </a:rPr>
              <a:t>Active attacks present the opposite characteristics of passive attacks. Whereas passive attacks are difficult to detect, measures are available to prevent their success. On the other hand, it is quite difficult to prevent active attacks absolutely, because of the wide variety of potential physical,software,and network vulnerabilities. Instead, the goal is to detect active attacks and to recover from any disruption or delays caused by them.</a:t>
            </a:r>
          </a:p>
          <a:p>
            <a:pPr eaLnBrk="1" hangingPunct="1">
              <a:spcBef>
                <a:spcPct val="0"/>
              </a:spcBef>
            </a:pPr>
            <a:endParaRPr lang="en-US" altLang="en-US" smtClean="0"/>
          </a:p>
        </p:txBody>
      </p:sp>
      <p:sp>
        <p:nvSpPr>
          <p:cNvPr id="32772" name="Slide Number Placeholder 3"/>
          <p:cNvSpPr>
            <a:spLocks noGrp="1"/>
          </p:cNvSpPr>
          <p:nvPr>
            <p:ph type="sldNum" sz="quarter" idx="5"/>
          </p:nvPr>
        </p:nvSpPr>
        <p:spPr bwMode="auto">
          <a:ln>
            <a:miter lim="800000"/>
            <a:headEnd/>
            <a:tailEnd/>
          </a:ln>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B47A0B86-6CDF-4190-B744-33BF7647DE82}" type="slidenum">
              <a:rPr lang="en-US" altLang="en-US">
                <a:latin typeface="Calibri" panose="020F0502020204030204" pitchFamily="34" charset="0"/>
              </a:rPr>
              <a:pPr eaLnBrk="1" hangingPunct="1"/>
              <a:t>20</a:t>
            </a:fld>
            <a:endParaRPr lang="en-US" altLang="en-US">
              <a:latin typeface="Calibri" panose="020F0502020204030204" pitchFamily="34" charset="0"/>
            </a:endParaRPr>
          </a:p>
        </p:txBody>
      </p:sp>
    </p:spTree>
    <p:extLst>
      <p:ext uri="{BB962C8B-B14F-4D97-AF65-F5344CB8AC3E}">
        <p14:creationId xmlns="" xmlns:p14="http://schemas.microsoft.com/office/powerpoint/2010/main" val="24724006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3E95AD51-5532-4645-AC44-C2746C1744AF}" type="slidenum">
              <a:rPr lang="en-US" altLang="en-US" sz="1300">
                <a:latin typeface="Helvetica" panose="020B0604020202020204" pitchFamily="34" charset="0"/>
              </a:rPr>
              <a:pPr/>
              <a:t>22</a:t>
            </a:fld>
            <a:endParaRPr lang="en-US" altLang="en-US" sz="1300">
              <a:latin typeface="Helvetica" panose="020B0604020202020204" pitchFamily="34" charset="0"/>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40227281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E59ADEAC-9D39-4F13-97F8-41C407BE9864}" type="slidenum">
              <a:rPr lang="en-US" altLang="en-US" sz="1300">
                <a:latin typeface="Helvetica" panose="020B0604020202020204" pitchFamily="34" charset="0"/>
              </a:rPr>
              <a:pPr/>
              <a:t>23</a:t>
            </a:fld>
            <a:endParaRPr lang="en-US" altLang="en-US" sz="1300">
              <a:latin typeface="Helvetica" panose="020B0604020202020204" pitchFamily="34"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2777157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0880E5B7-C1BA-4AEF-8910-57D4AE928DBC}" type="slidenum">
              <a:rPr lang="en-US" altLang="en-US" sz="1300">
                <a:latin typeface="Helvetica" panose="020B0604020202020204" pitchFamily="34" charset="0"/>
              </a:rPr>
              <a:pPr/>
              <a:t>24</a:t>
            </a:fld>
            <a:endParaRPr lang="en-US" altLang="en-US" sz="1300">
              <a:latin typeface="Helvetica" panose="020B0604020202020204" pitchFamily="34" charset="0"/>
            </a:endParaRPr>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606720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9268C5F2-EF4C-49BD-8E55-98E49C31B1DE}" type="slidenum">
              <a:rPr lang="en-US" altLang="en-US" sz="1300">
                <a:latin typeface="Helvetica" panose="020B0604020202020204" pitchFamily="34" charset="0"/>
              </a:rPr>
              <a:pPr/>
              <a:t>25</a:t>
            </a:fld>
            <a:endParaRPr lang="en-US" altLang="en-US" sz="1300">
              <a:latin typeface="Helvetica" panose="020B0604020202020204" pitchFamily="34" charset="0"/>
            </a:endParaRPr>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4267108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71EB55DD-80D6-414E-9C54-07E3167C0E39}" type="slidenum">
              <a:rPr lang="en-US" altLang="en-US" sz="1300">
                <a:latin typeface="Helvetica" panose="020B0604020202020204" pitchFamily="34" charset="0"/>
              </a:rPr>
              <a:pPr/>
              <a:t>26</a:t>
            </a:fld>
            <a:endParaRPr lang="en-US" altLang="en-US" sz="1300">
              <a:latin typeface="Helvetica" panose="020B0604020202020204" pitchFamily="34" charset="0"/>
            </a:endParaRPr>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3916845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A0A13447-D2F7-4F2D-A03C-3E5A0DB65A7A}" type="slidenum">
              <a:rPr lang="en-US" altLang="en-US" sz="1300">
                <a:latin typeface="Helvetica" panose="020B0604020202020204" pitchFamily="34" charset="0"/>
              </a:rPr>
              <a:pPr/>
              <a:t>27</a:t>
            </a:fld>
            <a:endParaRPr lang="en-US" altLang="en-US" sz="1300">
              <a:latin typeface="Helvetica" panose="020B0604020202020204" pitchFamily="34" charset="0"/>
            </a:endParaRPr>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8165721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B55DE79E-4B62-4032-83DE-80B9F73C220E}" type="slidenum">
              <a:rPr lang="en-US" altLang="en-US" sz="1300">
                <a:latin typeface="Helvetica" panose="020B0604020202020204" pitchFamily="34" charset="0"/>
              </a:rPr>
              <a:pPr/>
              <a:t>28</a:t>
            </a:fld>
            <a:endParaRPr lang="en-US" altLang="en-US" sz="1300">
              <a:latin typeface="Helvetica" panose="020B0604020202020204"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1211469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eaLnBrk="0" hangingPunct="0">
              <a:defRPr sz="2400">
                <a:solidFill>
                  <a:schemeClr val="tx1"/>
                </a:solidFill>
                <a:latin typeface="Verdana" panose="020B0604030504040204" pitchFamily="34" charset="0"/>
                <a:ea typeface="MS PGothic" panose="020B0600070205080204" pitchFamily="34" charset="-128"/>
              </a:defRPr>
            </a:lvl1pPr>
            <a:lvl2pPr marL="742950" indent="-285750" defTabSz="930275" eaLnBrk="0" hangingPunct="0">
              <a:defRPr sz="2400">
                <a:solidFill>
                  <a:schemeClr val="tx1"/>
                </a:solidFill>
                <a:latin typeface="Verdana" panose="020B0604030504040204" pitchFamily="34" charset="0"/>
                <a:ea typeface="MS PGothic" panose="020B0600070205080204" pitchFamily="34" charset="-128"/>
              </a:defRPr>
            </a:lvl2pPr>
            <a:lvl3pPr marL="1143000" indent="-228600" defTabSz="930275" eaLnBrk="0" hangingPunct="0">
              <a:defRPr sz="2400">
                <a:solidFill>
                  <a:schemeClr val="tx1"/>
                </a:solidFill>
                <a:latin typeface="Verdana" panose="020B0604030504040204" pitchFamily="34" charset="0"/>
                <a:ea typeface="MS PGothic" panose="020B0600070205080204" pitchFamily="34" charset="-128"/>
              </a:defRPr>
            </a:lvl3pPr>
            <a:lvl4pPr marL="1600200" indent="-228600" defTabSz="930275" eaLnBrk="0" hangingPunct="0">
              <a:defRPr sz="2400">
                <a:solidFill>
                  <a:schemeClr val="tx1"/>
                </a:solidFill>
                <a:latin typeface="Verdana" panose="020B0604030504040204" pitchFamily="34" charset="0"/>
                <a:ea typeface="MS PGothic" panose="020B0600070205080204" pitchFamily="34" charset="-128"/>
              </a:defRPr>
            </a:lvl4pPr>
            <a:lvl5pPr marL="2057400" indent="-228600" defTabSz="930275" eaLnBrk="0" hangingPunct="0">
              <a:defRPr sz="2400">
                <a:solidFill>
                  <a:schemeClr val="tx1"/>
                </a:solidFill>
                <a:latin typeface="Verdana" panose="020B0604030504040204" pitchFamily="34" charset="0"/>
                <a:ea typeface="MS PGothic" panose="020B0600070205080204" pitchFamily="34" charset="-128"/>
              </a:defRPr>
            </a:lvl5pPr>
            <a:lvl6pPr marL="25146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defTabSz="930275"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02D07D5A-BF1B-45D6-A105-BBB6CCE4CCC2}" type="slidenum">
              <a:rPr lang="en-US" altLang="en-US" sz="1300">
                <a:latin typeface="Helvetica" panose="020B0604020202020204" pitchFamily="34" charset="0"/>
              </a:rPr>
              <a:pPr/>
              <a:t>30</a:t>
            </a:fld>
            <a:endParaRPr lang="en-US" altLang="en-US" sz="1300">
              <a:latin typeface="Helvetica" panose="020B0604020202020204" pitchFamily="34" charset="0"/>
            </a:endParaRPr>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21923470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0275">
              <a:spcBef>
                <a:spcPct val="30000"/>
              </a:spcBef>
              <a:defRPr sz="1200">
                <a:solidFill>
                  <a:schemeClr val="tx1"/>
                </a:solidFill>
                <a:latin typeface="Times New Roman" panose="02020603050405020304" pitchFamily="18" charset="0"/>
                <a:ea typeface="MS PGothic" panose="020B0600070205080204" pitchFamily="34" charset="-128"/>
              </a:defRPr>
            </a:lvl1pPr>
            <a:lvl2pPr marL="742950" indent="-285750" defTabSz="930275">
              <a:spcBef>
                <a:spcPct val="30000"/>
              </a:spcBef>
              <a:defRPr sz="1200">
                <a:solidFill>
                  <a:schemeClr val="tx1"/>
                </a:solidFill>
                <a:latin typeface="Times New Roman" panose="02020603050405020304" pitchFamily="18" charset="0"/>
                <a:ea typeface="MS PGothic" panose="020B0600070205080204" pitchFamily="34" charset="-128"/>
              </a:defRPr>
            </a:lvl2pPr>
            <a:lvl3pPr marL="11430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3pPr>
            <a:lvl4pPr marL="16002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4pPr>
            <a:lvl5pPr marL="2057400" indent="-228600" defTabSz="930275">
              <a:spcBef>
                <a:spcPct val="30000"/>
              </a:spcBef>
              <a:defRPr sz="1200">
                <a:solidFill>
                  <a:schemeClr val="tx1"/>
                </a:solidFill>
                <a:latin typeface="Times New Roman" panose="02020603050405020304" pitchFamily="18" charset="0"/>
                <a:ea typeface="MS PGothic" panose="020B0600070205080204" pitchFamily="34" charset="-128"/>
              </a:defRPr>
            </a:lvl5pPr>
            <a:lvl6pPr marL="25146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6pPr>
            <a:lvl7pPr marL="29718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7pPr>
            <a:lvl8pPr marL="34290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8pPr>
            <a:lvl9pPr marL="3886200" indent="-228600" defTabSz="930275" eaLnBrk="0" fontAlgn="base" hangingPunct="0">
              <a:spcBef>
                <a:spcPct val="30000"/>
              </a:spcBef>
              <a:spcAft>
                <a:spcPct val="0"/>
              </a:spcAft>
              <a:defRPr sz="1200">
                <a:solidFill>
                  <a:schemeClr val="tx1"/>
                </a:solidFill>
                <a:latin typeface="Times New Roman" panose="02020603050405020304" pitchFamily="18" charset="0"/>
                <a:ea typeface="MS PGothic" panose="020B0600070205080204" pitchFamily="34" charset="-128"/>
              </a:defRPr>
            </a:lvl9pPr>
          </a:lstStyle>
          <a:p>
            <a:pPr>
              <a:spcBef>
                <a:spcPct val="0"/>
              </a:spcBef>
            </a:pPr>
            <a:fld id="{A2EBA187-3F9C-4A31-ABE2-454C7EF753BC}" type="slidenum">
              <a:rPr lang="en-US" altLang="en-US" sz="1300">
                <a:latin typeface="Helvetica" panose="020B0604020202020204" pitchFamily="34" charset="0"/>
              </a:rPr>
              <a:pPr>
                <a:spcBef>
                  <a:spcPct val="0"/>
                </a:spcBef>
              </a:pPr>
              <a:t>33</a:t>
            </a:fld>
            <a:endParaRPr lang="en-US" altLang="en-US" sz="1300">
              <a:latin typeface="Helvetica" panose="020B0604020202020204" pitchFamily="34" charset="0"/>
            </a:endParaRP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ltLang="en-US" smtClean="0">
              <a:latin typeface="Times New Roman" panose="02020603050405020304" pitchFamily="18" charset="0"/>
            </a:endParaRPr>
          </a:p>
        </p:txBody>
      </p:sp>
    </p:spTree>
    <p:extLst>
      <p:ext uri="{BB962C8B-B14F-4D97-AF65-F5344CB8AC3E}">
        <p14:creationId xmlns="" xmlns:p14="http://schemas.microsoft.com/office/powerpoint/2010/main" val="20468433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 name="Group 3"/>
          <p:cNvGrpSpPr>
            <a:grpSpLocks/>
          </p:cNvGrpSpPr>
          <p:nvPr/>
        </p:nvGrpSpPr>
        <p:grpSpPr bwMode="auto">
          <a:xfrm>
            <a:off x="198438" y="2960688"/>
            <a:ext cx="8610600" cy="201612"/>
            <a:chOff x="125" y="1865"/>
            <a:chExt cx="5424" cy="127"/>
          </a:xfrm>
        </p:grpSpPr>
        <p:sp>
          <p:nvSpPr>
            <p:cNvPr id="4" name="Rectangle 4"/>
            <p:cNvSpPr>
              <a:spLocks noChangeArrowheads="1"/>
            </p:cNvSpPr>
            <p:nvPr/>
          </p:nvSpPr>
          <p:spPr bwMode="auto">
            <a:xfrm>
              <a:off x="125"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5" name="Rectangle 5"/>
            <p:cNvSpPr>
              <a:spLocks noChangeArrowheads="1"/>
            </p:cNvSpPr>
            <p:nvPr/>
          </p:nvSpPr>
          <p:spPr bwMode="auto">
            <a:xfrm>
              <a:off x="1933" y="1865"/>
              <a:ext cx="1808" cy="127"/>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sp>
          <p:nvSpPr>
            <p:cNvPr id="6" name="Rectangle 6"/>
            <p:cNvSpPr>
              <a:spLocks noChangeArrowheads="1"/>
            </p:cNvSpPr>
            <p:nvPr/>
          </p:nvSpPr>
          <p:spPr bwMode="auto">
            <a:xfrm>
              <a:off x="3741" y="1865"/>
              <a:ext cx="1808" cy="127"/>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defRPr/>
              </a:pPr>
              <a:endParaRPr lang="cy-GB" altLang="en-US" smtClean="0"/>
            </a:p>
          </p:txBody>
        </p:sp>
      </p:grpSp>
      <p:sp>
        <p:nvSpPr>
          <p:cNvPr id="152578" name="Rectangle 2"/>
          <p:cNvSpPr>
            <a:spLocks noGrp="1" noChangeArrowheads="1"/>
          </p:cNvSpPr>
          <p:nvPr>
            <p:ph type="ctrTitle"/>
          </p:nvPr>
        </p:nvSpPr>
        <p:spPr>
          <a:xfrm>
            <a:off x="685800" y="685800"/>
            <a:ext cx="7772400" cy="2127250"/>
          </a:xfrm>
        </p:spPr>
        <p:txBody>
          <a:bodyPr/>
          <a:lstStyle>
            <a:lvl1pPr>
              <a:defRPr sz="4300"/>
            </a:lvl1pPr>
          </a:lstStyle>
          <a:p>
            <a:r>
              <a:rPr lang="en-US"/>
              <a:t>Click to edit Master title style</a:t>
            </a:r>
          </a:p>
        </p:txBody>
      </p:sp>
    </p:spTree>
    <p:extLst>
      <p:ext uri="{BB962C8B-B14F-4D97-AF65-F5344CB8AC3E}">
        <p14:creationId xmlns="" xmlns:p14="http://schemas.microsoft.com/office/powerpoint/2010/main" val="884755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598591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 xmlns:p14="http://schemas.microsoft.com/office/powerpoint/2010/main" val="2745363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06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97450" y="1233488"/>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571620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305408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 xmlns:p14="http://schemas.microsoft.com/office/powerpoint/2010/main" val="148391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8447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8537571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 xmlns:p14="http://schemas.microsoft.com/office/powerpoint/2010/main" val="107382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324279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1338" y="277813"/>
            <a:ext cx="2144712"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281738"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4278833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457200" y="277813"/>
            <a:ext cx="8229600" cy="5762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smtClean="0"/>
              <a:t>Click to edit Master title style</a:t>
            </a:r>
          </a:p>
        </p:txBody>
      </p:sp>
      <p:sp>
        <p:nvSpPr>
          <p:cNvPr id="1027" name="Rectangle 4"/>
          <p:cNvSpPr>
            <a:spLocks noGrp="1" noChangeArrowheads="1"/>
          </p:cNvSpPr>
          <p:nvPr>
            <p:ph type="body" idx="1"/>
          </p:nvPr>
        </p:nvSpPr>
        <p:spPr bwMode="auto">
          <a:xfrm>
            <a:off x="806450" y="1233488"/>
            <a:ext cx="8229600" cy="45307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5"/>
          <p:cNvSpPr>
            <a:spLocks noChangeArrowheads="1"/>
          </p:cNvSpPr>
          <p:nvPr/>
        </p:nvSpPr>
        <p:spPr bwMode="auto">
          <a:xfrm>
            <a:off x="0" y="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29" name="Line 6"/>
          <p:cNvSpPr>
            <a:spLocks noChangeShapeType="1"/>
          </p:cNvSpPr>
          <p:nvPr/>
        </p:nvSpPr>
        <p:spPr bwMode="auto">
          <a:xfrm>
            <a:off x="457200" y="860425"/>
            <a:ext cx="8077200" cy="0"/>
          </a:xfrm>
          <a:prstGeom prst="line">
            <a:avLst/>
          </a:prstGeom>
          <a:noFill/>
          <a:ln w="19050">
            <a:solidFill>
              <a:srgbClr val="336699"/>
            </a:solidFill>
            <a:round/>
            <a:headEnd/>
            <a:tailEnd/>
          </a:ln>
          <a:extLst>
            <a:ext uri="{909E8E84-426E-40DD-AFC4-6F175D3DCCD1}">
              <a14:hiddenFill xmlns="" xmlns:a14="http://schemas.microsoft.com/office/drawing/2010/main">
                <a:noFill/>
              </a14:hiddenFill>
            </a:ext>
          </a:extLst>
        </p:spPr>
        <p:txBody>
          <a:bodyPr/>
          <a:lstStyle/>
          <a:p>
            <a:endParaRPr lang="en-US"/>
          </a:p>
        </p:txBody>
      </p:sp>
      <p:sp>
        <p:nvSpPr>
          <p:cNvPr id="1030" name="Rectangle 7"/>
          <p:cNvSpPr>
            <a:spLocks noChangeArrowheads="1"/>
          </p:cNvSpPr>
          <p:nvPr/>
        </p:nvSpPr>
        <p:spPr bwMode="auto">
          <a:xfrm>
            <a:off x="0" y="2286000"/>
            <a:ext cx="228600" cy="2286000"/>
          </a:xfrm>
          <a:prstGeom prst="rect">
            <a:avLst/>
          </a:prstGeom>
          <a:solidFill>
            <a:srgbClr val="99CC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
        <p:nvSpPr>
          <p:cNvPr id="1031" name="Rectangle 8"/>
          <p:cNvSpPr>
            <a:spLocks noChangeArrowheads="1"/>
          </p:cNvSpPr>
          <p:nvPr/>
        </p:nvSpPr>
        <p:spPr bwMode="auto">
          <a:xfrm>
            <a:off x="0" y="4572000"/>
            <a:ext cx="228600" cy="2286000"/>
          </a:xfrm>
          <a:prstGeom prst="rect">
            <a:avLst/>
          </a:prstGeom>
          <a:solidFill>
            <a:srgbClr val="336699"/>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anose="020B0604030504040204" pitchFamily="34" charset="0"/>
                <a:ea typeface="MS PGothic" panose="020B0600070205080204" pitchFamily="34" charset="-128"/>
              </a:defRPr>
            </a:lvl1pPr>
            <a:lvl2pPr marL="742950" indent="-285750">
              <a:defRPr>
                <a:solidFill>
                  <a:schemeClr val="tx1"/>
                </a:solidFill>
                <a:latin typeface="Verdana" panose="020B0604030504040204" pitchFamily="34" charset="0"/>
                <a:ea typeface="MS PGothic" panose="020B0600070205080204" pitchFamily="34" charset="-128"/>
              </a:defRPr>
            </a:lvl2pPr>
            <a:lvl3pPr marL="1143000" indent="-228600">
              <a:defRPr>
                <a:solidFill>
                  <a:schemeClr val="tx1"/>
                </a:solidFill>
                <a:latin typeface="Verdana" panose="020B0604030504040204" pitchFamily="34" charset="0"/>
                <a:ea typeface="MS PGothic" panose="020B0600070205080204" pitchFamily="34" charset="-128"/>
              </a:defRPr>
            </a:lvl3pPr>
            <a:lvl4pPr marL="1600200" indent="-228600">
              <a:defRPr>
                <a:solidFill>
                  <a:schemeClr val="tx1"/>
                </a:solidFill>
                <a:latin typeface="Verdana" panose="020B0604030504040204" pitchFamily="34" charset="0"/>
                <a:ea typeface="MS PGothic" panose="020B0600070205080204" pitchFamily="34" charset="-128"/>
              </a:defRPr>
            </a:lvl4pPr>
            <a:lvl5pPr marL="2057400" indent="-228600">
              <a:defRPr>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Verdana" panose="020B0604030504040204" pitchFamily="34" charset="0"/>
                <a:ea typeface="MS PGothic" panose="020B0600070205080204" pitchFamily="34" charset="-128"/>
              </a:defRPr>
            </a:lvl9pPr>
          </a:lstStyle>
          <a:p>
            <a:pPr algn="ctr" eaLnBrk="1" hangingPunct="1">
              <a:defRPr/>
            </a:pPr>
            <a:endParaRPr lang="cy-GB" altLang="en-US"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90" r:id="rId1"/>
    <p:sldLayoutId id="2147483880" r:id="rId2"/>
    <p:sldLayoutId id="2147483881" r:id="rId3"/>
    <p:sldLayoutId id="2147483882" r:id="rId4"/>
    <p:sldLayoutId id="2147483883" r:id="rId5"/>
    <p:sldLayoutId id="2147483884" r:id="rId6"/>
    <p:sldLayoutId id="2147483885" r:id="rId7"/>
    <p:sldLayoutId id="2147483886" r:id="rId8"/>
    <p:sldLayoutId id="2147483887" r:id="rId9"/>
    <p:sldLayoutId id="2147483888" r:id="rId10"/>
    <p:sldLayoutId id="2147483889" r:id="rId11"/>
  </p:sldLayoutIdLst>
  <p:timing>
    <p:tnLst>
      <p:par>
        <p:cTn id="1" dur="indefinite" restart="never" nodeType="tmRoot"/>
      </p:par>
    </p:tnLst>
  </p:timing>
  <p:txStyles>
    <p:titleStyle>
      <a:lvl1pPr algn="ctr" rtl="0" eaLnBrk="0" fontAlgn="base" hangingPunct="0">
        <a:spcBef>
          <a:spcPct val="0"/>
        </a:spcBef>
        <a:spcAft>
          <a:spcPct val="0"/>
        </a:spcAft>
        <a:defRPr sz="3200" b="1">
          <a:solidFill>
            <a:srgbClr val="006699"/>
          </a:solidFill>
          <a:latin typeface="+mj-lt"/>
          <a:ea typeface="MS PGothic" pitchFamily="34" charset="-128"/>
          <a:cs typeface="ＭＳ Ｐゴシック" charset="-128"/>
        </a:defRPr>
      </a:lvl1pPr>
      <a:lvl2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2pPr>
      <a:lvl3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3pPr>
      <a:lvl4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4pPr>
      <a:lvl5pPr algn="ctr" rtl="0" eaLnBrk="0" fontAlgn="base" hangingPunct="0">
        <a:spcBef>
          <a:spcPct val="0"/>
        </a:spcBef>
        <a:spcAft>
          <a:spcPct val="0"/>
        </a:spcAft>
        <a:defRPr sz="3200" b="1">
          <a:solidFill>
            <a:srgbClr val="006699"/>
          </a:solidFill>
          <a:latin typeface="Arial" charset="0"/>
          <a:ea typeface="MS PGothic" pitchFamily="34" charset="-128"/>
          <a:cs typeface="ＭＳ Ｐゴシック" charset="-128"/>
        </a:defRPr>
      </a:lvl5pPr>
      <a:lvl6pPr marL="457200" algn="ctr" rtl="0" fontAlgn="base">
        <a:spcBef>
          <a:spcPct val="0"/>
        </a:spcBef>
        <a:spcAft>
          <a:spcPct val="0"/>
        </a:spcAft>
        <a:defRPr sz="3200" b="1">
          <a:solidFill>
            <a:srgbClr val="006699"/>
          </a:solidFill>
          <a:latin typeface="Arial" charset="0"/>
        </a:defRPr>
      </a:lvl6pPr>
      <a:lvl7pPr marL="914400" algn="ctr" rtl="0" fontAlgn="base">
        <a:spcBef>
          <a:spcPct val="0"/>
        </a:spcBef>
        <a:spcAft>
          <a:spcPct val="0"/>
        </a:spcAft>
        <a:defRPr sz="3200" b="1">
          <a:solidFill>
            <a:srgbClr val="006699"/>
          </a:solidFill>
          <a:latin typeface="Arial" charset="0"/>
        </a:defRPr>
      </a:lvl7pPr>
      <a:lvl8pPr marL="1371600" algn="ctr" rtl="0" fontAlgn="base">
        <a:spcBef>
          <a:spcPct val="0"/>
        </a:spcBef>
        <a:spcAft>
          <a:spcPct val="0"/>
        </a:spcAft>
        <a:defRPr sz="3200" b="1">
          <a:solidFill>
            <a:srgbClr val="006699"/>
          </a:solidFill>
          <a:latin typeface="Arial" charset="0"/>
        </a:defRPr>
      </a:lvl8pPr>
      <a:lvl9pPr marL="1828800" algn="ctr" rtl="0" fontAlgn="base">
        <a:spcBef>
          <a:spcPct val="0"/>
        </a:spcBef>
        <a:spcAft>
          <a:spcPct val="0"/>
        </a:spcAft>
        <a:defRPr sz="3200" b="1">
          <a:solidFill>
            <a:srgbClr val="006699"/>
          </a:solidFill>
          <a:latin typeface="Arial" charset="0"/>
        </a:defRPr>
      </a:lvl9pPr>
    </p:titleStyle>
    <p:body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cy-GB" altLang="en-US" smtClean="0"/>
          </a:p>
        </p:txBody>
      </p:sp>
      <p:sp>
        <p:nvSpPr>
          <p:cNvPr id="3" name="Content Placeholder 2"/>
          <p:cNvSpPr>
            <a:spLocks noGrp="1"/>
          </p:cNvSpPr>
          <p:nvPr>
            <p:ph idx="1"/>
          </p:nvPr>
        </p:nvSpPr>
        <p:spPr/>
        <p:txBody>
          <a:bodyPr/>
          <a:lstStyle/>
          <a:p>
            <a:pPr marL="0" indent="0">
              <a:buFont typeface="Monotype Sorts" pitchFamily="-84" charset="2"/>
              <a:buNone/>
              <a:defRPr/>
            </a:pPr>
            <a:endParaRPr lang="en-GB" sz="4400" dirty="0" smtClean="0"/>
          </a:p>
          <a:p>
            <a:pPr marL="0" indent="0" algn="ctr">
              <a:buFont typeface="Monotype Sorts" pitchFamily="-84" charset="2"/>
              <a:buNone/>
              <a:defRPr/>
            </a:pPr>
            <a:r>
              <a:rPr lang="en-GB" sz="5400" dirty="0" smtClean="0">
                <a:solidFill>
                  <a:schemeClr val="bg2">
                    <a:lumMod val="75000"/>
                  </a:schemeClr>
                </a:solidFill>
              </a:rPr>
              <a:t>Network Security</a:t>
            </a:r>
          </a:p>
          <a:p>
            <a:pPr marL="0" indent="0" algn="ctr">
              <a:lnSpc>
                <a:spcPct val="150000"/>
              </a:lnSpc>
              <a:buFont typeface="Monotype Sorts" pitchFamily="-84" charset="2"/>
              <a:buNone/>
              <a:defRPr/>
            </a:pPr>
            <a:r>
              <a:rPr lang="en-GB" sz="4400" dirty="0" smtClean="0">
                <a:solidFill>
                  <a:schemeClr val="bg2">
                    <a:lumMod val="75000"/>
                  </a:schemeClr>
                </a:solidFill>
              </a:rPr>
              <a:t>Lecture 3</a:t>
            </a:r>
          </a:p>
          <a:p>
            <a:pPr marL="0" indent="0" algn="ctr">
              <a:lnSpc>
                <a:spcPct val="150000"/>
              </a:lnSpc>
              <a:buFont typeface="Monotype Sorts" pitchFamily="-84" charset="2"/>
              <a:buNone/>
              <a:defRPr/>
            </a:pPr>
            <a:endParaRPr lang="en-GB" sz="4400" dirty="0" smtClean="0">
              <a:solidFill>
                <a:schemeClr val="bg2">
                  <a:lumMod val="75000"/>
                </a:schemeClr>
              </a:solidFill>
            </a:endParaRPr>
          </a:p>
          <a:p>
            <a:pPr marL="0" indent="0" algn="ctr">
              <a:lnSpc>
                <a:spcPct val="150000"/>
              </a:lnSpc>
              <a:buFont typeface="Monotype Sorts" pitchFamily="-84" charset="2"/>
              <a:buNone/>
              <a:defRPr/>
            </a:pPr>
            <a:r>
              <a:rPr lang="en-GB" sz="2800" dirty="0" smtClean="0">
                <a:solidFill>
                  <a:schemeClr val="bg2">
                    <a:lumMod val="75000"/>
                  </a:schemeClr>
                </a:solidFill>
              </a:rPr>
              <a:t>Presented by: Dr. Munam Ali Shah </a:t>
            </a:r>
          </a:p>
          <a:p>
            <a:pPr marL="0" indent="0" algn="ctr">
              <a:lnSpc>
                <a:spcPct val="150000"/>
              </a:lnSpc>
              <a:buFont typeface="Monotype Sorts" pitchFamily="-84" charset="2"/>
              <a:buNone/>
              <a:defRPr/>
            </a:pPr>
            <a:endParaRPr lang="en-GB" sz="2800" dirty="0"/>
          </a:p>
          <a:p>
            <a:pPr marL="0" indent="0" algn="ctr">
              <a:buFont typeface="Monotype Sorts" pitchFamily="-84" charset="2"/>
              <a:buNone/>
              <a:defRPr/>
            </a:pPr>
            <a:endParaRPr lang="en-GB" sz="3200" dirty="0" smtClean="0"/>
          </a:p>
          <a:p>
            <a:pPr marL="0" indent="0">
              <a:buFont typeface="Monotype Sorts" pitchFamily="-84" charset="2"/>
              <a:buNone/>
              <a:defRPr/>
            </a:pPr>
            <a:endParaRPr lang="cy-GB" dirty="0"/>
          </a:p>
        </p:txBody>
      </p:sp>
      <p:sp>
        <p:nvSpPr>
          <p:cNvPr id="4" name="Rectangle 3"/>
          <p:cNvSpPr/>
          <p:nvPr/>
        </p:nvSpPr>
        <p:spPr bwMode="auto">
          <a:xfrm>
            <a:off x="5854700" y="6230938"/>
            <a:ext cx="3275013" cy="61277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74638" y="6243638"/>
            <a:ext cx="3276600" cy="614362"/>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cy-GB" altLang="en-US" dirty="0" smtClean="0"/>
              <a:t>Summary of the previous lecture</a:t>
            </a:r>
          </a:p>
        </p:txBody>
      </p:sp>
      <p:sp>
        <p:nvSpPr>
          <p:cNvPr id="6147" name="Content Placeholder 2"/>
          <p:cNvSpPr>
            <a:spLocks noGrp="1"/>
          </p:cNvSpPr>
          <p:nvPr>
            <p:ph idx="1"/>
          </p:nvPr>
        </p:nvSpPr>
        <p:spPr/>
        <p:txBody>
          <a:bodyPr/>
          <a:lstStyle/>
          <a:p>
            <a:pPr marL="0" indent="0">
              <a:buFont typeface="Monotype Sorts" pitchFamily="-84" charset="2"/>
              <a:buNone/>
            </a:pPr>
            <a:r>
              <a:rPr lang="en-GB" altLang="en-US" sz="2400" dirty="0" smtClean="0"/>
              <a:t>Hackers and Attackers</a:t>
            </a:r>
          </a:p>
          <a:p>
            <a:pPr marL="0" indent="0">
              <a:buFont typeface="Monotype Sorts" pitchFamily="-84" charset="2"/>
              <a:buNone/>
            </a:pPr>
            <a:r>
              <a:rPr lang="en-GB" altLang="en-US" sz="2400" dirty="0" smtClean="0"/>
              <a:t>Threats, Risks, Vulnerabilities and Attacks </a:t>
            </a:r>
          </a:p>
          <a:p>
            <a:pPr marL="0" indent="0">
              <a:buFont typeface="Monotype Sorts" pitchFamily="-84" charset="2"/>
              <a:buNone/>
            </a:pPr>
            <a:r>
              <a:rPr lang="en-GB" altLang="en-US" sz="2400" dirty="0" smtClean="0"/>
              <a:t>Why is Security difficult to achieve </a:t>
            </a:r>
          </a:p>
          <a:p>
            <a:pPr marL="0" indent="0">
              <a:buFont typeface="Monotype Sorts" pitchFamily="-84" charset="2"/>
              <a:buNone/>
            </a:pPr>
            <a:r>
              <a:rPr lang="en-GB" altLang="en-US" sz="2400" dirty="0" smtClean="0"/>
              <a:t>Threat Modelling and Risk Assessment </a:t>
            </a:r>
          </a:p>
          <a:p>
            <a:pPr marL="0" indent="0">
              <a:buFont typeface="Monotype Sorts" pitchFamily="-84" charset="2"/>
              <a:buNone/>
            </a:pPr>
            <a:endParaRPr lang="en-GB" altLang="en-US" dirty="0" smtClean="0"/>
          </a:p>
          <a:p>
            <a:pPr marL="0" indent="0">
              <a:buFont typeface="Monotype Sorts" pitchFamily="-84" charset="2"/>
              <a:buNone/>
            </a:pPr>
            <a:endParaRPr lang="en-GB" altLang="en-US" dirty="0" smtClean="0"/>
          </a:p>
          <a:p>
            <a:pPr marL="0" indent="0">
              <a:buFont typeface="Monotype Sorts" pitchFamily="-84" charset="2"/>
              <a:buNone/>
            </a:pPr>
            <a:endParaRPr lang="en-GB" altLang="en-US" dirty="0" smtClean="0"/>
          </a:p>
        </p:txBody>
      </p:sp>
      <p:sp>
        <p:nvSpPr>
          <p:cNvPr id="4" name="Rectangle 3"/>
          <p:cNvSpPr/>
          <p:nvPr/>
        </p:nvSpPr>
        <p:spPr bwMode="auto">
          <a:xfrm>
            <a:off x="5854700" y="6427788"/>
            <a:ext cx="3275013" cy="415925"/>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
        <p:nvSpPr>
          <p:cNvPr id="5" name="Rectangle 4"/>
          <p:cNvSpPr/>
          <p:nvPr/>
        </p:nvSpPr>
        <p:spPr bwMode="auto">
          <a:xfrm>
            <a:off x="261938" y="6426200"/>
            <a:ext cx="3275012" cy="417513"/>
          </a:xfrm>
          <a:prstGeom prst="rect">
            <a:avLst/>
          </a:prstGeom>
          <a:solidFill>
            <a:schemeClr val="accent3"/>
          </a:solidFill>
          <a:ln w="9525" cap="flat" cmpd="sng" algn="ctr">
            <a:solidFill>
              <a:schemeClr val="accent3"/>
            </a:solidFill>
            <a:prstDash val="solid"/>
            <a:round/>
            <a:headEnd type="none" w="med" len="med"/>
            <a:tailEnd type="none" w="med" len="med"/>
          </a:ln>
          <a:effectLst/>
        </p:spPr>
        <p:txBody>
          <a:bodyPr wrap="none"/>
          <a:lstStyle/>
          <a:p>
            <a:pPr>
              <a:defRPr/>
            </a:pPr>
            <a:endParaRPr lang="cy-GB">
              <a:latin typeface="Verdana"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r>
              <a:rPr lang="en-GB" altLang="en-US" dirty="0" smtClean="0"/>
              <a:t>Outlines</a:t>
            </a:r>
            <a:endParaRPr lang="en-US" altLang="en-US" dirty="0" smtClean="0"/>
          </a:p>
        </p:txBody>
      </p:sp>
      <p:sp>
        <p:nvSpPr>
          <p:cNvPr id="3" name="Content Placeholder 2"/>
          <p:cNvSpPr>
            <a:spLocks noGrp="1"/>
          </p:cNvSpPr>
          <p:nvPr>
            <p:ph idx="1"/>
          </p:nvPr>
        </p:nvSpPr>
        <p:spPr>
          <a:xfrm>
            <a:off x="806450" y="1233488"/>
            <a:ext cx="7880350" cy="4530725"/>
          </a:xfrm>
        </p:spPr>
        <p:txBody>
          <a:bodyPr/>
          <a:lstStyle/>
          <a:p>
            <a:pPr>
              <a:defRPr/>
            </a:pPr>
            <a:r>
              <a:rPr lang="en-US" sz="2400" dirty="0" smtClean="0"/>
              <a:t>Security tradeoffs</a:t>
            </a:r>
          </a:p>
          <a:p>
            <a:pPr>
              <a:defRPr/>
            </a:pPr>
            <a:r>
              <a:rPr lang="en-US" sz="2400" dirty="0" smtClean="0"/>
              <a:t>Protection, Detection and Reaction</a:t>
            </a:r>
          </a:p>
          <a:p>
            <a:pPr>
              <a:defRPr/>
            </a:pPr>
            <a:r>
              <a:rPr lang="en-US" sz="2400" dirty="0" smtClean="0"/>
              <a:t>How to Test Security</a:t>
            </a:r>
          </a:p>
          <a:p>
            <a:pPr>
              <a:defRPr/>
            </a:pPr>
            <a:endParaRPr lang="en-US" sz="2400" dirty="0" smtClean="0"/>
          </a:p>
          <a:p>
            <a:pPr>
              <a:defRPr/>
            </a:pPr>
            <a:endParaRPr lang="en-US" sz="2400" dirty="0" smtClean="0"/>
          </a:p>
          <a:p>
            <a:pPr>
              <a:defRPr/>
            </a:pPr>
            <a:endParaRPr lang="en-US"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US" altLang="en-US" smtClean="0"/>
              <a:t>Objectives</a:t>
            </a:r>
          </a:p>
        </p:txBody>
      </p:sp>
      <p:sp>
        <p:nvSpPr>
          <p:cNvPr id="26627" name="Rectangle 3"/>
          <p:cNvSpPr>
            <a:spLocks noGrp="1" noChangeArrowheads="1"/>
          </p:cNvSpPr>
          <p:nvPr>
            <p:ph type="body" idx="4294967295"/>
          </p:nvPr>
        </p:nvSpPr>
        <p:spPr/>
        <p:txBody>
          <a:bodyPr/>
          <a:lstStyle/>
          <a:p>
            <a:pPr>
              <a:lnSpc>
                <a:spcPct val="150000"/>
              </a:lnSpc>
            </a:pPr>
            <a:r>
              <a:rPr lang="en-US" altLang="en-US" sz="2400" dirty="0" smtClean="0"/>
              <a:t>To describe the security tradeoffs.</a:t>
            </a:r>
          </a:p>
          <a:p>
            <a:pPr>
              <a:lnSpc>
                <a:spcPct val="150000"/>
              </a:lnSpc>
            </a:pPr>
            <a:r>
              <a:rPr lang="en-US" altLang="en-US" sz="2400" dirty="0" smtClean="0"/>
              <a:t>To understand why is it difficult to achieve full security.</a:t>
            </a:r>
          </a:p>
          <a:p>
            <a:pPr>
              <a:lnSpc>
                <a:spcPct val="150000"/>
              </a:lnSpc>
            </a:pPr>
            <a:r>
              <a:rPr lang="en-US" altLang="en-US" sz="2400" dirty="0" smtClean="0"/>
              <a:t>To understand how different security tools be used.</a:t>
            </a:r>
            <a:endParaRPr lang="en-US" alt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3938" name="Rectangle 2"/>
          <p:cNvSpPr>
            <a:spLocks noGrp="1" noChangeArrowheads="1"/>
          </p:cNvSpPr>
          <p:nvPr>
            <p:ph type="title"/>
          </p:nvPr>
        </p:nvSpPr>
        <p:spPr/>
        <p:txBody>
          <a:bodyPr/>
          <a:lstStyle/>
          <a:p>
            <a:r>
              <a:rPr lang="en-US" altLang="en-US" dirty="0"/>
              <a:t>Why security is difficult to achieve?</a:t>
            </a:r>
          </a:p>
        </p:txBody>
      </p:sp>
      <p:sp>
        <p:nvSpPr>
          <p:cNvPr id="1063939" name="Rectangle 3"/>
          <p:cNvSpPr>
            <a:spLocks noGrp="1" noChangeArrowheads="1"/>
          </p:cNvSpPr>
          <p:nvPr>
            <p:ph type="body" idx="1"/>
          </p:nvPr>
        </p:nvSpPr>
        <p:spPr>
          <a:xfrm>
            <a:off x="600075" y="1131529"/>
            <a:ext cx="7943850" cy="3876435"/>
          </a:xfrm>
        </p:spPr>
        <p:txBody>
          <a:bodyPr>
            <a:noAutofit/>
          </a:bodyPr>
          <a:lstStyle/>
          <a:p>
            <a:r>
              <a:rPr lang="en-US" altLang="en-US" sz="2400" dirty="0"/>
              <a:t>Security in computer systems – even </a:t>
            </a:r>
            <a:r>
              <a:rPr lang="en-US" altLang="en-US" sz="2400" dirty="0">
                <a:solidFill>
                  <a:srgbClr val="CC3300"/>
                </a:solidFill>
              </a:rPr>
              <a:t>harder</a:t>
            </a:r>
            <a:r>
              <a:rPr lang="en-US" altLang="en-US" sz="2400" dirty="0"/>
              <a:t>: </a:t>
            </a:r>
          </a:p>
          <a:p>
            <a:pPr lvl="1"/>
            <a:r>
              <a:rPr lang="en-US" altLang="en-US" sz="2400" dirty="0"/>
              <a:t>great complexity</a:t>
            </a:r>
          </a:p>
          <a:p>
            <a:pPr lvl="1"/>
            <a:r>
              <a:rPr lang="en-US" altLang="en-US" sz="2400" dirty="0"/>
              <a:t>dependency on the Operating System, </a:t>
            </a:r>
            <a:br>
              <a:rPr lang="en-US" altLang="en-US" sz="2400" dirty="0"/>
            </a:br>
            <a:r>
              <a:rPr lang="en-US" altLang="en-US" sz="2400" dirty="0"/>
              <a:t>File System, network, physical access etc.</a:t>
            </a:r>
          </a:p>
          <a:p>
            <a:r>
              <a:rPr lang="en-US" altLang="en-US" sz="2400" dirty="0"/>
              <a:t>Software/system security is </a:t>
            </a:r>
            <a:r>
              <a:rPr lang="en-US" altLang="en-US" sz="2400" dirty="0">
                <a:solidFill>
                  <a:srgbClr val="CC3300"/>
                </a:solidFill>
              </a:rPr>
              <a:t>difficult to measure</a:t>
            </a:r>
            <a:r>
              <a:rPr lang="en-US" altLang="en-US" sz="2400" dirty="0"/>
              <a:t> </a:t>
            </a:r>
          </a:p>
          <a:p>
            <a:pPr lvl="1"/>
            <a:r>
              <a:rPr lang="en-US" altLang="en-US" sz="2400" dirty="0" smtClean="0"/>
              <a:t>there </a:t>
            </a:r>
            <a:r>
              <a:rPr lang="en-US" altLang="en-US" sz="2400" dirty="0"/>
              <a:t>are no security metrics</a:t>
            </a:r>
          </a:p>
          <a:p>
            <a:r>
              <a:rPr lang="en-US" altLang="en-US" sz="2400" dirty="0"/>
              <a:t>How to test security?</a:t>
            </a:r>
          </a:p>
          <a:p>
            <a:r>
              <a:rPr lang="en-US" altLang="en-US" sz="2400" dirty="0"/>
              <a:t>Deadline pressure</a:t>
            </a:r>
          </a:p>
          <a:p>
            <a:r>
              <a:rPr lang="en-US" altLang="en-US" sz="2400" dirty="0"/>
              <a:t>Clients don’t demand security</a:t>
            </a:r>
          </a:p>
          <a:p>
            <a:r>
              <a:rPr lang="en-US" altLang="en-US" sz="2400" dirty="0"/>
              <a:t>… and can’t sue a vendor </a:t>
            </a:r>
          </a:p>
        </p:txBody>
      </p:sp>
    </p:spTree>
    <p:extLst>
      <p:ext uri="{BB962C8B-B14F-4D97-AF65-F5344CB8AC3E}">
        <p14:creationId xmlns="" xmlns:p14="http://schemas.microsoft.com/office/powerpoint/2010/main" val="23359582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2130" name="Rectangle 2"/>
          <p:cNvSpPr>
            <a:spLocks noGrp="1" noChangeArrowheads="1"/>
          </p:cNvSpPr>
          <p:nvPr>
            <p:ph type="body" idx="1"/>
          </p:nvPr>
        </p:nvSpPr>
        <p:spPr/>
        <p:txBody>
          <a:bodyPr/>
          <a:lstStyle/>
          <a:p>
            <a:r>
              <a:rPr lang="en-US" altLang="en-US" sz="2400" i="1" dirty="0"/>
              <a:t>Secure against what and from whom</a:t>
            </a:r>
            <a:r>
              <a:rPr lang="en-US" altLang="en-US" sz="2400" dirty="0"/>
              <a:t>?</a:t>
            </a:r>
          </a:p>
          <a:p>
            <a:pPr lvl="1"/>
            <a:r>
              <a:rPr lang="en-US" altLang="en-US" sz="2400" dirty="0"/>
              <a:t>who will be using the application?</a:t>
            </a:r>
          </a:p>
          <a:p>
            <a:pPr lvl="1"/>
            <a:r>
              <a:rPr lang="en-US" altLang="en-US" sz="2400" dirty="0"/>
              <a:t>what does the user (and the admin) care about?</a:t>
            </a:r>
          </a:p>
          <a:p>
            <a:pPr lvl="1"/>
            <a:r>
              <a:rPr lang="en-US" altLang="en-US" sz="2400" dirty="0"/>
              <a:t>where will the application run?</a:t>
            </a:r>
            <a:br>
              <a:rPr lang="en-US" altLang="en-US" sz="2400" dirty="0"/>
            </a:br>
            <a:r>
              <a:rPr lang="en-US" altLang="en-US" sz="2400" dirty="0"/>
              <a:t>(on a local system as Administrator/root? An intranet application? As a web service available to the public? On a mobile phone?)</a:t>
            </a:r>
          </a:p>
          <a:p>
            <a:pPr lvl="1"/>
            <a:r>
              <a:rPr lang="en-US" altLang="en-US" sz="2400" dirty="0"/>
              <a:t>what are you trying to protect and against whom?</a:t>
            </a:r>
          </a:p>
          <a:p>
            <a:r>
              <a:rPr lang="en-US" altLang="en-US" sz="2400" dirty="0"/>
              <a:t>Steps to take</a:t>
            </a:r>
          </a:p>
          <a:p>
            <a:pPr lvl="1"/>
            <a:r>
              <a:rPr lang="en-US" altLang="en-US" sz="2400" dirty="0">
                <a:solidFill>
                  <a:srgbClr val="CC3300"/>
                </a:solidFill>
              </a:rPr>
              <a:t>Evaluate</a:t>
            </a:r>
            <a:r>
              <a:rPr lang="en-US" altLang="en-US" sz="2400" dirty="0"/>
              <a:t> threats, risks and consequences</a:t>
            </a:r>
          </a:p>
          <a:p>
            <a:pPr lvl="1"/>
            <a:r>
              <a:rPr lang="en-US" altLang="en-US" sz="2400" dirty="0">
                <a:solidFill>
                  <a:srgbClr val="CC3300"/>
                </a:solidFill>
              </a:rPr>
              <a:t>Address</a:t>
            </a:r>
            <a:r>
              <a:rPr lang="en-US" altLang="en-US" sz="2400" dirty="0"/>
              <a:t> the threats and </a:t>
            </a:r>
            <a:r>
              <a:rPr lang="en-US" altLang="en-US" sz="2400" dirty="0">
                <a:solidFill>
                  <a:srgbClr val="CC3300"/>
                </a:solidFill>
              </a:rPr>
              <a:t>mitigate</a:t>
            </a:r>
            <a:r>
              <a:rPr lang="en-US" altLang="en-US" sz="2400" dirty="0"/>
              <a:t> the risks</a:t>
            </a:r>
          </a:p>
        </p:txBody>
      </p:sp>
      <p:sp>
        <p:nvSpPr>
          <p:cNvPr id="1072131" name="Rectangle 3"/>
          <p:cNvSpPr>
            <a:spLocks noGrp="1" noChangeArrowheads="1"/>
          </p:cNvSpPr>
          <p:nvPr>
            <p:ph type="title"/>
          </p:nvPr>
        </p:nvSpPr>
        <p:spPr/>
        <p:txBody>
          <a:bodyPr/>
          <a:lstStyle/>
          <a:p>
            <a:r>
              <a:rPr lang="en-US" altLang="en-US" dirty="0"/>
              <a:t>Threat Modeling and Risk Assessment</a:t>
            </a:r>
          </a:p>
        </p:txBody>
      </p:sp>
    </p:spTree>
    <p:extLst>
      <p:ext uri="{BB962C8B-B14F-4D97-AF65-F5344CB8AC3E}">
        <p14:creationId xmlns="" xmlns:p14="http://schemas.microsoft.com/office/powerpoint/2010/main" val="2371866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4178" name="Rectangle 2"/>
          <p:cNvSpPr>
            <a:spLocks noGrp="1" noChangeArrowheads="1"/>
          </p:cNvSpPr>
          <p:nvPr>
            <p:ph type="title"/>
          </p:nvPr>
        </p:nvSpPr>
        <p:spPr/>
        <p:txBody>
          <a:bodyPr/>
          <a:lstStyle/>
          <a:p>
            <a:r>
              <a:rPr lang="en-US" altLang="en-US"/>
              <a:t>How much security?</a:t>
            </a:r>
          </a:p>
        </p:txBody>
      </p:sp>
      <p:sp>
        <p:nvSpPr>
          <p:cNvPr id="1074179" name="Rectangle 3"/>
          <p:cNvSpPr>
            <a:spLocks noGrp="1" noChangeArrowheads="1"/>
          </p:cNvSpPr>
          <p:nvPr>
            <p:ph type="body" idx="1"/>
          </p:nvPr>
        </p:nvSpPr>
        <p:spPr>
          <a:xfrm>
            <a:off x="811530" y="1108710"/>
            <a:ext cx="7692390" cy="5303519"/>
          </a:xfrm>
        </p:spPr>
        <p:txBody>
          <a:bodyPr>
            <a:noAutofit/>
          </a:bodyPr>
          <a:lstStyle/>
          <a:p>
            <a:r>
              <a:rPr lang="en-US" altLang="en-US" sz="2400" dirty="0">
                <a:solidFill>
                  <a:srgbClr val="CC3300"/>
                </a:solidFill>
              </a:rPr>
              <a:t>Total</a:t>
            </a:r>
            <a:r>
              <a:rPr lang="en-US" altLang="en-US" sz="2400" dirty="0"/>
              <a:t> security is unachievable</a:t>
            </a:r>
          </a:p>
          <a:p>
            <a:endParaRPr lang="en-US" altLang="en-US" sz="1400" dirty="0">
              <a:solidFill>
                <a:srgbClr val="CC3300"/>
              </a:solidFill>
            </a:endParaRPr>
          </a:p>
          <a:p>
            <a:r>
              <a:rPr lang="en-US" altLang="en-US" sz="2400" dirty="0"/>
              <a:t>A </a:t>
            </a:r>
            <a:r>
              <a:rPr lang="en-US" altLang="en-US" sz="2400" dirty="0">
                <a:solidFill>
                  <a:srgbClr val="CC3300"/>
                </a:solidFill>
              </a:rPr>
              <a:t>trade-off</a:t>
            </a:r>
            <a:r>
              <a:rPr lang="en-US" altLang="en-US" sz="2400" dirty="0"/>
              <a:t>: more security often means</a:t>
            </a:r>
          </a:p>
          <a:p>
            <a:pPr lvl="1"/>
            <a:r>
              <a:rPr lang="en-US" altLang="en-US" sz="2400" dirty="0"/>
              <a:t>higher cost</a:t>
            </a:r>
          </a:p>
          <a:p>
            <a:pPr lvl="1"/>
            <a:r>
              <a:rPr lang="en-US" altLang="en-US" sz="2400" dirty="0"/>
              <a:t>less convenience / productivity / functionality</a:t>
            </a:r>
          </a:p>
          <a:p>
            <a:pPr lvl="1">
              <a:buFont typeface="Wingdings" panose="05000000000000000000" pitchFamily="2" charset="2"/>
              <a:buNone/>
            </a:pPr>
            <a:endParaRPr lang="en-US" altLang="en-US" sz="1600" dirty="0"/>
          </a:p>
          <a:p>
            <a:r>
              <a:rPr lang="en-US" altLang="en-US" sz="2400" dirty="0"/>
              <a:t>Security measures should be as </a:t>
            </a:r>
            <a:r>
              <a:rPr lang="en-US" altLang="en-US" sz="2400" dirty="0">
                <a:solidFill>
                  <a:srgbClr val="CC3300"/>
                </a:solidFill>
              </a:rPr>
              <a:t>invisible</a:t>
            </a:r>
            <a:r>
              <a:rPr lang="en-US" altLang="en-US" sz="2400" dirty="0"/>
              <a:t> as possible</a:t>
            </a:r>
          </a:p>
          <a:p>
            <a:pPr lvl="1"/>
            <a:r>
              <a:rPr lang="en-US" altLang="en-US" sz="2400" dirty="0"/>
              <a:t>cannot irritate users or slow down the software (too much) </a:t>
            </a:r>
          </a:p>
          <a:p>
            <a:pPr lvl="1"/>
            <a:r>
              <a:rPr lang="en-US" altLang="en-US" sz="2400" dirty="0"/>
              <a:t>example: forcing a password change everyday </a:t>
            </a:r>
          </a:p>
          <a:p>
            <a:pPr lvl="1"/>
            <a:r>
              <a:rPr lang="en-US" altLang="en-US" sz="2400" dirty="0"/>
              <a:t>users will find a workaround, or just stop using </a:t>
            </a:r>
            <a:r>
              <a:rPr lang="en-US" altLang="en-US" sz="2400" dirty="0" smtClean="0"/>
              <a:t>it</a:t>
            </a:r>
            <a:endParaRPr lang="en-US" altLang="en-US" sz="1600" dirty="0"/>
          </a:p>
          <a:p>
            <a:r>
              <a:rPr lang="en-US" altLang="en-US" sz="2400" dirty="0"/>
              <a:t>Choose security level </a:t>
            </a:r>
            <a:r>
              <a:rPr lang="en-US" altLang="en-US" sz="2400" dirty="0">
                <a:solidFill>
                  <a:srgbClr val="CC3300"/>
                </a:solidFill>
              </a:rPr>
              <a:t>relevant </a:t>
            </a:r>
            <a:r>
              <a:rPr lang="en-US" altLang="en-US" sz="2400" dirty="0"/>
              <a:t>to your needs</a:t>
            </a:r>
          </a:p>
        </p:txBody>
      </p:sp>
    </p:spTree>
    <p:extLst>
      <p:ext uri="{BB962C8B-B14F-4D97-AF65-F5344CB8AC3E}">
        <p14:creationId xmlns="" xmlns:p14="http://schemas.microsoft.com/office/powerpoint/2010/main" val="42254072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Testing Security </a:t>
            </a:r>
            <a:endParaRPr lang="en-US" dirty="0"/>
          </a:p>
        </p:txBody>
      </p:sp>
      <p:sp>
        <p:nvSpPr>
          <p:cNvPr id="3" name="Content Placeholder 2"/>
          <p:cNvSpPr>
            <a:spLocks noGrp="1"/>
          </p:cNvSpPr>
          <p:nvPr>
            <p:ph idx="1"/>
          </p:nvPr>
        </p:nvSpPr>
        <p:spPr/>
        <p:txBody>
          <a:bodyPr/>
          <a:lstStyle/>
          <a:p>
            <a:r>
              <a:rPr lang="en-US" sz="2400" dirty="0" smtClean="0"/>
              <a:t>Penetration Testing:</a:t>
            </a:r>
          </a:p>
          <a:p>
            <a:r>
              <a:rPr lang="en-US" sz="2400" dirty="0"/>
              <a:t>P</a:t>
            </a:r>
            <a:r>
              <a:rPr lang="en-US" sz="2400" dirty="0" smtClean="0"/>
              <a:t>enetration </a:t>
            </a:r>
            <a:r>
              <a:rPr lang="en-US" sz="2400" dirty="0"/>
              <a:t>test is a proactive and authorized attempt to evaluate the security of an IT infrastructure by safely attempting to exploit system vulnerabilities, including OS, service and application flaws, improper configurations, and even risky end-user behavior. Such assessments are also useful in validating the efficacy of defensive mechanisms, as well as end-users’ adherence to security policies. </a:t>
            </a:r>
            <a:r>
              <a:rPr lang="en-US" sz="2400" dirty="0" smtClean="0"/>
              <a:t>– </a:t>
            </a:r>
          </a:p>
          <a:p>
            <a:endParaRPr lang="en-US" dirty="0"/>
          </a:p>
          <a:p>
            <a:endParaRPr lang="en-US" dirty="0" smtClean="0"/>
          </a:p>
          <a:p>
            <a:r>
              <a:rPr lang="en-US" dirty="0" smtClean="0"/>
              <a:t>See </a:t>
            </a:r>
            <a:r>
              <a:rPr lang="en-US" dirty="0"/>
              <a:t>more at: http://www.coresecurity.com/penetration-testing-overview#sthash.B23EFh9Z.dpuf</a:t>
            </a:r>
          </a:p>
        </p:txBody>
      </p:sp>
    </p:spTree>
    <p:extLst>
      <p:ext uri="{BB962C8B-B14F-4D97-AF65-F5344CB8AC3E}">
        <p14:creationId xmlns="" xmlns:p14="http://schemas.microsoft.com/office/powerpoint/2010/main" val="22259539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Penetration Testing Tools</a:t>
            </a:r>
            <a:endParaRPr lang="en-US" dirty="0"/>
          </a:p>
        </p:txBody>
      </p:sp>
      <p:pic>
        <p:nvPicPr>
          <p:cNvPr id="5" name="Content Placeholder 4"/>
          <p:cNvPicPr>
            <a:picLocks noGrp="1" noChangeAspect="1"/>
          </p:cNvPicPr>
          <p:nvPr>
            <p:ph idx="1"/>
          </p:nvPr>
        </p:nvPicPr>
        <p:blipFill>
          <a:blip r:embed="rId2"/>
          <a:stretch>
            <a:fillRect/>
          </a:stretch>
        </p:blipFill>
        <p:spPr>
          <a:xfrm>
            <a:off x="6176962" y="3149283"/>
            <a:ext cx="1247775" cy="1133475"/>
          </a:xfrm>
          <a:prstGeom prst="rect">
            <a:avLst/>
          </a:prstGeom>
        </p:spPr>
      </p:pic>
      <p:pic>
        <p:nvPicPr>
          <p:cNvPr id="4" name="Picture 3"/>
          <p:cNvPicPr>
            <a:picLocks noChangeAspect="1"/>
          </p:cNvPicPr>
          <p:nvPr/>
        </p:nvPicPr>
        <p:blipFill>
          <a:blip r:embed="rId3"/>
          <a:stretch>
            <a:fillRect/>
          </a:stretch>
        </p:blipFill>
        <p:spPr>
          <a:xfrm>
            <a:off x="5724525" y="1579245"/>
            <a:ext cx="2152650" cy="1047750"/>
          </a:xfrm>
          <a:prstGeom prst="rect">
            <a:avLst/>
          </a:prstGeom>
        </p:spPr>
      </p:pic>
      <p:pic>
        <p:nvPicPr>
          <p:cNvPr id="6" name="Picture 5"/>
          <p:cNvPicPr>
            <a:picLocks noChangeAspect="1"/>
          </p:cNvPicPr>
          <p:nvPr/>
        </p:nvPicPr>
        <p:blipFill>
          <a:blip r:embed="rId4"/>
          <a:stretch>
            <a:fillRect/>
          </a:stretch>
        </p:blipFill>
        <p:spPr>
          <a:xfrm>
            <a:off x="6086474" y="4932045"/>
            <a:ext cx="1428750" cy="1428750"/>
          </a:xfrm>
          <a:prstGeom prst="rect">
            <a:avLst/>
          </a:prstGeom>
        </p:spPr>
      </p:pic>
      <p:sp>
        <p:nvSpPr>
          <p:cNvPr id="7" name="Rectangle 4"/>
          <p:cNvSpPr txBox="1">
            <a:spLocks noChangeArrowheads="1"/>
          </p:cNvSpPr>
          <p:nvPr/>
        </p:nvSpPr>
        <p:spPr bwMode="auto">
          <a:xfrm>
            <a:off x="571500" y="1162050"/>
            <a:ext cx="5292090" cy="51987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35000"/>
              </a:spcBef>
              <a:spcAft>
                <a:spcPct val="0"/>
              </a:spcAft>
              <a:buClr>
                <a:srgbClr val="993300"/>
              </a:buClr>
              <a:buSzPct val="90000"/>
              <a:buFont typeface="Monotype Sorts" pitchFamily="-84" charset="2"/>
              <a:buChar char="n"/>
              <a:defRPr kumimoji="1">
                <a:solidFill>
                  <a:schemeClr val="tx1"/>
                </a:solidFill>
                <a:latin typeface="+mn-lt"/>
                <a:ea typeface="MS PGothic" pitchFamily="34" charset="-128"/>
                <a:cs typeface="ＭＳ Ｐゴシック" charset="-128"/>
              </a:defRPr>
            </a:lvl1pPr>
            <a:lvl2pPr marL="742950" indent="-285750" algn="l" rtl="0" eaLnBrk="0" fontAlgn="base" hangingPunct="0">
              <a:spcBef>
                <a:spcPct val="35000"/>
              </a:spcBef>
              <a:spcAft>
                <a:spcPct val="0"/>
              </a:spcAft>
              <a:buClr>
                <a:srgbClr val="CC6600"/>
              </a:buClr>
              <a:buSzPct val="80000"/>
              <a:buFont typeface="Monotype Sorts" pitchFamily="-84" charset="2"/>
              <a:buChar char="l"/>
              <a:defRPr kumimoji="1">
                <a:solidFill>
                  <a:schemeClr val="tx1"/>
                </a:solidFill>
                <a:latin typeface="+mn-lt"/>
                <a:ea typeface="MS PGothic" pitchFamily="34" charset="-128"/>
              </a:defRPr>
            </a:lvl2pPr>
            <a:lvl3pPr marL="1085850" indent="-228600" algn="l" rtl="0" eaLnBrk="0" fontAlgn="base" hangingPunct="0">
              <a:spcBef>
                <a:spcPct val="35000"/>
              </a:spcBef>
              <a:spcAft>
                <a:spcPct val="0"/>
              </a:spcAft>
              <a:buClr>
                <a:srgbClr val="009900"/>
              </a:buClr>
              <a:buSzPct val="75000"/>
              <a:buFont typeface="Webdings" panose="05030102010509060703" pitchFamily="18" charset="2"/>
              <a:buChar char="4"/>
              <a:defRPr kumimoji="1">
                <a:solidFill>
                  <a:schemeClr val="tx1"/>
                </a:solidFill>
                <a:latin typeface="+mn-lt"/>
                <a:ea typeface="MS PGothic" pitchFamily="34" charset="-128"/>
              </a:defRPr>
            </a:lvl3pPr>
            <a:lvl4pPr marL="1428750" indent="-228600" algn="l" rtl="0" eaLnBrk="0" fontAlgn="base" hangingPunct="0">
              <a:spcBef>
                <a:spcPct val="35000"/>
              </a:spcBef>
              <a:spcAft>
                <a:spcPct val="0"/>
              </a:spcAft>
              <a:buClr>
                <a:schemeClr val="hlink"/>
              </a:buClr>
              <a:buSzPct val="75000"/>
              <a:buChar char="–"/>
              <a:defRPr kumimoji="1">
                <a:solidFill>
                  <a:schemeClr val="tx1"/>
                </a:solidFill>
                <a:latin typeface="+mn-lt"/>
                <a:ea typeface="MS PGothic" pitchFamily="34" charset="-128"/>
              </a:defRPr>
            </a:lvl4pPr>
            <a:lvl5pPr marL="1771650" indent="-228600" algn="l" rtl="0" eaLnBrk="0" fontAlgn="base" hangingPunct="0">
              <a:spcBef>
                <a:spcPct val="35000"/>
              </a:spcBef>
              <a:spcAft>
                <a:spcPct val="0"/>
              </a:spcAft>
              <a:buClr>
                <a:srgbClr val="FF0066"/>
              </a:buClr>
              <a:buSzPct val="75000"/>
              <a:buChar char="»"/>
              <a:defRPr kumimoji="1">
                <a:solidFill>
                  <a:schemeClr val="tx1"/>
                </a:solidFill>
                <a:latin typeface="+mn-lt"/>
                <a:ea typeface="MS PGothic" pitchFamily="34" charset="-128"/>
              </a:defRPr>
            </a:lvl5pPr>
            <a:lvl6pPr marL="22288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6pPr>
            <a:lvl7pPr marL="26860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7pPr>
            <a:lvl8pPr marL="31432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8pPr>
            <a:lvl9pPr marL="3600450" indent="-228600" algn="l" rtl="0" eaLnBrk="0" fontAlgn="base" hangingPunct="0">
              <a:spcBef>
                <a:spcPct val="35000"/>
              </a:spcBef>
              <a:spcAft>
                <a:spcPct val="0"/>
              </a:spcAft>
              <a:buClr>
                <a:srgbClr val="FF0066"/>
              </a:buClr>
              <a:buSzPct val="75000"/>
              <a:buChar char="»"/>
              <a:defRPr kumimoji="1">
                <a:solidFill>
                  <a:schemeClr val="tx1"/>
                </a:solidFill>
                <a:latin typeface="+mn-lt"/>
                <a:ea typeface="ＭＳ Ｐゴシック" charset="-128"/>
              </a:defRPr>
            </a:lvl9pPr>
          </a:lstStyle>
          <a:p>
            <a:pPr marL="67866" indent="0" defTabSz="342900">
              <a:lnSpc>
                <a:spcPct val="83000"/>
              </a:lnSpc>
              <a:buFont typeface="Monotype Sorts" pitchFamily="-84" charset="2"/>
              <a:buNone/>
            </a:pPr>
            <a:r>
              <a:rPr lang="en-US" altLang="en-US" sz="2600" kern="0" dirty="0" err="1" smtClean="0">
                <a:solidFill>
                  <a:srgbClr val="CC6600"/>
                </a:solidFill>
              </a:rPr>
              <a:t>Aircrak</a:t>
            </a:r>
            <a:r>
              <a:rPr lang="en-US" altLang="en-US" sz="2600" kern="0" dirty="0" smtClean="0">
                <a:solidFill>
                  <a:srgbClr val="CC6600"/>
                </a:solidFill>
              </a:rPr>
              <a:t>: </a:t>
            </a:r>
          </a:p>
          <a:p>
            <a:pPr marL="67866" indent="0" defTabSz="342900">
              <a:lnSpc>
                <a:spcPct val="83000"/>
              </a:lnSpc>
              <a:buNone/>
            </a:pPr>
            <a:endParaRPr lang="en-US" dirty="0" smtClean="0"/>
          </a:p>
          <a:p>
            <a:pPr marL="67866" indent="0" defTabSz="342900">
              <a:lnSpc>
                <a:spcPct val="83000"/>
              </a:lnSpc>
              <a:buNone/>
            </a:pPr>
            <a:r>
              <a:rPr lang="en-US" dirty="0" smtClean="0"/>
              <a:t>802.11 </a:t>
            </a:r>
            <a:r>
              <a:rPr lang="en-US" dirty="0"/>
              <a:t>WEP and WPA-PSK keys cracking program</a:t>
            </a:r>
            <a:endParaRPr lang="en-US" altLang="en-US" kern="0" dirty="0" smtClean="0"/>
          </a:p>
          <a:p>
            <a:pPr marL="67866" indent="0" defTabSz="342900">
              <a:lnSpc>
                <a:spcPct val="83000"/>
              </a:lnSpc>
              <a:buFont typeface="Monotype Sorts" pitchFamily="-84" charset="2"/>
              <a:buNone/>
            </a:pPr>
            <a:endParaRPr lang="en-US" altLang="en-US" kern="0" dirty="0" smtClean="0"/>
          </a:p>
          <a:p>
            <a:pPr marL="67866" indent="0" defTabSz="342900">
              <a:lnSpc>
                <a:spcPct val="83000"/>
              </a:lnSpc>
              <a:buFont typeface="Monotype Sorts" pitchFamily="-84" charset="2"/>
              <a:buNone/>
            </a:pPr>
            <a:endParaRPr lang="en-US" altLang="en-US" kern="0" dirty="0" smtClean="0"/>
          </a:p>
          <a:p>
            <a:pPr marL="67866" indent="0" defTabSz="342900">
              <a:lnSpc>
                <a:spcPct val="83000"/>
              </a:lnSpc>
              <a:buFont typeface="Monotype Sorts" pitchFamily="-84" charset="2"/>
              <a:buNone/>
            </a:pPr>
            <a:r>
              <a:rPr lang="en-US" altLang="en-US" sz="2600" kern="0" dirty="0" smtClean="0">
                <a:solidFill>
                  <a:srgbClr val="CC6600"/>
                </a:solidFill>
              </a:rPr>
              <a:t>Angry IP Scanner:</a:t>
            </a:r>
          </a:p>
          <a:p>
            <a:pPr marL="67866" indent="0" defTabSz="342900">
              <a:lnSpc>
                <a:spcPct val="83000"/>
              </a:lnSpc>
              <a:buNone/>
            </a:pPr>
            <a:r>
              <a:rPr lang="en-US" dirty="0"/>
              <a:t>It scans IP addresses and ports as well as has many other features</a:t>
            </a:r>
            <a:r>
              <a:rPr lang="en-US" dirty="0" smtClean="0"/>
              <a:t>. It </a:t>
            </a:r>
            <a:r>
              <a:rPr lang="en-US" dirty="0"/>
              <a:t>is widely used by network administrators</a:t>
            </a:r>
            <a:endParaRPr lang="en-US" altLang="en-US" kern="0" dirty="0" smtClean="0">
              <a:solidFill>
                <a:srgbClr val="CC3300"/>
              </a:solidFill>
            </a:endParaRPr>
          </a:p>
          <a:p>
            <a:pPr marL="67866" indent="0" defTabSz="342900">
              <a:lnSpc>
                <a:spcPct val="83000"/>
              </a:lnSpc>
              <a:buFont typeface="Monotype Sorts" pitchFamily="-84" charset="2"/>
              <a:buNone/>
            </a:pPr>
            <a:endParaRPr lang="en-US" altLang="en-US" kern="0" dirty="0" smtClean="0">
              <a:solidFill>
                <a:srgbClr val="CC3300"/>
              </a:solidFill>
            </a:endParaRPr>
          </a:p>
          <a:p>
            <a:pPr marL="67866" indent="0" defTabSz="342900">
              <a:lnSpc>
                <a:spcPct val="83000"/>
              </a:lnSpc>
              <a:buFont typeface="Monotype Sorts" pitchFamily="-84" charset="2"/>
              <a:buNone/>
            </a:pPr>
            <a:endParaRPr lang="en-US" altLang="en-US" kern="0" dirty="0" smtClean="0"/>
          </a:p>
          <a:p>
            <a:pPr marL="67866" indent="0" defTabSz="342900">
              <a:lnSpc>
                <a:spcPct val="83000"/>
              </a:lnSpc>
              <a:buFont typeface="Monotype Sorts" pitchFamily="-84" charset="2"/>
              <a:buNone/>
            </a:pPr>
            <a:r>
              <a:rPr lang="en-US" altLang="en-US" sz="2600" kern="0" dirty="0" err="1" smtClean="0">
                <a:solidFill>
                  <a:srgbClr val="CC6600"/>
                </a:solidFill>
              </a:rPr>
              <a:t>BackBox</a:t>
            </a:r>
            <a:r>
              <a:rPr lang="en-US" altLang="en-US" sz="2600" kern="0" dirty="0" smtClean="0">
                <a:solidFill>
                  <a:srgbClr val="CC6600"/>
                </a:solidFill>
              </a:rPr>
              <a:t>:</a:t>
            </a:r>
          </a:p>
          <a:p>
            <a:pPr marL="67866" indent="0" defTabSz="342900">
              <a:lnSpc>
                <a:spcPct val="83000"/>
              </a:lnSpc>
              <a:buNone/>
            </a:pPr>
            <a:r>
              <a:rPr lang="en-US" dirty="0" err="1"/>
              <a:t>BackBox</a:t>
            </a:r>
            <a:r>
              <a:rPr lang="en-US" dirty="0"/>
              <a:t> is an Ubuntu-based distribution developed to perform penetration tests and security </a:t>
            </a:r>
            <a:r>
              <a:rPr lang="en-US" dirty="0" smtClean="0"/>
              <a:t>assessments for desktop environments</a:t>
            </a:r>
            <a:endParaRPr lang="en-US" altLang="en-US" kern="0" dirty="0" smtClean="0"/>
          </a:p>
          <a:p>
            <a:pPr marL="67866" indent="0" defTabSz="342900">
              <a:lnSpc>
                <a:spcPct val="83000"/>
              </a:lnSpc>
              <a:buFont typeface="Monotype Sorts" pitchFamily="-84" charset="2"/>
              <a:buNone/>
            </a:pPr>
            <a:endParaRPr lang="en-US" altLang="en-US" kern="0" dirty="0"/>
          </a:p>
          <a:p>
            <a:pPr marL="67866" indent="0" defTabSz="342900">
              <a:lnSpc>
                <a:spcPct val="83000"/>
              </a:lnSpc>
              <a:buFont typeface="Monotype Sorts" pitchFamily="-84" charset="2"/>
              <a:buNone/>
            </a:pPr>
            <a:endParaRPr lang="en-US" altLang="en-US" kern="0" dirty="0" smtClean="0"/>
          </a:p>
          <a:p>
            <a:pPr marL="67866" indent="0" defTabSz="342900">
              <a:lnSpc>
                <a:spcPct val="83000"/>
              </a:lnSpc>
              <a:buFont typeface="Monotype Sorts" pitchFamily="-84" charset="2"/>
              <a:buNone/>
            </a:pPr>
            <a:endParaRPr lang="en-US" altLang="en-US" kern="0" dirty="0" smtClean="0"/>
          </a:p>
        </p:txBody>
      </p:sp>
      <p:sp>
        <p:nvSpPr>
          <p:cNvPr id="8" name="Rectangle 7"/>
          <p:cNvSpPr/>
          <p:nvPr/>
        </p:nvSpPr>
        <p:spPr>
          <a:xfrm>
            <a:off x="2883217" y="6579534"/>
            <a:ext cx="6406514" cy="271164"/>
          </a:xfrm>
          <a:prstGeom prst="rect">
            <a:avLst/>
          </a:prstGeom>
        </p:spPr>
        <p:txBody>
          <a:bodyPr wrap="square">
            <a:spAutoFit/>
          </a:bodyPr>
          <a:lstStyle/>
          <a:p>
            <a:pPr marL="67866" indent="0" defTabSz="342900">
              <a:lnSpc>
                <a:spcPct val="83000"/>
              </a:lnSpc>
              <a:buNone/>
            </a:pPr>
            <a:r>
              <a:rPr lang="en-US" altLang="en-US" sz="1400" kern="0" dirty="0"/>
              <a:t>More details on : https://www.concise-courses.com/hacking-tools/</a:t>
            </a:r>
          </a:p>
        </p:txBody>
      </p:sp>
    </p:spTree>
    <p:extLst>
      <p:ext uri="{BB962C8B-B14F-4D97-AF65-F5344CB8AC3E}">
        <p14:creationId xmlns="" xmlns:p14="http://schemas.microsoft.com/office/powerpoint/2010/main" val="25535750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6226" name="Rectangle 2"/>
          <p:cNvSpPr>
            <a:spLocks noGrp="1" noChangeArrowheads="1"/>
          </p:cNvSpPr>
          <p:nvPr>
            <p:ph type="title"/>
          </p:nvPr>
        </p:nvSpPr>
        <p:spPr/>
        <p:txBody>
          <a:bodyPr/>
          <a:lstStyle/>
          <a:p>
            <a:r>
              <a:rPr lang="en-US" altLang="en-US"/>
              <a:t>How to get secure?</a:t>
            </a:r>
          </a:p>
        </p:txBody>
      </p:sp>
      <p:sp>
        <p:nvSpPr>
          <p:cNvPr id="1076227" name="Rectangle 3"/>
          <p:cNvSpPr>
            <a:spLocks noGrp="1" noChangeArrowheads="1"/>
          </p:cNvSpPr>
          <p:nvPr>
            <p:ph type="body" idx="1"/>
          </p:nvPr>
        </p:nvSpPr>
        <p:spPr>
          <a:xfrm>
            <a:off x="948690" y="960121"/>
            <a:ext cx="7852410" cy="5109210"/>
          </a:xfrm>
        </p:spPr>
        <p:txBody>
          <a:bodyPr>
            <a:noAutofit/>
          </a:bodyPr>
          <a:lstStyle/>
          <a:p>
            <a:r>
              <a:rPr lang="en-US" altLang="en-US" sz="2400" dirty="0">
                <a:solidFill>
                  <a:srgbClr val="CC3300"/>
                </a:solidFill>
              </a:rPr>
              <a:t>Protection, detection, reaction</a:t>
            </a:r>
          </a:p>
          <a:p>
            <a:r>
              <a:rPr lang="en-US" altLang="en-US" sz="2400" dirty="0">
                <a:solidFill>
                  <a:srgbClr val="CC3300"/>
                </a:solidFill>
              </a:rPr>
              <a:t>Know your enemy</a:t>
            </a:r>
            <a:r>
              <a:rPr lang="en-US" altLang="en-US" sz="2400" dirty="0"/>
              <a:t>: types of attacks, typical tricks, </a:t>
            </a:r>
            <a:br>
              <a:rPr lang="en-US" altLang="en-US" sz="2400" dirty="0"/>
            </a:br>
            <a:r>
              <a:rPr lang="en-US" altLang="en-US" sz="2400" dirty="0"/>
              <a:t>commonly exploited vulnerabilities</a:t>
            </a:r>
          </a:p>
          <a:p>
            <a:r>
              <a:rPr lang="en-US" altLang="en-US" sz="2400" dirty="0"/>
              <a:t>Attackers don’t create security holes and vulnerabilities </a:t>
            </a:r>
          </a:p>
          <a:p>
            <a:pPr lvl="1"/>
            <a:r>
              <a:rPr lang="en-US" altLang="en-US" sz="2400" dirty="0"/>
              <a:t>they exploit existing </a:t>
            </a:r>
            <a:r>
              <a:rPr lang="en-US" altLang="en-US" sz="2400" dirty="0" smtClean="0"/>
              <a:t>ones</a:t>
            </a:r>
            <a:endParaRPr lang="en-US" altLang="en-US" sz="2400" dirty="0"/>
          </a:p>
          <a:p>
            <a:r>
              <a:rPr lang="en-US" altLang="en-US" sz="2400" dirty="0"/>
              <a:t>Software security:</a:t>
            </a:r>
          </a:p>
          <a:p>
            <a:pPr lvl="1"/>
            <a:r>
              <a:rPr lang="en-US" altLang="en-US" sz="2400" dirty="0"/>
              <a:t>Two main sources of software security holes: </a:t>
            </a:r>
            <a:br>
              <a:rPr lang="en-US" altLang="en-US" sz="2400" dirty="0"/>
            </a:br>
            <a:r>
              <a:rPr lang="en-US" altLang="en-US" sz="2400" dirty="0">
                <a:solidFill>
                  <a:srgbClr val="CC3300"/>
                </a:solidFill>
              </a:rPr>
              <a:t>architectural flaws </a:t>
            </a:r>
            <a:r>
              <a:rPr lang="en-US" altLang="en-US" sz="2400" dirty="0"/>
              <a:t>and </a:t>
            </a:r>
            <a:r>
              <a:rPr lang="en-US" altLang="en-US" sz="2400" dirty="0">
                <a:solidFill>
                  <a:srgbClr val="CC3300"/>
                </a:solidFill>
              </a:rPr>
              <a:t>implementation bugs</a:t>
            </a:r>
          </a:p>
          <a:p>
            <a:pPr lvl="1"/>
            <a:r>
              <a:rPr lang="en-US" altLang="en-US" sz="2400" dirty="0">
                <a:solidFill>
                  <a:srgbClr val="CC3300"/>
                </a:solidFill>
              </a:rPr>
              <a:t>Think about security </a:t>
            </a:r>
            <a:r>
              <a:rPr lang="en-US" altLang="en-US" sz="2400" dirty="0"/>
              <a:t>in all phases </a:t>
            </a:r>
            <a:br>
              <a:rPr lang="en-US" altLang="en-US" sz="2400" dirty="0"/>
            </a:br>
            <a:r>
              <a:rPr lang="en-US" altLang="en-US" sz="2400" dirty="0"/>
              <a:t>of software development</a:t>
            </a:r>
          </a:p>
          <a:p>
            <a:pPr lvl="1"/>
            <a:r>
              <a:rPr lang="en-US" altLang="en-US" sz="2400" dirty="0"/>
              <a:t>Follow standard </a:t>
            </a:r>
            <a:r>
              <a:rPr lang="en-US" altLang="en-US" sz="2400" dirty="0">
                <a:solidFill>
                  <a:srgbClr val="CC3300"/>
                </a:solidFill>
              </a:rPr>
              <a:t>software development procedures</a:t>
            </a:r>
          </a:p>
        </p:txBody>
      </p:sp>
    </p:spTree>
    <p:extLst>
      <p:ext uri="{BB962C8B-B14F-4D97-AF65-F5344CB8AC3E}">
        <p14:creationId xmlns="" xmlns:p14="http://schemas.microsoft.com/office/powerpoint/2010/main" val="1324985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275" name="Rectangle 3"/>
          <p:cNvSpPr>
            <a:spLocks noGrp="1" noChangeArrowheads="1"/>
          </p:cNvSpPr>
          <p:nvPr>
            <p:ph type="title"/>
          </p:nvPr>
        </p:nvSpPr>
        <p:spPr/>
        <p:txBody>
          <a:bodyPr/>
          <a:lstStyle/>
          <a:p>
            <a:r>
              <a:rPr lang="en-US" altLang="en-US"/>
              <a:t>Protection, detection, reaction</a:t>
            </a:r>
          </a:p>
        </p:txBody>
      </p:sp>
      <p:sp>
        <p:nvSpPr>
          <p:cNvPr id="1078276" name="Rectangle 4"/>
          <p:cNvSpPr>
            <a:spLocks noGrp="1" noChangeArrowheads="1"/>
          </p:cNvSpPr>
          <p:nvPr>
            <p:ph type="body" idx="1"/>
          </p:nvPr>
        </p:nvSpPr>
        <p:spPr>
          <a:xfrm>
            <a:off x="628650" y="1538289"/>
            <a:ext cx="7829550" cy="3788569"/>
          </a:xfrm>
        </p:spPr>
        <p:txBody>
          <a:bodyPr>
            <a:noAutofit/>
          </a:bodyPr>
          <a:lstStyle/>
          <a:p>
            <a:pPr marL="67866" indent="0" defTabSz="342900">
              <a:lnSpc>
                <a:spcPct val="83000"/>
              </a:lnSpc>
              <a:buNone/>
            </a:pPr>
            <a:r>
              <a:rPr lang="en-US" altLang="en-US" sz="2400" i="1" dirty="0"/>
              <a:t>An ounce of </a:t>
            </a:r>
            <a:r>
              <a:rPr lang="en-US" altLang="en-US" sz="2400" i="1" dirty="0">
                <a:solidFill>
                  <a:srgbClr val="CC3300"/>
                </a:solidFill>
              </a:rPr>
              <a:t>prevention </a:t>
            </a:r>
            <a:r>
              <a:rPr lang="en-US" altLang="en-US" sz="2400" i="1" dirty="0" smtClean="0"/>
              <a:t>is </a:t>
            </a:r>
            <a:r>
              <a:rPr lang="en-US" altLang="en-US" sz="2400" i="1" dirty="0"/>
              <a:t>worth a pound of cure</a:t>
            </a:r>
            <a:r>
              <a:rPr lang="en-US" altLang="en-US" sz="2400" dirty="0"/>
              <a:t> </a:t>
            </a:r>
          </a:p>
          <a:p>
            <a:pPr marL="406004" lvl="1" indent="-203597" defTabSz="342900">
              <a:lnSpc>
                <a:spcPct val="83000"/>
              </a:lnSpc>
            </a:pPr>
            <a:r>
              <a:rPr lang="en-US" altLang="en-US" sz="2400" dirty="0"/>
              <a:t>better to protect that to recover</a:t>
            </a:r>
          </a:p>
          <a:p>
            <a:pPr marL="67866" indent="0" defTabSz="342900">
              <a:lnSpc>
                <a:spcPct val="153000"/>
              </a:lnSpc>
              <a:buNone/>
            </a:pPr>
            <a:endParaRPr lang="en-US" altLang="en-US" sz="2400" dirty="0"/>
          </a:p>
          <a:p>
            <a:pPr marL="67866" indent="0" defTabSz="342900">
              <a:lnSpc>
                <a:spcPct val="83000"/>
              </a:lnSpc>
              <a:buNone/>
            </a:pPr>
            <a:r>
              <a:rPr lang="en-US" altLang="en-US" sz="2400" dirty="0">
                <a:solidFill>
                  <a:srgbClr val="CC3300"/>
                </a:solidFill>
              </a:rPr>
              <a:t>Detection </a:t>
            </a:r>
            <a:r>
              <a:rPr lang="en-US" altLang="en-US" sz="2400" dirty="0"/>
              <a:t>is necessary </a:t>
            </a:r>
            <a:r>
              <a:rPr lang="en-US" altLang="en-US" sz="2400" dirty="0" smtClean="0"/>
              <a:t>because </a:t>
            </a:r>
            <a:r>
              <a:rPr lang="en-US" altLang="en-US" sz="2400" dirty="0"/>
              <a:t>total prevention </a:t>
            </a:r>
            <a:br>
              <a:rPr lang="en-US" altLang="en-US" sz="2400" dirty="0"/>
            </a:br>
            <a:r>
              <a:rPr lang="en-US" altLang="en-US" sz="2400" dirty="0"/>
              <a:t>is impossible to achieve</a:t>
            </a:r>
          </a:p>
          <a:p>
            <a:pPr marL="67866" indent="0" defTabSz="342900">
              <a:lnSpc>
                <a:spcPct val="83000"/>
              </a:lnSpc>
              <a:buNone/>
            </a:pPr>
            <a:endParaRPr lang="en-US" altLang="en-US" sz="2400" dirty="0" smtClean="0"/>
          </a:p>
          <a:p>
            <a:pPr marL="67866" indent="0" defTabSz="342900">
              <a:lnSpc>
                <a:spcPct val="83000"/>
              </a:lnSpc>
              <a:buNone/>
            </a:pPr>
            <a:r>
              <a:rPr lang="en-US" altLang="en-US" sz="2400" dirty="0" smtClean="0"/>
              <a:t>Without </a:t>
            </a:r>
            <a:r>
              <a:rPr lang="en-US" altLang="en-US" sz="2400" dirty="0"/>
              <a:t>some kind of </a:t>
            </a:r>
            <a:r>
              <a:rPr lang="en-US" altLang="en-US" sz="2400" dirty="0">
                <a:solidFill>
                  <a:srgbClr val="CC3300"/>
                </a:solidFill>
              </a:rPr>
              <a:t>reaction</a:t>
            </a:r>
            <a:r>
              <a:rPr lang="en-US" altLang="en-US" sz="2400" dirty="0"/>
              <a:t>, </a:t>
            </a:r>
            <a:r>
              <a:rPr lang="en-US" altLang="en-US" sz="2400" dirty="0" smtClean="0"/>
              <a:t>detection </a:t>
            </a:r>
            <a:r>
              <a:rPr lang="en-US" altLang="en-US" sz="2400" dirty="0"/>
              <a:t>is useless </a:t>
            </a:r>
          </a:p>
          <a:p>
            <a:pPr marL="406004" lvl="1" indent="-203597" defTabSz="342900">
              <a:lnSpc>
                <a:spcPct val="83000"/>
              </a:lnSpc>
            </a:pPr>
            <a:r>
              <a:rPr lang="en-US" altLang="en-US" sz="2400" dirty="0"/>
              <a:t>like a burglar alarm </a:t>
            </a:r>
            <a:r>
              <a:rPr lang="en-US" altLang="en-US" sz="2400" dirty="0" smtClean="0"/>
              <a:t>that </a:t>
            </a:r>
            <a:r>
              <a:rPr lang="en-US" altLang="en-US" sz="2400" dirty="0"/>
              <a:t>no-one listens and responds to</a:t>
            </a:r>
          </a:p>
        </p:txBody>
      </p:sp>
    </p:spTree>
    <p:extLst>
      <p:ext uri="{BB962C8B-B14F-4D97-AF65-F5344CB8AC3E}">
        <p14:creationId xmlns="" xmlns:p14="http://schemas.microsoft.com/office/powerpoint/2010/main" val="267247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322" name="Rectangle 2"/>
          <p:cNvSpPr>
            <a:spLocks noGrp="1" noChangeArrowheads="1"/>
          </p:cNvSpPr>
          <p:nvPr>
            <p:ph type="title"/>
          </p:nvPr>
        </p:nvSpPr>
        <p:spPr/>
        <p:txBody>
          <a:bodyPr/>
          <a:lstStyle/>
          <a:p>
            <a:r>
              <a:rPr lang="en-US" altLang="en-US"/>
              <a:t>Protection, detection, reaction</a:t>
            </a:r>
          </a:p>
        </p:txBody>
      </p:sp>
      <p:sp>
        <p:nvSpPr>
          <p:cNvPr id="1080323" name="Rectangle 3"/>
          <p:cNvSpPr>
            <a:spLocks noGrp="1" noChangeArrowheads="1"/>
          </p:cNvSpPr>
          <p:nvPr>
            <p:ph type="body" idx="1"/>
          </p:nvPr>
        </p:nvSpPr>
        <p:spPr>
          <a:xfrm>
            <a:off x="457200" y="1646634"/>
            <a:ext cx="8515350" cy="4319825"/>
          </a:xfrm>
        </p:spPr>
        <p:txBody>
          <a:bodyPr/>
          <a:lstStyle/>
          <a:p>
            <a:pPr>
              <a:lnSpc>
                <a:spcPct val="113000"/>
              </a:lnSpc>
            </a:pPr>
            <a:r>
              <a:rPr lang="en-US" altLang="en-US" sz="2400" dirty="0"/>
              <a:t>Each and every of the three elements is </a:t>
            </a:r>
            <a:r>
              <a:rPr lang="en-US" altLang="en-US" sz="2400" dirty="0">
                <a:solidFill>
                  <a:srgbClr val="CC3300"/>
                </a:solidFill>
              </a:rPr>
              <a:t>very important</a:t>
            </a:r>
            <a:r>
              <a:rPr lang="en-US" altLang="en-US" sz="2400" dirty="0"/>
              <a:t> </a:t>
            </a:r>
          </a:p>
          <a:p>
            <a:pPr>
              <a:lnSpc>
                <a:spcPct val="113000"/>
              </a:lnSpc>
            </a:pPr>
            <a:r>
              <a:rPr lang="en-US" altLang="en-US" sz="2400" dirty="0"/>
              <a:t>Security solutions focus too often on prevention only</a:t>
            </a:r>
          </a:p>
          <a:p>
            <a:pPr>
              <a:lnSpc>
                <a:spcPct val="113000"/>
              </a:lnSpc>
            </a:pPr>
            <a:r>
              <a:rPr lang="en-US" altLang="en-US" sz="2400" dirty="0"/>
              <a:t>(Network/Host) </a:t>
            </a:r>
            <a:r>
              <a:rPr lang="en-US" altLang="en-US" sz="2400" dirty="0">
                <a:solidFill>
                  <a:srgbClr val="CC3300"/>
                </a:solidFill>
              </a:rPr>
              <a:t>Intrusion Detection Systems</a:t>
            </a:r>
            <a:r>
              <a:rPr lang="en-US" altLang="en-US" sz="2400" dirty="0"/>
              <a:t> – </a:t>
            </a:r>
            <a:br>
              <a:rPr lang="en-US" altLang="en-US" sz="2400" dirty="0"/>
            </a:br>
            <a:r>
              <a:rPr lang="en-US" altLang="en-US" sz="2400" dirty="0"/>
              <a:t>tools for detecting network and system level attacks</a:t>
            </a:r>
          </a:p>
          <a:p>
            <a:pPr>
              <a:lnSpc>
                <a:spcPct val="113000"/>
              </a:lnSpc>
            </a:pPr>
            <a:r>
              <a:rPr lang="en-US" altLang="en-US" sz="2400" dirty="0"/>
              <a:t>For some threats, detection (and therefore reaction) </a:t>
            </a:r>
            <a:br>
              <a:rPr lang="en-US" altLang="en-US" sz="2400" dirty="0"/>
            </a:br>
            <a:r>
              <a:rPr lang="en-US" altLang="en-US" sz="2400" dirty="0"/>
              <a:t>is not possible, so </a:t>
            </a:r>
            <a:r>
              <a:rPr lang="en-US" altLang="en-US" sz="2400" dirty="0">
                <a:solidFill>
                  <a:srgbClr val="CC3300"/>
                </a:solidFill>
              </a:rPr>
              <a:t>strong protection</a:t>
            </a:r>
            <a:r>
              <a:rPr lang="en-US" altLang="en-US" sz="2400" dirty="0"/>
              <a:t> is crucial</a:t>
            </a:r>
          </a:p>
          <a:p>
            <a:pPr lvl="1">
              <a:lnSpc>
                <a:spcPct val="113000"/>
              </a:lnSpc>
            </a:pPr>
            <a:r>
              <a:rPr lang="en-US" altLang="en-US" sz="2400" dirty="0"/>
              <a:t>example: eavesdropping on Internet transmission</a:t>
            </a:r>
          </a:p>
        </p:txBody>
      </p:sp>
    </p:spTree>
    <p:extLst>
      <p:ext uri="{BB962C8B-B14F-4D97-AF65-F5344CB8AC3E}">
        <p14:creationId xmlns="" xmlns:p14="http://schemas.microsoft.com/office/powerpoint/2010/main" val="33280524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370" name="Rectangle 2"/>
          <p:cNvSpPr>
            <a:spLocks noGrp="1" noChangeArrowheads="1"/>
          </p:cNvSpPr>
          <p:nvPr>
            <p:ph type="title"/>
          </p:nvPr>
        </p:nvSpPr>
        <p:spPr/>
        <p:txBody>
          <a:bodyPr/>
          <a:lstStyle/>
          <a:p>
            <a:r>
              <a:rPr lang="en-US" altLang="en-US"/>
              <a:t>Is a particular security measure good?</a:t>
            </a:r>
          </a:p>
        </p:txBody>
      </p:sp>
      <p:sp>
        <p:nvSpPr>
          <p:cNvPr id="1082371" name="Rectangle 3"/>
          <p:cNvSpPr>
            <a:spLocks noGrp="1" noChangeArrowheads="1"/>
          </p:cNvSpPr>
          <p:nvPr>
            <p:ph type="body" idx="1"/>
          </p:nvPr>
        </p:nvSpPr>
        <p:spPr>
          <a:xfrm>
            <a:off x="674370" y="1538289"/>
            <a:ext cx="8012430" cy="4416741"/>
          </a:xfrm>
        </p:spPr>
        <p:txBody>
          <a:bodyPr/>
          <a:lstStyle/>
          <a:p>
            <a:pPr>
              <a:lnSpc>
                <a:spcPct val="83000"/>
              </a:lnSpc>
              <a:buFont typeface="Wingdings" panose="05000000000000000000" pitchFamily="2" charset="2"/>
              <a:buNone/>
            </a:pPr>
            <a:r>
              <a:rPr lang="en-US" altLang="en-US" sz="2400" dirty="0"/>
              <a:t>(Questions proposed by Bruce </a:t>
            </a:r>
            <a:r>
              <a:rPr lang="en-US" altLang="en-US" sz="2400" dirty="0" err="1"/>
              <a:t>Schneier</a:t>
            </a:r>
            <a:r>
              <a:rPr lang="en-US" altLang="en-US" sz="2400" dirty="0"/>
              <a:t>)</a:t>
            </a:r>
          </a:p>
          <a:p>
            <a:pPr>
              <a:lnSpc>
                <a:spcPct val="83000"/>
              </a:lnSpc>
            </a:pPr>
            <a:r>
              <a:rPr lang="en-US" altLang="en-US" sz="2400" dirty="0">
                <a:solidFill>
                  <a:srgbClr val="CC3300"/>
                </a:solidFill>
              </a:rPr>
              <a:t>What problem does it solve?</a:t>
            </a:r>
            <a:r>
              <a:rPr lang="en-US" altLang="en-US" sz="2400" dirty="0"/>
              <a:t> </a:t>
            </a:r>
          </a:p>
          <a:p>
            <a:pPr lvl="1">
              <a:lnSpc>
                <a:spcPct val="83000"/>
              </a:lnSpc>
            </a:pPr>
            <a:r>
              <a:rPr lang="en-US" altLang="en-US" sz="2400" dirty="0"/>
              <a:t>whether it really solves the problem you have</a:t>
            </a:r>
          </a:p>
          <a:p>
            <a:pPr>
              <a:lnSpc>
                <a:spcPct val="83000"/>
              </a:lnSpc>
            </a:pPr>
            <a:r>
              <a:rPr lang="en-US" altLang="en-US" sz="2400" dirty="0">
                <a:solidFill>
                  <a:srgbClr val="CC3300"/>
                </a:solidFill>
              </a:rPr>
              <a:t>How well does it solve the problem?</a:t>
            </a:r>
          </a:p>
          <a:p>
            <a:pPr lvl="1">
              <a:lnSpc>
                <a:spcPct val="83000"/>
              </a:lnSpc>
            </a:pPr>
            <a:r>
              <a:rPr lang="en-US" altLang="en-US" sz="2400" dirty="0"/>
              <a:t>will it work as expected?</a:t>
            </a:r>
          </a:p>
          <a:p>
            <a:pPr>
              <a:lnSpc>
                <a:spcPct val="83000"/>
              </a:lnSpc>
            </a:pPr>
            <a:r>
              <a:rPr lang="en-US" altLang="en-US" sz="2400" dirty="0">
                <a:solidFill>
                  <a:srgbClr val="CC3300"/>
                </a:solidFill>
              </a:rPr>
              <a:t>What new problems does it add?</a:t>
            </a:r>
          </a:p>
          <a:p>
            <a:pPr lvl="1">
              <a:lnSpc>
                <a:spcPct val="83000"/>
              </a:lnSpc>
            </a:pPr>
            <a:r>
              <a:rPr lang="en-US" altLang="en-US" sz="2400" dirty="0"/>
              <a:t>it adds some for sure</a:t>
            </a:r>
          </a:p>
          <a:p>
            <a:pPr>
              <a:lnSpc>
                <a:spcPct val="83000"/>
              </a:lnSpc>
            </a:pPr>
            <a:r>
              <a:rPr lang="en-US" altLang="en-US" sz="2400" dirty="0">
                <a:solidFill>
                  <a:srgbClr val="CC3300"/>
                </a:solidFill>
              </a:rPr>
              <a:t>What are the economic and social costs? </a:t>
            </a:r>
          </a:p>
          <a:p>
            <a:pPr lvl="1">
              <a:lnSpc>
                <a:spcPct val="83000"/>
              </a:lnSpc>
            </a:pPr>
            <a:r>
              <a:rPr lang="en-US" altLang="en-US" sz="2400" dirty="0"/>
              <a:t>cost of implementation, lost functionality or productivity</a:t>
            </a:r>
          </a:p>
          <a:p>
            <a:pPr>
              <a:lnSpc>
                <a:spcPct val="83000"/>
              </a:lnSpc>
            </a:pPr>
            <a:r>
              <a:rPr lang="en-US" altLang="en-US" sz="2400" dirty="0">
                <a:solidFill>
                  <a:srgbClr val="CC3300"/>
                </a:solidFill>
              </a:rPr>
              <a:t>Given the above, is it worth the costs</a:t>
            </a:r>
            <a:r>
              <a:rPr lang="en-US" altLang="en-US" sz="2400" dirty="0" smtClean="0">
                <a:solidFill>
                  <a:srgbClr val="CC3300"/>
                </a:solidFill>
              </a:rPr>
              <a:t>?</a:t>
            </a:r>
            <a:endParaRPr lang="en-US" altLang="en-US" sz="2400" dirty="0">
              <a:solidFill>
                <a:srgbClr val="CC3300"/>
              </a:solidFill>
            </a:endParaRPr>
          </a:p>
        </p:txBody>
      </p:sp>
    </p:spTree>
    <p:extLst>
      <p:ext uri="{BB962C8B-B14F-4D97-AF65-F5344CB8AC3E}">
        <p14:creationId xmlns="" xmlns:p14="http://schemas.microsoft.com/office/powerpoint/2010/main" val="6491391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There is never a free lunch</a:t>
            </a:r>
            <a:endParaRPr lang="en-US" dirty="0"/>
          </a:p>
        </p:txBody>
      </p:sp>
      <p:sp>
        <p:nvSpPr>
          <p:cNvPr id="3" name="Content Placeholder 2"/>
          <p:cNvSpPr>
            <a:spLocks noGrp="1"/>
          </p:cNvSpPr>
          <p:nvPr>
            <p:ph idx="1"/>
          </p:nvPr>
        </p:nvSpPr>
        <p:spPr/>
        <p:txBody>
          <a:bodyPr/>
          <a:lstStyle/>
          <a:p>
            <a:r>
              <a:rPr lang="en-US" sz="2400" dirty="0" smtClean="0"/>
              <a:t>Means don’t go for free software, free wallpapers etc.</a:t>
            </a:r>
          </a:p>
          <a:p>
            <a:r>
              <a:rPr lang="en-US" sz="2400" dirty="0" smtClean="0"/>
              <a:t>No one is going to give you anything free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466" name="Rectangle 2"/>
          <p:cNvSpPr>
            <a:spLocks noGrp="1" noChangeArrowheads="1"/>
          </p:cNvSpPr>
          <p:nvPr>
            <p:ph type="title"/>
          </p:nvPr>
        </p:nvSpPr>
        <p:spPr/>
        <p:txBody>
          <a:bodyPr/>
          <a:lstStyle/>
          <a:p>
            <a:r>
              <a:rPr lang="en-US" altLang="en-US" dirty="0"/>
              <a:t>Security through obscurity … ?</a:t>
            </a:r>
          </a:p>
        </p:txBody>
      </p:sp>
      <p:sp>
        <p:nvSpPr>
          <p:cNvPr id="1086467" name="Rectangle 3"/>
          <p:cNvSpPr>
            <a:spLocks noGrp="1" noChangeArrowheads="1"/>
          </p:cNvSpPr>
          <p:nvPr>
            <p:ph type="body" idx="1"/>
          </p:nvPr>
        </p:nvSpPr>
        <p:spPr>
          <a:xfrm>
            <a:off x="674370" y="1143000"/>
            <a:ext cx="8012430" cy="5017770"/>
          </a:xfrm>
        </p:spPr>
        <p:txBody>
          <a:bodyPr/>
          <a:lstStyle/>
          <a:p>
            <a:r>
              <a:rPr lang="en-US" altLang="en-US" sz="2000" i="1" dirty="0"/>
              <a:t>Security through obscurity</a:t>
            </a:r>
            <a:r>
              <a:rPr lang="en-US" altLang="en-US" sz="2000" dirty="0"/>
              <a:t> – hiding design </a:t>
            </a:r>
            <a:br>
              <a:rPr lang="en-US" altLang="en-US" sz="2000" dirty="0"/>
            </a:br>
            <a:r>
              <a:rPr lang="en-US" altLang="en-US" sz="2000" dirty="0"/>
              <a:t>or implementation details to gain security:</a:t>
            </a:r>
          </a:p>
          <a:p>
            <a:pPr lvl="1"/>
            <a:r>
              <a:rPr lang="en-US" altLang="en-US" sz="2000" dirty="0"/>
              <a:t>keeping secret not the key, but the encryption </a:t>
            </a:r>
            <a:br>
              <a:rPr lang="en-US" altLang="en-US" sz="2000" dirty="0"/>
            </a:br>
            <a:r>
              <a:rPr lang="en-US" altLang="en-US" sz="2000" dirty="0"/>
              <a:t>algorithm,</a:t>
            </a:r>
          </a:p>
          <a:p>
            <a:pPr lvl="1"/>
            <a:r>
              <a:rPr lang="en-US" altLang="en-US" sz="2000" dirty="0"/>
              <a:t>hiding a DB server under a name different from “</a:t>
            </a:r>
            <a:r>
              <a:rPr lang="en-US" altLang="en-US" sz="2000" dirty="0" err="1"/>
              <a:t>db</a:t>
            </a:r>
            <a:r>
              <a:rPr lang="en-US" altLang="en-US" sz="2000" dirty="0"/>
              <a:t>”, etc.</a:t>
            </a:r>
          </a:p>
          <a:p>
            <a:r>
              <a:rPr lang="en-US" altLang="en-US" sz="2000" dirty="0"/>
              <a:t>The idea </a:t>
            </a:r>
            <a:r>
              <a:rPr lang="en-US" altLang="en-US" sz="2000" dirty="0">
                <a:solidFill>
                  <a:srgbClr val="CC3300"/>
                </a:solidFill>
              </a:rPr>
              <a:t>doesn’t work</a:t>
            </a:r>
            <a:endParaRPr lang="en-US" altLang="en-US" sz="2000" dirty="0"/>
          </a:p>
          <a:p>
            <a:pPr lvl="1"/>
            <a:r>
              <a:rPr lang="en-US" altLang="en-US" sz="2000" dirty="0"/>
              <a:t>it’s difficult to keep </a:t>
            </a:r>
            <a:r>
              <a:rPr lang="en-US" altLang="en-US" sz="2000" dirty="0">
                <a:solidFill>
                  <a:srgbClr val="CC3300"/>
                </a:solidFill>
              </a:rPr>
              <a:t>secrets </a:t>
            </a:r>
            <a:r>
              <a:rPr lang="en-US" altLang="en-US" sz="2000" dirty="0"/>
              <a:t>(e.g. source code gets </a:t>
            </a:r>
            <a:r>
              <a:rPr lang="en-US" altLang="en-US" sz="2000" dirty="0">
                <a:solidFill>
                  <a:srgbClr val="CC3300"/>
                </a:solidFill>
              </a:rPr>
              <a:t>stolen</a:t>
            </a:r>
            <a:r>
              <a:rPr lang="en-US" altLang="en-US" sz="2000" dirty="0"/>
              <a:t>)</a:t>
            </a:r>
          </a:p>
          <a:p>
            <a:pPr lvl="1"/>
            <a:r>
              <a:rPr lang="en-US" altLang="en-US" sz="2000" dirty="0"/>
              <a:t>if security of a system depends on one secret, then, </a:t>
            </a:r>
            <a:br>
              <a:rPr lang="en-US" altLang="en-US" sz="2000" dirty="0"/>
            </a:br>
            <a:r>
              <a:rPr lang="en-US" altLang="en-US" sz="2000" dirty="0"/>
              <a:t>once it’s no longer a secret, the whole system is </a:t>
            </a:r>
            <a:r>
              <a:rPr lang="en-US" altLang="en-US" sz="2000" dirty="0">
                <a:solidFill>
                  <a:srgbClr val="CC3300"/>
                </a:solidFill>
              </a:rPr>
              <a:t>compromised</a:t>
            </a:r>
          </a:p>
          <a:p>
            <a:pPr lvl="1"/>
            <a:r>
              <a:rPr lang="en-US" altLang="en-US" sz="2000" dirty="0"/>
              <a:t>secret algorithms, protocols etc. will </a:t>
            </a:r>
            <a:r>
              <a:rPr lang="en-US" altLang="en-US" sz="2000" dirty="0">
                <a:solidFill>
                  <a:srgbClr val="CC3300"/>
                </a:solidFill>
              </a:rPr>
              <a:t>not</a:t>
            </a:r>
            <a:r>
              <a:rPr lang="en-US" altLang="en-US" sz="2000" dirty="0"/>
              <a:t> get </a:t>
            </a:r>
            <a:r>
              <a:rPr lang="en-US" altLang="en-US" sz="2000" dirty="0">
                <a:solidFill>
                  <a:srgbClr val="CC3300"/>
                </a:solidFill>
              </a:rPr>
              <a:t>reviewed</a:t>
            </a:r>
            <a:r>
              <a:rPr lang="en-US" altLang="en-US" sz="2000" dirty="0"/>
              <a:t> </a:t>
            </a:r>
            <a:r>
              <a:rPr lang="en-US" altLang="en-US" sz="2000" dirty="0">
                <a:sym typeface="Wingdings" panose="05000000000000000000" pitchFamily="2" charset="2"/>
              </a:rPr>
              <a:t></a:t>
            </a:r>
            <a:r>
              <a:rPr lang="en-US" altLang="en-US" sz="2000" dirty="0"/>
              <a:t> flaws won’t be spotted and fixed </a:t>
            </a:r>
            <a:r>
              <a:rPr lang="en-US" altLang="en-US" sz="2000" dirty="0">
                <a:sym typeface="Wingdings" panose="05000000000000000000" pitchFamily="2" charset="2"/>
              </a:rPr>
              <a:t> </a:t>
            </a:r>
            <a:r>
              <a:rPr lang="en-US" altLang="en-US" sz="2000" dirty="0">
                <a:solidFill>
                  <a:srgbClr val="CC3300"/>
                </a:solidFill>
                <a:sym typeface="Wingdings" panose="05000000000000000000" pitchFamily="2" charset="2"/>
              </a:rPr>
              <a:t>less security</a:t>
            </a:r>
            <a:endParaRPr lang="en-US" altLang="en-US" sz="2000" dirty="0">
              <a:solidFill>
                <a:srgbClr val="CC3300"/>
              </a:solidFill>
            </a:endParaRPr>
          </a:p>
          <a:p>
            <a:r>
              <a:rPr lang="en-US" altLang="en-US" sz="2000" dirty="0"/>
              <a:t>Systems should be secure </a:t>
            </a:r>
            <a:r>
              <a:rPr lang="en-US" altLang="en-US" sz="2000" dirty="0">
                <a:solidFill>
                  <a:srgbClr val="CC3300"/>
                </a:solidFill>
              </a:rPr>
              <a:t>by design</a:t>
            </a:r>
            <a:r>
              <a:rPr lang="en-US" altLang="en-US" sz="2000" dirty="0"/>
              <a:t>, not by obfuscation</a:t>
            </a:r>
          </a:p>
          <a:p>
            <a:pPr>
              <a:lnSpc>
                <a:spcPct val="210000"/>
              </a:lnSpc>
            </a:pPr>
            <a:r>
              <a:rPr lang="en-US" altLang="en-US" sz="2000" dirty="0"/>
              <a:t>Security </a:t>
            </a:r>
            <a:r>
              <a:rPr lang="en-US" altLang="en-US" sz="2000" dirty="0">
                <a:solidFill>
                  <a:srgbClr val="CC3300"/>
                </a:solidFill>
              </a:rPr>
              <a:t>AND</a:t>
            </a:r>
            <a:r>
              <a:rPr lang="en-US" altLang="en-US" sz="2000" dirty="0"/>
              <a:t> obscurity</a:t>
            </a:r>
          </a:p>
        </p:txBody>
      </p:sp>
    </p:spTree>
    <p:extLst>
      <p:ext uri="{BB962C8B-B14F-4D97-AF65-F5344CB8AC3E}">
        <p14:creationId xmlns="" xmlns:p14="http://schemas.microsoft.com/office/powerpoint/2010/main" val="42476963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eaLnBrk="1" hangingPunct="1"/>
            <a:r>
              <a:rPr lang="en-US" altLang="en-US" smtClean="0"/>
              <a:t>Aspects of Security </a:t>
            </a:r>
          </a:p>
        </p:txBody>
      </p:sp>
      <p:sp>
        <p:nvSpPr>
          <p:cNvPr id="3" name="Content Placeholder 2"/>
          <p:cNvSpPr>
            <a:spLocks noGrp="1"/>
          </p:cNvSpPr>
          <p:nvPr>
            <p:ph idx="1"/>
          </p:nvPr>
        </p:nvSpPr>
        <p:spPr>
          <a:xfrm>
            <a:off x="354330" y="1014412"/>
            <a:ext cx="8229600" cy="5181600"/>
          </a:xfrm>
        </p:spPr>
        <p:txBody>
          <a:bodyPr rtlCol="0">
            <a:noAutofit/>
          </a:bodyPr>
          <a:lstStyle/>
          <a:p>
            <a:pPr eaLnBrk="1" fontAlgn="auto" hangingPunct="1">
              <a:spcAft>
                <a:spcPts val="0"/>
              </a:spcAft>
              <a:defRPr/>
            </a:pPr>
            <a:r>
              <a:rPr lang="en-US" sz="2400" dirty="0" smtClean="0">
                <a:solidFill>
                  <a:srgbClr val="FF0000"/>
                </a:solidFill>
              </a:rPr>
              <a:t>Security attack</a:t>
            </a:r>
          </a:p>
          <a:p>
            <a:pPr lvl="1" eaLnBrk="1" fontAlgn="auto" hangingPunct="1">
              <a:spcAft>
                <a:spcPts val="0"/>
              </a:spcAft>
              <a:buFont typeface="Arial" panose="020B0604020202020204" pitchFamily="34" charset="0"/>
              <a:buNone/>
              <a:defRPr/>
            </a:pPr>
            <a:r>
              <a:rPr lang="en-US" sz="2400" dirty="0" smtClean="0">
                <a:latin typeface="Times-Roman" charset="0"/>
              </a:rPr>
              <a:t>	Any action that compromises the security of information owned by an organization. </a:t>
            </a:r>
          </a:p>
          <a:p>
            <a:pPr eaLnBrk="1" fontAlgn="auto" hangingPunct="1">
              <a:spcAft>
                <a:spcPts val="0"/>
              </a:spcAft>
              <a:defRPr/>
            </a:pPr>
            <a:r>
              <a:rPr lang="en-US" sz="2400" dirty="0" smtClean="0">
                <a:solidFill>
                  <a:schemeClr val="bg2">
                    <a:lumMod val="75000"/>
                  </a:schemeClr>
                </a:solidFill>
              </a:rPr>
              <a:t>Security mechanism</a:t>
            </a:r>
          </a:p>
          <a:p>
            <a:pPr lvl="1" indent="0" eaLnBrk="1" fontAlgn="auto" hangingPunct="1">
              <a:spcAft>
                <a:spcPts val="0"/>
              </a:spcAft>
              <a:buNone/>
              <a:defRPr/>
            </a:pPr>
            <a:r>
              <a:rPr lang="en-US" sz="2400" dirty="0" smtClean="0"/>
              <a:t>A </a:t>
            </a:r>
            <a:r>
              <a:rPr lang="en-US" sz="2400" dirty="0"/>
              <a:t>process that is designed to detect, prevent or </a:t>
            </a:r>
            <a:r>
              <a:rPr lang="en-US" sz="2400" dirty="0" smtClean="0"/>
              <a:t>recover </a:t>
            </a:r>
            <a:r>
              <a:rPr lang="en-US" sz="2400" dirty="0"/>
              <a:t>from a security attack. </a:t>
            </a:r>
          </a:p>
          <a:p>
            <a:pPr eaLnBrk="1" fontAlgn="auto" hangingPunct="1">
              <a:spcAft>
                <a:spcPts val="0"/>
              </a:spcAft>
              <a:defRPr/>
            </a:pPr>
            <a:r>
              <a:rPr lang="en-US" sz="2400" dirty="0" smtClean="0">
                <a:solidFill>
                  <a:schemeClr val="accent1">
                    <a:lumMod val="50000"/>
                  </a:schemeClr>
                </a:solidFill>
              </a:rPr>
              <a:t>Security service</a:t>
            </a:r>
          </a:p>
          <a:p>
            <a:pPr lvl="1" eaLnBrk="1" fontAlgn="auto" hangingPunct="1">
              <a:spcAft>
                <a:spcPts val="0"/>
              </a:spcAft>
              <a:buFont typeface="Arial" panose="020B0604020202020204" pitchFamily="34" charset="0"/>
              <a:buNone/>
              <a:defRPr/>
            </a:pPr>
            <a:r>
              <a:rPr lang="en-US" sz="2400" dirty="0" smtClean="0">
                <a:latin typeface="Times-Roman" charset="0"/>
              </a:rPr>
              <a:t>   Services that enhances the security of the data processing systems and the information transfers of an organization. </a:t>
            </a:r>
          </a:p>
          <a:p>
            <a:pPr lvl="1" eaLnBrk="1" fontAlgn="auto" hangingPunct="1">
              <a:spcAft>
                <a:spcPts val="0"/>
              </a:spcAft>
              <a:buFont typeface="Arial" panose="020B0604020202020204" pitchFamily="34" charset="0"/>
              <a:buNone/>
              <a:defRPr/>
            </a:pPr>
            <a:r>
              <a:rPr lang="en-US" sz="2400" dirty="0">
                <a:latin typeface="Times-Roman" charset="0"/>
              </a:rPr>
              <a:t> </a:t>
            </a:r>
            <a:r>
              <a:rPr lang="en-US" sz="2400" dirty="0" smtClean="0">
                <a:latin typeface="Times-Roman" charset="0"/>
              </a:rPr>
              <a:t>  These services are intended to counter security attacks, and they make use of one or more security mechanisms to provide the service. </a:t>
            </a:r>
            <a:endParaRPr lang="en-US" sz="24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DE5439-2CEB-44F8-9771-D0034720AF02}" type="slidenum">
              <a:rPr lang="en-US" altLang="en-US">
                <a:solidFill>
                  <a:srgbClr val="898989"/>
                </a:solidFill>
                <a:latin typeface="Calibri" panose="020F0502020204030204" pitchFamily="34" charset="0"/>
              </a:rPr>
              <a:pPr eaLnBrk="1" hangingPunct="1"/>
              <a:t>16</a:t>
            </a:fld>
            <a:endParaRPr lang="en-US" altLang="en-US">
              <a:solidFill>
                <a:srgbClr val="898989"/>
              </a:solidFill>
              <a:latin typeface="Calibri" panose="020F0502020204030204" pitchFamily="34" charset="0"/>
            </a:endParaRPr>
          </a:p>
        </p:txBody>
      </p:sp>
    </p:spTree>
    <p:extLst>
      <p:ext uri="{BB962C8B-B14F-4D97-AF65-F5344CB8AC3E}">
        <p14:creationId xmlns="" xmlns:p14="http://schemas.microsoft.com/office/powerpoint/2010/main" val="554231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linds(horizontal)">
                                      <p:cBhvr>
                                        <p:cTn id="7" dur="500"/>
                                        <p:tgtEl>
                                          <p:spTgt spid="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5" end="5"/>
                                            </p:txEl>
                                          </p:spTgt>
                                        </p:tgtEl>
                                        <p:attrNameLst>
                                          <p:attrName>style.visibility</p:attrName>
                                        </p:attrNameLst>
                                      </p:cBhvr>
                                      <p:to>
                                        <p:strVal val="visible"/>
                                      </p:to>
                                    </p:set>
                                    <p:animEffect transition="in" filter="blinds(horizontal)">
                                      <p:cBhvr>
                                        <p:cTn id="12" dur="500"/>
                                        <p:tgtEl>
                                          <p:spTgt spid="3">
                                            <p:txEl>
                                              <p:pRg st="5" end="5"/>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blinds(horizontal)">
                                      <p:cBhvr>
                                        <p:cTn id="1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r>
              <a:rPr lang="en-US" altLang="en-US" smtClean="0"/>
              <a:t>OSI Security Architecture</a:t>
            </a:r>
          </a:p>
        </p:txBody>
      </p:sp>
      <p:sp>
        <p:nvSpPr>
          <p:cNvPr id="11267" name="Content Placeholder 2"/>
          <p:cNvSpPr>
            <a:spLocks noGrp="1"/>
          </p:cNvSpPr>
          <p:nvPr>
            <p:ph idx="1"/>
          </p:nvPr>
        </p:nvSpPr>
        <p:spPr>
          <a:xfrm>
            <a:off x="457200" y="1600200"/>
            <a:ext cx="8332470" cy="4038600"/>
          </a:xfrm>
        </p:spPr>
        <p:txBody>
          <a:bodyPr/>
          <a:lstStyle/>
          <a:p>
            <a:pPr eaLnBrk="1" hangingPunct="1"/>
            <a:r>
              <a:rPr lang="en-US" sz="2400" dirty="0"/>
              <a:t> International Telecommunication </a:t>
            </a:r>
            <a:r>
              <a:rPr lang="en-US" sz="2400" dirty="0" smtClean="0"/>
              <a:t>Union (</a:t>
            </a:r>
            <a:r>
              <a:rPr lang="en-US" altLang="en-US" sz="2400" dirty="0" smtClean="0"/>
              <a:t>ITU-T) recommends X.800, the security architecture for OSI</a:t>
            </a:r>
          </a:p>
          <a:p>
            <a:pPr eaLnBrk="1" hangingPunct="1"/>
            <a:r>
              <a:rPr lang="en-US" altLang="en-US" sz="2400" dirty="0" smtClean="0"/>
              <a:t>Defines a systematic way of defining and providing security requirements</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B877584-CC0A-453F-BD02-F4C516782E80}" type="slidenum">
              <a:rPr lang="en-US" altLang="en-US">
                <a:solidFill>
                  <a:srgbClr val="898989"/>
                </a:solidFill>
                <a:latin typeface="Calibri" panose="020F0502020204030204" pitchFamily="34" charset="0"/>
              </a:rPr>
              <a:pPr eaLnBrk="1" hangingPunct="1"/>
              <a:t>17</a:t>
            </a:fld>
            <a:endParaRPr lang="en-US" altLang="en-US">
              <a:solidFill>
                <a:srgbClr val="898989"/>
              </a:solidFill>
              <a:latin typeface="Calibri" panose="020F0502020204030204" pitchFamily="34" charset="0"/>
            </a:endParaRPr>
          </a:p>
        </p:txBody>
      </p:sp>
    </p:spTree>
    <p:extLst>
      <p:ext uri="{BB962C8B-B14F-4D97-AF65-F5344CB8AC3E}">
        <p14:creationId xmlns="" xmlns:p14="http://schemas.microsoft.com/office/powerpoint/2010/main" val="13666230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altLang="en-US" dirty="0" smtClean="0"/>
              <a:t>Security Attacks Classification</a:t>
            </a:r>
          </a:p>
        </p:txBody>
      </p:sp>
      <p:sp>
        <p:nvSpPr>
          <p:cNvPr id="14339" name="Content Placeholder 2"/>
          <p:cNvSpPr>
            <a:spLocks noGrp="1"/>
          </p:cNvSpPr>
          <p:nvPr>
            <p:ph idx="1"/>
          </p:nvPr>
        </p:nvSpPr>
        <p:spPr>
          <a:xfrm>
            <a:off x="457200" y="1570038"/>
            <a:ext cx="8229600" cy="4525962"/>
          </a:xfrm>
        </p:spPr>
        <p:txBody>
          <a:bodyPr/>
          <a:lstStyle/>
          <a:p>
            <a:pPr eaLnBrk="1" hangingPunct="1"/>
            <a:r>
              <a:rPr lang="en-AU" altLang="en-US" sz="2400" dirty="0" smtClean="0"/>
              <a:t>Any action that compromises the security of information owned by an organization</a:t>
            </a:r>
          </a:p>
          <a:p>
            <a:pPr eaLnBrk="1" hangingPunct="1"/>
            <a:r>
              <a:rPr lang="en-AU" altLang="en-US" sz="2400" dirty="0" smtClean="0"/>
              <a:t>Information security is about how to prevent attacks, or failing that, to detect attacks</a:t>
            </a:r>
          </a:p>
          <a:p>
            <a:pPr eaLnBrk="1" hangingPunct="1"/>
            <a:r>
              <a:rPr lang="en-US" altLang="en-US" sz="2400" dirty="0" smtClean="0"/>
              <a:t>Classification according to X.800</a:t>
            </a:r>
          </a:p>
          <a:p>
            <a:pPr lvl="1" eaLnBrk="1" hangingPunct="1"/>
            <a:r>
              <a:rPr lang="en-US" altLang="en-US" sz="2000" dirty="0" smtClean="0"/>
              <a:t>Passive attack</a:t>
            </a:r>
          </a:p>
          <a:p>
            <a:pPr lvl="1" eaLnBrk="1" hangingPunct="1"/>
            <a:r>
              <a:rPr lang="en-US" altLang="en-US" sz="2000" dirty="0" smtClean="0"/>
              <a:t>Active attack</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E706443-EB25-48BD-8399-6691EE5E9DE1}" type="slidenum">
              <a:rPr lang="en-US" altLang="en-US">
                <a:solidFill>
                  <a:srgbClr val="898989"/>
                </a:solidFill>
                <a:latin typeface="Calibri" panose="020F0502020204030204" pitchFamily="34" charset="0"/>
              </a:rPr>
              <a:pPr eaLnBrk="1" hangingPunct="1"/>
              <a:t>18</a:t>
            </a:fld>
            <a:endParaRPr lang="en-US" altLang="en-US">
              <a:solidFill>
                <a:srgbClr val="898989"/>
              </a:solidFill>
              <a:latin typeface="Calibri" panose="020F0502020204030204" pitchFamily="34" charset="0"/>
            </a:endParaRPr>
          </a:p>
        </p:txBody>
      </p:sp>
    </p:spTree>
    <p:extLst>
      <p:ext uri="{BB962C8B-B14F-4D97-AF65-F5344CB8AC3E}">
        <p14:creationId xmlns="" xmlns:p14="http://schemas.microsoft.com/office/powerpoint/2010/main" val="298994026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altLang="en-US" sz="4000" smtClean="0"/>
              <a:t>Passive attack</a:t>
            </a:r>
          </a:p>
        </p:txBody>
      </p:sp>
      <p:grpSp>
        <p:nvGrpSpPr>
          <p:cNvPr id="15363" name="Group 6"/>
          <p:cNvGrpSpPr>
            <a:grpSpLocks/>
          </p:cNvGrpSpPr>
          <p:nvPr/>
        </p:nvGrpSpPr>
        <p:grpSpPr bwMode="auto">
          <a:xfrm>
            <a:off x="433388" y="2384425"/>
            <a:ext cx="8177212" cy="4321175"/>
            <a:chOff x="433387" y="2384425"/>
            <a:chExt cx="8177213" cy="4321175"/>
          </a:xfrm>
        </p:grpSpPr>
        <p:pic>
          <p:nvPicPr>
            <p:cNvPr id="15366" name="Picture 1029"/>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33387" y="2384425"/>
              <a:ext cx="8177213"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4724400" y="3886200"/>
              <a:ext cx="1371600" cy="609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5364" name="Content Placeholder 2"/>
          <p:cNvSpPr>
            <a:spLocks noGrp="1"/>
          </p:cNvSpPr>
          <p:nvPr>
            <p:ph idx="1"/>
          </p:nvPr>
        </p:nvSpPr>
        <p:spPr>
          <a:xfrm>
            <a:off x="457200" y="1447800"/>
            <a:ext cx="8001000" cy="1524000"/>
          </a:xfrm>
        </p:spPr>
        <p:txBody>
          <a:bodyPr/>
          <a:lstStyle/>
          <a:p>
            <a:pPr eaLnBrk="1" hangingPunct="1"/>
            <a:r>
              <a:rPr lang="en-US" altLang="en-US" smtClean="0"/>
              <a:t>Obtaining message content</a:t>
            </a:r>
          </a:p>
          <a:p>
            <a:pPr eaLnBrk="1" hangingPunct="1"/>
            <a:r>
              <a:rPr lang="en-US" altLang="en-US" smtClean="0"/>
              <a:t>Traffic analysis</a:t>
            </a:r>
          </a:p>
        </p:txBody>
      </p:sp>
      <p:sp>
        <p:nvSpPr>
          <p:cNvPr id="8" name="Slide Number Placeholder 7"/>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0ED9BA32-92A6-4E36-9F3D-1FB8FFD1F4F8}" type="slidenum">
              <a:rPr lang="en-US" altLang="en-US">
                <a:solidFill>
                  <a:srgbClr val="898989"/>
                </a:solidFill>
                <a:latin typeface="Calibri" panose="020F0502020204030204" pitchFamily="34" charset="0"/>
              </a:rPr>
              <a:pPr eaLnBrk="1" hangingPunct="1"/>
              <a:t>19</a:t>
            </a:fld>
            <a:endParaRPr lang="en-US" altLang="en-US">
              <a:solidFill>
                <a:srgbClr val="898989"/>
              </a:solidFill>
              <a:latin typeface="Calibri" panose="020F0502020204030204" pitchFamily="34" charset="0"/>
            </a:endParaRPr>
          </a:p>
        </p:txBody>
      </p:sp>
    </p:spTree>
    <p:extLst>
      <p:ext uri="{BB962C8B-B14F-4D97-AF65-F5344CB8AC3E}">
        <p14:creationId xmlns="" xmlns:p14="http://schemas.microsoft.com/office/powerpoint/2010/main" val="23752237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z="4000" smtClean="0"/>
              <a:t>Active attack</a:t>
            </a:r>
          </a:p>
        </p:txBody>
      </p:sp>
      <p:grpSp>
        <p:nvGrpSpPr>
          <p:cNvPr id="16387" name="Group 5"/>
          <p:cNvGrpSpPr>
            <a:grpSpLocks/>
          </p:cNvGrpSpPr>
          <p:nvPr/>
        </p:nvGrpSpPr>
        <p:grpSpPr bwMode="auto">
          <a:xfrm>
            <a:off x="457200" y="2478088"/>
            <a:ext cx="8205788" cy="4227512"/>
            <a:chOff x="457200" y="1828800"/>
            <a:chExt cx="8205788" cy="4227513"/>
          </a:xfrm>
        </p:grpSpPr>
        <p:pic>
          <p:nvPicPr>
            <p:cNvPr id="16390" name="Picture 103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57200" y="1828800"/>
              <a:ext cx="8205788" cy="42275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Rectangle 4"/>
            <p:cNvSpPr/>
            <p:nvPr/>
          </p:nvSpPr>
          <p:spPr>
            <a:xfrm>
              <a:off x="4724400" y="3429000"/>
              <a:ext cx="1905000"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Content Placeholder 2"/>
          <p:cNvSpPr>
            <a:spLocks noGrp="1"/>
          </p:cNvSpPr>
          <p:nvPr>
            <p:ph idx="1"/>
          </p:nvPr>
        </p:nvSpPr>
        <p:spPr>
          <a:xfrm>
            <a:off x="457200" y="1295400"/>
            <a:ext cx="8001000" cy="1752600"/>
          </a:xfrm>
        </p:spPr>
        <p:txBody>
          <a:bodyPr rtlCol="0">
            <a:normAutofit/>
          </a:bodyPr>
          <a:lstStyle/>
          <a:p>
            <a:pPr eaLnBrk="1" fontAlgn="auto" hangingPunct="1">
              <a:spcAft>
                <a:spcPts val="0"/>
              </a:spcAft>
              <a:defRPr/>
            </a:pPr>
            <a:r>
              <a:rPr lang="en-US" dirty="0" smtClean="0"/>
              <a:t>Masquerade</a:t>
            </a:r>
            <a:endParaRPr lang="en-US" dirty="0"/>
          </a:p>
          <a:p>
            <a:pPr eaLnBrk="1" fontAlgn="auto" hangingPunct="1">
              <a:spcAft>
                <a:spcPts val="0"/>
              </a:spcAft>
              <a:defRPr/>
            </a:pPr>
            <a:r>
              <a:rPr lang="en-US" dirty="0"/>
              <a:t>R</a:t>
            </a:r>
            <a:r>
              <a:rPr lang="en-US" dirty="0" smtClean="0"/>
              <a:t>eplay </a:t>
            </a:r>
            <a:r>
              <a:rPr lang="en-US" dirty="0"/>
              <a:t>previous messages </a:t>
            </a:r>
            <a:endParaRPr lang="en-US" dirty="0" smtClean="0"/>
          </a:p>
          <a:p>
            <a:pPr eaLnBrk="1" fontAlgn="auto" hangingPunct="1">
              <a:spcAft>
                <a:spcPts val="0"/>
              </a:spcAft>
              <a:defRPr/>
            </a:pPr>
            <a:r>
              <a:rPr lang="en-US" dirty="0"/>
              <a:t>M</a:t>
            </a:r>
            <a:r>
              <a:rPr lang="en-US" dirty="0" smtClean="0"/>
              <a:t>odify </a:t>
            </a:r>
            <a:r>
              <a:rPr lang="en-US" dirty="0"/>
              <a:t>messages in </a:t>
            </a:r>
            <a:r>
              <a:rPr lang="en-US" dirty="0" smtClean="0"/>
              <a:t>transit</a:t>
            </a:r>
          </a:p>
          <a:p>
            <a:pPr eaLnBrk="1" fontAlgn="auto" hangingPunct="1">
              <a:spcAft>
                <a:spcPts val="0"/>
              </a:spcAft>
              <a:defRPr/>
            </a:pPr>
            <a:r>
              <a:rPr lang="en-US" dirty="0" smtClean="0"/>
              <a:t>Denial </a:t>
            </a:r>
            <a:r>
              <a:rPr lang="en-US" dirty="0"/>
              <a:t>of service</a:t>
            </a:r>
          </a:p>
        </p:txBody>
      </p:sp>
      <p:sp>
        <p:nvSpPr>
          <p:cNvPr id="8" name="Slide Number Placeholder 7"/>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CC18ED81-0B0E-47B0-B9DB-1216091E0FD3}" type="slidenum">
              <a:rPr lang="en-US" altLang="en-US">
                <a:solidFill>
                  <a:srgbClr val="898989"/>
                </a:solidFill>
                <a:latin typeface="Calibri" panose="020F0502020204030204" pitchFamily="34" charset="0"/>
              </a:rPr>
              <a:pPr eaLnBrk="1" hangingPunct="1"/>
              <a:t>20</a:t>
            </a:fld>
            <a:endParaRPr lang="en-US" altLang="en-US">
              <a:solidFill>
                <a:srgbClr val="898989"/>
              </a:solidFill>
              <a:latin typeface="Calibri" panose="020F0502020204030204" pitchFamily="34" charset="0"/>
            </a:endParaRPr>
          </a:p>
        </p:txBody>
      </p:sp>
    </p:spTree>
    <p:extLst>
      <p:ext uri="{BB962C8B-B14F-4D97-AF65-F5344CB8AC3E}">
        <p14:creationId xmlns="" xmlns:p14="http://schemas.microsoft.com/office/powerpoint/2010/main" val="1169286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smtClean="0"/>
              <a:t>Security Service</a:t>
            </a:r>
          </a:p>
        </p:txBody>
      </p:sp>
      <p:sp>
        <p:nvSpPr>
          <p:cNvPr id="16387" name="Content Placeholder 2"/>
          <p:cNvSpPr>
            <a:spLocks noGrp="1"/>
          </p:cNvSpPr>
          <p:nvPr>
            <p:ph idx="1"/>
          </p:nvPr>
        </p:nvSpPr>
        <p:spPr>
          <a:xfrm>
            <a:off x="457200" y="1447800"/>
            <a:ext cx="8229600" cy="4876800"/>
          </a:xfrm>
        </p:spPr>
        <p:txBody>
          <a:bodyPr/>
          <a:lstStyle/>
          <a:p>
            <a:pPr eaLnBrk="1" hangingPunct="1"/>
            <a:r>
              <a:rPr lang="en-US" altLang="en-US" sz="2400" dirty="0" smtClean="0"/>
              <a:t>Enhance security of data processing systems and information transfers of an organization</a:t>
            </a:r>
          </a:p>
          <a:p>
            <a:pPr eaLnBrk="1" hangingPunct="1"/>
            <a:r>
              <a:rPr lang="en-US" altLang="en-US" sz="2400" dirty="0" smtClean="0"/>
              <a:t>Intended to counter security attacks</a:t>
            </a:r>
          </a:p>
          <a:p>
            <a:pPr eaLnBrk="1" hangingPunct="1"/>
            <a:r>
              <a:rPr lang="en-US" altLang="en-US" sz="2400" dirty="0" smtClean="0"/>
              <a:t>Using one or more security mechanisms </a:t>
            </a:r>
          </a:p>
          <a:p>
            <a:pPr eaLnBrk="1" hangingPunct="1"/>
            <a:r>
              <a:rPr lang="en-US" altLang="en-US" sz="2400" dirty="0" smtClean="0"/>
              <a:t>X.800 defines a security service as </a:t>
            </a:r>
          </a:p>
          <a:p>
            <a:pPr eaLnBrk="1" hangingPunct="1">
              <a:buFont typeface="Arial" panose="020B0604020202020204" pitchFamily="34" charset="0"/>
              <a:buNone/>
            </a:pPr>
            <a:r>
              <a:rPr lang="en-US" altLang="en-US" sz="2400" dirty="0" smtClean="0"/>
              <a:t>	“</a:t>
            </a:r>
            <a:r>
              <a:rPr lang="en-AU" altLang="en-US" sz="2400" dirty="0" smtClean="0"/>
              <a:t>a service provided by a protocol layer of communicating open systems, which ensures adequate security of the systems or of data transfers”</a:t>
            </a:r>
            <a:endParaRPr lang="en-US" altLang="en-US" sz="2400" dirty="0" smtClean="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F588F940-6754-4F5C-BAF4-7AFAF1521F39}" type="slidenum">
              <a:rPr lang="en-US" altLang="en-US">
                <a:solidFill>
                  <a:srgbClr val="898989"/>
                </a:solidFill>
                <a:latin typeface="Calibri" panose="020F0502020204030204" pitchFamily="34" charset="0"/>
              </a:rPr>
              <a:pPr eaLnBrk="1" hangingPunct="1"/>
              <a:t>21</a:t>
            </a:fld>
            <a:endParaRPr lang="en-US" altLang="en-US">
              <a:solidFill>
                <a:srgbClr val="898989"/>
              </a:solidFill>
              <a:latin typeface="Calibri" panose="020F0502020204030204" pitchFamily="34" charset="0"/>
            </a:endParaRPr>
          </a:p>
        </p:txBody>
      </p:sp>
    </p:spTree>
    <p:extLst>
      <p:ext uri="{BB962C8B-B14F-4D97-AF65-F5344CB8AC3E}">
        <p14:creationId xmlns="" xmlns:p14="http://schemas.microsoft.com/office/powerpoint/2010/main" val="5646555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16387">
                                            <p:txEl>
                                              <p:pRg st="1" end="1"/>
                                            </p:txEl>
                                          </p:spTgt>
                                        </p:tgtEl>
                                        <p:attrNameLst>
                                          <p:attrName>style.visibility</p:attrName>
                                        </p:attrNameLst>
                                      </p:cBhvr>
                                      <p:to>
                                        <p:strVal val="visible"/>
                                      </p:to>
                                    </p:set>
                                    <p:animEffect transition="in" filter="blinds(horizontal)">
                                      <p:cBhvr>
                                        <p:cTn id="7" dur="500"/>
                                        <p:tgtEl>
                                          <p:spTgt spid="163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nodeType="clickEffect">
                                  <p:stCondLst>
                                    <p:cond delay="0"/>
                                  </p:stCondLst>
                                  <p:childTnLst>
                                    <p:set>
                                      <p:cBhvr>
                                        <p:cTn id="11" dur="1" fill="hold">
                                          <p:stCondLst>
                                            <p:cond delay="0"/>
                                          </p:stCondLst>
                                        </p:cTn>
                                        <p:tgtEl>
                                          <p:spTgt spid="16387">
                                            <p:txEl>
                                              <p:pRg st="2" end="2"/>
                                            </p:txEl>
                                          </p:spTgt>
                                        </p:tgtEl>
                                        <p:attrNameLst>
                                          <p:attrName>style.visibility</p:attrName>
                                        </p:attrNameLst>
                                      </p:cBhvr>
                                      <p:to>
                                        <p:strVal val="visible"/>
                                      </p:to>
                                    </p:set>
                                    <p:animEffect transition="in" filter="blinds(horizontal)">
                                      <p:cBhvr>
                                        <p:cTn id="12" dur="500"/>
                                        <p:tgtEl>
                                          <p:spTgt spid="163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nodeType="clickEffect">
                                  <p:stCondLst>
                                    <p:cond delay="0"/>
                                  </p:stCondLst>
                                  <p:childTnLst>
                                    <p:set>
                                      <p:cBhvr>
                                        <p:cTn id="16" dur="1" fill="hold">
                                          <p:stCondLst>
                                            <p:cond delay="0"/>
                                          </p:stCondLst>
                                        </p:cTn>
                                        <p:tgtEl>
                                          <p:spTgt spid="16387">
                                            <p:txEl>
                                              <p:pRg st="3" end="3"/>
                                            </p:txEl>
                                          </p:spTgt>
                                        </p:tgtEl>
                                        <p:attrNameLst>
                                          <p:attrName>style.visibility</p:attrName>
                                        </p:attrNameLst>
                                      </p:cBhvr>
                                      <p:to>
                                        <p:strVal val="visible"/>
                                      </p:to>
                                    </p:set>
                                    <p:animEffect transition="in" filter="blinds(horizontal)">
                                      <p:cBhvr>
                                        <p:cTn id="17" dur="500"/>
                                        <p:tgtEl>
                                          <p:spTgt spid="16387">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6387">
                                            <p:txEl>
                                              <p:pRg st="4" end="4"/>
                                            </p:txEl>
                                          </p:spTgt>
                                        </p:tgtEl>
                                        <p:attrNameLst>
                                          <p:attrName>style.visibility</p:attrName>
                                        </p:attrNameLst>
                                      </p:cBhvr>
                                      <p:to>
                                        <p:strVal val="visible"/>
                                      </p:to>
                                    </p:set>
                                    <p:animEffect transition="in" filter="blinds(horizontal)">
                                      <p:cBhvr>
                                        <p:cTn id="20" dur="500"/>
                                        <p:tgtEl>
                                          <p:spTgt spid="163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altLang="en-US" smtClean="0"/>
              <a:t> Protection</a:t>
            </a:r>
            <a:endParaRPr lang="en-US" altLang="en-US" b="0" smtClean="0"/>
          </a:p>
        </p:txBody>
      </p:sp>
      <p:sp>
        <p:nvSpPr>
          <p:cNvPr id="2" name="Content Placeholder 1"/>
          <p:cNvSpPr>
            <a:spLocks noGrp="1"/>
          </p:cNvSpPr>
          <p:nvPr>
            <p:ph idx="1"/>
          </p:nvPr>
        </p:nvSpPr>
        <p:spPr/>
        <p:txBody>
          <a:bodyPr/>
          <a:lstStyle/>
          <a:p>
            <a:r>
              <a:rPr lang="en-US" altLang="en-US" sz="2400" dirty="0"/>
              <a:t>In one protection model,  computer consists of a collection of objects, hardware or software</a:t>
            </a:r>
            <a:br>
              <a:rPr lang="en-US" altLang="en-US" sz="2400" dirty="0"/>
            </a:br>
            <a:endParaRPr lang="en-US" altLang="en-US" sz="2400" dirty="0"/>
          </a:p>
          <a:p>
            <a:r>
              <a:rPr lang="en-US" altLang="en-US" sz="2400" dirty="0"/>
              <a:t>Each object has a unique name and can be accessed through a well-defined set of operations</a:t>
            </a:r>
            <a:br>
              <a:rPr lang="en-US" altLang="en-US" sz="2400" dirty="0"/>
            </a:br>
            <a:endParaRPr lang="en-US" altLang="en-US" sz="2400" dirty="0"/>
          </a:p>
          <a:p>
            <a:r>
              <a:rPr lang="en-US" altLang="en-US" sz="2400" dirty="0"/>
              <a:t>Protection problem - ensure that each object is accessed correctly and only by those processes that are allowed to do so</a:t>
            </a:r>
            <a:endParaRPr lang="en-US" altLang="en-US" sz="2400" dirty="0">
              <a:latin typeface="Courier New" panose="02070309020205020404" pitchFamily="49" charset="0"/>
            </a:endParaRPr>
          </a:p>
          <a:p>
            <a:pPr marL="0" indent="0">
              <a:buNone/>
            </a:pPr>
            <a:endParaRPr lang="en-US" dirty="0"/>
          </a:p>
        </p:txBody>
      </p:sp>
    </p:spTree>
    <p:extLst>
      <p:ext uri="{BB962C8B-B14F-4D97-AF65-F5344CB8AC3E}">
        <p14:creationId xmlns="" xmlns:p14="http://schemas.microsoft.com/office/powerpoint/2010/main" val="34868210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35567" y="261832"/>
            <a:ext cx="7751233" cy="512233"/>
          </a:xfrm>
        </p:spPr>
        <p:txBody>
          <a:bodyPr/>
          <a:lstStyle/>
          <a:p>
            <a:pPr eaLnBrk="1" hangingPunct="1"/>
            <a:r>
              <a:rPr lang="en-US" altLang="en-US" dirty="0" smtClean="0"/>
              <a:t>Principles of Protection</a:t>
            </a:r>
          </a:p>
        </p:txBody>
      </p:sp>
      <p:sp>
        <p:nvSpPr>
          <p:cNvPr id="7171" name="Rectangle 3"/>
          <p:cNvSpPr>
            <a:spLocks noGrp="1" noChangeArrowheads="1"/>
          </p:cNvSpPr>
          <p:nvPr>
            <p:ph type="body" idx="1"/>
          </p:nvPr>
        </p:nvSpPr>
        <p:spPr>
          <a:xfrm>
            <a:off x="228600" y="937261"/>
            <a:ext cx="8915400" cy="4567132"/>
          </a:xfrm>
        </p:spPr>
        <p:txBody>
          <a:bodyPr/>
          <a:lstStyle/>
          <a:p>
            <a:r>
              <a:rPr lang="en-US" altLang="en-US" dirty="0" smtClean="0"/>
              <a:t>Guiding principle – </a:t>
            </a:r>
            <a:r>
              <a:rPr lang="en-US" altLang="en-US" b="1" dirty="0" smtClean="0">
                <a:solidFill>
                  <a:srgbClr val="3366FF"/>
                </a:solidFill>
              </a:rPr>
              <a:t>principle of least privilege</a:t>
            </a:r>
          </a:p>
          <a:p>
            <a:pPr lvl="1"/>
            <a:r>
              <a:rPr lang="en-US" altLang="en-US" dirty="0" smtClean="0"/>
              <a:t>Programs, users and systems should be given just enough </a:t>
            </a:r>
            <a:r>
              <a:rPr lang="en-US" altLang="en-US" b="1" dirty="0" smtClean="0">
                <a:solidFill>
                  <a:srgbClr val="3366FF"/>
                </a:solidFill>
              </a:rPr>
              <a:t>privileges </a:t>
            </a:r>
            <a:r>
              <a:rPr lang="en-US" altLang="en-US" dirty="0" smtClean="0"/>
              <a:t>to perform their tasks</a:t>
            </a:r>
          </a:p>
          <a:p>
            <a:pPr lvl="1"/>
            <a:r>
              <a:rPr lang="en-US" altLang="en-US" dirty="0" smtClean="0"/>
              <a:t>Limits damage if entity has a bug, gets abused</a:t>
            </a:r>
          </a:p>
          <a:p>
            <a:pPr lvl="1"/>
            <a:r>
              <a:rPr lang="en-US" altLang="en-US" dirty="0" smtClean="0"/>
              <a:t>Can be static (during life of system, during life of process) </a:t>
            </a:r>
          </a:p>
          <a:p>
            <a:pPr lvl="1"/>
            <a:r>
              <a:rPr lang="en-US" altLang="en-US" dirty="0" smtClean="0"/>
              <a:t>Or dynamic (changed by process as needed) – </a:t>
            </a:r>
            <a:r>
              <a:rPr lang="en-US" altLang="en-US" b="1" dirty="0" smtClean="0">
                <a:solidFill>
                  <a:srgbClr val="3366FF"/>
                </a:solidFill>
              </a:rPr>
              <a:t>domain switching</a:t>
            </a:r>
            <a:r>
              <a:rPr lang="en-US" altLang="en-US" dirty="0" smtClean="0"/>
              <a:t>, </a:t>
            </a:r>
            <a:r>
              <a:rPr lang="en-US" altLang="en-US" b="1" dirty="0" smtClean="0">
                <a:solidFill>
                  <a:srgbClr val="3366FF"/>
                </a:solidFill>
              </a:rPr>
              <a:t>privilege escalation</a:t>
            </a:r>
          </a:p>
          <a:p>
            <a:pPr lvl="1"/>
            <a:r>
              <a:rPr lang="en-US" altLang="en-US" dirty="0" smtClean="0"/>
              <a:t>“Need to know” a similar concept regarding access to data</a:t>
            </a:r>
          </a:p>
          <a:p>
            <a:pPr lvl="1"/>
            <a:endParaRPr lang="en-US" altLang="en-US" dirty="0" smtClean="0"/>
          </a:p>
          <a:p>
            <a:r>
              <a:rPr lang="en-US" altLang="en-US" dirty="0" smtClean="0"/>
              <a:t>Must consider “grain” aspect</a:t>
            </a:r>
          </a:p>
          <a:p>
            <a:pPr lvl="1"/>
            <a:r>
              <a:rPr lang="en-US" altLang="en-US" dirty="0" smtClean="0"/>
              <a:t>Rough-grained  privilege management easier, simpler, but least privilege now done in large chunks</a:t>
            </a:r>
          </a:p>
          <a:p>
            <a:pPr lvl="1"/>
            <a:r>
              <a:rPr lang="en-US" altLang="en-US" dirty="0" smtClean="0"/>
              <a:t>Fine-grained management more complex, more overhead, but more protective</a:t>
            </a:r>
          </a:p>
          <a:p>
            <a:pPr lvl="2"/>
            <a:r>
              <a:rPr lang="en-US" altLang="en-US" dirty="0" smtClean="0"/>
              <a:t>File ACL lists, RBAC</a:t>
            </a:r>
          </a:p>
          <a:p>
            <a:r>
              <a:rPr lang="en-US" altLang="en-US" dirty="0" smtClean="0"/>
              <a:t>Domain can be user, process, procedure</a:t>
            </a:r>
          </a:p>
          <a:p>
            <a:pPr lvl="2"/>
            <a:endParaRPr lang="en-US" altLang="en-US" dirty="0" smtClean="0"/>
          </a:p>
          <a:p>
            <a:pPr lvl="2"/>
            <a:endParaRPr lang="en-US" altLang="en-US" dirty="0" smtClean="0"/>
          </a:p>
          <a:p>
            <a:pPr lvl="1">
              <a:buFont typeface="Monotype Sorts" pitchFamily="-84" charset="2"/>
              <a:buNone/>
            </a:pPr>
            <a:endParaRPr lang="en-US" altLang="en-US" dirty="0" smtClean="0"/>
          </a:p>
        </p:txBody>
      </p:sp>
    </p:spTree>
    <p:extLst>
      <p:ext uri="{BB962C8B-B14F-4D97-AF65-F5344CB8AC3E}">
        <p14:creationId xmlns="" xmlns:p14="http://schemas.microsoft.com/office/powerpoint/2010/main" val="25123457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altLang="en-US" smtClean="0"/>
              <a:t>Domain Structure</a:t>
            </a:r>
          </a:p>
        </p:txBody>
      </p:sp>
      <p:sp>
        <p:nvSpPr>
          <p:cNvPr id="8195" name="Rectangle 3"/>
          <p:cNvSpPr>
            <a:spLocks noGrp="1" noChangeArrowheads="1"/>
          </p:cNvSpPr>
          <p:nvPr>
            <p:ph type="body" idx="1"/>
          </p:nvPr>
        </p:nvSpPr>
        <p:spPr>
          <a:xfrm>
            <a:off x="806450" y="1477433"/>
            <a:ext cx="7685617" cy="4026959"/>
          </a:xfrm>
        </p:spPr>
        <p:txBody>
          <a:bodyPr/>
          <a:lstStyle/>
          <a:p>
            <a:r>
              <a:rPr lang="en-US" altLang="en-US" smtClean="0"/>
              <a:t>Access-right = &lt;</a:t>
            </a:r>
            <a:r>
              <a:rPr lang="en-US" altLang="en-US" i="1" smtClean="0"/>
              <a:t>object-name</a:t>
            </a:r>
            <a:r>
              <a:rPr lang="en-US" altLang="en-US" smtClean="0"/>
              <a:t>, </a:t>
            </a:r>
            <a:r>
              <a:rPr lang="en-US" altLang="en-US" i="1" smtClean="0"/>
              <a:t>rights-set</a:t>
            </a:r>
            <a:r>
              <a:rPr lang="en-US" altLang="en-US" smtClean="0"/>
              <a:t>&gt;</a:t>
            </a:r>
            <a:br>
              <a:rPr lang="en-US" altLang="en-US" smtClean="0"/>
            </a:br>
            <a:r>
              <a:rPr lang="en-US" altLang="en-US" smtClean="0"/>
              <a:t>where </a:t>
            </a:r>
            <a:r>
              <a:rPr lang="en-US" altLang="en-US" i="1" smtClean="0"/>
              <a:t>rights-set</a:t>
            </a:r>
            <a:r>
              <a:rPr lang="en-US" altLang="en-US" smtClean="0"/>
              <a:t> is a subset of all valid operations that can be performed on the object </a:t>
            </a:r>
            <a:br>
              <a:rPr lang="en-US" altLang="en-US" smtClean="0"/>
            </a:br>
            <a:endParaRPr lang="en-US" altLang="en-US" smtClean="0"/>
          </a:p>
          <a:p>
            <a:r>
              <a:rPr lang="en-US" altLang="en-US" smtClean="0"/>
              <a:t>Domain = set of access-rights </a:t>
            </a:r>
            <a:br>
              <a:rPr lang="en-US" altLang="en-US" smtClean="0"/>
            </a:br>
            <a:endParaRPr lang="en-US" altLang="en-US" smtClean="0"/>
          </a:p>
        </p:txBody>
      </p:sp>
      <p:pic>
        <p:nvPicPr>
          <p:cNvPr id="8196" name="Picture 6"/>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183217" y="3593042"/>
            <a:ext cx="7078133" cy="13853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4096895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889847" y="250402"/>
            <a:ext cx="7751233" cy="512233"/>
          </a:xfrm>
        </p:spPr>
        <p:txBody>
          <a:bodyPr/>
          <a:lstStyle/>
          <a:p>
            <a:pPr eaLnBrk="1" hangingPunct="1"/>
            <a:r>
              <a:rPr lang="en-US" altLang="en-US" dirty="0" smtClean="0"/>
              <a:t>Access Matrix</a:t>
            </a:r>
          </a:p>
        </p:txBody>
      </p:sp>
      <p:sp>
        <p:nvSpPr>
          <p:cNvPr id="10243" name="Rectangle 3"/>
          <p:cNvSpPr>
            <a:spLocks noGrp="1" noChangeArrowheads="1"/>
          </p:cNvSpPr>
          <p:nvPr>
            <p:ph type="body" idx="1"/>
          </p:nvPr>
        </p:nvSpPr>
        <p:spPr>
          <a:xfrm>
            <a:off x="806450" y="1477433"/>
            <a:ext cx="7588250" cy="4026959"/>
          </a:xfrm>
        </p:spPr>
        <p:txBody>
          <a:bodyPr/>
          <a:lstStyle/>
          <a:p>
            <a:r>
              <a:rPr lang="en-US" altLang="en-US" smtClean="0"/>
              <a:t>View protection as a matrix (</a:t>
            </a:r>
            <a:r>
              <a:rPr lang="en-US" altLang="en-US" i="1" smtClean="0"/>
              <a:t>access matrix</a:t>
            </a:r>
            <a:r>
              <a:rPr lang="en-US" altLang="en-US" smtClean="0"/>
              <a:t>)</a:t>
            </a:r>
          </a:p>
          <a:p>
            <a:endParaRPr lang="en-US" altLang="en-US" smtClean="0"/>
          </a:p>
          <a:p>
            <a:r>
              <a:rPr lang="en-US" altLang="en-US" smtClean="0"/>
              <a:t>Rows represent domains</a:t>
            </a:r>
          </a:p>
          <a:p>
            <a:endParaRPr lang="en-US" altLang="en-US" smtClean="0"/>
          </a:p>
          <a:p>
            <a:r>
              <a:rPr lang="en-US" altLang="en-US" smtClean="0"/>
              <a:t>Columns represent objects</a:t>
            </a:r>
          </a:p>
          <a:p>
            <a:endParaRPr lang="en-US" altLang="en-US" smtClean="0"/>
          </a:p>
          <a:p>
            <a:r>
              <a:rPr lang="en-US" altLang="en-US" i="1" smtClean="0"/>
              <a:t>Access(i, j)</a:t>
            </a:r>
            <a:r>
              <a:rPr lang="en-US" altLang="en-US" smtClean="0"/>
              <a:t> is the set of operations that a process executing in Domain</a:t>
            </a:r>
            <a:r>
              <a:rPr lang="en-US" altLang="en-US" baseline="-25000" smtClean="0"/>
              <a:t>i</a:t>
            </a:r>
            <a:r>
              <a:rPr lang="en-US" altLang="en-US" smtClean="0"/>
              <a:t> can invoke on Object</a:t>
            </a:r>
            <a:r>
              <a:rPr lang="en-US" altLang="en-US" baseline="-25000" smtClean="0"/>
              <a:t>j</a:t>
            </a:r>
          </a:p>
        </p:txBody>
      </p:sp>
    </p:spTree>
    <p:extLst>
      <p:ext uri="{BB962C8B-B14F-4D97-AF65-F5344CB8AC3E}">
        <p14:creationId xmlns="" xmlns:p14="http://schemas.microsoft.com/office/powerpoint/2010/main" val="29745225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smtClean="0"/>
              <a:t>Access Matrix</a:t>
            </a:r>
          </a:p>
        </p:txBody>
      </p:sp>
      <p:pic>
        <p:nvPicPr>
          <p:cNvPr id="11267" name="Picture 1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984250" y="1660525"/>
            <a:ext cx="6904567" cy="356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6158234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15857" y="204682"/>
            <a:ext cx="8005233" cy="512233"/>
          </a:xfrm>
        </p:spPr>
        <p:txBody>
          <a:bodyPr/>
          <a:lstStyle/>
          <a:p>
            <a:pPr eaLnBrk="1" hangingPunct="1"/>
            <a:r>
              <a:rPr lang="en-US" altLang="en-US" dirty="0" smtClean="0"/>
              <a:t>Use of Access Matrix</a:t>
            </a:r>
          </a:p>
        </p:txBody>
      </p:sp>
      <p:sp>
        <p:nvSpPr>
          <p:cNvPr id="12291" name="Rectangle 3"/>
          <p:cNvSpPr>
            <a:spLocks noGrp="1" noChangeArrowheads="1"/>
          </p:cNvSpPr>
          <p:nvPr>
            <p:ph type="body" idx="1"/>
          </p:nvPr>
        </p:nvSpPr>
        <p:spPr>
          <a:xfrm>
            <a:off x="715857" y="1305983"/>
            <a:ext cx="7645400" cy="4026959"/>
          </a:xfrm>
        </p:spPr>
        <p:txBody>
          <a:bodyPr/>
          <a:lstStyle/>
          <a:p>
            <a:r>
              <a:rPr lang="en-US" altLang="en-US" dirty="0" smtClean="0"/>
              <a:t>If a process in Domain </a:t>
            </a:r>
            <a:r>
              <a:rPr lang="en-US" altLang="en-US" i="1" dirty="0" smtClean="0"/>
              <a:t>D</a:t>
            </a:r>
            <a:r>
              <a:rPr lang="en-US" altLang="en-US" i="1" baseline="-25000" dirty="0" smtClean="0"/>
              <a:t>i</a:t>
            </a:r>
            <a:r>
              <a:rPr lang="en-US" altLang="en-US" i="1" dirty="0" smtClean="0"/>
              <a:t> </a:t>
            </a:r>
            <a:r>
              <a:rPr lang="en-US" altLang="en-US" dirty="0" smtClean="0"/>
              <a:t>tries to do “op” on object</a:t>
            </a:r>
            <a:r>
              <a:rPr lang="en-US" altLang="en-US" i="1" dirty="0" smtClean="0"/>
              <a:t> </a:t>
            </a:r>
            <a:r>
              <a:rPr lang="en-US" altLang="en-US" i="1" dirty="0" err="1" smtClean="0"/>
              <a:t>O</a:t>
            </a:r>
            <a:r>
              <a:rPr lang="en-US" altLang="en-US" i="1" baseline="-25000" dirty="0" err="1" smtClean="0"/>
              <a:t>j</a:t>
            </a:r>
            <a:r>
              <a:rPr lang="en-US" altLang="en-US" dirty="0" smtClean="0"/>
              <a:t>, then “op” must be in the access matrix</a:t>
            </a:r>
          </a:p>
          <a:p>
            <a:r>
              <a:rPr lang="en-US" altLang="en-US" dirty="0" smtClean="0"/>
              <a:t>User who creates object can define access column for that object</a:t>
            </a:r>
          </a:p>
          <a:p>
            <a:r>
              <a:rPr lang="en-US" altLang="en-US" dirty="0" smtClean="0"/>
              <a:t>Can be expanded to dynamic protection</a:t>
            </a:r>
          </a:p>
          <a:p>
            <a:pPr lvl="1"/>
            <a:r>
              <a:rPr lang="en-US" altLang="en-US" dirty="0" smtClean="0"/>
              <a:t>Operations to add, delete access rights</a:t>
            </a:r>
          </a:p>
          <a:p>
            <a:pPr lvl="1"/>
            <a:r>
              <a:rPr lang="en-US" altLang="en-US" dirty="0" smtClean="0"/>
              <a:t>Special access rights:</a:t>
            </a:r>
          </a:p>
          <a:p>
            <a:pPr lvl="2"/>
            <a:r>
              <a:rPr lang="en-US" altLang="en-US" i="1" dirty="0" smtClean="0"/>
              <a:t>owner of </a:t>
            </a:r>
            <a:r>
              <a:rPr lang="en-US" altLang="en-US" i="1" dirty="0" err="1" smtClean="0"/>
              <a:t>O</a:t>
            </a:r>
            <a:r>
              <a:rPr lang="en-US" altLang="en-US" i="1" baseline="-25000" dirty="0" err="1" smtClean="0"/>
              <a:t>i</a:t>
            </a:r>
            <a:endParaRPr lang="en-US" altLang="en-US" i="1" dirty="0" smtClean="0"/>
          </a:p>
          <a:p>
            <a:pPr lvl="2"/>
            <a:r>
              <a:rPr lang="en-US" altLang="en-US" i="1" dirty="0" smtClean="0"/>
              <a:t>copy op from </a:t>
            </a:r>
            <a:r>
              <a:rPr lang="en-US" altLang="en-US" i="1" dirty="0" err="1" smtClean="0"/>
              <a:t>O</a:t>
            </a:r>
            <a:r>
              <a:rPr lang="en-US" altLang="en-US" i="1" baseline="-25000" dirty="0" err="1" smtClean="0"/>
              <a:t>i</a:t>
            </a:r>
            <a:r>
              <a:rPr lang="en-US" altLang="en-US" i="1" dirty="0" smtClean="0"/>
              <a:t> to </a:t>
            </a:r>
            <a:r>
              <a:rPr lang="en-US" altLang="en-US" i="1" dirty="0" err="1" smtClean="0"/>
              <a:t>O</a:t>
            </a:r>
            <a:r>
              <a:rPr lang="en-US" altLang="en-US" i="1" baseline="-25000" dirty="0" err="1" smtClean="0"/>
              <a:t>j</a:t>
            </a:r>
            <a:r>
              <a:rPr lang="en-US" altLang="en-US" i="1" baseline="-25000" dirty="0" smtClean="0"/>
              <a:t> </a:t>
            </a:r>
            <a:r>
              <a:rPr lang="en-US" altLang="en-US" i="1" dirty="0" smtClean="0"/>
              <a:t>(denoted by “*”)</a:t>
            </a:r>
          </a:p>
          <a:p>
            <a:pPr lvl="2"/>
            <a:r>
              <a:rPr lang="en-US" altLang="en-US" i="1" dirty="0" smtClean="0"/>
              <a:t>control – D</a:t>
            </a:r>
            <a:r>
              <a:rPr lang="en-US" altLang="en-US" i="1" baseline="-25000" dirty="0" smtClean="0"/>
              <a:t>i</a:t>
            </a:r>
            <a:r>
              <a:rPr lang="en-US" altLang="en-US" i="1" dirty="0" smtClean="0"/>
              <a:t> can modify </a:t>
            </a:r>
            <a:r>
              <a:rPr lang="en-US" altLang="en-US" i="1" dirty="0" err="1" smtClean="0"/>
              <a:t>D</a:t>
            </a:r>
            <a:r>
              <a:rPr lang="en-US" altLang="en-US" i="1" baseline="-25000" dirty="0" err="1" smtClean="0"/>
              <a:t>j</a:t>
            </a:r>
            <a:r>
              <a:rPr lang="en-US" altLang="en-US" i="1" dirty="0" smtClean="0"/>
              <a:t> access rights</a:t>
            </a:r>
          </a:p>
          <a:p>
            <a:pPr lvl="2"/>
            <a:r>
              <a:rPr lang="en-US" altLang="en-US" i="1" dirty="0" smtClean="0"/>
              <a:t>transfer – switch from domain D</a:t>
            </a:r>
            <a:r>
              <a:rPr lang="en-US" altLang="en-US" i="1" baseline="-25000" dirty="0" smtClean="0"/>
              <a:t>i</a:t>
            </a:r>
            <a:r>
              <a:rPr lang="en-US" altLang="en-US" i="1" dirty="0" smtClean="0"/>
              <a:t> to </a:t>
            </a:r>
            <a:r>
              <a:rPr lang="en-US" altLang="en-US" i="1" dirty="0" err="1" smtClean="0"/>
              <a:t>D</a:t>
            </a:r>
            <a:r>
              <a:rPr lang="en-US" altLang="en-US" i="1" baseline="-25000" dirty="0" err="1" smtClean="0"/>
              <a:t>j</a:t>
            </a:r>
            <a:endParaRPr lang="en-US" altLang="en-US" i="1" baseline="-25000" dirty="0" smtClean="0"/>
          </a:p>
          <a:p>
            <a:pPr lvl="1"/>
            <a:r>
              <a:rPr lang="en-US" altLang="en-US" i="1" dirty="0" smtClean="0"/>
              <a:t>Copy </a:t>
            </a:r>
            <a:r>
              <a:rPr lang="en-US" altLang="en-US" dirty="0" smtClean="0"/>
              <a:t>and </a:t>
            </a:r>
            <a:r>
              <a:rPr lang="en-US" altLang="en-US" i="1" dirty="0" smtClean="0"/>
              <a:t>Owner </a:t>
            </a:r>
            <a:r>
              <a:rPr lang="en-US" altLang="en-US" dirty="0" smtClean="0"/>
              <a:t>applicable to an object</a:t>
            </a:r>
          </a:p>
          <a:p>
            <a:pPr lvl="1"/>
            <a:r>
              <a:rPr lang="en-US" altLang="en-US" i="1" dirty="0" smtClean="0"/>
              <a:t>Control </a:t>
            </a:r>
            <a:r>
              <a:rPr lang="en-US" altLang="en-US" dirty="0" smtClean="0"/>
              <a:t>applicable to domain object</a:t>
            </a:r>
          </a:p>
        </p:txBody>
      </p:sp>
    </p:spTree>
    <p:extLst>
      <p:ext uri="{BB962C8B-B14F-4D97-AF65-F5344CB8AC3E}">
        <p14:creationId xmlns="" xmlns:p14="http://schemas.microsoft.com/office/powerpoint/2010/main" val="402645142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806450" y="307552"/>
            <a:ext cx="7810500" cy="512233"/>
          </a:xfrm>
        </p:spPr>
        <p:txBody>
          <a:bodyPr/>
          <a:lstStyle/>
          <a:p>
            <a:pPr eaLnBrk="1" hangingPunct="1"/>
            <a:r>
              <a:rPr lang="en-US" altLang="en-US" dirty="0" smtClean="0"/>
              <a:t>Use of Access Matrix (Cont.)</a:t>
            </a:r>
          </a:p>
        </p:txBody>
      </p:sp>
      <p:sp>
        <p:nvSpPr>
          <p:cNvPr id="13315" name="Rectangle 3"/>
          <p:cNvSpPr>
            <a:spLocks noGrp="1" noChangeArrowheads="1"/>
          </p:cNvSpPr>
          <p:nvPr>
            <p:ph type="body" idx="1"/>
          </p:nvPr>
        </p:nvSpPr>
        <p:spPr>
          <a:xfrm>
            <a:off x="806450" y="1477433"/>
            <a:ext cx="7753350" cy="4026959"/>
          </a:xfrm>
        </p:spPr>
        <p:txBody>
          <a:bodyPr/>
          <a:lstStyle/>
          <a:p>
            <a:r>
              <a:rPr lang="en-US" altLang="en-US" b="1" smtClean="0">
                <a:solidFill>
                  <a:srgbClr val="3366FF"/>
                </a:solidFill>
              </a:rPr>
              <a:t>Access matrix</a:t>
            </a:r>
            <a:r>
              <a:rPr lang="en-US" altLang="en-US" smtClean="0">
                <a:solidFill>
                  <a:srgbClr val="3366FF"/>
                </a:solidFill>
              </a:rPr>
              <a:t> </a:t>
            </a:r>
            <a:r>
              <a:rPr lang="en-US" altLang="en-US" smtClean="0"/>
              <a:t>design separates mechanism from policy</a:t>
            </a:r>
          </a:p>
          <a:p>
            <a:pPr lvl="1"/>
            <a:r>
              <a:rPr lang="en-US" altLang="en-US" smtClean="0"/>
              <a:t>Mechanism </a:t>
            </a:r>
          </a:p>
          <a:p>
            <a:pPr lvl="2"/>
            <a:r>
              <a:rPr lang="en-US" altLang="en-US" smtClean="0"/>
              <a:t>Operating system provides access-matrix + rules</a:t>
            </a:r>
          </a:p>
          <a:p>
            <a:pPr lvl="2"/>
            <a:r>
              <a:rPr lang="en-US" altLang="en-US" smtClean="0"/>
              <a:t>If ensures that the matrix is only manipulated by authorized agents and that rules are strictly enforced</a:t>
            </a:r>
          </a:p>
          <a:p>
            <a:pPr lvl="1"/>
            <a:r>
              <a:rPr lang="en-US" altLang="en-US" smtClean="0"/>
              <a:t>Policy</a:t>
            </a:r>
          </a:p>
          <a:p>
            <a:pPr lvl="2"/>
            <a:r>
              <a:rPr lang="en-US" altLang="en-US" smtClean="0"/>
              <a:t>User dictates policy</a:t>
            </a:r>
          </a:p>
          <a:p>
            <a:pPr lvl="2"/>
            <a:r>
              <a:rPr lang="en-US" altLang="en-US" smtClean="0"/>
              <a:t>Who can access what object and in what mode</a:t>
            </a:r>
          </a:p>
          <a:p>
            <a:pPr lvl="2"/>
            <a:endParaRPr lang="en-US" altLang="en-US" smtClean="0"/>
          </a:p>
          <a:p>
            <a:r>
              <a:rPr lang="en-US" altLang="en-US" smtClean="0"/>
              <a:t>But doesn’t solve the general confinement problem</a:t>
            </a:r>
          </a:p>
          <a:p>
            <a:pPr lvl="1"/>
            <a:endParaRPr lang="en-US" altLang="en-US" smtClean="0"/>
          </a:p>
        </p:txBody>
      </p:sp>
    </p:spTree>
    <p:extLst>
      <p:ext uri="{BB962C8B-B14F-4D97-AF65-F5344CB8AC3E}">
        <p14:creationId xmlns="" xmlns:p14="http://schemas.microsoft.com/office/powerpoint/2010/main" val="66752174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endParaRPr lang="en-US" altLang="en-US" smtClean="0"/>
          </a:p>
        </p:txBody>
      </p:sp>
      <p:sp>
        <p:nvSpPr>
          <p:cNvPr id="14339" name="Content Placeholder 2"/>
          <p:cNvSpPr>
            <a:spLocks noGrp="1"/>
          </p:cNvSpPr>
          <p:nvPr>
            <p:ph idx="1"/>
          </p:nvPr>
        </p:nvSpPr>
        <p:spPr/>
        <p:txBody>
          <a:bodyPr/>
          <a:lstStyle/>
          <a:p>
            <a:pPr>
              <a:lnSpc>
                <a:spcPct val="90000"/>
              </a:lnSpc>
              <a:tabLst>
                <a:tab pos="2607864" algn="l"/>
              </a:tabLst>
            </a:pPr>
            <a:r>
              <a:rPr lang="en-US" altLang="en-US" smtClean="0"/>
              <a:t>Each column = Access-control list for one object </a:t>
            </a:r>
            <a:br>
              <a:rPr lang="en-US" altLang="en-US" smtClean="0"/>
            </a:br>
            <a:r>
              <a:rPr lang="en-US" altLang="en-US" smtClean="0"/>
              <a:t>Defines who can perform what operation</a:t>
            </a:r>
            <a:br>
              <a:rPr lang="en-US" altLang="en-US" smtClean="0"/>
            </a:br>
            <a:r>
              <a:rPr lang="en-US" altLang="en-US" sz="1533"/>
              <a:t/>
            </a:r>
            <a:br>
              <a:rPr lang="en-US" altLang="en-US" sz="1533"/>
            </a:br>
            <a:r>
              <a:rPr lang="en-US" altLang="en-US" sz="1533"/>
              <a:t>	Domain 1 = Read, Write</a:t>
            </a:r>
            <a:br>
              <a:rPr lang="en-US" altLang="en-US" sz="1533"/>
            </a:br>
            <a:r>
              <a:rPr lang="en-US" altLang="en-US" sz="1533"/>
              <a:t>	Domain 2 = Read</a:t>
            </a:r>
            <a:br>
              <a:rPr lang="en-US" altLang="en-US" sz="1533"/>
            </a:br>
            <a:r>
              <a:rPr lang="en-US" altLang="en-US" sz="1533"/>
              <a:t>	Domain 3 = Read</a:t>
            </a:r>
            <a:br>
              <a:rPr lang="en-US" altLang="en-US" sz="1533"/>
            </a:br>
            <a:r>
              <a:rPr lang="en-US" altLang="en-US" sz="1533"/>
              <a:t/>
            </a:r>
            <a:br>
              <a:rPr lang="en-US" altLang="en-US" sz="1533"/>
            </a:br>
            <a:r>
              <a:rPr lang="en-US" altLang="en-US" sz="1533"/>
              <a:t>	       </a:t>
            </a:r>
            <a:endParaRPr lang="en-US" altLang="en-US" sz="1533">
              <a:sym typeface="MT Extra" panose="05050102010205020202" pitchFamily="18" charset="2"/>
            </a:endParaRPr>
          </a:p>
          <a:p>
            <a:pPr>
              <a:lnSpc>
                <a:spcPct val="90000"/>
              </a:lnSpc>
              <a:tabLst>
                <a:tab pos="2607864" algn="l"/>
              </a:tabLst>
            </a:pPr>
            <a:r>
              <a:rPr lang="en-US" altLang="en-US" smtClean="0">
                <a:sym typeface="MT Extra" panose="05050102010205020202" pitchFamily="18" charset="2"/>
              </a:rPr>
              <a:t>Each Row = Capability List (like a key)</a:t>
            </a:r>
            <a:br>
              <a:rPr lang="en-US" altLang="en-US" smtClean="0">
                <a:sym typeface="MT Extra" panose="05050102010205020202" pitchFamily="18" charset="2"/>
              </a:rPr>
            </a:br>
            <a:r>
              <a:rPr lang="en-US" altLang="en-US" smtClean="0">
                <a:sym typeface="MT Extra" panose="05050102010205020202" pitchFamily="18" charset="2"/>
              </a:rPr>
              <a:t>For each domain, what operations allowed on what objects</a:t>
            </a:r>
          </a:p>
          <a:p>
            <a:pPr lvl="3">
              <a:lnSpc>
                <a:spcPct val="90000"/>
              </a:lnSpc>
              <a:buNone/>
              <a:tabLst>
                <a:tab pos="2607864" algn="l"/>
              </a:tabLst>
            </a:pPr>
            <a:r>
              <a:rPr lang="en-US" altLang="en-US" sz="1533"/>
              <a:t>Object F1 – Read</a:t>
            </a:r>
          </a:p>
          <a:p>
            <a:pPr lvl="3">
              <a:lnSpc>
                <a:spcPct val="90000"/>
              </a:lnSpc>
              <a:buNone/>
              <a:tabLst>
                <a:tab pos="2607864" algn="l"/>
              </a:tabLst>
            </a:pPr>
            <a:r>
              <a:rPr lang="en-US" altLang="en-US" sz="1533"/>
              <a:t>Object F4 – Read, Write, Execute</a:t>
            </a:r>
          </a:p>
          <a:p>
            <a:pPr lvl="3">
              <a:lnSpc>
                <a:spcPct val="90000"/>
              </a:lnSpc>
              <a:buNone/>
              <a:tabLst>
                <a:tab pos="2607864" algn="l"/>
              </a:tabLst>
            </a:pPr>
            <a:r>
              <a:rPr lang="en-US" altLang="en-US" sz="1533"/>
              <a:t>Object F5 – Read, Write, Delete, Copy</a:t>
            </a:r>
          </a:p>
          <a:p>
            <a:pPr>
              <a:tabLst>
                <a:tab pos="2607864" algn="l"/>
              </a:tabLst>
            </a:pPr>
            <a:endParaRPr lang="en-US" altLang="en-US" smtClean="0"/>
          </a:p>
        </p:txBody>
      </p:sp>
    </p:spTree>
    <p:extLst>
      <p:ext uri="{BB962C8B-B14F-4D97-AF65-F5344CB8AC3E}">
        <p14:creationId xmlns="" xmlns:p14="http://schemas.microsoft.com/office/powerpoint/2010/main" val="34549690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945092" y="273262"/>
            <a:ext cx="7684558" cy="512233"/>
          </a:xfrm>
        </p:spPr>
        <p:txBody>
          <a:bodyPr/>
          <a:lstStyle/>
          <a:p>
            <a:pPr eaLnBrk="1" hangingPunct="1"/>
            <a:r>
              <a:rPr lang="en-US" altLang="en-US" sz="2867" dirty="0"/>
              <a:t>Role-based Access Control in Solaris 10</a:t>
            </a:r>
          </a:p>
        </p:txBody>
      </p:sp>
      <p:pic>
        <p:nvPicPr>
          <p:cNvPr id="16387" name="Picture 5"/>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697693" y="1610784"/>
            <a:ext cx="3345391" cy="41624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6871792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lstStyle/>
          <a:p>
            <a:r>
              <a:rPr lang="en-US" sz="2400" dirty="0" smtClean="0"/>
              <a:t>In today’s lecture, we talked about why is it difficult to achieve absolute security and what are the security tradeoffs.</a:t>
            </a:r>
          </a:p>
          <a:p>
            <a:r>
              <a:rPr lang="en-US" sz="2400" dirty="0" smtClean="0"/>
              <a:t>We also discussed the phenomenon of Detection, Protection and Reaction.</a:t>
            </a:r>
          </a:p>
          <a:p>
            <a:pPr marL="0" indent="0">
              <a:buNone/>
            </a:pPr>
            <a:endParaRPr lang="en-US" dirty="0" smtClean="0"/>
          </a:p>
          <a:p>
            <a:endParaRPr lang="en-US" dirty="0"/>
          </a:p>
        </p:txBody>
      </p:sp>
    </p:spTree>
    <p:extLst>
      <p:ext uri="{BB962C8B-B14F-4D97-AF65-F5344CB8AC3E}">
        <p14:creationId xmlns="" xmlns:p14="http://schemas.microsoft.com/office/powerpoint/2010/main" val="222826123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lecture topics</a:t>
            </a:r>
            <a:endParaRPr lang="en-US" dirty="0"/>
          </a:p>
        </p:txBody>
      </p:sp>
      <p:sp>
        <p:nvSpPr>
          <p:cNvPr id="3" name="Content Placeholder 2"/>
          <p:cNvSpPr>
            <a:spLocks noGrp="1"/>
          </p:cNvSpPr>
          <p:nvPr>
            <p:ph idx="1"/>
          </p:nvPr>
        </p:nvSpPr>
        <p:spPr/>
        <p:txBody>
          <a:bodyPr/>
          <a:lstStyle/>
          <a:p>
            <a:r>
              <a:rPr lang="en-US" sz="2400" dirty="0" smtClean="0"/>
              <a:t>Firewall Concept. How could firewalls be implemented through software and hardware</a:t>
            </a:r>
          </a:p>
          <a:p>
            <a:r>
              <a:rPr lang="en-US" sz="2400" dirty="0" smtClean="0"/>
              <a:t>We will have some more discussion on Security and Protection</a:t>
            </a:r>
            <a:endParaRPr lang="en-US" sz="2400" dirty="0"/>
          </a:p>
        </p:txBody>
      </p:sp>
    </p:spTree>
    <p:extLst>
      <p:ext uri="{BB962C8B-B14F-4D97-AF65-F5344CB8AC3E}">
        <p14:creationId xmlns="" xmlns:p14="http://schemas.microsoft.com/office/powerpoint/2010/main" val="37897681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ctrTitle"/>
          </p:nvPr>
        </p:nvSpPr>
        <p:spPr>
          <a:xfrm>
            <a:off x="685800" y="990600"/>
            <a:ext cx="7772400" cy="1890713"/>
          </a:xfrm>
        </p:spPr>
        <p:txBody>
          <a:bodyPr/>
          <a:lstStyle/>
          <a:p>
            <a:pPr eaLnBrk="1" hangingPunct="1"/>
            <a:r>
              <a:rPr lang="en-US" altLang="en-US" smtClean="0"/>
              <a:t>The End</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s-8">
  <a:themeElements>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os-8">
      <a:majorFont>
        <a:latin typeface="Arial"/>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Verdana" charset="0"/>
          </a:defRPr>
        </a:defPPr>
      </a:lstStyle>
    </a:lnDef>
  </a:objectDefaults>
  <a:extraClrSchemeLst>
    <a:extraClrScheme>
      <a:clrScheme name="os-8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os-8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os-8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os-8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os-8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os-8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os-8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OS8</Template>
  <TotalTime>10367</TotalTime>
  <Words>1366</Words>
  <Application>Microsoft Office PowerPoint</Application>
  <PresentationFormat>On-screen Show (4:3)</PresentationFormat>
  <Paragraphs>261</Paragraphs>
  <Slides>33</Slides>
  <Notes>23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os-8</vt:lpstr>
      <vt:lpstr>Slide 1</vt:lpstr>
      <vt:lpstr>Summary of the previous lecture</vt:lpstr>
      <vt:lpstr>Outlines</vt:lpstr>
      <vt:lpstr>Objectives</vt:lpstr>
      <vt:lpstr>Why security is difficult to achieve?</vt:lpstr>
      <vt:lpstr>Threat Modeling and Risk Assessment</vt:lpstr>
      <vt:lpstr>How much security?</vt:lpstr>
      <vt:lpstr>Testing Security </vt:lpstr>
      <vt:lpstr>Penetration Testing Tools</vt:lpstr>
      <vt:lpstr>How to get secure?</vt:lpstr>
      <vt:lpstr>Protection, detection, reaction</vt:lpstr>
      <vt:lpstr>Protection, detection, reaction</vt:lpstr>
      <vt:lpstr>Is a particular security measure good?</vt:lpstr>
      <vt:lpstr>There is never a free lunch</vt:lpstr>
      <vt:lpstr>Security through obscurity … ?</vt:lpstr>
      <vt:lpstr>Aspects of Security </vt:lpstr>
      <vt:lpstr>OSI Security Architecture</vt:lpstr>
      <vt:lpstr>Security Attacks Classification</vt:lpstr>
      <vt:lpstr>Passive attack</vt:lpstr>
      <vt:lpstr>Active attack</vt:lpstr>
      <vt:lpstr>Security Service</vt:lpstr>
      <vt:lpstr> Protection</vt:lpstr>
      <vt:lpstr>Principles of Protection</vt:lpstr>
      <vt:lpstr>Domain Structure</vt:lpstr>
      <vt:lpstr>Access Matrix</vt:lpstr>
      <vt:lpstr>Access Matrix</vt:lpstr>
      <vt:lpstr>Use of Access Matrix</vt:lpstr>
      <vt:lpstr>Use of Access Matrix (Cont.)</vt:lpstr>
      <vt:lpstr>Slide 29</vt:lpstr>
      <vt:lpstr>Role-based Access Control in Solaris 10</vt:lpstr>
      <vt:lpstr>Summary of today’s lecture</vt:lpstr>
      <vt:lpstr>Next lecture topics</vt:lpstr>
      <vt:lpstr>The End</vt:lpstr>
    </vt:vector>
  </TitlesOfParts>
  <Company>Lucent Technologies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dc:title>
  <dc:creator>Lucent End User</dc:creator>
  <cp:lastModifiedBy>NTS</cp:lastModifiedBy>
  <cp:revision>258</cp:revision>
  <cp:lastPrinted>2001-06-14T13:58:17Z</cp:lastPrinted>
  <dcterms:created xsi:type="dcterms:W3CDTF">2011-01-13T23:43:38Z</dcterms:created>
  <dcterms:modified xsi:type="dcterms:W3CDTF">2015-05-21T05:41:36Z</dcterms:modified>
</cp:coreProperties>
</file>