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33"/>
  </p:notesMasterIdLst>
  <p:handoutMasterIdLst>
    <p:handoutMasterId r:id="rId34"/>
  </p:handoutMasterIdLst>
  <p:sldIdLst>
    <p:sldId id="403" r:id="rId2"/>
    <p:sldId id="1194" r:id="rId3"/>
    <p:sldId id="925" r:id="rId4"/>
    <p:sldId id="483" r:id="rId5"/>
    <p:sldId id="1067" r:id="rId6"/>
    <p:sldId id="1195" r:id="rId7"/>
    <p:sldId id="1196" r:id="rId8"/>
    <p:sldId id="1197" r:id="rId9"/>
    <p:sldId id="1198" r:id="rId10"/>
    <p:sldId id="1190" r:id="rId11"/>
    <p:sldId id="1200" r:id="rId12"/>
    <p:sldId id="1201" r:id="rId13"/>
    <p:sldId id="1202" r:id="rId14"/>
    <p:sldId id="1203" r:id="rId15"/>
    <p:sldId id="1204" r:id="rId16"/>
    <p:sldId id="1205" r:id="rId17"/>
    <p:sldId id="1206" r:id="rId18"/>
    <p:sldId id="1207" r:id="rId19"/>
    <p:sldId id="1208" r:id="rId20"/>
    <p:sldId id="1209" r:id="rId21"/>
    <p:sldId id="1210" r:id="rId22"/>
    <p:sldId id="1212" r:id="rId23"/>
    <p:sldId id="1229" r:id="rId24"/>
    <p:sldId id="1213" r:id="rId25"/>
    <p:sldId id="1230" r:id="rId26"/>
    <p:sldId id="1214" r:id="rId27"/>
    <p:sldId id="1224" r:id="rId28"/>
    <p:sldId id="1225" r:id="rId29"/>
    <p:sldId id="963" r:id="rId30"/>
    <p:sldId id="575" r:id="rId31"/>
    <p:sldId id="501" r:id="rId32"/>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816">
          <p15:clr>
            <a:srgbClr val="A4A3A4"/>
          </p15:clr>
        </p15:guide>
        <p15:guide id="2" pos="440">
          <p15:clr>
            <a:srgbClr val="A4A3A4"/>
          </p15:clr>
        </p15:guide>
      </p15:sldGuideLst>
    </p:ext>
    <p:ext uri="{2D200454-40CA-4A62-9FC3-DE9A4176ACB9}">
      <p15:notesGuideLst xmlns:p15="http://schemas.microsoft.com/office/powerpoint/2012/main" xmlns="">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6600"/>
    <a:srgbClr val="CC3300"/>
    <a:srgbClr val="FF9900"/>
    <a:srgbClr val="FF0000"/>
    <a:srgbClr val="CCECFF"/>
    <a:srgbClr val="66CCFF"/>
    <a:srgbClr val="CCFFFF"/>
    <a:srgbClr val="F8F8F8"/>
    <a:srgbClr val="EAEA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123" autoAdjust="0"/>
    <p:restoredTop sz="83454" autoAdjust="0"/>
  </p:normalViewPr>
  <p:slideViewPr>
    <p:cSldViewPr snapToGrid="0">
      <p:cViewPr varScale="1">
        <p:scale>
          <a:sx n="55" d="100"/>
          <a:sy n="55" d="100"/>
        </p:scale>
        <p:origin x="-1698" y="-84"/>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smtClean="0">
                <a:latin typeface="Helvetica" panose="020B0604020202020204" pitchFamily="34" charset="0"/>
              </a:defRPr>
            </a:lvl1pPr>
          </a:lstStyle>
          <a:p>
            <a:pPr>
              <a:defRPr/>
            </a:pPr>
            <a:fld id="{890DDA38-5E15-4458-AA02-5DB6EAB597AB}" type="slidenum">
              <a:rPr lang="en-US" altLang="en-US"/>
              <a:pPr>
                <a:defRPr/>
              </a:pPr>
              <a:t>‹#›</a:t>
            </a:fld>
            <a:endParaRPr lang="en-US" altLang="en-US"/>
          </a:p>
        </p:txBody>
      </p:sp>
    </p:spTree>
    <p:extLst>
      <p:ext uri="{BB962C8B-B14F-4D97-AF65-F5344CB8AC3E}">
        <p14:creationId xmlns:p14="http://schemas.microsoft.com/office/powerpoint/2010/main" xmlns="" val="197865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smtClean="0">
                <a:latin typeface="Times New Roman" panose="02020603050405020304" pitchFamily="18" charset="0"/>
              </a:defRPr>
            </a:lvl1pPr>
          </a:lstStyle>
          <a:p>
            <a:pPr>
              <a:defRPr/>
            </a:pPr>
            <a:fld id="{5B7D5C97-239A-4625-A264-D204ED0A6B82}" type="slidenum">
              <a:rPr lang="en-US" altLang="en-US"/>
              <a:pPr>
                <a:defRPr/>
              </a:pPr>
              <a:t>‹#›</a:t>
            </a:fld>
            <a:endParaRPr lang="en-US" altLang="en-US"/>
          </a:p>
        </p:txBody>
      </p:sp>
    </p:spTree>
    <p:extLst>
      <p:ext uri="{BB962C8B-B14F-4D97-AF65-F5344CB8AC3E}">
        <p14:creationId xmlns:p14="http://schemas.microsoft.com/office/powerpoint/2010/main" xmlns="" val="2256269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1791569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4705867-B1B0-4682-9316-035BF94D747A}" type="slidenum">
              <a:rPr lang="en-AU" altLang="en-US" sz="1200"/>
              <a:pPr eaLnBrk="1" hangingPunct="1"/>
              <a:t>6</a:t>
            </a:fld>
            <a:endParaRPr lang="en-AU" altLang="en-US" sz="12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In virtually all distributed environments, electronic mail is the most heavily used network-based application. But </a:t>
            </a:r>
            <a:r>
              <a:rPr lang="en-AU" altLang="en-US" smtClean="0">
                <a:latin typeface="Arial" panose="020B0604020202020204" pitchFamily="34" charset="0"/>
                <a:ea typeface="ＭＳ Ｐゴシック" panose="020B0600070205080204" pitchFamily="34" charset="-128"/>
              </a:rPr>
              <a:t>current email services are roughly like "postcards”, anyone who wants could pick it up and have a look as its in transit or sitting in the recipients mailbox.</a:t>
            </a:r>
          </a:p>
        </p:txBody>
      </p:sp>
    </p:spTree>
    <p:extLst>
      <p:ext uri="{BB962C8B-B14F-4D97-AF65-F5344CB8AC3E}">
        <p14:creationId xmlns:p14="http://schemas.microsoft.com/office/powerpoint/2010/main" xmlns="" val="1677532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142B7B1-7879-480D-B7CB-5B28536DE8E8}" type="slidenum">
              <a:rPr lang="en-AU" altLang="en-US" sz="1200"/>
              <a:pPr eaLnBrk="1" hangingPunct="1"/>
              <a:t>7</a:t>
            </a:fld>
            <a:endParaRPr lang="en-AU" alt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ea typeface="ＭＳ Ｐゴシック" panose="020B0600070205080204" pitchFamily="34" charset="-128"/>
              </a:rPr>
              <a:t>With the explosively growing reliance on electronic mail for every conceivable purpose, there grows a demand for authentication and confidentiality services. </a:t>
            </a:r>
            <a:r>
              <a:rPr lang="en-AU" altLang="en-US" dirty="0" smtClean="0">
                <a:latin typeface="Arial" panose="020B0604020202020204" pitchFamily="34" charset="0"/>
                <a:ea typeface="ＭＳ Ｐゴシック" panose="020B0600070205080204" pitchFamily="34" charset="-128"/>
              </a:rPr>
              <a:t>What we want is something more akin to standard mail (contents protected inside an envelope) if not registered mail (have confidence about the sender of the mail and its contents). That is, the “classic” security services listed are desired.</a:t>
            </a:r>
          </a:p>
        </p:txBody>
      </p:sp>
    </p:spTree>
    <p:extLst>
      <p:ext uri="{BB962C8B-B14F-4D97-AF65-F5344CB8AC3E}">
        <p14:creationId xmlns:p14="http://schemas.microsoft.com/office/powerpoint/2010/main" xmlns="" val="1536479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42D7F74-0126-43FF-A9E1-4E1EFFE7AEB8}" type="slidenum">
              <a:rPr lang="en-AU" altLang="en-US" sz="1200"/>
              <a:pPr eaLnBrk="1" hangingPunct="1"/>
              <a:t>8</a:t>
            </a:fld>
            <a:endParaRPr lang="en-AU" alt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The </a:t>
            </a:r>
            <a:r>
              <a:rPr lang="en-AU" altLang="en-US" smtClean="0">
                <a:latin typeface="Arial" panose="020B0604020202020204" pitchFamily="34" charset="0"/>
                <a:ea typeface="ＭＳ Ｐゴシック" panose="020B0600070205080204" pitchFamily="34" charset="-128"/>
              </a:rPr>
              <a:t>Pretty Good Privacy (PGP) secure email program,</a:t>
            </a:r>
            <a:r>
              <a:rPr lang="en-US" altLang="en-US" smtClean="0">
                <a:latin typeface="Arial" panose="020B0604020202020204" pitchFamily="34" charset="0"/>
                <a:ea typeface="ＭＳ Ｐゴシック" panose="020B0600070205080204" pitchFamily="34" charset="-128"/>
              </a:rPr>
              <a:t> is a remarkable phenomenon, has grown explosively and is now widely used. Largely the effort of a single person, Phil Zimmermann, who selected the best available crypto algorithms to use &amp; integrated them into a single program, PGP provides a confidentiality and authentication service that can be used for electronic mail and file storage applications. It runs on a wide range of systems, in both free &amp; commercial versions.</a:t>
            </a:r>
          </a:p>
        </p:txBody>
      </p:sp>
    </p:spTree>
    <p:extLst>
      <p:ext uri="{BB962C8B-B14F-4D97-AF65-F5344CB8AC3E}">
        <p14:creationId xmlns:p14="http://schemas.microsoft.com/office/powerpoint/2010/main" xmlns="" val="635863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42D7F74-0126-43FF-A9E1-4E1EFFE7AEB8}" type="slidenum">
              <a:rPr lang="en-AU" altLang="en-US" sz="1200"/>
              <a:pPr eaLnBrk="1" hangingPunct="1"/>
              <a:t>9</a:t>
            </a:fld>
            <a:endParaRPr lang="en-AU" alt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The </a:t>
            </a:r>
            <a:r>
              <a:rPr lang="en-AU" altLang="en-US" smtClean="0">
                <a:latin typeface="Arial" panose="020B0604020202020204" pitchFamily="34" charset="0"/>
                <a:ea typeface="ＭＳ Ｐゴシック" panose="020B0600070205080204" pitchFamily="34" charset="-128"/>
              </a:rPr>
              <a:t>Pretty Good Privacy (PGP) secure email program,</a:t>
            </a:r>
            <a:r>
              <a:rPr lang="en-US" altLang="en-US" smtClean="0">
                <a:latin typeface="Arial" panose="020B0604020202020204" pitchFamily="34" charset="0"/>
                <a:ea typeface="ＭＳ Ｐゴシック" panose="020B0600070205080204" pitchFamily="34" charset="-128"/>
              </a:rPr>
              <a:t> is a remarkable phenomenon, has grown explosively and is now widely used. Largely the effort of a single person, Phil Zimmermann, who selected the best available crypto algorithms to use &amp; integrated them into a single program, PGP provides a confidentiality and authentication service that can be used for electronic mail and file storage applications. It runs on a wide range of systems, in both free &amp; commercial versions.</a:t>
            </a:r>
          </a:p>
        </p:txBody>
      </p:sp>
    </p:spTree>
    <p:extLst>
      <p:ext uri="{BB962C8B-B14F-4D97-AF65-F5344CB8AC3E}">
        <p14:creationId xmlns:p14="http://schemas.microsoft.com/office/powerpoint/2010/main" xmlns="" val="4282621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1744440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3287967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687185B-DC58-4D23-9007-4F3998AE22DF}" type="slidenum">
              <a:rPr lang="en-AU" altLang="en-US" sz="1200"/>
              <a:pPr eaLnBrk="1" hangingPunct="1"/>
              <a:t>12</a:t>
            </a:fld>
            <a:endParaRPr lang="en-AU" altLang="en-US"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The actual operation of PGP, as opposed to the management of keys, consists of four services: authentication, confidentiality, compression, and e-mail compatibility. Stallings Figure 18.1a illustrates the digital signature service provided by PGP. This is the digital signature scheme discussed in Chapter 13 and illustrated in Figure 13.2. The sequence is as listed. Note this assumes use of RSA digital signatures, created using the sender's private key, and verified with the sender's public key. Recent PGP versions also support the use of DSS signatures. Signatures can also be detached from a message/file and sent/stored separately. This can be useful to maintain a separate signature log of all messages sent or received; or on an executable program to detect subsequent virus infection, or when more than one party must sign a document.</a:t>
            </a:r>
          </a:p>
        </p:txBody>
      </p:sp>
    </p:spTree>
    <p:extLst>
      <p:ext uri="{BB962C8B-B14F-4D97-AF65-F5344CB8AC3E}">
        <p14:creationId xmlns:p14="http://schemas.microsoft.com/office/powerpoint/2010/main" xmlns="" val="53032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3470D26-2117-4BAA-A1DC-5CA16ACDCE88}" type="slidenum">
              <a:rPr lang="en-AU" altLang="en-US" sz="1200"/>
              <a:pPr eaLnBrk="1" hangingPunct="1"/>
              <a:t>13</a:t>
            </a:fld>
            <a:endParaRPr lang="en-AU" altLang="en-US" sz="12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Another basic service provided by PGP is confidentiality, provided by encrypting messages to be transmitted or to be stored locally as files, using symmetric encryption algorithms CAST-128, IDEA or 3DES in 64-bit cipher feedback (CFB) mode. The randomly chosen session key used for this is sent encrypted using the recipient’s public RSA key. The steps used in this process are as listed. Stallings Figure 18.1b illustrates the sequence. Recent PGP versions also support the use of ElGamal (a Diffie-Hellman variant) for session-key exchange.</a:t>
            </a:r>
          </a:p>
        </p:txBody>
      </p:sp>
    </p:spTree>
    <p:extLst>
      <p:ext uri="{BB962C8B-B14F-4D97-AF65-F5344CB8AC3E}">
        <p14:creationId xmlns:p14="http://schemas.microsoft.com/office/powerpoint/2010/main" xmlns="" val="2887602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1BACCFF-D5F7-413D-9F93-77150B7C20D0}" type="slidenum">
              <a:rPr lang="en-AU" altLang="en-US" sz="1200"/>
              <a:pPr eaLnBrk="1" hangingPunct="1"/>
              <a:t>14</a:t>
            </a:fld>
            <a:endParaRPr lang="en-AU" altLang="en-US"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As Stallings Figure 18.1c illustrates, both </a:t>
            </a:r>
            <a:r>
              <a:rPr lang="en-US" altLang="en-US" sz="1000" smtClean="0">
                <a:latin typeface="Arial" panose="020B0604020202020204" pitchFamily="34" charset="0"/>
                <a:ea typeface="ＭＳ Ｐゴシック" panose="020B0600070205080204" pitchFamily="34" charset="-128"/>
              </a:rPr>
              <a:t>confidentiality &amp; authentication </a:t>
            </a:r>
            <a:r>
              <a:rPr lang="en-US" altLang="en-US" smtClean="0">
                <a:latin typeface="Arial" panose="020B0604020202020204" pitchFamily="34" charset="0"/>
                <a:ea typeface="ＭＳ Ｐゴシック" panose="020B0600070205080204" pitchFamily="34" charset="-128"/>
              </a:rPr>
              <a:t>services may be used for the same message. Firstly a signature is generated for the plaintext message and prepended to the it. Then the plaintext message plus signature is encrypted using CAST-128 (or IDEA or 3DES), and the session key is encrypted using RSA (or ElGamal). This sequence is preferable to the opposite: encrypting the message and then generating a signature for the encrypted message. It is generally more convenient to store a signature with a plaintext version of a message. Furthermore, for purposes of third-party verification, if the signature is performed first, a third party need not be concerned with the symmetric key when verifying the signature.  In summary, when both services are used, the sender first signs the message with its own private key, then encrypts the message with a session key, and then encrypts the session key with the recipient's public key. </a:t>
            </a:r>
          </a:p>
        </p:txBody>
      </p:sp>
    </p:spTree>
    <p:extLst>
      <p:ext uri="{BB962C8B-B14F-4D97-AF65-F5344CB8AC3E}">
        <p14:creationId xmlns:p14="http://schemas.microsoft.com/office/powerpoint/2010/main" xmlns="" val="427897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758A880-90AE-4E81-95BD-82E4130E3543}" type="slidenum">
              <a:rPr lang="en-AU" altLang="en-US" sz="1200"/>
              <a:pPr eaLnBrk="1" hangingPunct="1"/>
              <a:t>15</a:t>
            </a:fld>
            <a:endParaRPr lang="en-AU" alt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By default PGP compresses the message after applying the signature but before encryption. This has the benefit of saving space both for e-mail transmission and for file storage. The signature is generated before compression for the reasons shown. The compression algorithm used is ZIP, and is indicated by Z for compression and Z–1 for decompression in Figure 18.1. It is described in Online Appendix O. </a:t>
            </a:r>
          </a:p>
        </p:txBody>
      </p:sp>
    </p:spTree>
    <p:extLst>
      <p:ext uri="{BB962C8B-B14F-4D97-AF65-F5344CB8AC3E}">
        <p14:creationId xmlns:p14="http://schemas.microsoft.com/office/powerpoint/2010/main" xmlns="" val="4205431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89DDF0C-88C2-4FEF-8C5C-0EDF4308A097}" type="slidenum">
              <a:rPr lang="en-AU" altLang="en-US" sz="1200"/>
              <a:pPr eaLnBrk="1" hangingPunct="1"/>
              <a:t>16</a:t>
            </a:fld>
            <a:endParaRPr lang="en-AU" altLang="en-US" sz="120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When PGP is used, at least part of the block to be transmitted is encrypted, and thus consists of a stream of arbitrary 8-bit octets. However many electronic mail systems only permit the use of ASCII text. To accommodate this restriction, PGP provides the service of converting the raw 8-bit binary stream to a stream of printable ASCII characters. It uses radix-64 conversion, in which each group of three octets of binary data is mapped into four ASCII characters. The use of radix 64 expands a message by 33%. Fortunately, the session key and signature portions of the message are relatively compact, and the plaintext message has been compressed, often by more than enough to compensate for the radix-64 expansion. This format also appends a CRC to detect transmission errors. See Stallings Appendix 18A for a description. </a:t>
            </a:r>
          </a:p>
          <a:p>
            <a:pPr eaLnBrk="1" hangingPunct="1"/>
            <a:r>
              <a:rPr lang="en-US" altLang="en-US" smtClean="0">
                <a:latin typeface="Arial" panose="020B0604020202020204" pitchFamily="34" charset="0"/>
                <a:ea typeface="ＭＳ Ｐゴシック" panose="020B0600070205080204" pitchFamily="34" charset="-128"/>
              </a:rPr>
              <a:t>PGP also automatically subdivides a message that is too large for a single email, into segments that are small enough to send.</a:t>
            </a:r>
          </a:p>
        </p:txBody>
      </p:sp>
    </p:spTree>
    <p:extLst>
      <p:ext uri="{BB962C8B-B14F-4D97-AF65-F5344CB8AC3E}">
        <p14:creationId xmlns:p14="http://schemas.microsoft.com/office/powerpoint/2010/main" xmlns="" val="1610384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6824EA3-71F7-49F1-96EA-A1C4D54F1782}" type="slidenum">
              <a:rPr lang="en-AU" altLang="en-US" sz="1200"/>
              <a:pPr eaLnBrk="1" hangingPunct="1"/>
              <a:t>17</a:t>
            </a:fld>
            <a:endParaRPr lang="en-AU"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Stallings Figure 18.2 illustrates the general operation of PGP, and the relationship between the services discussed. On transmission, if it is required, a signature is generated using a hash code of the uncompressed plaintext. Then the plaintext, plus signature if present, is compressed. Next, if confidentiality is required, the block (compressed plaintext or compressed signature plus plaintext) is encrypted and pre-pended with the public-key-encrypted symmetric encryption key. Finally, the entire block is converted to radix-64 format. </a:t>
            </a:r>
          </a:p>
          <a:p>
            <a:pPr eaLnBrk="1" hangingPunct="1"/>
            <a:r>
              <a:rPr lang="en-US" altLang="en-US" smtClean="0">
                <a:latin typeface="Arial" panose="020B0604020202020204" pitchFamily="34" charset="0"/>
                <a:ea typeface="ＭＳ Ｐゴシック" panose="020B0600070205080204" pitchFamily="34" charset="-128"/>
              </a:rPr>
              <a:t>On reception, the incoming block is first converted back from radix-64 format to binary. Then, if the message is encrypted, the recipient recovers the session key and decrypts the message. The resulting block is then decompressed. If the message is signed, the recipient recovers the transmitted hash code and compares it to its own calculation of the hash code. </a:t>
            </a:r>
            <a:endParaRPr lang="en-AU"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xmlns="" val="4028484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710BC44-9657-422C-9BF9-0A0994EFC286}" type="slidenum">
              <a:rPr lang="en-AU" altLang="en-US" sz="1200"/>
              <a:pPr eaLnBrk="1" hangingPunct="1"/>
              <a:t>18</a:t>
            </a:fld>
            <a:endParaRPr lang="en-AU" altLang="en-US" sz="12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PGP makes use of four types of keys: one-time session symmetric keys, public keys, private keys, and passphrase-based symmetric keys.</a:t>
            </a:r>
          </a:p>
          <a:p>
            <a:pPr eaLnBrk="1" hangingPunct="1"/>
            <a:r>
              <a:rPr lang="en-US" altLang="en-US" smtClean="0">
                <a:latin typeface="Arial" panose="020B0604020202020204" pitchFamily="34" charset="0"/>
                <a:ea typeface="ＭＳ Ｐゴシック" panose="020B0600070205080204" pitchFamily="34" charset="-128"/>
              </a:rPr>
              <a:t>Each session key is associated with a single message and is used only for the purpose of encrypting and decrypting that message, using a symmetric encryption algorithm, such as CAST-128 and IDEA with 128-bit keys; or 3DES with a 168-bit key.  Random numbers are generated using the ANSI X12.17 generator, with inputs based on keystroke input from the user, where both the keystroke timing and the actual keys struck are used to generate a randomized stream of numbers. Stallings Online Appendix P discusses PGP random number generation techniques in more detail.</a:t>
            </a:r>
          </a:p>
        </p:txBody>
      </p:sp>
    </p:spTree>
    <p:extLst>
      <p:ext uri="{BB962C8B-B14F-4D97-AF65-F5344CB8AC3E}">
        <p14:creationId xmlns:p14="http://schemas.microsoft.com/office/powerpoint/2010/main" xmlns="" val="1525577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469D1E4-DA71-41B4-81B3-EA9C09CFF4E3}" type="slidenum">
              <a:rPr lang="en-AU" altLang="en-US" sz="1200"/>
              <a:pPr eaLnBrk="1" hangingPunct="1"/>
              <a:t>19</a:t>
            </a:fld>
            <a:endParaRPr lang="en-AU" alt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Since many public/private keys may be in use with PGP, there is a need to identify which key is actually used to encrypt the session key for any specific message. You could just send the full public-key with every message, but this is inefficient. Rather PGP use a key identifier based on the least significant 64-bits of the key, which will very likely be unique. Then only the much shorter key ID would need to be transmitted with any message. A key ID is also required for the PGP digital signature.</a:t>
            </a:r>
          </a:p>
          <a:p>
            <a:pPr eaLnBrk="1" hangingPunct="1"/>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xmlns="" val="429689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6C71BDA-5C41-47D7-8FA3-B402A9A1ED90}" type="slidenum">
              <a:rPr lang="en-AU" altLang="en-US" sz="1200"/>
              <a:pPr eaLnBrk="1" hangingPunct="1"/>
              <a:t>20</a:t>
            </a:fld>
            <a:endParaRPr lang="en-AU" altLang="en-US" sz="1200"/>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Stallings Figure 18.3 shows the format of a transmitted PGP message. A message consists of three components: the message component, a signature (optional), and a session key component (optional). The </a:t>
            </a:r>
            <a:r>
              <a:rPr lang="en-US" altLang="en-US" b="1" smtClean="0">
                <a:latin typeface="Arial" panose="020B0604020202020204" pitchFamily="34" charset="0"/>
                <a:ea typeface="ＭＳ Ｐゴシック" panose="020B0600070205080204" pitchFamily="34" charset="-128"/>
              </a:rPr>
              <a:t>message component</a:t>
            </a:r>
            <a:r>
              <a:rPr lang="en-US" altLang="en-US" smtClean="0">
                <a:latin typeface="Arial" panose="020B0604020202020204" pitchFamily="34" charset="0"/>
                <a:ea typeface="ＭＳ Ｐゴシック" panose="020B0600070205080204" pitchFamily="34" charset="-128"/>
              </a:rPr>
              <a:t> includes the actual data to be stored or transmitted, as well as a filename and a timestamp that specifies the time of creation.  The</a:t>
            </a:r>
            <a:r>
              <a:rPr lang="en-US" altLang="en-US" b="1" smtClean="0">
                <a:latin typeface="Arial" panose="020B0604020202020204" pitchFamily="34" charset="0"/>
                <a:ea typeface="ＭＳ Ｐゴシック" panose="020B0600070205080204" pitchFamily="34" charset="-128"/>
              </a:rPr>
              <a:t> signature </a:t>
            </a:r>
            <a:r>
              <a:rPr lang="en-US" altLang="en-US" smtClean="0">
                <a:latin typeface="Arial" panose="020B0604020202020204" pitchFamily="34" charset="0"/>
                <a:ea typeface="ＭＳ Ｐゴシック" panose="020B0600070205080204" pitchFamily="34" charset="-128"/>
              </a:rPr>
              <a:t>component includes a timestamp, encrypted SHA-1 message digest, leading two digest octets for verification, and the Key ID of the sender’s public key. The </a:t>
            </a:r>
            <a:r>
              <a:rPr lang="en-US" altLang="en-US" b="1" smtClean="0">
                <a:latin typeface="Arial" panose="020B0604020202020204" pitchFamily="34" charset="0"/>
                <a:ea typeface="ＭＳ Ｐゴシック" panose="020B0600070205080204" pitchFamily="34" charset="-128"/>
              </a:rPr>
              <a:t>session key </a:t>
            </a:r>
            <a:r>
              <a:rPr lang="en-US" altLang="en-US" smtClean="0">
                <a:latin typeface="Arial" panose="020B0604020202020204" pitchFamily="34" charset="0"/>
                <a:ea typeface="ＭＳ Ｐゴシック" panose="020B0600070205080204" pitchFamily="34" charset="-128"/>
              </a:rPr>
              <a:t>component includes the session key and the identifier of the recipient's public key that was used by the sender to encrypt the session key.  The entire block is usually encoded with radix-64 encoding.</a:t>
            </a:r>
            <a:endParaRPr lang="en-AU"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xmlns="" val="2246460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817E352-2C0D-4EA5-8354-BF2177ACBE95}" type="slidenum">
              <a:rPr lang="en-AU" altLang="en-US" sz="1200"/>
              <a:pPr eaLnBrk="1" hangingPunct="1"/>
              <a:t>21</a:t>
            </a:fld>
            <a:endParaRPr lang="en-AU" alt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Keys &amp; key IDs are critical to the operation of PGP. These keys need to be stored and organized in a systematic way for efficient and effective use by all parties.  PGP uses a pair of data structures, one to store the users public/private key pairs - their private-key ring; and one to store the public keys of other known users, their public-key ring. The private keys are kept encrypted using a block cipher, with a key derived by hashing a pass-phrase which the user enters whenever that key needs to be used. As in any system based on passwords, the security of this system depends on the security of the password, which should be not easily guessed but easily remembered. </a:t>
            </a:r>
          </a:p>
        </p:txBody>
      </p:sp>
    </p:spTree>
    <p:extLst>
      <p:ext uri="{BB962C8B-B14F-4D97-AF65-F5344CB8AC3E}">
        <p14:creationId xmlns:p14="http://schemas.microsoft.com/office/powerpoint/2010/main" xmlns="" val="3189560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8EAAE64-3588-423F-BBC6-CD7E58F444FC}" type="slidenum">
              <a:rPr lang="en-AU" altLang="en-US" sz="1200"/>
              <a:pPr eaLnBrk="1" hangingPunct="1"/>
              <a:t>22</a:t>
            </a:fld>
            <a:endParaRPr lang="en-AU" altLang="en-US" sz="1200"/>
          </a:p>
        </p:txBody>
      </p:sp>
      <p:sp>
        <p:nvSpPr>
          <p:cNvPr id="48131" name="Rectangle 2"/>
          <p:cNvSpPr>
            <a:spLocks noGrp="1" noRot="1" noChangeAspect="1" noChangeArrowheads="1" noTextEdit="1"/>
          </p:cNvSpPr>
          <p:nvPr>
            <p:ph type="sldImg"/>
          </p:nvPr>
        </p:nvSpPr>
        <p:spPr>
          <a:solidFill>
            <a:srgbClr val="FFFFFF"/>
          </a:solidFill>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ea typeface="ＭＳ Ｐゴシック" panose="020B0600070205080204" pitchFamily="34" charset="-128"/>
              </a:rPr>
              <a:t>Stallings Figure 18.5 illustrates how these key rings are used in message transmission to implement the various PGP crypto services (ignoring compression and radix-64 conversion for simplicity). The sending PGP entity performs the following steps:   </a:t>
            </a:r>
          </a:p>
          <a:p>
            <a:pPr eaLnBrk="1" hangingPunct="1"/>
            <a:r>
              <a:rPr lang="en-US" altLang="en-US" dirty="0" smtClean="0">
                <a:latin typeface="Arial" panose="020B0604020202020204" pitchFamily="34" charset="0"/>
                <a:ea typeface="ＭＳ Ｐゴシック" panose="020B0600070205080204" pitchFamily="34" charset="-128"/>
              </a:rPr>
              <a:t>1. Signing the message:  </a:t>
            </a:r>
          </a:p>
          <a:p>
            <a:pPr eaLnBrk="1" hangingPunct="1"/>
            <a:r>
              <a:rPr lang="en-US" altLang="en-US" dirty="0" smtClean="0">
                <a:latin typeface="Arial" panose="020B0604020202020204" pitchFamily="34" charset="0"/>
                <a:ea typeface="ＭＳ Ｐゴシック" panose="020B0600070205080204" pitchFamily="34" charset="-128"/>
              </a:rPr>
              <a:t>  a. PGP retrieves the sender's private key from the private-key ring using </a:t>
            </a:r>
            <a:r>
              <a:rPr lang="en-US" altLang="en-US" dirty="0" err="1" smtClean="0">
                <a:latin typeface="Arial" panose="020B0604020202020204" pitchFamily="34" charset="0"/>
                <a:ea typeface="ＭＳ Ｐゴシック" panose="020B0600070205080204" pitchFamily="34" charset="-128"/>
              </a:rPr>
              <a:t>your_userid</a:t>
            </a:r>
            <a:r>
              <a:rPr lang="en-US" altLang="en-US" dirty="0" smtClean="0">
                <a:latin typeface="Arial" panose="020B0604020202020204" pitchFamily="34" charset="0"/>
                <a:ea typeface="ＭＳ Ｐゴシック" panose="020B0600070205080204" pitchFamily="34" charset="-128"/>
              </a:rPr>
              <a:t> as an index. If </a:t>
            </a:r>
            <a:r>
              <a:rPr lang="en-US" altLang="en-US" dirty="0" err="1" smtClean="0">
                <a:latin typeface="Arial" panose="020B0604020202020204" pitchFamily="34" charset="0"/>
                <a:ea typeface="ＭＳ Ｐゴシック" panose="020B0600070205080204" pitchFamily="34" charset="-128"/>
              </a:rPr>
              <a:t>your_userid</a:t>
            </a:r>
            <a:r>
              <a:rPr lang="en-US" altLang="en-US" dirty="0" smtClean="0">
                <a:latin typeface="Arial" panose="020B0604020202020204" pitchFamily="34" charset="0"/>
                <a:ea typeface="ＭＳ Ｐゴシック" panose="020B0600070205080204" pitchFamily="34" charset="-128"/>
              </a:rPr>
              <a:t> was not provided in the command, the first private key on the ring is retrieved.  </a:t>
            </a:r>
          </a:p>
          <a:p>
            <a:pPr eaLnBrk="1" hangingPunct="1"/>
            <a:r>
              <a:rPr lang="en-US" altLang="en-US" dirty="0" smtClean="0">
                <a:latin typeface="Arial" panose="020B0604020202020204" pitchFamily="34" charset="0"/>
                <a:ea typeface="ＭＳ Ｐゴシック" panose="020B0600070205080204" pitchFamily="34" charset="-128"/>
              </a:rPr>
              <a:t>  b. PGP prompts the user for the passphrase to recover the unencrypted private key. </a:t>
            </a:r>
          </a:p>
          <a:p>
            <a:pPr eaLnBrk="1" hangingPunct="1"/>
            <a:r>
              <a:rPr lang="en-US" altLang="en-US" dirty="0" smtClean="0">
                <a:latin typeface="Arial" panose="020B0604020202020204" pitchFamily="34" charset="0"/>
                <a:ea typeface="ＭＳ Ｐゴシック" panose="020B0600070205080204" pitchFamily="34" charset="-128"/>
              </a:rPr>
              <a:t>  c. The signature component of the message is constructed.  </a:t>
            </a:r>
          </a:p>
          <a:p>
            <a:pPr eaLnBrk="1" hangingPunct="1"/>
            <a:r>
              <a:rPr lang="en-US" altLang="en-US" dirty="0" smtClean="0">
                <a:latin typeface="Arial" panose="020B0604020202020204" pitchFamily="34" charset="0"/>
                <a:ea typeface="ＭＳ Ｐゴシック" panose="020B0600070205080204" pitchFamily="34" charset="-128"/>
              </a:rPr>
              <a:t>2. Encrypting the message:</a:t>
            </a:r>
          </a:p>
          <a:p>
            <a:pPr eaLnBrk="1" hangingPunct="1"/>
            <a:r>
              <a:rPr lang="en-US" altLang="en-US" dirty="0" smtClean="0">
                <a:latin typeface="Arial" panose="020B0604020202020204" pitchFamily="34" charset="0"/>
                <a:ea typeface="ＭＳ Ｐゴシック" panose="020B0600070205080204" pitchFamily="34" charset="-128"/>
              </a:rPr>
              <a:t>  a. PGP generates a session key and encrypts the message. </a:t>
            </a:r>
          </a:p>
          <a:p>
            <a:pPr eaLnBrk="1" hangingPunct="1"/>
            <a:r>
              <a:rPr lang="en-US" altLang="en-US" dirty="0" smtClean="0">
                <a:latin typeface="Arial" panose="020B0604020202020204" pitchFamily="34" charset="0"/>
                <a:ea typeface="ＭＳ Ｐゴシック" panose="020B0600070205080204" pitchFamily="34" charset="-128"/>
              </a:rPr>
              <a:t>  b. PGP retrieves the recipient's public key from the public-key ring using </a:t>
            </a:r>
            <a:r>
              <a:rPr lang="en-US" altLang="en-US" dirty="0" err="1" smtClean="0">
                <a:latin typeface="Arial" panose="020B0604020202020204" pitchFamily="34" charset="0"/>
                <a:ea typeface="ＭＳ Ｐゴシック" panose="020B0600070205080204" pitchFamily="34" charset="-128"/>
              </a:rPr>
              <a:t>her_userid</a:t>
            </a:r>
            <a:r>
              <a:rPr lang="en-US" altLang="en-US" dirty="0" smtClean="0">
                <a:latin typeface="Arial" panose="020B0604020202020204" pitchFamily="34" charset="0"/>
                <a:ea typeface="ＭＳ Ｐゴシック" panose="020B0600070205080204" pitchFamily="34" charset="-128"/>
              </a:rPr>
              <a:t> as an index.</a:t>
            </a:r>
          </a:p>
          <a:p>
            <a:pPr eaLnBrk="1" hangingPunct="1"/>
            <a:r>
              <a:rPr lang="en-US" altLang="en-US" dirty="0" smtClean="0">
                <a:latin typeface="Arial" panose="020B0604020202020204" pitchFamily="34" charset="0"/>
                <a:ea typeface="ＭＳ Ｐゴシック" panose="020B0600070205080204" pitchFamily="34" charset="-128"/>
              </a:rPr>
              <a:t>  c. The session key component of the message is constructed. </a:t>
            </a:r>
            <a:endParaRPr lang="en-AU"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xmlns="" val="41312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8EAAE64-3588-423F-BBC6-CD7E58F444FC}" type="slidenum">
              <a:rPr lang="en-AU" altLang="en-US" sz="1200"/>
              <a:pPr eaLnBrk="1" hangingPunct="1"/>
              <a:t>23</a:t>
            </a:fld>
            <a:endParaRPr lang="en-AU" altLang="en-US" sz="1200"/>
          </a:p>
        </p:txBody>
      </p:sp>
      <p:sp>
        <p:nvSpPr>
          <p:cNvPr id="48131" name="Rectangle 2"/>
          <p:cNvSpPr>
            <a:spLocks noGrp="1" noRot="1" noChangeAspect="1" noChangeArrowheads="1" noTextEdit="1"/>
          </p:cNvSpPr>
          <p:nvPr>
            <p:ph type="sldImg"/>
          </p:nvPr>
        </p:nvSpPr>
        <p:spPr>
          <a:solidFill>
            <a:srgbClr val="FFFFFF"/>
          </a:solidFill>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ea typeface="ＭＳ Ｐゴシック" panose="020B0600070205080204" pitchFamily="34" charset="-128"/>
              </a:rPr>
              <a:t>Stallings Figure 18.5 illustrates how these key rings are used in message transmission to implement the various PGP crypto services (ignoring compression and radix-64 conversion for simplicity). The sending PGP entity performs the following steps:   </a:t>
            </a:r>
          </a:p>
          <a:p>
            <a:pPr eaLnBrk="1" hangingPunct="1"/>
            <a:r>
              <a:rPr lang="en-US" altLang="en-US" dirty="0" smtClean="0">
                <a:latin typeface="Arial" panose="020B0604020202020204" pitchFamily="34" charset="0"/>
                <a:ea typeface="ＭＳ Ｐゴシック" panose="020B0600070205080204" pitchFamily="34" charset="-128"/>
              </a:rPr>
              <a:t>1. Signing the message:  </a:t>
            </a:r>
          </a:p>
          <a:p>
            <a:pPr eaLnBrk="1" hangingPunct="1"/>
            <a:r>
              <a:rPr lang="en-US" altLang="en-US" dirty="0" smtClean="0">
                <a:latin typeface="Arial" panose="020B0604020202020204" pitchFamily="34" charset="0"/>
                <a:ea typeface="ＭＳ Ｐゴシック" panose="020B0600070205080204" pitchFamily="34" charset="-128"/>
              </a:rPr>
              <a:t>  a. PGP retrieves the sender's private key from the private-key ring using </a:t>
            </a:r>
            <a:r>
              <a:rPr lang="en-US" altLang="en-US" dirty="0" err="1" smtClean="0">
                <a:latin typeface="Arial" panose="020B0604020202020204" pitchFamily="34" charset="0"/>
                <a:ea typeface="ＭＳ Ｐゴシック" panose="020B0600070205080204" pitchFamily="34" charset="-128"/>
              </a:rPr>
              <a:t>your_userid</a:t>
            </a:r>
            <a:r>
              <a:rPr lang="en-US" altLang="en-US" dirty="0" smtClean="0">
                <a:latin typeface="Arial" panose="020B0604020202020204" pitchFamily="34" charset="0"/>
                <a:ea typeface="ＭＳ Ｐゴシック" panose="020B0600070205080204" pitchFamily="34" charset="-128"/>
              </a:rPr>
              <a:t> as an index. If </a:t>
            </a:r>
            <a:r>
              <a:rPr lang="en-US" altLang="en-US" dirty="0" err="1" smtClean="0">
                <a:latin typeface="Arial" panose="020B0604020202020204" pitchFamily="34" charset="0"/>
                <a:ea typeface="ＭＳ Ｐゴシック" panose="020B0600070205080204" pitchFamily="34" charset="-128"/>
              </a:rPr>
              <a:t>your_userid</a:t>
            </a:r>
            <a:r>
              <a:rPr lang="en-US" altLang="en-US" dirty="0" smtClean="0">
                <a:latin typeface="Arial" panose="020B0604020202020204" pitchFamily="34" charset="0"/>
                <a:ea typeface="ＭＳ Ｐゴシック" panose="020B0600070205080204" pitchFamily="34" charset="-128"/>
              </a:rPr>
              <a:t> was not provided in the command, the first private key on the ring is retrieved.  </a:t>
            </a:r>
          </a:p>
          <a:p>
            <a:pPr eaLnBrk="1" hangingPunct="1"/>
            <a:r>
              <a:rPr lang="en-US" altLang="en-US" dirty="0" smtClean="0">
                <a:latin typeface="Arial" panose="020B0604020202020204" pitchFamily="34" charset="0"/>
                <a:ea typeface="ＭＳ Ｐゴシック" panose="020B0600070205080204" pitchFamily="34" charset="-128"/>
              </a:rPr>
              <a:t>  b. PGP prompts the user for the passphrase to recover the unencrypted private key. </a:t>
            </a:r>
          </a:p>
          <a:p>
            <a:pPr eaLnBrk="1" hangingPunct="1"/>
            <a:r>
              <a:rPr lang="en-US" altLang="en-US" dirty="0" smtClean="0">
                <a:latin typeface="Arial" panose="020B0604020202020204" pitchFamily="34" charset="0"/>
                <a:ea typeface="ＭＳ Ｐゴシック" panose="020B0600070205080204" pitchFamily="34" charset="-128"/>
              </a:rPr>
              <a:t>  c. The signature component of the message is constructed.  </a:t>
            </a:r>
          </a:p>
          <a:p>
            <a:pPr eaLnBrk="1" hangingPunct="1"/>
            <a:r>
              <a:rPr lang="en-US" altLang="en-US" dirty="0" smtClean="0">
                <a:latin typeface="Arial" panose="020B0604020202020204" pitchFamily="34" charset="0"/>
                <a:ea typeface="ＭＳ Ｐゴシック" panose="020B0600070205080204" pitchFamily="34" charset="-128"/>
              </a:rPr>
              <a:t>2. Encrypting the message:</a:t>
            </a:r>
          </a:p>
          <a:p>
            <a:pPr eaLnBrk="1" hangingPunct="1"/>
            <a:r>
              <a:rPr lang="en-US" altLang="en-US" dirty="0" smtClean="0">
                <a:latin typeface="Arial" panose="020B0604020202020204" pitchFamily="34" charset="0"/>
                <a:ea typeface="ＭＳ Ｐゴシック" panose="020B0600070205080204" pitchFamily="34" charset="-128"/>
              </a:rPr>
              <a:t>  a. PGP generates a session key and encrypts the message. </a:t>
            </a:r>
          </a:p>
          <a:p>
            <a:pPr eaLnBrk="1" hangingPunct="1"/>
            <a:r>
              <a:rPr lang="en-US" altLang="en-US" dirty="0" smtClean="0">
                <a:latin typeface="Arial" panose="020B0604020202020204" pitchFamily="34" charset="0"/>
                <a:ea typeface="ＭＳ Ｐゴシック" panose="020B0600070205080204" pitchFamily="34" charset="-128"/>
              </a:rPr>
              <a:t>  b. PGP retrieves the recipient's public key from the public-key ring using </a:t>
            </a:r>
            <a:r>
              <a:rPr lang="en-US" altLang="en-US" dirty="0" err="1" smtClean="0">
                <a:latin typeface="Arial" panose="020B0604020202020204" pitchFamily="34" charset="0"/>
                <a:ea typeface="ＭＳ Ｐゴシック" panose="020B0600070205080204" pitchFamily="34" charset="-128"/>
              </a:rPr>
              <a:t>her_userid</a:t>
            </a:r>
            <a:r>
              <a:rPr lang="en-US" altLang="en-US" dirty="0" smtClean="0">
                <a:latin typeface="Arial" panose="020B0604020202020204" pitchFamily="34" charset="0"/>
                <a:ea typeface="ＭＳ Ｐゴシック" panose="020B0600070205080204" pitchFamily="34" charset="-128"/>
              </a:rPr>
              <a:t> as an index.</a:t>
            </a:r>
          </a:p>
          <a:p>
            <a:pPr eaLnBrk="1" hangingPunct="1"/>
            <a:r>
              <a:rPr lang="en-US" altLang="en-US" dirty="0" smtClean="0">
                <a:latin typeface="Arial" panose="020B0604020202020204" pitchFamily="34" charset="0"/>
                <a:ea typeface="ＭＳ Ｐゴシック" panose="020B0600070205080204" pitchFamily="34" charset="-128"/>
              </a:rPr>
              <a:t>  c. The session key component of the message is constructed. </a:t>
            </a:r>
            <a:endParaRPr lang="en-AU"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xmlns="" val="4052953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44E8B2F-5FC9-4041-898E-8725918B79C3}" type="slidenum">
              <a:rPr lang="en-AU" altLang="en-US" sz="1200"/>
              <a:pPr eaLnBrk="1" hangingPunct="1"/>
              <a:t>24</a:t>
            </a:fld>
            <a:endParaRPr lang="en-AU" altLang="en-US" sz="1200"/>
          </a:p>
        </p:txBody>
      </p:sp>
      <p:sp>
        <p:nvSpPr>
          <p:cNvPr id="50179" name="Rectangle 2"/>
          <p:cNvSpPr>
            <a:spLocks noGrp="1" noRot="1" noChangeAspect="1" noChangeArrowheads="1" noTextEdit="1"/>
          </p:cNvSpPr>
          <p:nvPr>
            <p:ph type="sldImg"/>
          </p:nvPr>
        </p:nvSpPr>
        <p:spPr>
          <a:solidFill>
            <a:srgbClr val="FFFFFF"/>
          </a:solidFill>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ea typeface="ＭＳ Ｐゴシック" panose="020B0600070205080204" pitchFamily="34" charset="-128"/>
              </a:rPr>
              <a:t>Stallings Figure 18.6 then illustrates how these key rings are used in message reception to implement the various PGP crypto services (again ignoring compression and radix-64 conversion for simplicity). The receiving PGP entity performs the following steps:</a:t>
            </a:r>
          </a:p>
          <a:p>
            <a:pPr eaLnBrk="1" hangingPunct="1"/>
            <a:r>
              <a:rPr lang="en-US" altLang="en-US" dirty="0" smtClean="0">
                <a:latin typeface="Arial" panose="020B0604020202020204" pitchFamily="34" charset="0"/>
                <a:ea typeface="ＭＳ Ｐゴシック" panose="020B0600070205080204" pitchFamily="34" charset="-128"/>
              </a:rPr>
              <a:t>1. Decrypting the message:  </a:t>
            </a:r>
          </a:p>
          <a:p>
            <a:pPr eaLnBrk="1" hangingPunct="1"/>
            <a:r>
              <a:rPr lang="en-US" altLang="en-US" dirty="0" smtClean="0">
                <a:latin typeface="Arial" panose="020B0604020202020204" pitchFamily="34" charset="0"/>
                <a:ea typeface="ＭＳ Ｐゴシック" panose="020B0600070205080204" pitchFamily="34" charset="-128"/>
              </a:rPr>
              <a:t>  a. PGP retrieves the receiver's private key from the private-key ring, using the Key ID field in the session key component of the message as an index.</a:t>
            </a:r>
          </a:p>
          <a:p>
            <a:pPr eaLnBrk="1" hangingPunct="1"/>
            <a:r>
              <a:rPr lang="en-US" altLang="en-US" dirty="0" smtClean="0">
                <a:latin typeface="Arial" panose="020B0604020202020204" pitchFamily="34" charset="0"/>
                <a:ea typeface="ＭＳ Ｐゴシック" panose="020B0600070205080204" pitchFamily="34" charset="-128"/>
              </a:rPr>
              <a:t>  b. PGP prompts the user for the passphrase to recover the unencrypted private key.  </a:t>
            </a:r>
          </a:p>
          <a:p>
            <a:pPr eaLnBrk="1" hangingPunct="1"/>
            <a:r>
              <a:rPr lang="en-US" altLang="en-US" dirty="0" smtClean="0">
                <a:latin typeface="Arial" panose="020B0604020202020204" pitchFamily="34" charset="0"/>
                <a:ea typeface="ＭＳ Ｐゴシック" panose="020B0600070205080204" pitchFamily="34" charset="-128"/>
              </a:rPr>
              <a:t>  c. PGP then recovers the session key and decrypts the message. </a:t>
            </a:r>
          </a:p>
          <a:p>
            <a:pPr eaLnBrk="1" hangingPunct="1"/>
            <a:r>
              <a:rPr lang="en-US" altLang="en-US" dirty="0" smtClean="0">
                <a:latin typeface="Arial" panose="020B0604020202020204" pitchFamily="34" charset="0"/>
                <a:ea typeface="ＭＳ Ｐゴシック" panose="020B0600070205080204" pitchFamily="34" charset="-128"/>
              </a:rPr>
              <a:t>2. Authenticating the message:  </a:t>
            </a:r>
          </a:p>
          <a:p>
            <a:pPr eaLnBrk="1" hangingPunct="1"/>
            <a:r>
              <a:rPr lang="en-US" altLang="en-US" dirty="0" smtClean="0">
                <a:latin typeface="Arial" panose="020B0604020202020204" pitchFamily="34" charset="0"/>
                <a:ea typeface="ＭＳ Ｐゴシック" panose="020B0600070205080204" pitchFamily="34" charset="-128"/>
              </a:rPr>
              <a:t>  a. PGP retrieves the sender's public key from the public-key ring, using the Key ID field in the signature key component of the message as an index.  </a:t>
            </a:r>
          </a:p>
          <a:p>
            <a:pPr eaLnBrk="1" hangingPunct="1"/>
            <a:r>
              <a:rPr lang="en-US" altLang="en-US" dirty="0" smtClean="0">
                <a:latin typeface="Arial" panose="020B0604020202020204" pitchFamily="34" charset="0"/>
                <a:ea typeface="ＭＳ Ｐゴシック" panose="020B0600070205080204" pitchFamily="34" charset="-128"/>
              </a:rPr>
              <a:t>  b. PGP recovers the transmitted message digest.  </a:t>
            </a:r>
          </a:p>
          <a:p>
            <a:pPr eaLnBrk="1" hangingPunct="1"/>
            <a:r>
              <a:rPr lang="en-US" altLang="en-US" dirty="0" smtClean="0">
                <a:latin typeface="Arial" panose="020B0604020202020204" pitchFamily="34" charset="0"/>
                <a:ea typeface="ＭＳ Ｐゴシック" panose="020B0600070205080204" pitchFamily="34" charset="-128"/>
              </a:rPr>
              <a:t>  c. PGP computes the message digest for the received message and compares it to the transmitted message digest to authenticate. </a:t>
            </a:r>
          </a:p>
          <a:p>
            <a:pPr eaLnBrk="1" hangingPunct="1"/>
            <a:endParaRPr lang="en-AU"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xmlns="" val="3611523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44E8B2F-5FC9-4041-898E-8725918B79C3}" type="slidenum">
              <a:rPr lang="en-AU" altLang="en-US" sz="1200"/>
              <a:pPr eaLnBrk="1" hangingPunct="1"/>
              <a:t>25</a:t>
            </a:fld>
            <a:endParaRPr lang="en-AU" altLang="en-US" sz="1200"/>
          </a:p>
        </p:txBody>
      </p:sp>
      <p:sp>
        <p:nvSpPr>
          <p:cNvPr id="50179" name="Rectangle 2"/>
          <p:cNvSpPr>
            <a:spLocks noGrp="1" noRot="1" noChangeAspect="1" noChangeArrowheads="1" noTextEdit="1"/>
          </p:cNvSpPr>
          <p:nvPr>
            <p:ph type="sldImg"/>
          </p:nvPr>
        </p:nvSpPr>
        <p:spPr>
          <a:solidFill>
            <a:srgbClr val="FFFFFF"/>
          </a:solidFill>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Stallings Figure 18.6 then illustrates how these key rings are used in message reception to implement the various PGP crypto services (again ignoring compression and radix-64 conversion for simplicity). The receiving PGP entity performs the following steps:</a:t>
            </a:r>
          </a:p>
          <a:p>
            <a:pPr eaLnBrk="1" hangingPunct="1"/>
            <a:r>
              <a:rPr lang="en-US" altLang="en-US" smtClean="0">
                <a:latin typeface="Arial" panose="020B0604020202020204" pitchFamily="34" charset="0"/>
                <a:ea typeface="ＭＳ Ｐゴシック" panose="020B0600070205080204" pitchFamily="34" charset="-128"/>
              </a:rPr>
              <a:t>1. Decrypting the message:  </a:t>
            </a:r>
          </a:p>
          <a:p>
            <a:pPr eaLnBrk="1" hangingPunct="1"/>
            <a:r>
              <a:rPr lang="en-US" altLang="en-US" smtClean="0">
                <a:latin typeface="Arial" panose="020B0604020202020204" pitchFamily="34" charset="0"/>
                <a:ea typeface="ＭＳ Ｐゴシック" panose="020B0600070205080204" pitchFamily="34" charset="-128"/>
              </a:rPr>
              <a:t>  a. PGP retrieves the receiver's private key from the private-key ring, using the Key ID field in the session key component of the message as an index.</a:t>
            </a:r>
          </a:p>
          <a:p>
            <a:pPr eaLnBrk="1" hangingPunct="1"/>
            <a:r>
              <a:rPr lang="en-US" altLang="en-US" smtClean="0">
                <a:latin typeface="Arial" panose="020B0604020202020204" pitchFamily="34" charset="0"/>
                <a:ea typeface="ＭＳ Ｐゴシック" panose="020B0600070205080204" pitchFamily="34" charset="-128"/>
              </a:rPr>
              <a:t>  b. PGP prompts the user for the passphrase to recover the unencrypted private key.  </a:t>
            </a:r>
          </a:p>
          <a:p>
            <a:pPr eaLnBrk="1" hangingPunct="1"/>
            <a:r>
              <a:rPr lang="en-US" altLang="en-US" smtClean="0">
                <a:latin typeface="Arial" panose="020B0604020202020204" pitchFamily="34" charset="0"/>
                <a:ea typeface="ＭＳ Ｐゴシック" panose="020B0600070205080204" pitchFamily="34" charset="-128"/>
              </a:rPr>
              <a:t>  c. PGP then recovers the session key and decrypts the message. </a:t>
            </a:r>
          </a:p>
          <a:p>
            <a:pPr eaLnBrk="1" hangingPunct="1"/>
            <a:r>
              <a:rPr lang="en-US" altLang="en-US" smtClean="0">
                <a:latin typeface="Arial" panose="020B0604020202020204" pitchFamily="34" charset="0"/>
                <a:ea typeface="ＭＳ Ｐゴシック" panose="020B0600070205080204" pitchFamily="34" charset="-128"/>
              </a:rPr>
              <a:t>2. Authenticating the message:  </a:t>
            </a:r>
          </a:p>
          <a:p>
            <a:pPr eaLnBrk="1" hangingPunct="1"/>
            <a:r>
              <a:rPr lang="en-US" altLang="en-US" smtClean="0">
                <a:latin typeface="Arial" panose="020B0604020202020204" pitchFamily="34" charset="0"/>
                <a:ea typeface="ＭＳ Ｐゴシック" panose="020B0600070205080204" pitchFamily="34" charset="-128"/>
              </a:rPr>
              <a:t>  a. PGP retrieves the sender's public key from the public-key ring, using the Key ID field in the signature key component of the message as an index.  </a:t>
            </a:r>
          </a:p>
          <a:p>
            <a:pPr eaLnBrk="1" hangingPunct="1"/>
            <a:r>
              <a:rPr lang="en-US" altLang="en-US" smtClean="0">
                <a:latin typeface="Arial" panose="020B0604020202020204" pitchFamily="34" charset="0"/>
                <a:ea typeface="ＭＳ Ｐゴシック" panose="020B0600070205080204" pitchFamily="34" charset="-128"/>
              </a:rPr>
              <a:t>  b. PGP recovers the transmitted message digest.  </a:t>
            </a:r>
          </a:p>
          <a:p>
            <a:pPr eaLnBrk="1" hangingPunct="1"/>
            <a:r>
              <a:rPr lang="en-US" altLang="en-US" smtClean="0">
                <a:latin typeface="Arial" panose="020B0604020202020204" pitchFamily="34" charset="0"/>
                <a:ea typeface="ＭＳ Ｐゴシック" panose="020B0600070205080204" pitchFamily="34" charset="-128"/>
              </a:rPr>
              <a:t>  c. PGP computes the message digest for the received message and compares it to the transmitted message digest to authenticate. </a:t>
            </a:r>
          </a:p>
          <a:p>
            <a:pPr eaLnBrk="1" hangingPunct="1"/>
            <a:endParaRPr lang="en-AU"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xmlns="" val="42744749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4B7E45C-480E-4A7E-803F-93CB012F957C}" type="slidenum">
              <a:rPr lang="en-AU" altLang="en-US" sz="1200"/>
              <a:pPr eaLnBrk="1" hangingPunct="1"/>
              <a:t>26</a:t>
            </a:fld>
            <a:endParaRPr lang="en-AU" alt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The PGP documentation notes that “This whole business of protecting public keys from tampering is the single most difficult problem in practical public key applications”. Its solution is to support a variety of formal and informal environments, in which any user can act as a “CA” to certify another user’s public key, and then act as a “trusted introducer” to other users, thus forming a “web of trust”. PGP provides a convenient means of using trust, associating trust with public keys, and exploiting trust information. The key ring is regularly processed to derive trust indicators for keys in it. Associated with each such entry is a </a:t>
            </a:r>
            <a:r>
              <a:rPr lang="en-US" altLang="en-US" b="1" smtClean="0">
                <a:latin typeface="Arial" panose="020B0604020202020204" pitchFamily="34" charset="0"/>
                <a:ea typeface="ＭＳ Ｐゴシック" panose="020B0600070205080204" pitchFamily="34" charset="-128"/>
              </a:rPr>
              <a:t>key legitimacy </a:t>
            </a:r>
            <a:r>
              <a:rPr lang="en-US" altLang="en-US" smtClean="0">
                <a:latin typeface="Arial" panose="020B0604020202020204" pitchFamily="34" charset="0"/>
                <a:ea typeface="ＭＳ Ｐゴシック" panose="020B0600070205080204" pitchFamily="34" charset="-128"/>
              </a:rPr>
              <a:t>field that indicates the extent to which PGP will trust that this is a valid public key for this user; the higher the level of trust, the stronger is the binding of this user ID to this key. PGP allows a user to revoke their current public key, either because compromise is suspected or simply to avoid the use of the same key for an extended period.</a:t>
            </a:r>
          </a:p>
        </p:txBody>
      </p:sp>
    </p:spTree>
    <p:extLst>
      <p:ext uri="{BB962C8B-B14F-4D97-AF65-F5344CB8AC3E}">
        <p14:creationId xmlns:p14="http://schemas.microsoft.com/office/powerpoint/2010/main" xmlns="" val="13406079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mtClean="0">
                <a:latin typeface="Arial" panose="020B0604020202020204" pitchFamily="34" charset="0"/>
                <a:ea typeface="ＭＳ Ｐゴシック" panose="020B0600070205080204" pitchFamily="34" charset="-128"/>
              </a:rPr>
              <a:t>To understand to operation of DKIM, it is useful to have a basic grasp of the Internet mail architecture, as illustrated in Stallings Figure 18.9. At its most fundamental level, the Internet mail architecture consists of a user world in the form of Message User Agents (MUA), and the transfer world, in the form of the Message Handling Service (MHS), which is composed of Message Transfer Agents (MTA). A MUA is usually housed in the user's computer, and referred to as a client email program, or on a local network email server. The MHS accepts a message from one User and delivers it to one or more other users, creating a virtual MUA-to-MUA exchange environment. The MSA accepts the message submitted by an MUA and enforces the policies of the hosting domain and the requirements of Internet standards. This function may be co-located with the MUA or be a separate functional model. In the latter case, the Simple Mail Transfer Protocol (SMTP) is used between the MUA and the MSA.  The MTA relays mail for one application-level hop. Relaying is performed by a sequence of MTAs, until the message reaches a destination MDA. The MDA is responsible for transferring the message from the MHS to the MS. An MS can be located on a remote server or on the same machine as the MUA. Typically, an MUA retrieves messages from a remote server using POP (Post Office Protocol) or IMAP (Internet Message Access Protocol). Also an </a:t>
            </a:r>
            <a:r>
              <a:rPr lang="en-US" altLang="en-US" b="1" smtClean="0">
                <a:latin typeface="Arial" panose="020B0604020202020204" pitchFamily="34" charset="0"/>
                <a:ea typeface="ＭＳ Ｐゴシック" panose="020B0600070205080204" pitchFamily="34" charset="-128"/>
              </a:rPr>
              <a:t>administrative management </a:t>
            </a:r>
            <a:r>
              <a:rPr lang="en-US" altLang="en-US" smtClean="0">
                <a:latin typeface="Arial" panose="020B0604020202020204" pitchFamily="34" charset="0"/>
                <a:ea typeface="ＭＳ Ｐゴシック" panose="020B0600070205080204" pitchFamily="34" charset="-128"/>
              </a:rPr>
              <a:t>domain (ADMD) is an Internet email provider. The </a:t>
            </a:r>
            <a:r>
              <a:rPr lang="en-US" altLang="en-US" b="1" smtClean="0">
                <a:latin typeface="Arial" panose="020B0604020202020204" pitchFamily="34" charset="0"/>
                <a:ea typeface="ＭＳ Ｐゴシック" panose="020B0600070205080204" pitchFamily="34" charset="-128"/>
              </a:rPr>
              <a:t>Domain Name System </a:t>
            </a:r>
            <a:r>
              <a:rPr lang="en-US" altLang="en-US" smtClean="0">
                <a:latin typeface="Arial" panose="020B0604020202020204" pitchFamily="34" charset="0"/>
                <a:ea typeface="ＭＳ Ｐゴシック" panose="020B0600070205080204" pitchFamily="34" charset="-128"/>
              </a:rPr>
              <a:t>(DNS) is a directory lookup service that provides a mapping between the name of a host on the Internet and its numerical address. </a:t>
            </a: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A91F8B0-8917-4E34-BDD9-E31BB51C0120}" type="slidenum">
              <a:rPr lang="en-AU" altLang="en-US" sz="1200"/>
              <a:pPr eaLnBrk="1" hangingPunct="1"/>
              <a:t>27</a:t>
            </a:fld>
            <a:endParaRPr lang="en-AU" altLang="en-US" sz="1200"/>
          </a:p>
        </p:txBody>
      </p:sp>
    </p:spTree>
    <p:extLst>
      <p:ext uri="{BB962C8B-B14F-4D97-AF65-F5344CB8AC3E}">
        <p14:creationId xmlns:p14="http://schemas.microsoft.com/office/powerpoint/2010/main" xmlns="" val="3806657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p:cNvSpPr>
          <p:nvPr>
            <p:ph type="sldImg"/>
          </p:nvPr>
        </p:nvSpPr>
        <p:spPr>
          <a:ln/>
        </p:spPr>
      </p:sp>
      <p:sp>
        <p:nvSpPr>
          <p:cNvPr id="747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mtClean="0">
                <a:latin typeface="Arial" panose="020B0604020202020204" pitchFamily="34" charset="0"/>
                <a:ea typeface="ＭＳ Ｐゴシック" panose="020B0600070205080204" pitchFamily="34" charset="-128"/>
              </a:rPr>
              <a:t>RFC 4684 (</a:t>
            </a:r>
            <a:r>
              <a:rPr lang="en-US" altLang="en-US" i="1" smtClean="0">
                <a:latin typeface="Arial" panose="020B0604020202020204" pitchFamily="34" charset="0"/>
                <a:ea typeface="ＭＳ Ｐゴシック" panose="020B0600070205080204" pitchFamily="34" charset="-128"/>
              </a:rPr>
              <a:t>Analysis of Threats Motivating DomainKeys Identified Mail</a:t>
            </a:r>
            <a:r>
              <a:rPr lang="en-US" altLang="en-US" smtClean="0">
                <a:latin typeface="Arial" panose="020B0604020202020204" pitchFamily="34" charset="0"/>
                <a:ea typeface="ＭＳ Ｐゴシック" panose="020B0600070205080204" pitchFamily="34" charset="-128"/>
              </a:rPr>
              <a:t>) describes the problem space being addressed by DKIM in terms of the characteristics, capabilities, and location of potential attackers. It characterizes the range of attackers on a spectrum of three levels of threat: low end attackers who simply want to send email that a recipient does not want to receive, often with falsified sender addresses. At the next level are professional senders of bulk spam mail. The most sophisticated and financially motivated senders of messages are those who stand to receive substantial financial benefit, such as from an email-based fraud scheme. The RFC then lists a range of capabilities that an attacker might have in terms of where submitted, signed, volume, routing naming etc (see text). DKIM focuses primarily on attackers located outside of the administrative units of the claimed originator and the recipient. </a:t>
            </a:r>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56556DF-5206-4D6F-A04F-37D8C3D9BD20}" type="slidenum">
              <a:rPr lang="en-AU" altLang="en-US" sz="1200"/>
              <a:pPr eaLnBrk="1" hangingPunct="1"/>
              <a:t>28</a:t>
            </a:fld>
            <a:endParaRPr lang="en-AU" altLang="en-US" sz="1200"/>
          </a:p>
        </p:txBody>
      </p:sp>
    </p:spTree>
    <p:extLst>
      <p:ext uri="{BB962C8B-B14F-4D97-AF65-F5344CB8AC3E}">
        <p14:creationId xmlns:p14="http://schemas.microsoft.com/office/powerpoint/2010/main" xmlns="" val="27194532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2EBA187-3F9C-4A31-ABE2-454C7EF753BC}" type="slidenum">
              <a:rPr lang="en-US" altLang="en-US" sz="1300">
                <a:latin typeface="Helvetica" panose="020B0604020202020204" pitchFamily="34" charset="0"/>
              </a:rPr>
              <a:pPr>
                <a:spcBef>
                  <a:spcPct val="0"/>
                </a:spcBef>
              </a:pPr>
              <a:t>31</a:t>
            </a:fld>
            <a:endParaRPr lang="en-US" altLang="en-US" sz="130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204684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p14="http://schemas.microsoft.com/office/powerpoint/2010/main" xmlns="" val="88475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59859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74536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7162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30540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4839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447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85375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07382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2427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78833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90"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Network Security</a:t>
            </a:r>
          </a:p>
          <a:p>
            <a:pPr marL="0" indent="0" algn="ctr">
              <a:lnSpc>
                <a:spcPct val="150000"/>
              </a:lnSpc>
              <a:buFont typeface="Monotype Sorts" pitchFamily="-84" charset="2"/>
              <a:buNone/>
              <a:defRPr/>
            </a:pPr>
            <a:r>
              <a:rPr lang="en-GB" sz="4400" dirty="0" smtClean="0">
                <a:solidFill>
                  <a:schemeClr val="bg2">
                    <a:lumMod val="75000"/>
                  </a:schemeClr>
                </a:solidFill>
              </a:rPr>
              <a:t>Lecture 29</a:t>
            </a:r>
          </a:p>
          <a:p>
            <a:pPr marL="0" indent="0" algn="ctr">
              <a:lnSpc>
                <a:spcPct val="150000"/>
              </a:lnSpc>
              <a:buFont typeface="Monotype Sorts" pitchFamily="-84" charset="2"/>
              <a:buNone/>
              <a:defRPr/>
            </a:pPr>
            <a:endParaRPr lang="en-GB" sz="4400" dirty="0" smtClean="0">
              <a:solidFill>
                <a:schemeClr val="bg2">
                  <a:lumMod val="75000"/>
                </a:schemeClr>
              </a:solidFill>
            </a:endParaRPr>
          </a:p>
          <a:p>
            <a:pPr marL="0" indent="0" algn="ctr">
              <a:lnSpc>
                <a:spcPct val="150000"/>
              </a:lnSpc>
              <a:buFont typeface="Monotype Sorts" pitchFamily="-84" charset="2"/>
              <a:buNone/>
              <a:defRPr/>
            </a:pPr>
            <a:r>
              <a:rPr lang="en-GB" sz="2800" dirty="0" smtClean="0">
                <a:solidFill>
                  <a:schemeClr val="bg2">
                    <a:lumMod val="75000"/>
                  </a:schemeClr>
                </a:solidFill>
              </a:rPr>
              <a:t>Presented by: Dr. Munam Ali Shah </a:t>
            </a:r>
          </a:p>
          <a:p>
            <a:pPr marL="0" indent="0" algn="ctr">
              <a:lnSpc>
                <a:spcPct val="150000"/>
              </a:lnSpc>
              <a:buFont typeface="Monotype Sorts" pitchFamily="-84" charset="2"/>
              <a:buNone/>
              <a:defRPr/>
            </a:pP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13202"/>
            <a:ext cx="8229600" cy="4530725"/>
          </a:xfrm>
        </p:spPr>
        <p:txBody>
          <a:bodyPr/>
          <a:lstStyle/>
          <a:p>
            <a:pPr marL="0" lvl="0" indent="0" algn="ctr">
              <a:buNone/>
              <a:defRPr/>
            </a:pPr>
            <a:r>
              <a:rPr lang="en-GB" sz="5400" dirty="0" smtClean="0">
                <a:solidFill>
                  <a:srgbClr val="666600">
                    <a:lumMod val="75000"/>
                  </a:srgbClr>
                </a:solidFill>
              </a:rPr>
              <a:t>Part 3</a:t>
            </a:r>
            <a:endParaRPr lang="en-GB" sz="5400" dirty="0">
              <a:solidFill>
                <a:srgbClr val="666600">
                  <a:lumMod val="75000"/>
                </a:srgbClr>
              </a:solidFill>
            </a:endParaRPr>
          </a:p>
          <a:p>
            <a:pPr marL="0" lvl="0" indent="0" algn="ctr">
              <a:lnSpc>
                <a:spcPct val="150000"/>
              </a:lnSpc>
              <a:buNone/>
              <a:defRPr/>
            </a:pPr>
            <a:r>
              <a:rPr lang="en-GB" sz="4400" dirty="0" smtClean="0">
                <a:solidFill>
                  <a:srgbClr val="666600">
                    <a:lumMod val="75000"/>
                  </a:srgbClr>
                </a:solidFill>
              </a:rPr>
              <a:t>Internet Security </a:t>
            </a:r>
            <a:endParaRPr lang="en-GB" sz="4400" dirty="0">
              <a:solidFill>
                <a:srgbClr val="666600">
                  <a:lumMod val="75000"/>
                </a:srgbClr>
              </a:solidFill>
            </a:endParaRPr>
          </a:p>
          <a:p>
            <a:pPr marL="0" indent="0" algn="r">
              <a:buNone/>
            </a:pPr>
            <a:endParaRPr lang="en-US" dirty="0" smtClean="0"/>
          </a:p>
          <a:p>
            <a:pPr marL="0" indent="0" algn="r">
              <a:buNone/>
            </a:pPr>
            <a:endParaRPr lang="en-US" dirty="0"/>
          </a:p>
          <a:p>
            <a:pPr marL="0" indent="0" algn="r">
              <a:buNone/>
            </a:pPr>
            <a:r>
              <a:rPr lang="en-US" dirty="0" smtClean="0"/>
              <a:t>(Last Part)</a:t>
            </a:r>
            <a:endParaRPr lang="en-US" dirty="0"/>
          </a:p>
        </p:txBody>
      </p:sp>
    </p:spTree>
    <p:extLst>
      <p:ext uri="{BB962C8B-B14F-4D97-AF65-F5344CB8AC3E}">
        <p14:creationId xmlns:p14="http://schemas.microsoft.com/office/powerpoint/2010/main" xmlns="" val="4591030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t>Summary of the Previous Lecture</a:t>
            </a:r>
            <a:endParaRPr lang="en-US" altLang="en-US" smtClean="0"/>
          </a:p>
        </p:txBody>
      </p:sp>
      <p:sp>
        <p:nvSpPr>
          <p:cNvPr id="10243" name="Content Placeholder 2"/>
          <p:cNvSpPr>
            <a:spLocks noGrp="1"/>
          </p:cNvSpPr>
          <p:nvPr>
            <p:ph idx="1"/>
          </p:nvPr>
        </p:nvSpPr>
        <p:spPr>
          <a:xfrm>
            <a:off x="457200" y="947057"/>
            <a:ext cx="8153400" cy="4525963"/>
          </a:xfrm>
        </p:spPr>
        <p:txBody>
          <a:bodyPr/>
          <a:lstStyle/>
          <a:p>
            <a:pPr>
              <a:defRPr/>
            </a:pPr>
            <a:r>
              <a:rPr lang="en-US" sz="2400" dirty="0"/>
              <a:t>We </a:t>
            </a:r>
            <a:r>
              <a:rPr lang="en-US" sz="2400" dirty="0" smtClean="0"/>
              <a:t>talked about </a:t>
            </a:r>
            <a:r>
              <a:rPr lang="en-US" sz="2400" dirty="0"/>
              <a:t>what Internet security is and how to ensure security while browsing through the Internet.</a:t>
            </a:r>
          </a:p>
          <a:p>
            <a:pPr>
              <a:defRPr/>
            </a:pPr>
            <a:r>
              <a:rPr lang="en-US" sz="2400" dirty="0"/>
              <a:t>We </a:t>
            </a:r>
            <a:r>
              <a:rPr lang="en-US" sz="2400" dirty="0" smtClean="0"/>
              <a:t>also looked at </a:t>
            </a:r>
            <a:r>
              <a:rPr lang="en-US" sz="2400" dirty="0"/>
              <a:t>what spyware are and how do they look like.</a:t>
            </a:r>
          </a:p>
          <a:p>
            <a:pPr>
              <a:defRPr/>
            </a:pPr>
            <a:r>
              <a:rPr lang="en-US" sz="2400" dirty="0"/>
              <a:t>We </a:t>
            </a:r>
            <a:r>
              <a:rPr lang="en-US" sz="2400" dirty="0" smtClean="0"/>
              <a:t>discussed few </a:t>
            </a:r>
            <a:r>
              <a:rPr lang="en-US" sz="2400" dirty="0"/>
              <a:t>methods that can be used to avoid spywares.</a:t>
            </a:r>
          </a:p>
          <a:p>
            <a:pPr>
              <a:defRPr/>
            </a:pPr>
            <a:r>
              <a:rPr lang="en-US" sz="2400" dirty="0" smtClean="0"/>
              <a:t>Lastly, we explored some </a:t>
            </a:r>
            <a:r>
              <a:rPr lang="en-US" sz="2400" dirty="0"/>
              <a:t>examples of Phishing on the Internet</a:t>
            </a:r>
          </a:p>
          <a:p>
            <a:pPr marL="0" indent="0">
              <a:buNone/>
              <a:defRPr/>
            </a:pPr>
            <a:r>
              <a:rPr lang="en-US" sz="2400" dirty="0" smtClean="0"/>
              <a:t> </a:t>
            </a:r>
          </a:p>
          <a:p>
            <a:pPr>
              <a:defRPr/>
            </a:pPr>
            <a:endParaRPr lang="en-US" sz="2400" dirty="0"/>
          </a:p>
        </p:txBody>
      </p:sp>
    </p:spTree>
    <p:extLst>
      <p:ext uri="{BB962C8B-B14F-4D97-AF65-F5344CB8AC3E}">
        <p14:creationId xmlns:p14="http://schemas.microsoft.com/office/powerpoint/2010/main" xmlns="" val="6457737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240612"/>
            <a:ext cx="9239534" cy="576262"/>
          </a:xfrm>
        </p:spPr>
        <p:txBody>
          <a:bodyPr/>
          <a:lstStyle/>
          <a:p>
            <a:r>
              <a:rPr lang="en-GB" altLang="en-US" smtClean="0"/>
              <a:t>Outlines of today’s lecture</a:t>
            </a:r>
            <a:endParaRPr lang="en-US" altLang="en-US" smtClean="0"/>
          </a:p>
        </p:txBody>
      </p:sp>
      <p:sp>
        <p:nvSpPr>
          <p:cNvPr id="3" name="Content Placeholder 2"/>
          <p:cNvSpPr>
            <a:spLocks noGrp="1"/>
          </p:cNvSpPr>
          <p:nvPr>
            <p:ph idx="1"/>
          </p:nvPr>
        </p:nvSpPr>
        <p:spPr>
          <a:xfrm>
            <a:off x="806450" y="1233488"/>
            <a:ext cx="7880350" cy="4530725"/>
          </a:xfrm>
        </p:spPr>
        <p:txBody>
          <a:bodyPr/>
          <a:lstStyle/>
          <a:p>
            <a:pPr>
              <a:defRPr/>
            </a:pPr>
            <a:endParaRPr lang="en-US" sz="2400" smtClean="0"/>
          </a:p>
          <a:p>
            <a:pPr>
              <a:defRPr/>
            </a:pPr>
            <a:endParaRPr lang="en-US" sz="2400"/>
          </a:p>
        </p:txBody>
      </p:sp>
      <p:sp>
        <p:nvSpPr>
          <p:cNvPr id="4" name="Content Placeholder 2"/>
          <p:cNvSpPr txBox="1">
            <a:spLocks/>
          </p:cNvSpPr>
          <p:nvPr/>
        </p:nvSpPr>
        <p:spPr bwMode="auto">
          <a:xfrm>
            <a:off x="940525" y="1335999"/>
            <a:ext cx="7920899"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lvl="1" eaLnBrk="1" hangingPunct="1"/>
            <a:r>
              <a:rPr lang="en-US" altLang="en-US" sz="2400" dirty="0" smtClean="0">
                <a:ea typeface="ＭＳ Ｐゴシック" panose="020B0600070205080204" pitchFamily="34" charset="-128"/>
              </a:rPr>
              <a:t>Email Security</a:t>
            </a:r>
            <a:endParaRPr lang="en-US" altLang="en-US" sz="2400" dirty="0">
              <a:ea typeface="ＭＳ Ｐゴシック" panose="020B0600070205080204" pitchFamily="34" charset="-128"/>
            </a:endParaRPr>
          </a:p>
          <a:p>
            <a:pPr lvl="1" eaLnBrk="1" hangingPunct="1"/>
            <a:r>
              <a:rPr lang="en-US" altLang="en-US" sz="2400" dirty="0" smtClean="0">
                <a:ea typeface="ＭＳ Ｐゴシック" panose="020B0600070205080204" pitchFamily="34" charset="-128"/>
              </a:rPr>
              <a:t>Pretty Good Privacy</a:t>
            </a:r>
          </a:p>
          <a:p>
            <a:pPr lvl="2" eaLnBrk="1" hangingPunct="1"/>
            <a:r>
              <a:rPr lang="en-US" altLang="en-US" sz="2400" dirty="0" smtClean="0">
                <a:ea typeface="ＭＳ Ｐゴシック" panose="020B0600070205080204" pitchFamily="34" charset="-128"/>
              </a:rPr>
              <a:t>Why PGP is famous</a:t>
            </a:r>
          </a:p>
          <a:p>
            <a:pPr lvl="2" eaLnBrk="1" hangingPunct="1"/>
            <a:r>
              <a:rPr lang="en-US" altLang="en-US" sz="2400" dirty="0" smtClean="0">
                <a:ea typeface="ＭＳ Ｐゴシック" panose="020B0600070205080204" pitchFamily="34" charset="-128"/>
              </a:rPr>
              <a:t>PGP Operating</a:t>
            </a:r>
          </a:p>
          <a:p>
            <a:pPr lvl="2" eaLnBrk="1" hangingPunct="1"/>
            <a:r>
              <a:rPr lang="en-US" altLang="en-US" sz="2400" dirty="0" smtClean="0">
                <a:ea typeface="ＭＳ Ｐゴシック" panose="020B0600070205080204" pitchFamily="34" charset="-128"/>
              </a:rPr>
              <a:t>Message generation</a:t>
            </a:r>
          </a:p>
          <a:p>
            <a:pPr lvl="2" eaLnBrk="1" hangingPunct="1"/>
            <a:r>
              <a:rPr lang="en-US" altLang="en-US" sz="2400" dirty="0" smtClean="0">
                <a:ea typeface="ＭＳ Ｐゴシック" panose="020B0600070205080204" pitchFamily="34" charset="-128"/>
              </a:rPr>
              <a:t>Message Reception</a:t>
            </a:r>
            <a:endParaRPr lang="en-US" altLang="en-US" sz="2400" dirty="0">
              <a:ea typeface="ＭＳ Ｐゴシック" panose="020B0600070205080204" pitchFamily="34" charset="-128"/>
            </a:endParaRPr>
          </a:p>
          <a:p>
            <a:pPr lvl="1" eaLnBrk="1" hangingPunct="1"/>
            <a:r>
              <a:rPr lang="en-US" altLang="en-US" sz="2400" dirty="0" smtClean="0">
                <a:ea typeface="ＭＳ Ｐゴシック" panose="020B0600070205080204" pitchFamily="34" charset="-128"/>
              </a:rPr>
              <a:t>Secure/Multipurpose </a:t>
            </a:r>
            <a:r>
              <a:rPr lang="en-US" altLang="en-US" sz="2400" dirty="0">
                <a:ea typeface="ＭＳ Ｐゴシック" panose="020B0600070205080204" pitchFamily="34" charset="-128"/>
              </a:rPr>
              <a:t>Internet Mail </a:t>
            </a:r>
            <a:r>
              <a:rPr lang="en-US" altLang="en-US" sz="2400" dirty="0" smtClean="0">
                <a:ea typeface="ＭＳ Ｐゴシック" panose="020B0600070205080204" pitchFamily="34" charset="-128"/>
              </a:rPr>
              <a:t>Extensions (S/MIME)</a:t>
            </a:r>
            <a:endParaRPr lang="en-US" altLang="en-US" sz="2400" dirty="0">
              <a:ea typeface="ＭＳ Ｐゴシック" panose="020B0600070205080204" pitchFamily="34" charset="-128"/>
            </a:endParaRPr>
          </a:p>
          <a:p>
            <a:pPr marL="0" indent="0">
              <a:buNone/>
              <a:defRPr/>
            </a:pPr>
            <a:endParaRPr lang="en-US" sz="2400" dirty="0" smtClean="0"/>
          </a:p>
          <a:p>
            <a:pPr>
              <a:defRPr/>
            </a:pPr>
            <a:endParaRPr lang="en-US" sz="2400" dirty="0"/>
          </a:p>
          <a:p>
            <a:pPr lvl="2"/>
            <a:endParaRPr lang="en-US"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dirty="0" smtClean="0"/>
              <a:t>Objectives</a:t>
            </a:r>
          </a:p>
        </p:txBody>
      </p:sp>
      <p:sp>
        <p:nvSpPr>
          <p:cNvPr id="26627" name="Rectangle 3"/>
          <p:cNvSpPr>
            <a:spLocks noGrp="1" noChangeArrowheads="1"/>
          </p:cNvSpPr>
          <p:nvPr>
            <p:ph type="body" idx="4294967295"/>
          </p:nvPr>
        </p:nvSpPr>
        <p:spPr/>
        <p:txBody>
          <a:bodyPr/>
          <a:lstStyle/>
          <a:p>
            <a:r>
              <a:rPr lang="en-US" altLang="en-US" sz="2400" dirty="0" smtClean="0"/>
              <a:t>You would be able to present </a:t>
            </a:r>
            <a:r>
              <a:rPr lang="en-US" sz="2400" dirty="0" smtClean="0"/>
              <a:t>an understanding of how to secure Email over the Internet.</a:t>
            </a:r>
          </a:p>
          <a:p>
            <a:r>
              <a:rPr lang="en-US" sz="2400" dirty="0" smtClean="0"/>
              <a:t>You would be able demonstrate knowledge about PGP and its operation.</a:t>
            </a:r>
            <a:endParaRPr lang="en-US" sz="2400" dirty="0"/>
          </a:p>
        </p:txBody>
      </p:sp>
    </p:spTree>
    <p:extLst>
      <p:ext uri="{BB962C8B-B14F-4D97-AF65-F5344CB8AC3E}">
        <p14:creationId xmlns:p14="http://schemas.microsoft.com/office/powerpoint/2010/main" xmlns="" val="30386586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defRPr/>
            </a:pPr>
            <a:r>
              <a:rPr lang="en-AU">
                <a:ea typeface="+mj-ea"/>
                <a:cs typeface="+mj-cs"/>
              </a:rPr>
              <a:t>Email Security</a:t>
            </a:r>
          </a:p>
        </p:txBody>
      </p:sp>
      <p:sp>
        <p:nvSpPr>
          <p:cNvPr id="46083" name="Rectangle 3"/>
          <p:cNvSpPr>
            <a:spLocks noGrp="1" noChangeArrowheads="1"/>
          </p:cNvSpPr>
          <p:nvPr>
            <p:ph type="body" idx="1"/>
          </p:nvPr>
        </p:nvSpPr>
        <p:spPr/>
        <p:txBody>
          <a:bodyPr/>
          <a:lstStyle/>
          <a:p>
            <a:pPr eaLnBrk="1" hangingPunct="1">
              <a:buFont typeface="Wingdings" pitchFamily="-107" charset="2"/>
              <a:buChar char="Ø"/>
              <a:defRPr/>
            </a:pPr>
            <a:r>
              <a:rPr lang="en-AU" sz="2400" dirty="0">
                <a:ea typeface="+mn-ea"/>
                <a:cs typeface="+mn-cs"/>
              </a:rPr>
              <a:t>email is one of the most widely used and regarded network services </a:t>
            </a:r>
          </a:p>
          <a:p>
            <a:pPr eaLnBrk="1" hangingPunct="1">
              <a:buFont typeface="Wingdings" pitchFamily="-107" charset="2"/>
              <a:buChar char="Ø"/>
              <a:defRPr/>
            </a:pPr>
            <a:r>
              <a:rPr lang="en-AU" sz="2400" dirty="0">
                <a:ea typeface="+mn-ea"/>
                <a:cs typeface="+mn-cs"/>
              </a:rPr>
              <a:t>currently message contents are not secure </a:t>
            </a:r>
          </a:p>
          <a:p>
            <a:pPr lvl="1" eaLnBrk="1" hangingPunct="1">
              <a:buFont typeface="Wingdings" pitchFamily="-107" charset="2"/>
              <a:buChar char="l"/>
              <a:defRPr/>
            </a:pPr>
            <a:r>
              <a:rPr lang="en-AU" sz="2400" dirty="0"/>
              <a:t>may be inspected either in transit </a:t>
            </a:r>
          </a:p>
          <a:p>
            <a:pPr lvl="1" eaLnBrk="1" hangingPunct="1">
              <a:buFont typeface="Wingdings" pitchFamily="-107" charset="2"/>
              <a:buChar char="l"/>
              <a:defRPr/>
            </a:pPr>
            <a:r>
              <a:rPr lang="en-AU" sz="2400" dirty="0"/>
              <a:t>or by suitably privileged users on destination system</a:t>
            </a:r>
          </a:p>
        </p:txBody>
      </p:sp>
    </p:spTree>
    <p:extLst>
      <p:ext uri="{BB962C8B-B14F-4D97-AF65-F5344CB8AC3E}">
        <p14:creationId xmlns:p14="http://schemas.microsoft.com/office/powerpoint/2010/main" xmlns="" val="2367808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lang="en-AU">
                <a:ea typeface="+mj-ea"/>
                <a:cs typeface="+mj-cs"/>
              </a:rPr>
              <a:t>Email Security Enhancements</a:t>
            </a:r>
          </a:p>
        </p:txBody>
      </p:sp>
      <p:sp>
        <p:nvSpPr>
          <p:cNvPr id="48131" name="Rectangle 3"/>
          <p:cNvSpPr>
            <a:spLocks noGrp="1" noChangeArrowheads="1"/>
          </p:cNvSpPr>
          <p:nvPr>
            <p:ph type="body" idx="1"/>
          </p:nvPr>
        </p:nvSpPr>
        <p:spPr/>
        <p:txBody>
          <a:bodyPr/>
          <a:lstStyle/>
          <a:p>
            <a:pPr marL="0" indent="0" eaLnBrk="1" hangingPunct="1">
              <a:buNone/>
              <a:defRPr/>
            </a:pPr>
            <a:r>
              <a:rPr lang="en-US" altLang="en-US" dirty="0">
                <a:solidFill>
                  <a:schemeClr val="tx2">
                    <a:lumMod val="50000"/>
                  </a:schemeClr>
                </a:solidFill>
                <a:latin typeface="Arial" panose="020B0604020202020204" pitchFamily="34" charset="0"/>
                <a:ea typeface="ＭＳ Ｐゴシック" panose="020B0600070205080204" pitchFamily="34" charset="-128"/>
              </a:rPr>
              <a:t>With the explosively growing reliance on electronic mail for every conceivable purpose, there grows a demand for authentication and confidentiality services. </a:t>
            </a:r>
            <a:r>
              <a:rPr lang="en-AU" altLang="en-US" dirty="0">
                <a:solidFill>
                  <a:schemeClr val="tx2">
                    <a:lumMod val="50000"/>
                  </a:schemeClr>
                </a:solidFill>
                <a:latin typeface="Arial" panose="020B0604020202020204" pitchFamily="34" charset="0"/>
                <a:ea typeface="ＭＳ Ｐゴシック" panose="020B0600070205080204" pitchFamily="34" charset="-128"/>
              </a:rPr>
              <a:t>What we want is something more akin to standard mail (contents protected inside an envelope) if not registered mail (have confidence about the sender of the mail and its contents). That is, the “classic” security services listed are desired.</a:t>
            </a:r>
          </a:p>
          <a:p>
            <a:pPr eaLnBrk="1" hangingPunct="1">
              <a:buFont typeface="Wingdings" pitchFamily="-107" charset="2"/>
              <a:buChar char="Ø"/>
              <a:defRPr/>
            </a:pPr>
            <a:endParaRPr lang="en-AU" dirty="0">
              <a:ea typeface="+mn-ea"/>
              <a:cs typeface="+mn-cs"/>
            </a:endParaRPr>
          </a:p>
          <a:p>
            <a:pPr eaLnBrk="1" hangingPunct="1">
              <a:buFont typeface="Wingdings" pitchFamily="-107" charset="2"/>
              <a:buChar char="Ø"/>
              <a:defRPr/>
            </a:pPr>
            <a:r>
              <a:rPr lang="en-AU" dirty="0" smtClean="0">
                <a:ea typeface="+mn-ea"/>
                <a:cs typeface="+mn-cs"/>
              </a:rPr>
              <a:t>confidentiality</a:t>
            </a:r>
            <a:endParaRPr lang="en-AU" dirty="0">
              <a:ea typeface="+mn-ea"/>
              <a:cs typeface="+mn-cs"/>
            </a:endParaRPr>
          </a:p>
          <a:p>
            <a:pPr lvl="1" eaLnBrk="1" hangingPunct="1">
              <a:buFont typeface="Wingdings" pitchFamily="-107" charset="2"/>
              <a:buChar char="l"/>
              <a:defRPr/>
            </a:pPr>
            <a:r>
              <a:rPr lang="en-AU" dirty="0"/>
              <a:t>protection from disclosure</a:t>
            </a:r>
          </a:p>
          <a:p>
            <a:pPr eaLnBrk="1" hangingPunct="1">
              <a:buFont typeface="Wingdings" pitchFamily="-107" charset="2"/>
              <a:buChar char="Ø"/>
              <a:defRPr/>
            </a:pPr>
            <a:r>
              <a:rPr lang="en-AU" dirty="0">
                <a:ea typeface="+mn-ea"/>
                <a:cs typeface="+mn-cs"/>
              </a:rPr>
              <a:t>authentication</a:t>
            </a:r>
          </a:p>
          <a:p>
            <a:pPr lvl="1" eaLnBrk="1" hangingPunct="1">
              <a:buFont typeface="Wingdings" pitchFamily="-107" charset="2"/>
              <a:buChar char="l"/>
              <a:defRPr/>
            </a:pPr>
            <a:r>
              <a:rPr lang="en-AU" dirty="0"/>
              <a:t>of sender of message</a:t>
            </a:r>
          </a:p>
          <a:p>
            <a:pPr eaLnBrk="1" hangingPunct="1">
              <a:buFont typeface="Wingdings" pitchFamily="-107" charset="2"/>
              <a:buChar char="Ø"/>
              <a:defRPr/>
            </a:pPr>
            <a:r>
              <a:rPr lang="en-AU" dirty="0">
                <a:ea typeface="+mn-ea"/>
                <a:cs typeface="+mn-cs"/>
              </a:rPr>
              <a:t>message integrity</a:t>
            </a:r>
          </a:p>
          <a:p>
            <a:pPr lvl="1" eaLnBrk="1" hangingPunct="1">
              <a:buFont typeface="Wingdings" pitchFamily="-107" charset="2"/>
              <a:buChar char="l"/>
              <a:defRPr/>
            </a:pPr>
            <a:r>
              <a:rPr lang="en-AU" dirty="0"/>
              <a:t>protection from modification </a:t>
            </a:r>
          </a:p>
          <a:p>
            <a:pPr eaLnBrk="1" hangingPunct="1">
              <a:buFont typeface="Wingdings" pitchFamily="-107" charset="2"/>
              <a:buChar char="Ø"/>
              <a:defRPr/>
            </a:pPr>
            <a:r>
              <a:rPr lang="en-AU" dirty="0">
                <a:ea typeface="+mn-ea"/>
                <a:cs typeface="+mn-cs"/>
              </a:rPr>
              <a:t>non-repudiation of origin</a:t>
            </a:r>
          </a:p>
          <a:p>
            <a:pPr lvl="1" eaLnBrk="1" hangingPunct="1">
              <a:buFont typeface="Wingdings" pitchFamily="-107" charset="2"/>
              <a:buChar char="l"/>
              <a:defRPr/>
            </a:pPr>
            <a:r>
              <a:rPr lang="en-AU" dirty="0"/>
              <a:t>protection from denial by sender</a:t>
            </a:r>
          </a:p>
        </p:txBody>
      </p:sp>
    </p:spTree>
    <p:extLst>
      <p:ext uri="{BB962C8B-B14F-4D97-AF65-F5344CB8AC3E}">
        <p14:creationId xmlns:p14="http://schemas.microsoft.com/office/powerpoint/2010/main" xmlns="" val="28650513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en-AU">
                <a:ea typeface="+mj-ea"/>
                <a:cs typeface="+mj-cs"/>
              </a:rPr>
              <a:t>Pretty Good Privacy (PGP)</a:t>
            </a:r>
          </a:p>
        </p:txBody>
      </p:sp>
      <p:sp>
        <p:nvSpPr>
          <p:cNvPr id="50179" name="Rectangle 3"/>
          <p:cNvSpPr>
            <a:spLocks noGrp="1" noChangeArrowheads="1"/>
          </p:cNvSpPr>
          <p:nvPr>
            <p:ph type="body" idx="1"/>
          </p:nvPr>
        </p:nvSpPr>
        <p:spPr>
          <a:xfrm>
            <a:off x="457200" y="1155111"/>
            <a:ext cx="8229600" cy="4530725"/>
          </a:xfrm>
        </p:spPr>
        <p:txBody>
          <a:bodyPr/>
          <a:lstStyle/>
          <a:p>
            <a:r>
              <a:rPr lang="en-US" sz="2400" b="1" dirty="0" smtClean="0"/>
              <a:t>Pretty </a:t>
            </a:r>
            <a:r>
              <a:rPr lang="en-US" sz="2400" b="1" dirty="0"/>
              <a:t>Good Privacy</a:t>
            </a:r>
            <a:r>
              <a:rPr lang="en-US" sz="2400" dirty="0"/>
              <a:t> (</a:t>
            </a:r>
            <a:r>
              <a:rPr lang="en-US" sz="2400" b="1" dirty="0"/>
              <a:t>PGP</a:t>
            </a:r>
            <a:r>
              <a:rPr lang="en-US" sz="2400" dirty="0"/>
              <a:t>) is a data encryption and decryption computer program that provides cryptographic privacy and authentication for data communication.</a:t>
            </a:r>
            <a:endParaRPr lang="en-US" sz="2400" dirty="0" smtClean="0"/>
          </a:p>
          <a:p>
            <a:r>
              <a:rPr lang="en-US" sz="2400" dirty="0"/>
              <a:t>PGP is a remarkable phenomenon. </a:t>
            </a:r>
            <a:r>
              <a:rPr lang="en-US" sz="2400" dirty="0" smtClean="0"/>
              <a:t>Largely </a:t>
            </a:r>
            <a:r>
              <a:rPr lang="en-US" sz="2400" dirty="0"/>
              <a:t>the effort of a single person, </a:t>
            </a:r>
            <a:r>
              <a:rPr lang="en-US" sz="2400" dirty="0" smtClean="0"/>
              <a:t>Phil Zimmermann</a:t>
            </a:r>
            <a:r>
              <a:rPr lang="en-US" sz="2400" dirty="0"/>
              <a:t>, PGP provides a confidentiality and authentication service that </a:t>
            </a:r>
            <a:r>
              <a:rPr lang="en-US" sz="2400" dirty="0" smtClean="0"/>
              <a:t>can be </a:t>
            </a:r>
            <a:r>
              <a:rPr lang="en-US" sz="2400" dirty="0"/>
              <a:t>used for electronic mail and file storage applications. In essence, </a:t>
            </a:r>
            <a:r>
              <a:rPr lang="en-US" sz="2400" dirty="0" smtClean="0"/>
              <a:t>Zimmermann has </a:t>
            </a:r>
            <a:r>
              <a:rPr lang="en-US" sz="2400" dirty="0"/>
              <a:t>done the following:</a:t>
            </a:r>
            <a:endParaRPr lang="en-AU" altLang="en-US" sz="2400" dirty="0" smtClean="0">
              <a:ea typeface="ＭＳ Ｐゴシック" panose="020B0600070205080204" pitchFamily="34" charset="-128"/>
            </a:endParaRPr>
          </a:p>
          <a:p>
            <a:pPr eaLnBrk="1" hangingPunct="1">
              <a:lnSpc>
                <a:spcPct val="90000"/>
              </a:lnSpc>
            </a:pPr>
            <a:endParaRPr lang="en-AU" altLang="en-US" dirty="0" smtClean="0">
              <a:ea typeface="ＭＳ Ｐゴシック" panose="020B0600070205080204" pitchFamily="34" charset="-128"/>
            </a:endParaRPr>
          </a:p>
          <a:p>
            <a:pPr eaLnBrk="1" hangingPunct="1">
              <a:lnSpc>
                <a:spcPct val="90000"/>
              </a:lnSpc>
            </a:pPr>
            <a:endParaRPr lang="en-AU" altLang="en-US" dirty="0" smtClean="0">
              <a:ea typeface="ＭＳ Ｐゴシック" panose="020B0600070205080204" pitchFamily="34" charset="-128"/>
            </a:endParaRPr>
          </a:p>
        </p:txBody>
      </p:sp>
      <p:pic>
        <p:nvPicPr>
          <p:cNvPr id="2050" name="Picture 2" descr="https://upload.wikimedia.org/wikipedia/commons/thumb/2/27/PRZ_closeup_cropped.jpg/220px-PRZ_closeup_cropped.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048500" y="3857624"/>
            <a:ext cx="2095500" cy="300037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219484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defRPr/>
            </a:pPr>
            <a:r>
              <a:rPr lang="en-AU">
                <a:ea typeface="+mj-ea"/>
                <a:cs typeface="+mj-cs"/>
              </a:rPr>
              <a:t>Pretty Good Privacy (PGP)</a:t>
            </a:r>
          </a:p>
        </p:txBody>
      </p:sp>
      <p:sp>
        <p:nvSpPr>
          <p:cNvPr id="50179" name="Rectangle 3"/>
          <p:cNvSpPr>
            <a:spLocks noGrp="1" noChangeArrowheads="1"/>
          </p:cNvSpPr>
          <p:nvPr>
            <p:ph type="body" idx="1"/>
          </p:nvPr>
        </p:nvSpPr>
        <p:spPr>
          <a:xfrm>
            <a:off x="457200" y="1037545"/>
            <a:ext cx="8229600" cy="4530725"/>
          </a:xfrm>
        </p:spPr>
        <p:txBody>
          <a:bodyPr/>
          <a:lstStyle/>
          <a:p>
            <a:pPr marL="0" indent="0">
              <a:buNone/>
            </a:pPr>
            <a:r>
              <a:rPr lang="en-US" sz="2400" dirty="0" smtClean="0"/>
              <a:t>1. Selected </a:t>
            </a:r>
            <a:r>
              <a:rPr lang="en-US" sz="2400" dirty="0"/>
              <a:t>the best available cryptographic algorithms as building blocks.</a:t>
            </a:r>
          </a:p>
          <a:p>
            <a:pPr marL="0" indent="0">
              <a:buNone/>
            </a:pPr>
            <a:r>
              <a:rPr lang="en-US" sz="2400" dirty="0"/>
              <a:t> 2. Integrated these algorithms into a general-purpose application that is </a:t>
            </a:r>
            <a:r>
              <a:rPr lang="en-US" sz="2400" dirty="0" smtClean="0"/>
              <a:t>independent </a:t>
            </a:r>
            <a:r>
              <a:rPr lang="en-US" sz="2400" dirty="0"/>
              <a:t>of operating system and processor and that is based on a small set </a:t>
            </a:r>
            <a:r>
              <a:rPr lang="en-US" sz="2400" dirty="0" smtClean="0"/>
              <a:t>of easy-to-use </a:t>
            </a:r>
            <a:r>
              <a:rPr lang="en-US" sz="2400" dirty="0"/>
              <a:t>commands.</a:t>
            </a:r>
          </a:p>
          <a:p>
            <a:pPr marL="0" indent="0">
              <a:buNone/>
            </a:pPr>
            <a:r>
              <a:rPr lang="en-US" sz="2400" dirty="0" smtClean="0"/>
              <a:t>3</a:t>
            </a:r>
            <a:r>
              <a:rPr lang="en-US" sz="2400" dirty="0"/>
              <a:t>. Made the package and its documentation, including the source code, </a:t>
            </a:r>
            <a:r>
              <a:rPr lang="en-US" sz="2400" dirty="0" smtClean="0"/>
              <a:t>freely available </a:t>
            </a:r>
            <a:r>
              <a:rPr lang="en-US" sz="2400" dirty="0"/>
              <a:t>via the Internet, bulletin boards, and commercial networks such </a:t>
            </a:r>
            <a:r>
              <a:rPr lang="en-US" sz="2400" dirty="0" smtClean="0"/>
              <a:t>as AOL </a:t>
            </a:r>
            <a:r>
              <a:rPr lang="en-US" sz="2400" dirty="0"/>
              <a:t>(America On Line</a:t>
            </a:r>
            <a:r>
              <a:rPr lang="en-US" sz="2400" dirty="0" smtClean="0"/>
              <a:t>).</a:t>
            </a:r>
          </a:p>
          <a:p>
            <a:pPr marL="0" indent="0">
              <a:buNone/>
            </a:pPr>
            <a:r>
              <a:rPr lang="en-US" sz="2400" dirty="0" smtClean="0"/>
              <a:t> </a:t>
            </a:r>
            <a:r>
              <a:rPr lang="en-US" sz="2400" dirty="0"/>
              <a:t>4. Entered into an agreement with a company (</a:t>
            </a:r>
            <a:r>
              <a:rPr lang="en-US" sz="2400" dirty="0" err="1"/>
              <a:t>Viacrypt</a:t>
            </a:r>
            <a:r>
              <a:rPr lang="en-US" sz="2400" dirty="0"/>
              <a:t>, now </a:t>
            </a:r>
            <a:r>
              <a:rPr lang="en-US" sz="2400" dirty="0" smtClean="0"/>
              <a:t>Network Associates</a:t>
            </a:r>
            <a:r>
              <a:rPr lang="en-US" sz="2400" dirty="0"/>
              <a:t>) to provide a fully compatible, low-cost commercial version of PGP.</a:t>
            </a:r>
            <a:endParaRPr lang="en-AU" altLang="en-US" sz="2400" dirty="0" smtClean="0">
              <a:ea typeface="ＭＳ Ｐゴシック" panose="020B0600070205080204" pitchFamily="34" charset="-128"/>
            </a:endParaRPr>
          </a:p>
        </p:txBody>
      </p:sp>
    </p:spTree>
    <p:extLst>
      <p:ext uri="{BB962C8B-B14F-4D97-AF65-F5344CB8AC3E}">
        <p14:creationId xmlns:p14="http://schemas.microsoft.com/office/powerpoint/2010/main" xmlns="" val="187769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barn(inVertical)">
                                      <p:cBhvr>
                                        <p:cTn id="7" dur="500"/>
                                        <p:tgtEl>
                                          <p:spTgt spid="5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0179">
                                            <p:txEl>
                                              <p:pRg st="1" end="1"/>
                                            </p:txEl>
                                          </p:spTgt>
                                        </p:tgtEl>
                                        <p:attrNameLst>
                                          <p:attrName>style.visibility</p:attrName>
                                        </p:attrNameLst>
                                      </p:cBhvr>
                                      <p:to>
                                        <p:strVal val="visible"/>
                                      </p:to>
                                    </p:set>
                                    <p:animEffect transition="in" filter="barn(inVertical)">
                                      <p:cBhvr>
                                        <p:cTn id="12" dur="500"/>
                                        <p:tgtEl>
                                          <p:spTgt spid="501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0179">
                                            <p:txEl>
                                              <p:pRg st="2" end="2"/>
                                            </p:txEl>
                                          </p:spTgt>
                                        </p:tgtEl>
                                        <p:attrNameLst>
                                          <p:attrName>style.visibility</p:attrName>
                                        </p:attrNameLst>
                                      </p:cBhvr>
                                      <p:to>
                                        <p:strVal val="visible"/>
                                      </p:to>
                                    </p:set>
                                    <p:animEffect transition="in" filter="barn(inVertical)">
                                      <p:cBhvr>
                                        <p:cTn id="17" dur="500"/>
                                        <p:tgtEl>
                                          <p:spTgt spid="501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0179">
                                            <p:txEl>
                                              <p:pRg st="3" end="3"/>
                                            </p:txEl>
                                          </p:spTgt>
                                        </p:tgtEl>
                                        <p:attrNameLst>
                                          <p:attrName>style.visibility</p:attrName>
                                        </p:attrNameLst>
                                      </p:cBhvr>
                                      <p:to>
                                        <p:strVal val="visible"/>
                                      </p:to>
                                    </p:set>
                                    <p:animEffect transition="in" filter="barn(inVertical)">
                                      <p:cBhvr>
                                        <p:cTn id="22" dur="500"/>
                                        <p:tgtEl>
                                          <p:spTgt spid="501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dirty="0" smtClean="0"/>
              <a:t>Why is PGP famous</a:t>
            </a:r>
          </a:p>
        </p:txBody>
      </p:sp>
      <p:sp>
        <p:nvSpPr>
          <p:cNvPr id="26627" name="Rectangle 3"/>
          <p:cNvSpPr>
            <a:spLocks noGrp="1" noChangeArrowheads="1"/>
          </p:cNvSpPr>
          <p:nvPr>
            <p:ph type="body" idx="4294967295"/>
          </p:nvPr>
        </p:nvSpPr>
        <p:spPr>
          <a:xfrm>
            <a:off x="457200" y="854075"/>
            <a:ext cx="8686800" cy="4530725"/>
          </a:xfrm>
        </p:spPr>
        <p:txBody>
          <a:bodyPr/>
          <a:lstStyle/>
          <a:p>
            <a:pPr marL="0" indent="0">
              <a:buNone/>
            </a:pPr>
            <a:r>
              <a:rPr lang="en-US" sz="2100" dirty="0"/>
              <a:t>1. It is available free worldwide in versions that run on a variety of platforms, </a:t>
            </a:r>
            <a:r>
              <a:rPr lang="en-US" sz="2100" dirty="0" smtClean="0"/>
              <a:t>including Windows</a:t>
            </a:r>
            <a:r>
              <a:rPr lang="en-US" sz="2100" dirty="0"/>
              <a:t>, </a:t>
            </a:r>
            <a:r>
              <a:rPr lang="en-US" sz="2100" dirty="0" smtClean="0"/>
              <a:t>UNIX, Macintosh</a:t>
            </a:r>
            <a:r>
              <a:rPr lang="en-US" sz="2100" dirty="0"/>
              <a:t>, and many more. </a:t>
            </a:r>
          </a:p>
          <a:p>
            <a:pPr marL="0" indent="0">
              <a:buNone/>
            </a:pPr>
            <a:r>
              <a:rPr lang="en-US" sz="2100" dirty="0"/>
              <a:t> 2. It is based on algorithms that have survived extensive public review and </a:t>
            </a:r>
            <a:r>
              <a:rPr lang="en-US" sz="2100" dirty="0" smtClean="0"/>
              <a:t>are considered </a:t>
            </a:r>
            <a:r>
              <a:rPr lang="en-US" sz="2100" dirty="0"/>
              <a:t>extremely secure. Specifically, the package includes RSA, DSS, </a:t>
            </a:r>
            <a:r>
              <a:rPr lang="en-US" sz="2100" dirty="0" smtClean="0"/>
              <a:t>and </a:t>
            </a:r>
            <a:r>
              <a:rPr lang="en-US" sz="2100" dirty="0" err="1" smtClean="0"/>
              <a:t>Diffie</a:t>
            </a:r>
            <a:r>
              <a:rPr lang="en-US" sz="2100" dirty="0" smtClean="0"/>
              <a:t>-Hellman </a:t>
            </a:r>
            <a:r>
              <a:rPr lang="en-US" sz="2100" dirty="0"/>
              <a:t>for public-key encryption; CAST-128, IDEA, and 3DES </a:t>
            </a:r>
            <a:r>
              <a:rPr lang="en-US" sz="2100" dirty="0" smtClean="0"/>
              <a:t>for symmetric </a:t>
            </a:r>
            <a:r>
              <a:rPr lang="en-US" sz="2100" dirty="0"/>
              <a:t>encryption; and SHA-1 for hash coding.</a:t>
            </a:r>
          </a:p>
          <a:p>
            <a:pPr marL="0" indent="0">
              <a:buNone/>
            </a:pPr>
            <a:r>
              <a:rPr lang="en-US" sz="2100" dirty="0"/>
              <a:t> 3. It has a wide range of applicability, from corporations that wish to select </a:t>
            </a:r>
            <a:r>
              <a:rPr lang="en-US" sz="2100" dirty="0" smtClean="0"/>
              <a:t>and enforce </a:t>
            </a:r>
            <a:r>
              <a:rPr lang="en-US" sz="2100" dirty="0"/>
              <a:t>a standardized scheme for encrypting files and messages to </a:t>
            </a:r>
            <a:r>
              <a:rPr lang="en-US" sz="2100" dirty="0" smtClean="0"/>
              <a:t>individuals who </a:t>
            </a:r>
            <a:r>
              <a:rPr lang="en-US" sz="2100" dirty="0"/>
              <a:t>wish to communicate securely with others worldwide over the </a:t>
            </a:r>
            <a:r>
              <a:rPr lang="en-US" sz="2100" dirty="0" smtClean="0"/>
              <a:t>Internet and </a:t>
            </a:r>
            <a:r>
              <a:rPr lang="en-US" sz="2100" dirty="0"/>
              <a:t>other networks.</a:t>
            </a:r>
          </a:p>
          <a:p>
            <a:pPr marL="0" indent="0">
              <a:buNone/>
            </a:pPr>
            <a:r>
              <a:rPr lang="en-US" sz="2100" dirty="0"/>
              <a:t> 4. It was not developed by, nor is it controlled by, any governmental or </a:t>
            </a:r>
            <a:r>
              <a:rPr lang="en-US" sz="2100" dirty="0" smtClean="0"/>
              <a:t>standards organization</a:t>
            </a:r>
            <a:r>
              <a:rPr lang="en-US" sz="2100" dirty="0"/>
              <a:t>. For those with an instinctive distrust of “the establishment,” </a:t>
            </a:r>
            <a:r>
              <a:rPr lang="en-US" sz="2100" dirty="0" smtClean="0"/>
              <a:t>this makes </a:t>
            </a:r>
            <a:r>
              <a:rPr lang="en-US" sz="2100" dirty="0"/>
              <a:t>PGP attractive.</a:t>
            </a:r>
          </a:p>
          <a:p>
            <a:pPr marL="0" indent="0">
              <a:buNone/>
            </a:pPr>
            <a:r>
              <a:rPr lang="en-US" sz="2100" dirty="0"/>
              <a:t> 5. PGP is now on an Internet standards track (RFC 3156; </a:t>
            </a:r>
            <a:r>
              <a:rPr lang="en-US" sz="2100" i="1" dirty="0"/>
              <a:t>MIME Security </a:t>
            </a:r>
            <a:r>
              <a:rPr lang="en-US" sz="2100" i="1" dirty="0" smtClean="0"/>
              <a:t>with </a:t>
            </a:r>
            <a:r>
              <a:rPr lang="en-US" sz="2100" i="1" dirty="0" err="1" smtClean="0"/>
              <a:t>OpenPGP</a:t>
            </a:r>
            <a:r>
              <a:rPr lang="en-US" sz="2100" i="1" dirty="0"/>
              <a:t>). Nevertheless, PGP still has an aura of an </a:t>
            </a:r>
            <a:r>
              <a:rPr lang="en-US" sz="2100" i="1" dirty="0" smtClean="0"/>
              <a:t>antiestablishment </a:t>
            </a:r>
            <a:r>
              <a:rPr lang="en-US" sz="2100" dirty="0" smtClean="0"/>
              <a:t>endeavor</a:t>
            </a:r>
            <a:r>
              <a:rPr lang="en-US" sz="2100" dirty="0"/>
              <a:t>.</a:t>
            </a:r>
            <a:endParaRPr lang="en-US" sz="2100" i="1"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xmlns="" val="1085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627">
                                            <p:txEl>
                                              <p:pRg st="1" end="1"/>
                                            </p:txEl>
                                          </p:spTgt>
                                        </p:tgtEl>
                                        <p:attrNameLst>
                                          <p:attrName>style.visibility</p:attrName>
                                        </p:attrNameLst>
                                      </p:cBhvr>
                                      <p:to>
                                        <p:strVal val="visible"/>
                                      </p:to>
                                    </p:set>
                                    <p:anim calcmode="lin" valueType="num">
                                      <p:cBhvr additive="base">
                                        <p:cTn id="13" dur="5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66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6627">
                                            <p:txEl>
                                              <p:pRg st="2" end="2"/>
                                            </p:txEl>
                                          </p:spTgt>
                                        </p:tgtEl>
                                        <p:attrNameLst>
                                          <p:attrName>style.visibility</p:attrName>
                                        </p:attrNameLst>
                                      </p:cBhvr>
                                      <p:to>
                                        <p:strVal val="visible"/>
                                      </p:to>
                                    </p:set>
                                    <p:anim calcmode="lin" valueType="num">
                                      <p:cBhvr additive="base">
                                        <p:cTn id="19" dur="5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6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6627">
                                            <p:txEl>
                                              <p:pRg st="3" end="3"/>
                                            </p:txEl>
                                          </p:spTgt>
                                        </p:tgtEl>
                                        <p:attrNameLst>
                                          <p:attrName>style.visibility</p:attrName>
                                        </p:attrNameLst>
                                      </p:cBhvr>
                                      <p:to>
                                        <p:strVal val="visible"/>
                                      </p:to>
                                    </p:set>
                                    <p:anim calcmode="lin" valueType="num">
                                      <p:cBhvr additive="base">
                                        <p:cTn id="25" dur="500" fill="hold"/>
                                        <p:tgtEl>
                                          <p:spTgt spid="266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66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6627">
                                            <p:txEl>
                                              <p:pRg st="4" end="4"/>
                                            </p:txEl>
                                          </p:spTgt>
                                        </p:tgtEl>
                                        <p:attrNameLst>
                                          <p:attrName>style.visibility</p:attrName>
                                        </p:attrNameLst>
                                      </p:cBhvr>
                                      <p:to>
                                        <p:strVal val="visible"/>
                                      </p:to>
                                    </p:set>
                                    <p:anim calcmode="lin" valueType="num">
                                      <p:cBhvr additive="base">
                                        <p:cTn id="31" dur="500" fill="hold"/>
                                        <p:tgtEl>
                                          <p:spTgt spid="266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662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dirty="0" smtClean="0"/>
              <a:t>PGP Notations</a:t>
            </a:r>
          </a:p>
        </p:txBody>
      </p:sp>
      <p:sp>
        <p:nvSpPr>
          <p:cNvPr id="26627" name="Rectangle 3"/>
          <p:cNvSpPr>
            <a:spLocks noGrp="1" noChangeArrowheads="1"/>
          </p:cNvSpPr>
          <p:nvPr>
            <p:ph type="body" idx="4294967295"/>
          </p:nvPr>
        </p:nvSpPr>
        <p:spPr>
          <a:xfrm>
            <a:off x="457200" y="854075"/>
            <a:ext cx="8686800" cy="4530725"/>
          </a:xfrm>
        </p:spPr>
        <p:txBody>
          <a:bodyPr/>
          <a:lstStyle/>
          <a:p>
            <a:pPr marL="0" indent="0">
              <a:buNone/>
            </a:pPr>
            <a:r>
              <a:rPr lang="en-US" sz="2400" dirty="0" smtClean="0"/>
              <a:t>Most </a:t>
            </a:r>
            <a:r>
              <a:rPr lang="en-US" sz="2400" dirty="0"/>
              <a:t>of the notation used in this chapter has been used before, but a few terms </a:t>
            </a:r>
            <a:r>
              <a:rPr lang="en-US" sz="2400" dirty="0" smtClean="0"/>
              <a:t>are new</a:t>
            </a:r>
            <a:r>
              <a:rPr lang="en-US" sz="2400" dirty="0"/>
              <a:t>. It is perhaps best to </a:t>
            </a:r>
            <a:r>
              <a:rPr lang="en-US" sz="2400" dirty="0" smtClean="0"/>
              <a:t>summarize </a:t>
            </a:r>
            <a:r>
              <a:rPr lang="en-US" sz="2400" dirty="0"/>
              <a:t>those at the beginning. The following </a:t>
            </a:r>
            <a:r>
              <a:rPr lang="en-US" sz="2400" dirty="0" smtClean="0"/>
              <a:t>symbols are </a:t>
            </a:r>
            <a:r>
              <a:rPr lang="en-US" sz="2400" dirty="0"/>
              <a:t>used</a:t>
            </a:r>
            <a:r>
              <a:rPr lang="en-US" sz="2400" dirty="0" smtClean="0"/>
              <a:t>.</a:t>
            </a:r>
          </a:p>
          <a:p>
            <a:pPr marL="0" indent="0">
              <a:buNone/>
            </a:pPr>
            <a:endParaRPr lang="en-US" sz="2400" dirty="0"/>
          </a:p>
        </p:txBody>
      </p:sp>
      <p:pic>
        <p:nvPicPr>
          <p:cNvPr id="2" name="Picture 1"/>
          <p:cNvPicPr>
            <a:picLocks noChangeAspect="1"/>
          </p:cNvPicPr>
          <p:nvPr/>
        </p:nvPicPr>
        <p:blipFill>
          <a:blip r:embed="rId3"/>
          <a:stretch>
            <a:fillRect/>
          </a:stretch>
        </p:blipFill>
        <p:spPr>
          <a:xfrm>
            <a:off x="1464944" y="2420846"/>
            <a:ext cx="6688709" cy="2963954"/>
          </a:xfrm>
          <a:prstGeom prst="rect">
            <a:avLst/>
          </a:prstGeom>
        </p:spPr>
      </p:pic>
      <p:pic>
        <p:nvPicPr>
          <p:cNvPr id="3" name="Picture 2"/>
          <p:cNvPicPr>
            <a:picLocks noChangeAspect="1"/>
          </p:cNvPicPr>
          <p:nvPr/>
        </p:nvPicPr>
        <p:blipFill>
          <a:blip r:embed="rId4"/>
          <a:stretch>
            <a:fillRect/>
          </a:stretch>
        </p:blipFill>
        <p:spPr>
          <a:xfrm>
            <a:off x="1464944" y="5280296"/>
            <a:ext cx="5147791" cy="767806"/>
          </a:xfrm>
          <a:prstGeom prst="rect">
            <a:avLst/>
          </a:prstGeom>
        </p:spPr>
      </p:pic>
    </p:spTree>
    <p:extLst>
      <p:ext uri="{BB962C8B-B14F-4D97-AF65-F5344CB8AC3E}">
        <p14:creationId xmlns:p14="http://schemas.microsoft.com/office/powerpoint/2010/main" xmlns="" val="2915033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 calcmode="lin" valueType="num">
                                      <p:cBhvr additive="base">
                                        <p:cTn id="7" dur="5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PGP Operation – Authentication</a:t>
            </a:r>
            <a:endParaRPr lang="en-AU" altLang="en-US" smtClean="0">
              <a:ea typeface="ＭＳ Ｐゴシック" panose="020B0600070205080204" pitchFamily="34" charset="-128"/>
            </a:endParaRPr>
          </a:p>
        </p:txBody>
      </p:sp>
      <p:sp>
        <p:nvSpPr>
          <p:cNvPr id="51203" name="Rectangle 3"/>
          <p:cNvSpPr>
            <a:spLocks noGrp="1" noChangeArrowheads="1"/>
          </p:cNvSpPr>
          <p:nvPr>
            <p:ph type="body" idx="1"/>
          </p:nvPr>
        </p:nvSpPr>
        <p:spPr>
          <a:xfrm>
            <a:off x="457200" y="1676400"/>
            <a:ext cx="8229600" cy="2667000"/>
          </a:xfrm>
        </p:spPr>
        <p:txBody>
          <a:bodyPr/>
          <a:lstStyle/>
          <a:p>
            <a:pPr marL="457200" indent="-457200" eaLnBrk="1" hangingPunct="1">
              <a:lnSpc>
                <a:spcPct val="80000"/>
              </a:lnSpc>
              <a:buFontTx/>
              <a:buAutoNum type="arabicPeriod"/>
              <a:defRPr/>
            </a:pPr>
            <a:r>
              <a:rPr lang="en-AU" sz="2400" dirty="0">
                <a:ea typeface="+mn-ea"/>
                <a:cs typeface="+mn-cs"/>
              </a:rPr>
              <a:t>sender creates message</a:t>
            </a:r>
            <a:endParaRPr lang="en-AU" sz="2400" dirty="0" smtClean="0">
              <a:ea typeface="+mn-ea"/>
              <a:cs typeface="+mn-cs"/>
            </a:endParaRPr>
          </a:p>
          <a:p>
            <a:pPr marL="457200" indent="-457200" eaLnBrk="1" hangingPunct="1">
              <a:lnSpc>
                <a:spcPct val="80000"/>
              </a:lnSpc>
              <a:buFontTx/>
              <a:buAutoNum type="arabicPeriod"/>
              <a:defRPr/>
            </a:pPr>
            <a:r>
              <a:rPr lang="en-AU" sz="2400" dirty="0" smtClean="0">
                <a:ea typeface="+mn-ea"/>
                <a:cs typeface="+mn-cs"/>
              </a:rPr>
              <a:t>make SHA</a:t>
            </a:r>
            <a:r>
              <a:rPr lang="en-AU" sz="2400" dirty="0">
                <a:ea typeface="+mn-ea"/>
                <a:cs typeface="+mn-cs"/>
              </a:rPr>
              <a:t>-</a:t>
            </a:r>
            <a:r>
              <a:rPr lang="en-AU" sz="2400" dirty="0" smtClean="0">
                <a:ea typeface="+mn-ea"/>
                <a:cs typeface="+mn-cs"/>
              </a:rPr>
              <a:t>1160</a:t>
            </a:r>
            <a:r>
              <a:rPr lang="en-AU" sz="2400" dirty="0">
                <a:ea typeface="+mn-ea"/>
                <a:cs typeface="+mn-cs"/>
              </a:rPr>
              <a:t>-bit hash of message </a:t>
            </a:r>
            <a:endParaRPr lang="en-AU" sz="2400" dirty="0" smtClean="0">
              <a:ea typeface="+mn-ea"/>
              <a:cs typeface="+mn-cs"/>
            </a:endParaRPr>
          </a:p>
          <a:p>
            <a:pPr marL="457200" indent="-457200" eaLnBrk="1" hangingPunct="1">
              <a:lnSpc>
                <a:spcPct val="80000"/>
              </a:lnSpc>
              <a:buFontTx/>
              <a:buAutoNum type="arabicPeriod"/>
              <a:defRPr/>
            </a:pPr>
            <a:r>
              <a:rPr lang="en-AU" sz="2400" dirty="0" smtClean="0"/>
              <a:t>attached RSA </a:t>
            </a:r>
            <a:r>
              <a:rPr lang="en-AU" sz="2400" dirty="0" smtClean="0">
                <a:ea typeface="+mn-ea"/>
                <a:cs typeface="+mn-cs"/>
              </a:rPr>
              <a:t>signed </a:t>
            </a:r>
            <a:r>
              <a:rPr lang="en-AU" sz="2400" dirty="0">
                <a:ea typeface="+mn-ea"/>
                <a:cs typeface="+mn-cs"/>
              </a:rPr>
              <a:t>hash</a:t>
            </a:r>
            <a:r>
              <a:rPr lang="en-AU" sz="2400" dirty="0" smtClean="0">
                <a:ea typeface="+mn-ea"/>
                <a:cs typeface="+mn-cs"/>
              </a:rPr>
              <a:t> to </a:t>
            </a:r>
            <a:r>
              <a:rPr lang="en-AU" sz="2400" dirty="0">
                <a:ea typeface="+mn-ea"/>
                <a:cs typeface="+mn-cs"/>
              </a:rPr>
              <a:t>message</a:t>
            </a:r>
          </a:p>
          <a:p>
            <a:pPr marL="457200" indent="-457200" eaLnBrk="1" hangingPunct="1">
              <a:lnSpc>
                <a:spcPct val="80000"/>
              </a:lnSpc>
              <a:buFontTx/>
              <a:buAutoNum type="arabicPeriod"/>
              <a:defRPr/>
            </a:pPr>
            <a:r>
              <a:rPr lang="en-AU" sz="2400" dirty="0">
                <a:ea typeface="+mn-ea"/>
                <a:cs typeface="+mn-cs"/>
              </a:rPr>
              <a:t>receiver</a:t>
            </a:r>
            <a:r>
              <a:rPr lang="en-AU" sz="2400" dirty="0" smtClean="0">
                <a:ea typeface="+mn-ea"/>
                <a:cs typeface="+mn-cs"/>
              </a:rPr>
              <a:t> decrypts &amp; recovers </a:t>
            </a:r>
            <a:r>
              <a:rPr lang="en-AU" sz="2400" dirty="0">
                <a:ea typeface="+mn-ea"/>
                <a:cs typeface="+mn-cs"/>
              </a:rPr>
              <a:t>hash code</a:t>
            </a:r>
          </a:p>
          <a:p>
            <a:pPr marL="457200" indent="-457200" eaLnBrk="1" hangingPunct="1">
              <a:lnSpc>
                <a:spcPct val="80000"/>
              </a:lnSpc>
              <a:buFontTx/>
              <a:buAutoNum type="arabicPeriod"/>
              <a:defRPr/>
            </a:pPr>
            <a:r>
              <a:rPr lang="en-AU" sz="2400" dirty="0">
                <a:ea typeface="+mn-ea"/>
                <a:cs typeface="+mn-cs"/>
              </a:rPr>
              <a:t>receiver verifies received message</a:t>
            </a:r>
            <a:r>
              <a:rPr lang="en-AU" sz="2400" dirty="0" smtClean="0">
                <a:ea typeface="+mn-ea"/>
                <a:cs typeface="+mn-cs"/>
              </a:rPr>
              <a:t> hash</a:t>
            </a:r>
            <a:endParaRPr lang="en-AU" sz="2400" dirty="0">
              <a:ea typeface="+mn-ea"/>
              <a:cs typeface="+mn-cs"/>
            </a:endParaRPr>
          </a:p>
        </p:txBody>
      </p:sp>
      <p:pic>
        <p:nvPicPr>
          <p:cNvPr id="24580" name="Picture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914400" y="4343400"/>
            <a:ext cx="7345363" cy="1849438"/>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8811905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PGP Operation – Confidentiality</a:t>
            </a:r>
            <a:endParaRPr lang="en-AU" altLang="en-US" smtClean="0">
              <a:ea typeface="ＭＳ Ｐゴシック" panose="020B0600070205080204" pitchFamily="34" charset="-128"/>
            </a:endParaRPr>
          </a:p>
        </p:txBody>
      </p:sp>
      <p:sp>
        <p:nvSpPr>
          <p:cNvPr id="52227" name="Rectangle 3"/>
          <p:cNvSpPr>
            <a:spLocks noGrp="1" noChangeArrowheads="1"/>
          </p:cNvSpPr>
          <p:nvPr>
            <p:ph type="body" idx="1"/>
          </p:nvPr>
        </p:nvSpPr>
        <p:spPr>
          <a:xfrm>
            <a:off x="457200" y="1676400"/>
            <a:ext cx="8229600" cy="2819400"/>
          </a:xfrm>
        </p:spPr>
        <p:txBody>
          <a:bodyPr/>
          <a:lstStyle/>
          <a:p>
            <a:pPr marL="457200" indent="-457200" eaLnBrk="1" hangingPunct="1">
              <a:lnSpc>
                <a:spcPct val="90000"/>
              </a:lnSpc>
              <a:buFontTx/>
              <a:buAutoNum type="arabicPeriod"/>
              <a:defRPr/>
            </a:pPr>
            <a:r>
              <a:rPr lang="en-AU" sz="2400" dirty="0">
                <a:ea typeface="+mn-ea"/>
                <a:cs typeface="+mn-cs"/>
              </a:rPr>
              <a:t>sender</a:t>
            </a:r>
            <a:r>
              <a:rPr lang="en-AU" sz="2400" dirty="0" smtClean="0">
                <a:ea typeface="+mn-ea"/>
                <a:cs typeface="+mn-cs"/>
              </a:rPr>
              <a:t> forms 128</a:t>
            </a:r>
            <a:r>
              <a:rPr lang="en-AU" sz="2400" dirty="0">
                <a:ea typeface="+mn-ea"/>
                <a:cs typeface="+mn-cs"/>
              </a:rPr>
              <a:t>-bit random</a:t>
            </a:r>
            <a:r>
              <a:rPr lang="en-AU" sz="2400" dirty="0" smtClean="0">
                <a:ea typeface="+mn-ea"/>
                <a:cs typeface="+mn-cs"/>
              </a:rPr>
              <a:t> session key</a:t>
            </a:r>
          </a:p>
          <a:p>
            <a:pPr marL="457200" indent="-457200" eaLnBrk="1" hangingPunct="1">
              <a:lnSpc>
                <a:spcPct val="90000"/>
              </a:lnSpc>
              <a:buFontTx/>
              <a:buAutoNum type="arabicPeriod"/>
              <a:defRPr/>
            </a:pPr>
            <a:r>
              <a:rPr lang="en-AU" sz="2400" dirty="0" smtClean="0">
                <a:ea typeface="+mn-ea"/>
                <a:cs typeface="+mn-cs"/>
              </a:rPr>
              <a:t>encrypts </a:t>
            </a:r>
            <a:r>
              <a:rPr lang="en-AU" sz="2400" dirty="0">
                <a:ea typeface="+mn-ea"/>
                <a:cs typeface="+mn-cs"/>
              </a:rPr>
              <a:t>message</a:t>
            </a:r>
            <a:r>
              <a:rPr lang="en-AU" sz="2400" dirty="0" smtClean="0">
                <a:ea typeface="+mn-ea"/>
                <a:cs typeface="+mn-cs"/>
              </a:rPr>
              <a:t> with </a:t>
            </a:r>
            <a:r>
              <a:rPr lang="en-AU" sz="2400" dirty="0">
                <a:ea typeface="+mn-ea"/>
                <a:cs typeface="+mn-cs"/>
              </a:rPr>
              <a:t>session key</a:t>
            </a:r>
            <a:endParaRPr lang="en-AU" sz="2400" dirty="0" smtClean="0">
              <a:ea typeface="+mn-ea"/>
              <a:cs typeface="+mn-cs"/>
            </a:endParaRPr>
          </a:p>
          <a:p>
            <a:pPr marL="457200" indent="-457200" eaLnBrk="1" hangingPunct="1">
              <a:lnSpc>
                <a:spcPct val="90000"/>
              </a:lnSpc>
              <a:buFontTx/>
              <a:buAutoNum type="arabicPeriod"/>
              <a:defRPr/>
            </a:pPr>
            <a:r>
              <a:rPr lang="en-AU" sz="2400" dirty="0" smtClean="0"/>
              <a:t>attaches </a:t>
            </a:r>
            <a:r>
              <a:rPr lang="en-AU" sz="2400" dirty="0" smtClean="0">
                <a:ea typeface="+mn-ea"/>
                <a:cs typeface="+mn-cs"/>
              </a:rPr>
              <a:t>session </a:t>
            </a:r>
            <a:r>
              <a:rPr lang="en-AU" sz="2400" dirty="0">
                <a:ea typeface="+mn-ea"/>
                <a:cs typeface="+mn-cs"/>
              </a:rPr>
              <a:t>key</a:t>
            </a:r>
            <a:r>
              <a:rPr lang="en-AU" sz="2400" dirty="0" smtClean="0">
                <a:ea typeface="+mn-ea"/>
                <a:cs typeface="+mn-cs"/>
              </a:rPr>
              <a:t> </a:t>
            </a:r>
            <a:r>
              <a:rPr lang="en-AU" sz="2400" dirty="0" smtClean="0"/>
              <a:t>encrypted </a:t>
            </a:r>
            <a:r>
              <a:rPr lang="en-AU" sz="2400" dirty="0" smtClean="0">
                <a:ea typeface="+mn-ea"/>
                <a:cs typeface="+mn-cs"/>
              </a:rPr>
              <a:t>with RSA</a:t>
            </a:r>
          </a:p>
          <a:p>
            <a:pPr marL="457200" indent="-457200" eaLnBrk="1" hangingPunct="1">
              <a:lnSpc>
                <a:spcPct val="90000"/>
              </a:lnSpc>
              <a:buFontTx/>
              <a:buAutoNum type="arabicPeriod"/>
              <a:defRPr/>
            </a:pPr>
            <a:r>
              <a:rPr lang="en-AU" sz="2400" dirty="0">
                <a:ea typeface="+mn-ea"/>
                <a:cs typeface="+mn-cs"/>
              </a:rPr>
              <a:t>receiver</a:t>
            </a:r>
            <a:r>
              <a:rPr lang="en-AU" sz="2400" dirty="0" smtClean="0">
                <a:ea typeface="+mn-ea"/>
                <a:cs typeface="+mn-cs"/>
              </a:rPr>
              <a:t> decrypts &amp; recovers </a:t>
            </a:r>
            <a:r>
              <a:rPr lang="en-AU" sz="2400" dirty="0">
                <a:ea typeface="+mn-ea"/>
                <a:cs typeface="+mn-cs"/>
              </a:rPr>
              <a:t>session key</a:t>
            </a:r>
          </a:p>
          <a:p>
            <a:pPr marL="457200" indent="-457200" eaLnBrk="1" hangingPunct="1">
              <a:lnSpc>
                <a:spcPct val="90000"/>
              </a:lnSpc>
              <a:buFontTx/>
              <a:buAutoNum type="arabicPeriod"/>
              <a:defRPr/>
            </a:pPr>
            <a:r>
              <a:rPr lang="en-AU" sz="2400" dirty="0">
                <a:ea typeface="+mn-ea"/>
                <a:cs typeface="+mn-cs"/>
              </a:rPr>
              <a:t>session key is used to decrypt message</a:t>
            </a:r>
          </a:p>
        </p:txBody>
      </p:sp>
      <p:pic>
        <p:nvPicPr>
          <p:cNvPr id="26628" name="Picture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56754" y="4162832"/>
            <a:ext cx="8987246" cy="1865767"/>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784562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274320" y="199436"/>
            <a:ext cx="9901646" cy="576262"/>
          </a:xfrm>
        </p:spPr>
        <p:txBody>
          <a:bodyPr/>
          <a:lstStyle/>
          <a:p>
            <a:pPr eaLnBrk="1" hangingPunct="1"/>
            <a:r>
              <a:rPr lang="en-US" altLang="en-US" sz="3000" dirty="0" smtClean="0">
                <a:ea typeface="ＭＳ Ｐゴシック" panose="020B0600070205080204" pitchFamily="34" charset="-128"/>
              </a:rPr>
              <a:t>PGP Operation : Confidentiality &amp; Authentication </a:t>
            </a:r>
            <a:endParaRPr lang="en-AU" altLang="en-US" sz="3000" dirty="0" smtClean="0">
              <a:ea typeface="ＭＳ Ｐゴシック" panose="020B0600070205080204" pitchFamily="34" charset="-128"/>
            </a:endParaRPr>
          </a:p>
        </p:txBody>
      </p:sp>
      <p:sp>
        <p:nvSpPr>
          <p:cNvPr id="53251" name="Rectangle 3"/>
          <p:cNvSpPr>
            <a:spLocks noGrp="1" noChangeArrowheads="1"/>
          </p:cNvSpPr>
          <p:nvPr>
            <p:ph type="body" idx="1"/>
          </p:nvPr>
        </p:nvSpPr>
        <p:spPr/>
        <p:txBody>
          <a:bodyPr/>
          <a:lstStyle/>
          <a:p>
            <a:pPr eaLnBrk="1" hangingPunct="1"/>
            <a:r>
              <a:rPr lang="en-US" altLang="en-US" sz="2400" dirty="0" smtClean="0">
                <a:ea typeface="ＭＳ Ｐゴシック" panose="020B0600070205080204" pitchFamily="34" charset="-128"/>
              </a:rPr>
              <a:t>can use both services on same message</a:t>
            </a:r>
          </a:p>
          <a:p>
            <a:pPr lvl="1" eaLnBrk="1" hangingPunct="1"/>
            <a:r>
              <a:rPr lang="en-US" altLang="en-US" sz="2400" dirty="0" smtClean="0">
                <a:ea typeface="ＭＳ Ｐゴシック" panose="020B0600070205080204" pitchFamily="34" charset="-128"/>
              </a:rPr>
              <a:t>create signature &amp; attach to message</a:t>
            </a:r>
          </a:p>
          <a:p>
            <a:pPr lvl="1" eaLnBrk="1" hangingPunct="1"/>
            <a:r>
              <a:rPr lang="en-US" altLang="en-US" sz="2400" dirty="0" smtClean="0">
                <a:ea typeface="ＭＳ Ｐゴシック" panose="020B0600070205080204" pitchFamily="34" charset="-128"/>
              </a:rPr>
              <a:t>encrypt both message &amp; signature</a:t>
            </a:r>
          </a:p>
          <a:p>
            <a:pPr lvl="1" eaLnBrk="1" hangingPunct="1"/>
            <a:r>
              <a:rPr lang="en-US" altLang="en-US" sz="2400" dirty="0" smtClean="0">
                <a:ea typeface="ＭＳ Ｐゴシック" panose="020B0600070205080204" pitchFamily="34" charset="-128"/>
              </a:rPr>
              <a:t>attach RSA/</a:t>
            </a:r>
            <a:r>
              <a:rPr lang="en-US" altLang="en-US" sz="2400" dirty="0" err="1" smtClean="0">
                <a:ea typeface="ＭＳ Ｐゴシック" panose="020B0600070205080204" pitchFamily="34" charset="-128"/>
              </a:rPr>
              <a:t>ElGamal</a:t>
            </a:r>
            <a:r>
              <a:rPr lang="en-US" altLang="en-US" sz="2400" dirty="0" smtClean="0">
                <a:ea typeface="ＭＳ Ｐゴシック" panose="020B0600070205080204" pitchFamily="34" charset="-128"/>
              </a:rPr>
              <a:t> encrypted session key</a:t>
            </a:r>
            <a:endParaRPr lang="en-AU" altLang="en-US" sz="2400" dirty="0" smtClean="0">
              <a:ea typeface="ＭＳ Ｐゴシック" panose="020B0600070205080204" pitchFamily="34" charset="-128"/>
            </a:endParaRPr>
          </a:p>
        </p:txBody>
      </p:sp>
      <p:pic>
        <p:nvPicPr>
          <p:cNvPr id="28676" name="Picture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16761" y="3835854"/>
            <a:ext cx="8727239" cy="2386149"/>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106835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PGP Operation – Compression</a:t>
            </a:r>
            <a:endParaRPr lang="en-AU" altLang="en-US" smtClean="0">
              <a:ea typeface="ＭＳ Ｐゴシック" panose="020B0600070205080204" pitchFamily="34" charset="-128"/>
            </a:endParaRPr>
          </a:p>
        </p:txBody>
      </p:sp>
      <p:sp>
        <p:nvSpPr>
          <p:cNvPr id="54275" name="Rectangle 3"/>
          <p:cNvSpPr>
            <a:spLocks noGrp="1" noChangeArrowheads="1"/>
          </p:cNvSpPr>
          <p:nvPr>
            <p:ph type="body" idx="1"/>
          </p:nvPr>
        </p:nvSpPr>
        <p:spPr/>
        <p:txBody>
          <a:bodyPr/>
          <a:lstStyle/>
          <a:p>
            <a:pPr eaLnBrk="1" hangingPunct="1"/>
            <a:r>
              <a:rPr lang="en-US" altLang="en-US" sz="2400" dirty="0" smtClean="0">
                <a:ea typeface="ＭＳ Ｐゴシック" panose="020B0600070205080204" pitchFamily="34" charset="-128"/>
              </a:rPr>
              <a:t>by default PGP compresses message after signing but before encrypting</a:t>
            </a:r>
          </a:p>
          <a:p>
            <a:pPr lvl="1" eaLnBrk="1" hangingPunct="1"/>
            <a:r>
              <a:rPr lang="en-US" altLang="en-US" sz="2400" dirty="0" smtClean="0">
                <a:ea typeface="ＭＳ Ｐゴシック" panose="020B0600070205080204" pitchFamily="34" charset="-128"/>
              </a:rPr>
              <a:t>so can store uncompressed message &amp; signature for later verification</a:t>
            </a:r>
          </a:p>
          <a:p>
            <a:pPr lvl="1" eaLnBrk="1" hangingPunct="1"/>
            <a:r>
              <a:rPr lang="en-US" altLang="en-US" sz="2400" dirty="0" smtClean="0">
                <a:ea typeface="ＭＳ Ｐゴシック" panose="020B0600070205080204" pitchFamily="34" charset="-128"/>
              </a:rPr>
              <a:t>&amp; because compression is non deterministic</a:t>
            </a:r>
          </a:p>
          <a:p>
            <a:pPr eaLnBrk="1" hangingPunct="1"/>
            <a:r>
              <a:rPr lang="en-US" altLang="en-US" sz="2400" dirty="0" smtClean="0">
                <a:ea typeface="ＭＳ Ｐゴシック" panose="020B0600070205080204" pitchFamily="34" charset="-128"/>
              </a:rPr>
              <a:t>uses ZIP compression algorithm</a:t>
            </a:r>
            <a:endParaRPr lang="en-AU" altLang="en-US" sz="2400" dirty="0" smtClean="0">
              <a:ea typeface="ＭＳ Ｐゴシック" panose="020B0600070205080204" pitchFamily="34" charset="-128"/>
            </a:endParaRPr>
          </a:p>
        </p:txBody>
      </p:sp>
    </p:spTree>
    <p:extLst>
      <p:ext uri="{BB962C8B-B14F-4D97-AF65-F5344CB8AC3E}">
        <p14:creationId xmlns:p14="http://schemas.microsoft.com/office/powerpoint/2010/main" xmlns="" val="27975790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PGP Operation – Email Compatibility</a:t>
            </a:r>
            <a:endParaRPr lang="en-AU" altLang="en-US" dirty="0" smtClean="0">
              <a:ea typeface="ＭＳ Ｐゴシック" panose="020B0600070205080204" pitchFamily="34" charset="-128"/>
            </a:endParaRPr>
          </a:p>
        </p:txBody>
      </p:sp>
      <p:sp>
        <p:nvSpPr>
          <p:cNvPr id="55299" name="Rectangle 3"/>
          <p:cNvSpPr>
            <a:spLocks noGrp="1" noChangeArrowheads="1"/>
          </p:cNvSpPr>
          <p:nvPr>
            <p:ph type="body" idx="1"/>
          </p:nvPr>
        </p:nvSpPr>
        <p:spPr/>
        <p:txBody>
          <a:bodyPr/>
          <a:lstStyle/>
          <a:p>
            <a:pPr eaLnBrk="1" hangingPunct="1"/>
            <a:r>
              <a:rPr lang="en-US" altLang="en-US" sz="2800" smtClean="0">
                <a:ea typeface="ＭＳ Ｐゴシック" panose="020B0600070205080204" pitchFamily="34" charset="-128"/>
              </a:rPr>
              <a:t>when using PGP will have binary data to send (encrypted message etc)</a:t>
            </a:r>
          </a:p>
          <a:p>
            <a:pPr eaLnBrk="1" hangingPunct="1"/>
            <a:r>
              <a:rPr lang="en-US" altLang="en-US" sz="2800" smtClean="0">
                <a:ea typeface="ＭＳ Ｐゴシック" panose="020B0600070205080204" pitchFamily="34" charset="-128"/>
              </a:rPr>
              <a:t>however email was designed only for text</a:t>
            </a:r>
          </a:p>
          <a:p>
            <a:pPr eaLnBrk="1" hangingPunct="1"/>
            <a:r>
              <a:rPr lang="en-US" altLang="en-US" sz="2800" smtClean="0">
                <a:ea typeface="ＭＳ Ｐゴシック" panose="020B0600070205080204" pitchFamily="34" charset="-128"/>
              </a:rPr>
              <a:t>hence PGP must encode raw binary data into printable ASCII characters</a:t>
            </a:r>
          </a:p>
          <a:p>
            <a:pPr eaLnBrk="1" hangingPunct="1"/>
            <a:r>
              <a:rPr lang="en-US" altLang="en-US" sz="2800" smtClean="0">
                <a:ea typeface="ＭＳ Ｐゴシック" panose="020B0600070205080204" pitchFamily="34" charset="-128"/>
              </a:rPr>
              <a:t>uses radix-64 algorithm</a:t>
            </a:r>
          </a:p>
          <a:p>
            <a:pPr lvl="1" eaLnBrk="1" hangingPunct="1"/>
            <a:r>
              <a:rPr lang="en-US" altLang="en-US" sz="2400" smtClean="0">
                <a:ea typeface="ＭＳ Ｐゴシック" panose="020B0600070205080204" pitchFamily="34" charset="-128"/>
              </a:rPr>
              <a:t>maps 3 bytes to 4 printable chars</a:t>
            </a:r>
          </a:p>
          <a:p>
            <a:pPr lvl="1" eaLnBrk="1" hangingPunct="1"/>
            <a:r>
              <a:rPr lang="en-US" altLang="en-US" sz="2400" smtClean="0">
                <a:ea typeface="ＭＳ Ｐゴシック" panose="020B0600070205080204" pitchFamily="34" charset="-128"/>
              </a:rPr>
              <a:t>also appends a CRC</a:t>
            </a:r>
          </a:p>
          <a:p>
            <a:pPr eaLnBrk="1" hangingPunct="1"/>
            <a:r>
              <a:rPr lang="en-US" altLang="en-US" sz="2800" smtClean="0">
                <a:ea typeface="ＭＳ Ｐゴシック" panose="020B0600070205080204" pitchFamily="34" charset="-128"/>
              </a:rPr>
              <a:t>PGP also segments messages if too big</a:t>
            </a:r>
            <a:endParaRPr lang="en-AU" altLang="en-US" sz="2800" smtClean="0">
              <a:ea typeface="ＭＳ Ｐゴシック" panose="020B0600070205080204" pitchFamily="34" charset="-128"/>
            </a:endParaRPr>
          </a:p>
        </p:txBody>
      </p:sp>
    </p:spTree>
    <p:extLst>
      <p:ext uri="{BB962C8B-B14F-4D97-AF65-F5344CB8AC3E}">
        <p14:creationId xmlns:p14="http://schemas.microsoft.com/office/powerpoint/2010/main" xmlns="" val="14361799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PGP Operation – Summary</a:t>
            </a:r>
            <a:endParaRPr lang="en-AU" altLang="en-US" smtClean="0">
              <a:ea typeface="ＭＳ Ｐゴシック" panose="020B0600070205080204" pitchFamily="34" charset="-128"/>
            </a:endParaRPr>
          </a:p>
        </p:txBody>
      </p:sp>
      <p:pic>
        <p:nvPicPr>
          <p:cNvPr id="34819" name="Picture 5" descr="Ch15. PGP Flowcharts.pdf                                       002F6F4DMacintosh HD                   B83AE914:"/>
          <p:cNvPicPr>
            <a:picLocks noChangeAspect="1" noChangeArrowheads="1"/>
          </p:cNvPicPr>
          <p:nvPr/>
        </p:nvPicPr>
        <p:blipFill>
          <a:blip r:embed="rId3">
            <a:extLst>
              <a:ext uri="{28A0092B-C50C-407E-A947-70E740481C1C}">
                <a14:useLocalDpi xmlns:a14="http://schemas.microsoft.com/office/drawing/2010/main" xmlns="" val="0"/>
              </a:ext>
            </a:extLst>
          </a:blip>
          <a:srcRect t="4633" b="18529"/>
          <a:stretch>
            <a:fillRect/>
          </a:stretch>
        </p:blipFill>
        <p:spPr bwMode="auto">
          <a:xfrm>
            <a:off x="457200" y="919390"/>
            <a:ext cx="8472808" cy="5031514"/>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054209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PGP Session Keys</a:t>
            </a:r>
            <a:endParaRPr lang="en-AU" altLang="en-US" smtClean="0">
              <a:ea typeface="ＭＳ Ｐゴシック" panose="020B0600070205080204" pitchFamily="34" charset="-128"/>
            </a:endParaRPr>
          </a:p>
        </p:txBody>
      </p:sp>
      <p:sp>
        <p:nvSpPr>
          <p:cNvPr id="58371" name="Rectangle 3"/>
          <p:cNvSpPr>
            <a:spLocks noGrp="1" noChangeArrowheads="1"/>
          </p:cNvSpPr>
          <p:nvPr>
            <p:ph type="body" idx="1"/>
          </p:nvPr>
        </p:nvSpPr>
        <p:spPr/>
        <p:txBody>
          <a:bodyPr/>
          <a:lstStyle/>
          <a:p>
            <a:pPr eaLnBrk="1" hangingPunct="1"/>
            <a:r>
              <a:rPr lang="en-US" altLang="en-US" sz="2400" dirty="0" smtClean="0">
                <a:ea typeface="ＭＳ Ｐゴシック" panose="020B0600070205080204" pitchFamily="34" charset="-128"/>
              </a:rPr>
              <a:t>need a session key for each message</a:t>
            </a:r>
          </a:p>
          <a:p>
            <a:pPr lvl="1" eaLnBrk="1" hangingPunct="1"/>
            <a:r>
              <a:rPr lang="en-US" altLang="en-US" sz="2400" dirty="0" smtClean="0">
                <a:ea typeface="ＭＳ Ｐゴシック" panose="020B0600070205080204" pitchFamily="34" charset="-128"/>
              </a:rPr>
              <a:t>of varying sizes: 56-bit DES, 128-bit CAST or IDEA, 168-bit Triple-DES</a:t>
            </a:r>
          </a:p>
          <a:p>
            <a:pPr eaLnBrk="1" hangingPunct="1"/>
            <a:r>
              <a:rPr lang="en-US" altLang="en-US" sz="2400" dirty="0" smtClean="0">
                <a:ea typeface="ＭＳ Ｐゴシック" panose="020B0600070205080204" pitchFamily="34" charset="-128"/>
              </a:rPr>
              <a:t>generated using ANSI X12.17 mode</a:t>
            </a:r>
          </a:p>
          <a:p>
            <a:pPr eaLnBrk="1" hangingPunct="1"/>
            <a:r>
              <a:rPr lang="en-US" altLang="en-US" sz="2400" dirty="0" smtClean="0">
                <a:ea typeface="ＭＳ Ｐゴシック" panose="020B0600070205080204" pitchFamily="34" charset="-128"/>
              </a:rPr>
              <a:t>uses random inputs taken from previous uses and from keystroke timing of user</a:t>
            </a:r>
            <a:endParaRPr lang="en-AU" altLang="en-US" sz="2400" dirty="0" smtClean="0">
              <a:ea typeface="ＭＳ Ｐゴシック" panose="020B0600070205080204" pitchFamily="34" charset="-128"/>
            </a:endParaRPr>
          </a:p>
        </p:txBody>
      </p:sp>
    </p:spTree>
    <p:extLst>
      <p:ext uri="{BB962C8B-B14F-4D97-AF65-F5344CB8AC3E}">
        <p14:creationId xmlns:p14="http://schemas.microsoft.com/office/powerpoint/2010/main" xmlns="" val="15003438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PGP Public &amp; Private Keys</a:t>
            </a:r>
            <a:endParaRPr lang="en-AU" altLang="en-US" smtClean="0">
              <a:ea typeface="ＭＳ Ｐゴシック" panose="020B0600070205080204" pitchFamily="34" charset="-128"/>
            </a:endParaRPr>
          </a:p>
        </p:txBody>
      </p:sp>
      <p:sp>
        <p:nvSpPr>
          <p:cNvPr id="59395" name="Rectangle 3"/>
          <p:cNvSpPr>
            <a:spLocks noGrp="1" noChangeArrowheads="1"/>
          </p:cNvSpPr>
          <p:nvPr>
            <p:ph type="body" idx="1"/>
          </p:nvPr>
        </p:nvSpPr>
        <p:spPr/>
        <p:txBody>
          <a:bodyPr/>
          <a:lstStyle/>
          <a:p>
            <a:pPr eaLnBrk="1" hangingPunct="1">
              <a:lnSpc>
                <a:spcPct val="90000"/>
              </a:lnSpc>
            </a:pPr>
            <a:r>
              <a:rPr lang="en-US" altLang="en-US" sz="2800" smtClean="0">
                <a:ea typeface="ＭＳ Ｐゴシック" panose="020B0600070205080204" pitchFamily="34" charset="-128"/>
              </a:rPr>
              <a:t>since many public/private keys may be in use, need to identify which is actually used to encrypt session key in a message</a:t>
            </a:r>
          </a:p>
          <a:p>
            <a:pPr lvl="1" eaLnBrk="1" hangingPunct="1">
              <a:lnSpc>
                <a:spcPct val="90000"/>
              </a:lnSpc>
            </a:pPr>
            <a:r>
              <a:rPr lang="en-US" altLang="en-US" sz="2400" smtClean="0">
                <a:ea typeface="ＭＳ Ｐゴシック" panose="020B0600070205080204" pitchFamily="34" charset="-128"/>
              </a:rPr>
              <a:t>could send full public-key with every message</a:t>
            </a:r>
          </a:p>
          <a:p>
            <a:pPr lvl="1" eaLnBrk="1" hangingPunct="1">
              <a:lnSpc>
                <a:spcPct val="90000"/>
              </a:lnSpc>
            </a:pPr>
            <a:r>
              <a:rPr lang="en-US" altLang="en-US" sz="2400" smtClean="0">
                <a:ea typeface="ＭＳ Ｐゴシック" panose="020B0600070205080204" pitchFamily="34" charset="-128"/>
              </a:rPr>
              <a:t>but this is inefficient</a:t>
            </a:r>
          </a:p>
          <a:p>
            <a:pPr eaLnBrk="1" hangingPunct="1">
              <a:lnSpc>
                <a:spcPct val="90000"/>
              </a:lnSpc>
            </a:pPr>
            <a:r>
              <a:rPr lang="en-US" altLang="en-US" sz="2800" smtClean="0">
                <a:ea typeface="ＭＳ Ｐゴシック" panose="020B0600070205080204" pitchFamily="34" charset="-128"/>
              </a:rPr>
              <a:t>rather use a key identifier based on key</a:t>
            </a:r>
          </a:p>
          <a:p>
            <a:pPr lvl="1" eaLnBrk="1" hangingPunct="1">
              <a:lnSpc>
                <a:spcPct val="90000"/>
              </a:lnSpc>
            </a:pPr>
            <a:r>
              <a:rPr lang="en-US" altLang="en-US" sz="2400" smtClean="0">
                <a:ea typeface="ＭＳ Ｐゴシック" panose="020B0600070205080204" pitchFamily="34" charset="-128"/>
              </a:rPr>
              <a:t>is least significant 64-bits of the key</a:t>
            </a:r>
          </a:p>
          <a:p>
            <a:pPr lvl="1" eaLnBrk="1" hangingPunct="1">
              <a:lnSpc>
                <a:spcPct val="90000"/>
              </a:lnSpc>
            </a:pPr>
            <a:r>
              <a:rPr lang="en-US" altLang="en-US" sz="2400" smtClean="0">
                <a:ea typeface="ＭＳ Ｐゴシック" panose="020B0600070205080204" pitchFamily="34" charset="-128"/>
              </a:rPr>
              <a:t>will very likely be unique</a:t>
            </a:r>
          </a:p>
          <a:p>
            <a:pPr eaLnBrk="1" hangingPunct="1">
              <a:lnSpc>
                <a:spcPct val="90000"/>
              </a:lnSpc>
            </a:pPr>
            <a:r>
              <a:rPr lang="en-US" altLang="en-US" sz="2800" smtClean="0">
                <a:ea typeface="ＭＳ Ｐゴシック" panose="020B0600070205080204" pitchFamily="34" charset="-128"/>
              </a:rPr>
              <a:t>also use key ID in signatures</a:t>
            </a:r>
          </a:p>
          <a:p>
            <a:pPr eaLnBrk="1" hangingPunct="1">
              <a:lnSpc>
                <a:spcPct val="90000"/>
              </a:lnSpc>
            </a:pPr>
            <a:endParaRPr lang="en-AU" altLang="en-US" sz="2800" smtClean="0">
              <a:ea typeface="ＭＳ Ｐゴシック" panose="020B0600070205080204" pitchFamily="34" charset="-128"/>
            </a:endParaRPr>
          </a:p>
        </p:txBody>
      </p:sp>
    </p:spTree>
    <p:extLst>
      <p:ext uri="{BB962C8B-B14F-4D97-AF65-F5344CB8AC3E}">
        <p14:creationId xmlns:p14="http://schemas.microsoft.com/office/powerpoint/2010/main" xmlns="" val="23472586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PGP Message Format</a:t>
            </a:r>
            <a:endParaRPr lang="en-AU" altLang="en-US" smtClean="0">
              <a:ea typeface="ＭＳ Ｐゴシック" panose="020B0600070205080204" pitchFamily="34" charset="-128"/>
            </a:endParaRPr>
          </a:p>
        </p:txBody>
      </p:sp>
      <p:pic>
        <p:nvPicPr>
          <p:cNvPr id="40963" name="Picture 3" descr="Ch15. PGP Message Format.pdf                                   002F6F4DMacintosh HD                   B83AE914:"/>
          <p:cNvPicPr>
            <a:picLocks noChangeAspect="1" noChangeArrowheads="1"/>
          </p:cNvPicPr>
          <p:nvPr/>
        </p:nvPicPr>
        <p:blipFill>
          <a:blip r:embed="rId3">
            <a:extLst>
              <a:ext uri="{28A0092B-C50C-407E-A947-70E740481C1C}">
                <a14:useLocalDpi xmlns:a14="http://schemas.microsoft.com/office/drawing/2010/main" xmlns="" val="0"/>
              </a:ext>
            </a:extLst>
          </a:blip>
          <a:srcRect t="5370" b="28636"/>
          <a:stretch>
            <a:fillRect/>
          </a:stretch>
        </p:blipFill>
        <p:spPr bwMode="auto">
          <a:xfrm>
            <a:off x="1829186" y="979716"/>
            <a:ext cx="6404860" cy="5469436"/>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167403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PGP Key Rings</a:t>
            </a:r>
            <a:endParaRPr lang="en-AU" altLang="en-US" smtClean="0">
              <a:ea typeface="ＭＳ Ｐゴシック" panose="020B0600070205080204" pitchFamily="34" charset="-128"/>
            </a:endParaRPr>
          </a:p>
        </p:txBody>
      </p:sp>
      <p:sp>
        <p:nvSpPr>
          <p:cNvPr id="60419" name="Rectangle 3"/>
          <p:cNvSpPr>
            <a:spLocks noGrp="1" noChangeArrowheads="1"/>
          </p:cNvSpPr>
          <p:nvPr>
            <p:ph type="body" idx="1"/>
          </p:nvPr>
        </p:nvSpPr>
        <p:spPr/>
        <p:txBody>
          <a:bodyPr/>
          <a:lstStyle/>
          <a:p>
            <a:pPr eaLnBrk="1" hangingPunct="1">
              <a:buFont typeface="Wingdings" pitchFamily="-107" charset="2"/>
              <a:buChar char="Ø"/>
              <a:defRPr/>
            </a:pPr>
            <a:r>
              <a:rPr lang="en-US" sz="2400" dirty="0">
                <a:ea typeface="+mn-ea"/>
                <a:cs typeface="+mn-cs"/>
              </a:rPr>
              <a:t>each PGP user has a pair of </a:t>
            </a:r>
            <a:r>
              <a:rPr lang="en-US" sz="2400" dirty="0" err="1">
                <a:ea typeface="+mn-ea"/>
                <a:cs typeface="+mn-cs"/>
              </a:rPr>
              <a:t>keyrings</a:t>
            </a:r>
            <a:r>
              <a:rPr lang="en-US" sz="2400" dirty="0">
                <a:ea typeface="+mn-ea"/>
                <a:cs typeface="+mn-cs"/>
              </a:rPr>
              <a:t>:</a:t>
            </a:r>
          </a:p>
          <a:p>
            <a:pPr lvl="1" eaLnBrk="1" hangingPunct="1">
              <a:buFont typeface="Wingdings" pitchFamily="-107" charset="2"/>
              <a:buChar char="l"/>
              <a:defRPr/>
            </a:pPr>
            <a:r>
              <a:rPr lang="en-US" sz="2400" dirty="0"/>
              <a:t>public-key ring contains all the public-keys of other PGP users known to this user, indexed by key ID</a:t>
            </a:r>
          </a:p>
          <a:p>
            <a:pPr lvl="1" eaLnBrk="1" hangingPunct="1">
              <a:buFont typeface="Wingdings" pitchFamily="-107" charset="2"/>
              <a:buChar char="l"/>
              <a:defRPr/>
            </a:pPr>
            <a:r>
              <a:rPr lang="en-US" sz="2400" dirty="0"/>
              <a:t>private-key ring contains the public/private key </a:t>
            </a:r>
            <a:r>
              <a:rPr lang="en-US" sz="2400" dirty="0" err="1"/>
              <a:t>pair(s</a:t>
            </a:r>
            <a:r>
              <a:rPr lang="en-US" sz="2400" dirty="0"/>
              <a:t>) for this user, indexed by key ID &amp; encrypted keyed from a hashed passphrase</a:t>
            </a:r>
          </a:p>
          <a:p>
            <a:pPr eaLnBrk="1" hangingPunct="1">
              <a:buFont typeface="Wingdings" pitchFamily="-107" charset="2"/>
              <a:buChar char="Ø"/>
              <a:defRPr/>
            </a:pPr>
            <a:r>
              <a:rPr lang="en-AU" sz="2400" dirty="0">
                <a:ea typeface="+mn-ea"/>
                <a:cs typeface="+mn-cs"/>
              </a:rPr>
              <a:t>security of private keys thus depends on the pass-phrase security</a:t>
            </a:r>
          </a:p>
        </p:txBody>
      </p:sp>
    </p:spTree>
    <p:extLst>
      <p:ext uri="{BB962C8B-B14F-4D97-AF65-F5344CB8AC3E}">
        <p14:creationId xmlns:p14="http://schemas.microsoft.com/office/powerpoint/2010/main" xmlns="" val="1852457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PGP Message Generation</a:t>
            </a:r>
            <a:endParaRPr lang="en-AU" altLang="en-US" smtClean="0">
              <a:ea typeface="ＭＳ Ｐゴシック" panose="020B0600070205080204" pitchFamily="34" charset="-128"/>
            </a:endParaRPr>
          </a:p>
        </p:txBody>
      </p:sp>
      <p:sp>
        <p:nvSpPr>
          <p:cNvPr id="2" name="Rectangle 1"/>
          <p:cNvSpPr/>
          <p:nvPr/>
        </p:nvSpPr>
        <p:spPr>
          <a:xfrm>
            <a:off x="457200" y="1035883"/>
            <a:ext cx="8033657" cy="5262979"/>
          </a:xfrm>
          <a:prstGeom prst="rect">
            <a:avLst/>
          </a:prstGeom>
        </p:spPr>
        <p:txBody>
          <a:bodyPr wrap="square">
            <a:spAutoFit/>
          </a:bodyPr>
          <a:lstStyle/>
          <a:p>
            <a:pPr eaLnBrk="1" hangingPunct="1"/>
            <a:r>
              <a:rPr lang="en-US" altLang="en-US" sz="2400" dirty="0" smtClean="0">
                <a:latin typeface="Arial" panose="020B0604020202020204" pitchFamily="34" charset="0"/>
                <a:ea typeface="ＭＳ Ｐゴシック" panose="020B0600070205080204" pitchFamily="34" charset="-128"/>
              </a:rPr>
              <a:t>Key </a:t>
            </a:r>
            <a:r>
              <a:rPr lang="en-US" altLang="en-US" sz="2400" dirty="0">
                <a:latin typeface="Arial" panose="020B0604020202020204" pitchFamily="34" charset="0"/>
                <a:ea typeface="ＭＳ Ｐゴシック" panose="020B0600070205080204" pitchFamily="34" charset="-128"/>
              </a:rPr>
              <a:t>rings are used in message transmission to implement the various PGP crypto services (ignoring compression and radix-64 conversion for simplicity). The sending PGP entity performs the following steps:   </a:t>
            </a:r>
          </a:p>
          <a:p>
            <a:pPr eaLnBrk="1" hangingPunct="1"/>
            <a:r>
              <a:rPr lang="en-US" altLang="en-US" sz="2000" dirty="0">
                <a:solidFill>
                  <a:srgbClr val="0070C0"/>
                </a:solidFill>
                <a:latin typeface="Arial" panose="020B0604020202020204" pitchFamily="34" charset="0"/>
                <a:ea typeface="ＭＳ Ｐゴシック" panose="020B0600070205080204" pitchFamily="34" charset="-128"/>
              </a:rPr>
              <a:t>1. Signing the message:  </a:t>
            </a:r>
          </a:p>
          <a:p>
            <a:pPr marL="457200" indent="-404813" eaLnBrk="1" hangingPunct="1"/>
            <a:r>
              <a:rPr lang="en-US" altLang="en-US" sz="2000" dirty="0">
                <a:latin typeface="Arial" panose="020B0604020202020204" pitchFamily="34" charset="0"/>
                <a:ea typeface="ＭＳ Ｐゴシック" panose="020B0600070205080204" pitchFamily="34" charset="-128"/>
              </a:rPr>
              <a:t>  a</a:t>
            </a:r>
            <a:r>
              <a:rPr lang="en-US" altLang="en-US" sz="2000" dirty="0">
                <a:solidFill>
                  <a:schemeClr val="bg2">
                    <a:lumMod val="75000"/>
                  </a:schemeClr>
                </a:solidFill>
                <a:latin typeface="Arial" panose="020B0604020202020204" pitchFamily="34" charset="0"/>
                <a:ea typeface="ＭＳ Ｐゴシック" panose="020B0600070205080204" pitchFamily="34" charset="-128"/>
              </a:rPr>
              <a:t>. PGP retrieves the sender's private key from the private-key ring using </a:t>
            </a:r>
            <a:r>
              <a:rPr lang="en-US" altLang="en-US" sz="2000" dirty="0" err="1">
                <a:solidFill>
                  <a:schemeClr val="bg2">
                    <a:lumMod val="75000"/>
                  </a:schemeClr>
                </a:solidFill>
                <a:latin typeface="Arial" panose="020B0604020202020204" pitchFamily="34" charset="0"/>
                <a:ea typeface="ＭＳ Ｐゴシック" panose="020B0600070205080204" pitchFamily="34" charset="-128"/>
              </a:rPr>
              <a:t>your_userid</a:t>
            </a:r>
            <a:r>
              <a:rPr lang="en-US" altLang="en-US" sz="2000" dirty="0">
                <a:solidFill>
                  <a:schemeClr val="bg2">
                    <a:lumMod val="75000"/>
                  </a:schemeClr>
                </a:solidFill>
                <a:latin typeface="Arial" panose="020B0604020202020204" pitchFamily="34" charset="0"/>
                <a:ea typeface="ＭＳ Ｐゴシック" panose="020B0600070205080204" pitchFamily="34" charset="-128"/>
              </a:rPr>
              <a:t> as an index. If </a:t>
            </a:r>
            <a:r>
              <a:rPr lang="en-US" altLang="en-US" sz="2000" dirty="0" err="1">
                <a:solidFill>
                  <a:schemeClr val="bg2">
                    <a:lumMod val="75000"/>
                  </a:schemeClr>
                </a:solidFill>
                <a:latin typeface="Arial" panose="020B0604020202020204" pitchFamily="34" charset="0"/>
                <a:ea typeface="ＭＳ Ｐゴシック" panose="020B0600070205080204" pitchFamily="34" charset="-128"/>
              </a:rPr>
              <a:t>your_userid</a:t>
            </a:r>
            <a:r>
              <a:rPr lang="en-US" altLang="en-US" sz="2000" dirty="0">
                <a:solidFill>
                  <a:schemeClr val="bg2">
                    <a:lumMod val="75000"/>
                  </a:schemeClr>
                </a:solidFill>
                <a:latin typeface="Arial" panose="020B0604020202020204" pitchFamily="34" charset="0"/>
                <a:ea typeface="ＭＳ Ｐゴシック" panose="020B0600070205080204" pitchFamily="34" charset="-128"/>
              </a:rPr>
              <a:t> was not provided in the command, the first private key on the ring is retrieved.  </a:t>
            </a:r>
          </a:p>
          <a:p>
            <a:pPr marL="457200" indent="-404813" eaLnBrk="1" hangingPunct="1"/>
            <a:r>
              <a:rPr lang="en-US" altLang="en-US" sz="2000" dirty="0">
                <a:solidFill>
                  <a:schemeClr val="bg2">
                    <a:lumMod val="75000"/>
                  </a:schemeClr>
                </a:solidFill>
                <a:latin typeface="Arial" panose="020B0604020202020204" pitchFamily="34" charset="0"/>
                <a:ea typeface="ＭＳ Ｐゴシック" panose="020B0600070205080204" pitchFamily="34" charset="-128"/>
              </a:rPr>
              <a:t>  b. PGP prompts the user for the passphrase to recover the unencrypted private key. </a:t>
            </a:r>
          </a:p>
          <a:p>
            <a:pPr marL="457200" indent="-404813" eaLnBrk="1" hangingPunct="1"/>
            <a:r>
              <a:rPr lang="en-US" altLang="en-US" sz="2000" dirty="0">
                <a:solidFill>
                  <a:schemeClr val="bg2">
                    <a:lumMod val="75000"/>
                  </a:schemeClr>
                </a:solidFill>
                <a:latin typeface="Arial" panose="020B0604020202020204" pitchFamily="34" charset="0"/>
                <a:ea typeface="ＭＳ Ｐゴシック" panose="020B0600070205080204" pitchFamily="34" charset="-128"/>
              </a:rPr>
              <a:t>  c. The signature component of the message is constructed.  </a:t>
            </a:r>
          </a:p>
          <a:p>
            <a:pPr eaLnBrk="1" hangingPunct="1"/>
            <a:r>
              <a:rPr lang="en-US" altLang="en-US" sz="2000" dirty="0">
                <a:solidFill>
                  <a:srgbClr val="0070C0"/>
                </a:solidFill>
                <a:latin typeface="Arial" panose="020B0604020202020204" pitchFamily="34" charset="0"/>
                <a:ea typeface="ＭＳ Ｐゴシック" panose="020B0600070205080204" pitchFamily="34" charset="-128"/>
              </a:rPr>
              <a:t>2. Encrypting the message:</a:t>
            </a:r>
          </a:p>
          <a:p>
            <a:pPr marL="457200" indent="-404813" eaLnBrk="1" hangingPunct="1"/>
            <a:r>
              <a:rPr lang="en-US" altLang="en-US" sz="2000" dirty="0">
                <a:solidFill>
                  <a:schemeClr val="bg2">
                    <a:lumMod val="75000"/>
                  </a:schemeClr>
                </a:solidFill>
                <a:latin typeface="Arial" panose="020B0604020202020204" pitchFamily="34" charset="0"/>
                <a:ea typeface="ＭＳ Ｐゴシック" panose="020B0600070205080204" pitchFamily="34" charset="-128"/>
              </a:rPr>
              <a:t>  a. PGP generates a session key and encrypts the message. </a:t>
            </a:r>
          </a:p>
          <a:p>
            <a:pPr marL="457200" indent="-404813" eaLnBrk="1" hangingPunct="1"/>
            <a:r>
              <a:rPr lang="en-US" altLang="en-US" sz="2000" dirty="0">
                <a:solidFill>
                  <a:schemeClr val="bg2">
                    <a:lumMod val="75000"/>
                  </a:schemeClr>
                </a:solidFill>
                <a:latin typeface="Arial" panose="020B0604020202020204" pitchFamily="34" charset="0"/>
                <a:ea typeface="ＭＳ Ｐゴシック" panose="020B0600070205080204" pitchFamily="34" charset="-128"/>
              </a:rPr>
              <a:t>  b. PGP retrieves the recipient's public key from the public-key </a:t>
            </a:r>
            <a:r>
              <a:rPr lang="en-US" altLang="en-US" sz="2000" dirty="0" smtClean="0">
                <a:solidFill>
                  <a:schemeClr val="bg2">
                    <a:lumMod val="75000"/>
                  </a:schemeClr>
                </a:solidFill>
                <a:latin typeface="Arial" panose="020B0604020202020204" pitchFamily="34" charset="0"/>
                <a:ea typeface="ＭＳ Ｐゴシック" panose="020B0600070205080204" pitchFamily="34" charset="-128"/>
              </a:rPr>
              <a:t>ring  using </a:t>
            </a:r>
            <a:r>
              <a:rPr lang="en-US" altLang="en-US" sz="2000" dirty="0" err="1">
                <a:solidFill>
                  <a:schemeClr val="bg2">
                    <a:lumMod val="75000"/>
                  </a:schemeClr>
                </a:solidFill>
                <a:latin typeface="Arial" panose="020B0604020202020204" pitchFamily="34" charset="0"/>
                <a:ea typeface="ＭＳ Ｐゴシック" panose="020B0600070205080204" pitchFamily="34" charset="-128"/>
              </a:rPr>
              <a:t>her_userid</a:t>
            </a:r>
            <a:r>
              <a:rPr lang="en-US" altLang="en-US" sz="2000" dirty="0">
                <a:solidFill>
                  <a:schemeClr val="bg2">
                    <a:lumMod val="75000"/>
                  </a:schemeClr>
                </a:solidFill>
                <a:latin typeface="Arial" panose="020B0604020202020204" pitchFamily="34" charset="0"/>
                <a:ea typeface="ＭＳ Ｐゴシック" panose="020B0600070205080204" pitchFamily="34" charset="-128"/>
              </a:rPr>
              <a:t> as an index.</a:t>
            </a:r>
          </a:p>
          <a:p>
            <a:pPr marL="457200" indent="-404813" eaLnBrk="1" hangingPunct="1"/>
            <a:r>
              <a:rPr lang="en-US" altLang="en-US" sz="2000" dirty="0">
                <a:solidFill>
                  <a:schemeClr val="bg2">
                    <a:lumMod val="75000"/>
                  </a:schemeClr>
                </a:solidFill>
                <a:latin typeface="Arial" panose="020B0604020202020204" pitchFamily="34" charset="0"/>
                <a:ea typeface="ＭＳ Ｐゴシック" panose="020B0600070205080204" pitchFamily="34" charset="-128"/>
              </a:rPr>
              <a:t>  c. The session key component of the message is constructed. </a:t>
            </a:r>
            <a:endParaRPr lang="en-AU" altLang="en-US" sz="2000" dirty="0">
              <a:solidFill>
                <a:schemeClr val="bg2">
                  <a:lumMod val="75000"/>
                </a:schemeClr>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xmlns="" val="1724918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arn(inVertical)">
                                      <p:cBhvr>
                                        <p:cTn id="15" dur="500"/>
                                        <p:tgtEl>
                                          <p:spTgt spid="2">
                                            <p:txEl>
                                              <p:pRg st="2" end="2"/>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arn(inVertical)">
                                      <p:cBhvr>
                                        <p:cTn id="18" dur="500"/>
                                        <p:tgtEl>
                                          <p:spTgt spid="2">
                                            <p:txEl>
                                              <p:pRg st="3" end="3"/>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arn(inVertical)">
                                      <p:cBhvr>
                                        <p:cTn id="21" dur="500"/>
                                        <p:tgtEl>
                                          <p:spTgt spid="2">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barn(inVertical)">
                                      <p:cBhvr>
                                        <p:cTn id="26" dur="500"/>
                                        <p:tgtEl>
                                          <p:spTgt spid="2">
                                            <p:txEl>
                                              <p:pRg st="5" end="5"/>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barn(inVertical)">
                                      <p:cBhvr>
                                        <p:cTn id="29" dur="500"/>
                                        <p:tgtEl>
                                          <p:spTgt spid="2">
                                            <p:txEl>
                                              <p:pRg st="6" end="6"/>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barn(inVertical)">
                                      <p:cBhvr>
                                        <p:cTn id="32" dur="500"/>
                                        <p:tgtEl>
                                          <p:spTgt spid="2">
                                            <p:txEl>
                                              <p:pRg st="7" end="7"/>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barn(inVertical)">
                                      <p:cBhvr>
                                        <p:cTn id="35"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PGP Message Generation</a:t>
            </a:r>
            <a:endParaRPr lang="en-AU" altLang="en-US" smtClean="0">
              <a:ea typeface="ＭＳ Ｐゴシック" panose="020B0600070205080204" pitchFamily="34" charset="-128"/>
            </a:endParaRPr>
          </a:p>
        </p:txBody>
      </p:sp>
      <p:pic>
        <p:nvPicPr>
          <p:cNvPr id="47107" name="Picture 4" descr="Ch15. PGP Sender.pdf                                           002F6F4DMacintosh HD                   B83AE914:"/>
          <p:cNvPicPr>
            <a:picLocks noChangeAspect="1" noChangeArrowheads="1"/>
          </p:cNvPicPr>
          <p:nvPr/>
        </p:nvPicPr>
        <p:blipFill>
          <a:blip r:embed="rId3">
            <a:extLst>
              <a:ext uri="{28A0092B-C50C-407E-A947-70E740481C1C}">
                <a14:useLocalDpi xmlns:a14="http://schemas.microsoft.com/office/drawing/2010/main" xmlns="" val="0"/>
              </a:ext>
            </a:extLst>
          </a:blip>
          <a:srcRect t="4633" b="13898"/>
          <a:stretch>
            <a:fillRect/>
          </a:stretch>
        </p:blipFill>
        <p:spPr bwMode="auto">
          <a:xfrm>
            <a:off x="533400" y="1371600"/>
            <a:ext cx="8043863" cy="5065713"/>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8891478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PGP Message Reception</a:t>
            </a:r>
            <a:endParaRPr lang="en-AU" altLang="en-US" smtClean="0">
              <a:ea typeface="ＭＳ Ｐゴシック" panose="020B0600070205080204" pitchFamily="34" charset="-128"/>
            </a:endParaRPr>
          </a:p>
        </p:txBody>
      </p:sp>
      <p:sp>
        <p:nvSpPr>
          <p:cNvPr id="2" name="Rectangle 1"/>
          <p:cNvSpPr/>
          <p:nvPr/>
        </p:nvSpPr>
        <p:spPr>
          <a:xfrm>
            <a:off x="457200" y="1142899"/>
            <a:ext cx="8190411" cy="5478423"/>
          </a:xfrm>
          <a:prstGeom prst="rect">
            <a:avLst/>
          </a:prstGeom>
        </p:spPr>
        <p:txBody>
          <a:bodyPr wrap="square">
            <a:spAutoFit/>
          </a:bodyPr>
          <a:lstStyle/>
          <a:p>
            <a:pPr eaLnBrk="1" hangingPunct="1"/>
            <a:r>
              <a:rPr lang="en-US" altLang="en-US" sz="2000" dirty="0" smtClean="0">
                <a:latin typeface="Arial" panose="020B0604020202020204" pitchFamily="34" charset="0"/>
                <a:ea typeface="ＭＳ Ｐゴシック" panose="020B0600070205080204" pitchFamily="34" charset="-128"/>
              </a:rPr>
              <a:t>Key </a:t>
            </a:r>
            <a:r>
              <a:rPr lang="en-US" altLang="en-US" sz="2000" dirty="0">
                <a:latin typeface="Arial" panose="020B0604020202020204" pitchFamily="34" charset="0"/>
                <a:ea typeface="ＭＳ Ｐゴシック" panose="020B0600070205080204" pitchFamily="34" charset="-128"/>
              </a:rPr>
              <a:t>rings are used in message reception to implement the various PGP crypto services (again ignoring compression and radix-64 conversion for simplicity). The receiving PGP entity performs the following steps:</a:t>
            </a:r>
          </a:p>
          <a:p>
            <a:pPr marL="574675" indent="-522288" eaLnBrk="1" hangingPunct="1"/>
            <a:r>
              <a:rPr lang="en-US" altLang="en-US" dirty="0">
                <a:solidFill>
                  <a:srgbClr val="0070C0"/>
                </a:solidFill>
                <a:latin typeface="Arial" panose="020B0604020202020204" pitchFamily="34" charset="0"/>
                <a:ea typeface="ＭＳ Ｐゴシック" panose="020B0600070205080204" pitchFamily="34" charset="-128"/>
              </a:rPr>
              <a:t>1. Decrypting the message:  </a:t>
            </a:r>
          </a:p>
          <a:p>
            <a:pPr marL="914400" indent="-692150" eaLnBrk="1" hangingPunct="1"/>
            <a:r>
              <a:rPr lang="en-US" altLang="en-US" dirty="0">
                <a:latin typeface="Arial" panose="020B0604020202020204" pitchFamily="34" charset="0"/>
                <a:ea typeface="ＭＳ Ｐゴシック" panose="020B0600070205080204" pitchFamily="34" charset="-128"/>
              </a:rPr>
              <a:t>  a. </a:t>
            </a:r>
            <a:r>
              <a:rPr lang="en-US" altLang="en-US" dirty="0" smtClean="0">
                <a:latin typeface="Arial" panose="020B0604020202020204" pitchFamily="34" charset="0"/>
                <a:ea typeface="ＭＳ Ｐゴシック" panose="020B0600070205080204" pitchFamily="34" charset="-128"/>
              </a:rPr>
              <a:t>	PGP </a:t>
            </a:r>
            <a:r>
              <a:rPr lang="en-US" altLang="en-US" dirty="0">
                <a:latin typeface="Arial" panose="020B0604020202020204" pitchFamily="34" charset="0"/>
                <a:ea typeface="ＭＳ Ｐゴシック" panose="020B0600070205080204" pitchFamily="34" charset="-128"/>
              </a:rPr>
              <a:t>retrieves the receiver's private key from the private-key ring, using the Key ID field in the session key component of the message as an index.</a:t>
            </a:r>
          </a:p>
          <a:p>
            <a:pPr marL="914400" indent="-692150" eaLnBrk="1" hangingPunct="1"/>
            <a:r>
              <a:rPr lang="en-US" altLang="en-US" dirty="0">
                <a:latin typeface="Arial" panose="020B0604020202020204" pitchFamily="34" charset="0"/>
                <a:ea typeface="ＭＳ Ｐゴシック" panose="020B0600070205080204" pitchFamily="34" charset="-128"/>
              </a:rPr>
              <a:t>  b. </a:t>
            </a:r>
            <a:r>
              <a:rPr lang="en-US" altLang="en-US" dirty="0" smtClean="0">
                <a:latin typeface="Arial" panose="020B0604020202020204" pitchFamily="34" charset="0"/>
                <a:ea typeface="ＭＳ Ｐゴシック" panose="020B0600070205080204" pitchFamily="34" charset="-128"/>
              </a:rPr>
              <a:t>	PGP </a:t>
            </a:r>
            <a:r>
              <a:rPr lang="en-US" altLang="en-US" dirty="0">
                <a:latin typeface="Arial" panose="020B0604020202020204" pitchFamily="34" charset="0"/>
                <a:ea typeface="ＭＳ Ｐゴシック" panose="020B0600070205080204" pitchFamily="34" charset="-128"/>
              </a:rPr>
              <a:t>prompts the user for the passphrase to recover the unencrypted private key.  </a:t>
            </a:r>
          </a:p>
          <a:p>
            <a:pPr marL="914400" indent="-692150" eaLnBrk="1" hangingPunct="1"/>
            <a:r>
              <a:rPr lang="en-US" altLang="en-US" dirty="0">
                <a:latin typeface="Arial" panose="020B0604020202020204" pitchFamily="34" charset="0"/>
                <a:ea typeface="ＭＳ Ｐゴシック" panose="020B0600070205080204" pitchFamily="34" charset="-128"/>
              </a:rPr>
              <a:t>  c. </a:t>
            </a:r>
            <a:r>
              <a:rPr lang="en-US" altLang="en-US" dirty="0" smtClean="0">
                <a:latin typeface="Arial" panose="020B0604020202020204" pitchFamily="34" charset="0"/>
                <a:ea typeface="ＭＳ Ｐゴシック" panose="020B0600070205080204" pitchFamily="34" charset="-128"/>
              </a:rPr>
              <a:t>	PGP </a:t>
            </a:r>
            <a:r>
              <a:rPr lang="en-US" altLang="en-US" dirty="0">
                <a:latin typeface="Arial" panose="020B0604020202020204" pitchFamily="34" charset="0"/>
                <a:ea typeface="ＭＳ Ｐゴシック" panose="020B0600070205080204" pitchFamily="34" charset="-128"/>
              </a:rPr>
              <a:t>then recovers the session key and decrypts the message. </a:t>
            </a:r>
          </a:p>
          <a:p>
            <a:pPr marL="574675" indent="-522288" eaLnBrk="1" hangingPunct="1"/>
            <a:r>
              <a:rPr lang="en-US" altLang="en-US" dirty="0">
                <a:solidFill>
                  <a:srgbClr val="0070C0"/>
                </a:solidFill>
                <a:latin typeface="Arial" panose="020B0604020202020204" pitchFamily="34" charset="0"/>
                <a:ea typeface="ＭＳ Ｐゴシック" panose="020B0600070205080204" pitchFamily="34" charset="-128"/>
              </a:rPr>
              <a:t>2. Authenticating the message:  </a:t>
            </a:r>
          </a:p>
          <a:p>
            <a:pPr marL="574675" indent="-287338" eaLnBrk="1" hangingPunct="1"/>
            <a:r>
              <a:rPr lang="en-US" altLang="en-US" dirty="0">
                <a:latin typeface="Arial" panose="020B0604020202020204" pitchFamily="34" charset="0"/>
                <a:ea typeface="ＭＳ Ｐゴシック" panose="020B0600070205080204" pitchFamily="34" charset="-128"/>
              </a:rPr>
              <a:t>  a. </a:t>
            </a:r>
            <a:r>
              <a:rPr lang="en-US" altLang="en-US" dirty="0" smtClean="0">
                <a:latin typeface="Arial" panose="020B0604020202020204" pitchFamily="34" charset="0"/>
                <a:ea typeface="ＭＳ Ｐゴシック" panose="020B0600070205080204" pitchFamily="34" charset="-128"/>
              </a:rPr>
              <a:t>	PGP </a:t>
            </a:r>
            <a:r>
              <a:rPr lang="en-US" altLang="en-US" dirty="0">
                <a:latin typeface="Arial" panose="020B0604020202020204" pitchFamily="34" charset="0"/>
                <a:ea typeface="ＭＳ Ｐゴシック" panose="020B0600070205080204" pitchFamily="34" charset="-128"/>
              </a:rPr>
              <a:t>retrieves the sender's public key from the public-key ring, using </a:t>
            </a:r>
            <a:r>
              <a:rPr lang="en-US" altLang="en-US" dirty="0" smtClean="0">
                <a:latin typeface="Arial" panose="020B0604020202020204" pitchFamily="34" charset="0"/>
                <a:ea typeface="ＭＳ Ｐゴシック" panose="020B0600070205080204" pitchFamily="34" charset="-128"/>
              </a:rPr>
              <a:t>	the </a:t>
            </a:r>
            <a:r>
              <a:rPr lang="en-US" altLang="en-US" dirty="0">
                <a:latin typeface="Arial" panose="020B0604020202020204" pitchFamily="34" charset="0"/>
                <a:ea typeface="ＭＳ Ｐゴシック" panose="020B0600070205080204" pitchFamily="34" charset="-128"/>
              </a:rPr>
              <a:t>Key ID field in the signature key component of the message as an </a:t>
            </a:r>
            <a:r>
              <a:rPr lang="en-US" altLang="en-US" dirty="0" smtClean="0">
                <a:latin typeface="Arial" panose="020B0604020202020204" pitchFamily="34" charset="0"/>
                <a:ea typeface="ＭＳ Ｐゴシック" panose="020B0600070205080204" pitchFamily="34" charset="-128"/>
              </a:rPr>
              <a:t>	index</a:t>
            </a:r>
            <a:r>
              <a:rPr lang="en-US" altLang="en-US" dirty="0">
                <a:latin typeface="Arial" panose="020B0604020202020204" pitchFamily="34" charset="0"/>
                <a:ea typeface="ＭＳ Ｐゴシック" panose="020B0600070205080204" pitchFamily="34" charset="-128"/>
              </a:rPr>
              <a:t>.  </a:t>
            </a:r>
          </a:p>
          <a:p>
            <a:pPr marL="574675" indent="-287338" eaLnBrk="1" hangingPunct="1"/>
            <a:r>
              <a:rPr lang="en-US" altLang="en-US" dirty="0">
                <a:latin typeface="Arial" panose="020B0604020202020204" pitchFamily="34" charset="0"/>
                <a:ea typeface="ＭＳ Ｐゴシック" panose="020B0600070205080204" pitchFamily="34" charset="-128"/>
              </a:rPr>
              <a:t>  b. </a:t>
            </a:r>
            <a:r>
              <a:rPr lang="en-US" altLang="en-US" dirty="0" smtClean="0">
                <a:latin typeface="Arial" panose="020B0604020202020204" pitchFamily="34" charset="0"/>
                <a:ea typeface="ＭＳ Ｐゴシック" panose="020B0600070205080204" pitchFamily="34" charset="-128"/>
              </a:rPr>
              <a:t>	PGP </a:t>
            </a:r>
            <a:r>
              <a:rPr lang="en-US" altLang="en-US" dirty="0">
                <a:latin typeface="Arial" panose="020B0604020202020204" pitchFamily="34" charset="0"/>
                <a:ea typeface="ＭＳ Ｐゴシック" panose="020B0600070205080204" pitchFamily="34" charset="-128"/>
              </a:rPr>
              <a:t>recovers the transmitted message digest.  </a:t>
            </a:r>
          </a:p>
          <a:p>
            <a:pPr marL="574675" indent="-287338" eaLnBrk="1" hangingPunct="1"/>
            <a:r>
              <a:rPr lang="en-US" altLang="en-US" dirty="0">
                <a:latin typeface="Arial" panose="020B0604020202020204" pitchFamily="34" charset="0"/>
                <a:ea typeface="ＭＳ Ｐゴシック" panose="020B0600070205080204" pitchFamily="34" charset="-128"/>
              </a:rPr>
              <a:t>  c. </a:t>
            </a:r>
            <a:r>
              <a:rPr lang="en-US" altLang="en-US" dirty="0" smtClean="0">
                <a:latin typeface="Arial" panose="020B0604020202020204" pitchFamily="34" charset="0"/>
                <a:ea typeface="ＭＳ Ｐゴシック" panose="020B0600070205080204" pitchFamily="34" charset="-128"/>
              </a:rPr>
              <a:t>	PGP </a:t>
            </a:r>
            <a:r>
              <a:rPr lang="en-US" altLang="en-US" dirty="0">
                <a:latin typeface="Arial" panose="020B0604020202020204" pitchFamily="34" charset="0"/>
                <a:ea typeface="ＭＳ Ｐゴシック" panose="020B0600070205080204" pitchFamily="34" charset="-128"/>
              </a:rPr>
              <a:t>computes the message digest for the received message </a:t>
            </a:r>
            <a:r>
              <a:rPr lang="en-US" altLang="en-US" dirty="0" smtClean="0">
                <a:latin typeface="Arial" panose="020B0604020202020204" pitchFamily="34" charset="0"/>
                <a:ea typeface="ＭＳ Ｐゴシック" panose="020B0600070205080204" pitchFamily="34" charset="-128"/>
              </a:rPr>
              <a:t>and 	compares </a:t>
            </a:r>
            <a:r>
              <a:rPr lang="en-US" altLang="en-US" dirty="0">
                <a:latin typeface="Arial" panose="020B0604020202020204" pitchFamily="34" charset="0"/>
                <a:ea typeface="ＭＳ Ｐゴシック" panose="020B0600070205080204" pitchFamily="34" charset="-128"/>
              </a:rPr>
              <a:t>it to the transmitted message digest to authenticate. </a:t>
            </a:r>
          </a:p>
          <a:p>
            <a:pPr eaLnBrk="1" hangingPunct="1"/>
            <a:endParaRPr lang="en-AU" alt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xmlns="" val="2109640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500"/>
                                        <p:tgtEl>
                                          <p:spTgt spid="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500"/>
                                        <p:tgtEl>
                                          <p:spTgt spid="2">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fade">
                                      <p:cBhvr>
                                        <p:cTn id="26" dur="500"/>
                                        <p:tgtEl>
                                          <p:spTgt spid="2">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fade">
                                      <p:cBhvr>
                                        <p:cTn id="29" dur="500"/>
                                        <p:tgtEl>
                                          <p:spTgt spid="2">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fade">
                                      <p:cBhvr>
                                        <p:cTn id="32" dur="500"/>
                                        <p:tgtEl>
                                          <p:spTgt spid="2">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fade">
                                      <p:cBhvr>
                                        <p:cTn id="35"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PGP Message Reception</a:t>
            </a:r>
            <a:endParaRPr lang="en-AU" altLang="en-US" smtClean="0">
              <a:ea typeface="ＭＳ Ｐゴシック" panose="020B0600070205080204" pitchFamily="34" charset="-128"/>
            </a:endParaRPr>
          </a:p>
        </p:txBody>
      </p:sp>
      <p:pic>
        <p:nvPicPr>
          <p:cNvPr id="49155" name="Picture 4" descr="Ch15. PGP Receiver.pdf                                         00156198  Mnementh                      BEAE7A2F:"/>
          <p:cNvPicPr>
            <a:picLocks noChangeAspect="1" noChangeArrowheads="1"/>
          </p:cNvPicPr>
          <p:nvPr/>
        </p:nvPicPr>
        <p:blipFill>
          <a:blip r:embed="rId3">
            <a:extLst>
              <a:ext uri="{28A0092B-C50C-407E-A947-70E740481C1C}">
                <a14:useLocalDpi xmlns:a14="http://schemas.microsoft.com/office/drawing/2010/main" xmlns="" val="0"/>
              </a:ext>
            </a:extLst>
          </a:blip>
          <a:srcRect t="4633" b="13898"/>
          <a:stretch>
            <a:fillRect/>
          </a:stretch>
        </p:blipFill>
        <p:spPr bwMode="auto">
          <a:xfrm>
            <a:off x="533400" y="1371600"/>
            <a:ext cx="8043863" cy="5062538"/>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809256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PGP Key Management</a:t>
            </a:r>
            <a:endParaRPr lang="en-AU" altLang="en-US" smtClean="0">
              <a:ea typeface="ＭＳ Ｐゴシック" panose="020B0600070205080204" pitchFamily="34" charset="-128"/>
            </a:endParaRPr>
          </a:p>
        </p:txBody>
      </p:sp>
      <p:sp>
        <p:nvSpPr>
          <p:cNvPr id="61443" name="Rectangle 3"/>
          <p:cNvSpPr>
            <a:spLocks noGrp="1" noChangeArrowheads="1"/>
          </p:cNvSpPr>
          <p:nvPr>
            <p:ph type="body" idx="1"/>
          </p:nvPr>
        </p:nvSpPr>
        <p:spPr/>
        <p:txBody>
          <a:bodyPr/>
          <a:lstStyle/>
          <a:p>
            <a:pPr eaLnBrk="1" hangingPunct="1"/>
            <a:r>
              <a:rPr lang="en-US" altLang="en-US" sz="2800" smtClean="0">
                <a:ea typeface="ＭＳ Ｐゴシック" panose="020B0600070205080204" pitchFamily="34" charset="-128"/>
              </a:rPr>
              <a:t>rather than relying on certificate authorities</a:t>
            </a:r>
          </a:p>
          <a:p>
            <a:pPr eaLnBrk="1" hangingPunct="1"/>
            <a:r>
              <a:rPr lang="en-US" altLang="en-US" sz="2800" smtClean="0">
                <a:ea typeface="ＭＳ Ｐゴシック" panose="020B0600070205080204" pitchFamily="34" charset="-128"/>
              </a:rPr>
              <a:t>in PGP every user is own CA</a:t>
            </a:r>
          </a:p>
          <a:p>
            <a:pPr lvl="1" eaLnBrk="1" hangingPunct="1"/>
            <a:r>
              <a:rPr lang="en-US" altLang="en-US" sz="2400" smtClean="0">
                <a:ea typeface="ＭＳ Ｐゴシック" panose="020B0600070205080204" pitchFamily="34" charset="-128"/>
              </a:rPr>
              <a:t>can sign keys for users they know directly</a:t>
            </a:r>
          </a:p>
          <a:p>
            <a:pPr eaLnBrk="1" hangingPunct="1"/>
            <a:r>
              <a:rPr lang="en-US" altLang="en-US" sz="2800" smtClean="0">
                <a:ea typeface="ＭＳ Ｐゴシック" panose="020B0600070205080204" pitchFamily="34" charset="-128"/>
              </a:rPr>
              <a:t>forms a “web of trust”</a:t>
            </a:r>
          </a:p>
          <a:p>
            <a:pPr lvl="1" eaLnBrk="1" hangingPunct="1"/>
            <a:r>
              <a:rPr lang="en-US" altLang="en-US" sz="2400" smtClean="0">
                <a:ea typeface="ＭＳ Ｐゴシック" panose="020B0600070205080204" pitchFamily="34" charset="-128"/>
              </a:rPr>
              <a:t>trust keys have signed</a:t>
            </a:r>
          </a:p>
          <a:p>
            <a:pPr lvl="1" eaLnBrk="1" hangingPunct="1"/>
            <a:r>
              <a:rPr lang="en-US" altLang="en-US" sz="2400" smtClean="0">
                <a:ea typeface="ＭＳ Ｐゴシック" panose="020B0600070205080204" pitchFamily="34" charset="-128"/>
              </a:rPr>
              <a:t>can trust keys others have signed if have a chain of signatures to them</a:t>
            </a:r>
          </a:p>
          <a:p>
            <a:pPr eaLnBrk="1" hangingPunct="1"/>
            <a:r>
              <a:rPr lang="en-US" altLang="en-US" sz="2800" smtClean="0">
                <a:ea typeface="ＭＳ Ｐゴシック" panose="020B0600070205080204" pitchFamily="34" charset="-128"/>
              </a:rPr>
              <a:t>key ring includes trust indicators</a:t>
            </a:r>
          </a:p>
          <a:p>
            <a:pPr eaLnBrk="1" hangingPunct="1"/>
            <a:r>
              <a:rPr lang="en-US" altLang="en-US" sz="2800" smtClean="0">
                <a:ea typeface="ＭＳ Ｐゴシック" panose="020B0600070205080204" pitchFamily="34" charset="-128"/>
              </a:rPr>
              <a:t>users can also revoke their keys</a:t>
            </a:r>
            <a:endParaRPr lang="en-AU" altLang="en-US" sz="2800" smtClean="0">
              <a:ea typeface="ＭＳ Ｐゴシック" panose="020B0600070205080204" pitchFamily="34" charset="-128"/>
            </a:endParaRPr>
          </a:p>
        </p:txBody>
      </p:sp>
    </p:spTree>
    <p:extLst>
      <p:ext uri="{BB962C8B-B14F-4D97-AF65-F5344CB8AC3E}">
        <p14:creationId xmlns:p14="http://schemas.microsoft.com/office/powerpoint/2010/main" xmlns="" val="13595622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1"/>
            <a:ext cx="8229600" cy="554966"/>
          </a:xfrm>
        </p:spPr>
        <p:txBody>
          <a:bodyPr/>
          <a:lstStyle/>
          <a:p>
            <a:r>
              <a:rPr lang="en-US" altLang="en-US" dirty="0" smtClean="0">
                <a:ea typeface="ＭＳ Ｐゴシック" panose="020B0600070205080204" pitchFamily="34" charset="-128"/>
              </a:rPr>
              <a:t>Internet Mail Architecture</a:t>
            </a:r>
          </a:p>
        </p:txBody>
      </p:sp>
      <p:pic>
        <p:nvPicPr>
          <p:cNvPr id="71683" name="Picture 4"/>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990600" y="1219200"/>
            <a:ext cx="7099300" cy="5372100"/>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000021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mtClean="0">
                <a:ea typeface="ＭＳ Ｐゴシック" panose="020B0600070205080204" pitchFamily="34" charset="-128"/>
              </a:rPr>
              <a:t>Email Threats</a:t>
            </a:r>
          </a:p>
        </p:txBody>
      </p:sp>
      <p:sp>
        <p:nvSpPr>
          <p:cNvPr id="3" name="Content Placeholder 2"/>
          <p:cNvSpPr>
            <a:spLocks noGrp="1"/>
          </p:cNvSpPr>
          <p:nvPr>
            <p:ph idx="1"/>
          </p:nvPr>
        </p:nvSpPr>
        <p:spPr/>
        <p:txBody>
          <a:bodyPr/>
          <a:lstStyle/>
          <a:p>
            <a:r>
              <a:rPr lang="en-US" altLang="en-US" sz="2400" dirty="0" smtClean="0">
                <a:ea typeface="ＭＳ Ｐゴシック" panose="020B0600070205080204" pitchFamily="34" charset="-128"/>
              </a:rPr>
              <a:t>see RFC 4684- </a:t>
            </a:r>
            <a:r>
              <a:rPr lang="en-US" altLang="en-US" sz="2400" i="1" dirty="0" smtClean="0">
                <a:ea typeface="ＭＳ Ｐゴシック" panose="020B0600070205080204" pitchFamily="34" charset="-128"/>
              </a:rPr>
              <a:t>Analysis of Threats Motivating </a:t>
            </a:r>
            <a:r>
              <a:rPr lang="en-US" altLang="en-US" sz="2400" i="1" dirty="0" err="1" smtClean="0">
                <a:ea typeface="ＭＳ Ｐゴシック" panose="020B0600070205080204" pitchFamily="34" charset="-128"/>
              </a:rPr>
              <a:t>DomainKeys</a:t>
            </a:r>
            <a:r>
              <a:rPr lang="en-US" altLang="en-US" sz="2400" i="1" dirty="0" smtClean="0">
                <a:ea typeface="ＭＳ Ｐゴシック" panose="020B0600070205080204" pitchFamily="34" charset="-128"/>
              </a:rPr>
              <a:t> Identified Mail (DKIM)</a:t>
            </a:r>
          </a:p>
          <a:p>
            <a:r>
              <a:rPr lang="en-US" altLang="en-US" sz="2400" dirty="0" smtClean="0">
                <a:ea typeface="ＭＳ Ｐゴシック" panose="020B0600070205080204" pitchFamily="34" charset="-128"/>
              </a:rPr>
              <a:t>describes the problem space in terms of:</a:t>
            </a:r>
          </a:p>
          <a:p>
            <a:pPr lvl="1"/>
            <a:r>
              <a:rPr lang="en-US" altLang="en-US" sz="2400" dirty="0" smtClean="0">
                <a:ea typeface="ＭＳ Ｐゴシック" panose="020B0600070205080204" pitchFamily="34" charset="-128"/>
              </a:rPr>
              <a:t>range:  low end, spammers, fraudsters</a:t>
            </a:r>
          </a:p>
          <a:p>
            <a:pPr lvl="1"/>
            <a:r>
              <a:rPr lang="en-US" altLang="en-US" sz="2400" dirty="0" smtClean="0">
                <a:ea typeface="ＭＳ Ｐゴシック" panose="020B0600070205080204" pitchFamily="34" charset="-128"/>
              </a:rPr>
              <a:t>capabilities in terms of where submitted, signed, volume, routing naming </a:t>
            </a:r>
            <a:r>
              <a:rPr lang="en-US" altLang="en-US" sz="2400" dirty="0" err="1" smtClean="0">
                <a:ea typeface="ＭＳ Ｐゴシック" panose="020B0600070205080204" pitchFamily="34" charset="-128"/>
              </a:rPr>
              <a:t>etc</a:t>
            </a:r>
            <a:endParaRPr lang="en-US" altLang="en-US" sz="2400" dirty="0" smtClean="0">
              <a:ea typeface="ＭＳ Ｐゴシック" panose="020B0600070205080204" pitchFamily="34" charset="-128"/>
            </a:endParaRPr>
          </a:p>
          <a:p>
            <a:pPr lvl="1"/>
            <a:r>
              <a:rPr lang="en-US" altLang="en-US" sz="2400" dirty="0" smtClean="0">
                <a:ea typeface="ＭＳ Ｐゴシック" panose="020B0600070205080204" pitchFamily="34" charset="-128"/>
              </a:rPr>
              <a:t>outside located attackers</a:t>
            </a:r>
          </a:p>
        </p:txBody>
      </p:sp>
    </p:spTree>
    <p:extLst>
      <p:ext uri="{BB962C8B-B14F-4D97-AF65-F5344CB8AC3E}">
        <p14:creationId xmlns:p14="http://schemas.microsoft.com/office/powerpoint/2010/main" xmlns="" val="21251844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a:t>Summary</a:t>
            </a:r>
            <a:endParaRPr lang="en-AU" altLang="en-US"/>
          </a:p>
        </p:txBody>
      </p:sp>
      <p:sp>
        <p:nvSpPr>
          <p:cNvPr id="45059" name="Rectangle 3"/>
          <p:cNvSpPr>
            <a:spLocks noGrp="1" noChangeArrowheads="1"/>
          </p:cNvSpPr>
          <p:nvPr>
            <p:ph type="body" idx="1"/>
          </p:nvPr>
        </p:nvSpPr>
        <p:spPr/>
        <p:txBody>
          <a:bodyPr/>
          <a:lstStyle/>
          <a:p>
            <a:pPr>
              <a:defRPr/>
            </a:pPr>
            <a:r>
              <a:rPr lang="en-US" sz="2400" dirty="0" smtClean="0"/>
              <a:t>In today’s lecture, we discussed why emails need to be secured and how does PGP offer confidentiality, authentication and privacy of our emails.</a:t>
            </a:r>
          </a:p>
          <a:p>
            <a:pPr>
              <a:defRPr/>
            </a:pPr>
            <a:r>
              <a:rPr lang="en-US" sz="2400" dirty="0" smtClean="0"/>
              <a:t>We discuss the operation of PGP in detail</a:t>
            </a:r>
            <a:endParaRPr lang="en-US" sz="2400" dirty="0"/>
          </a:p>
        </p:txBody>
      </p:sp>
    </p:spTree>
    <p:extLst>
      <p:ext uri="{BB962C8B-B14F-4D97-AF65-F5344CB8AC3E}">
        <p14:creationId xmlns:p14="http://schemas.microsoft.com/office/powerpoint/2010/main" xmlns="" val="30909815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Next lecture topics</a:t>
            </a:r>
            <a:endParaRPr lang="en-US"/>
          </a:p>
        </p:txBody>
      </p:sp>
      <p:sp>
        <p:nvSpPr>
          <p:cNvPr id="3" name="Content Placeholder 2"/>
          <p:cNvSpPr>
            <a:spLocks noGrp="1"/>
          </p:cNvSpPr>
          <p:nvPr>
            <p:ph idx="1"/>
          </p:nvPr>
        </p:nvSpPr>
        <p:spPr>
          <a:xfrm>
            <a:off x="457200" y="1382235"/>
            <a:ext cx="8229600" cy="4530725"/>
          </a:xfrm>
        </p:spPr>
        <p:txBody>
          <a:bodyPr/>
          <a:lstStyle/>
          <a:p>
            <a:r>
              <a:rPr lang="en-US" sz="2400" dirty="0" smtClean="0"/>
              <a:t>Our discussion on more interesting topics on Internet security will continue.</a:t>
            </a:r>
          </a:p>
          <a:p>
            <a:pPr>
              <a:defRPr/>
            </a:pPr>
            <a:r>
              <a:rPr lang="en-US" sz="2400" dirty="0" smtClean="0"/>
              <a:t>We will talk about </a:t>
            </a:r>
            <a:r>
              <a:rPr lang="en-AU" sz="2400" dirty="0" smtClean="0"/>
              <a:t>Tools </a:t>
            </a:r>
            <a:r>
              <a:rPr lang="en-AU" sz="2400" dirty="0"/>
              <a:t>and techniques to protect data during the 	transmission over the </a:t>
            </a:r>
            <a:r>
              <a:rPr lang="en-AU" sz="2400" dirty="0" smtClean="0"/>
              <a:t>Internet</a:t>
            </a:r>
            <a:endParaRPr lang="en-US" sz="2400" dirty="0" smtClean="0"/>
          </a:p>
        </p:txBody>
      </p:sp>
    </p:spTree>
    <p:extLst>
      <p:ext uri="{BB962C8B-B14F-4D97-AF65-F5344CB8AC3E}">
        <p14:creationId xmlns:p14="http://schemas.microsoft.com/office/powerpoint/2010/main" xmlns="" val="10065775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14629</TotalTime>
  <Words>4347</Words>
  <Application>Microsoft Office PowerPoint</Application>
  <PresentationFormat>On-screen Show (4:3)</PresentationFormat>
  <Paragraphs>234</Paragraphs>
  <Slides>31</Slides>
  <Notes>25</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os-8</vt:lpstr>
      <vt:lpstr>Slide 1</vt:lpstr>
      <vt:lpstr>Slide 2</vt:lpstr>
      <vt:lpstr>Summary of the Previous Lecture</vt:lpstr>
      <vt:lpstr>Outlines of today’s lecture</vt:lpstr>
      <vt:lpstr>Objectives</vt:lpstr>
      <vt:lpstr>Email Security</vt:lpstr>
      <vt:lpstr>Email Security Enhancements</vt:lpstr>
      <vt:lpstr>Pretty Good Privacy (PGP)</vt:lpstr>
      <vt:lpstr>Pretty Good Privacy (PGP)</vt:lpstr>
      <vt:lpstr>Why is PGP famous</vt:lpstr>
      <vt:lpstr>PGP Notations</vt:lpstr>
      <vt:lpstr>PGP Operation – Authentication</vt:lpstr>
      <vt:lpstr>PGP Operation – Confidentiality</vt:lpstr>
      <vt:lpstr>PGP Operation : Confidentiality &amp; Authentication </vt:lpstr>
      <vt:lpstr>PGP Operation – Compression</vt:lpstr>
      <vt:lpstr>PGP Operation – Email Compatibility</vt:lpstr>
      <vt:lpstr>PGP Operation – Summary</vt:lpstr>
      <vt:lpstr>PGP Session Keys</vt:lpstr>
      <vt:lpstr>PGP Public &amp; Private Keys</vt:lpstr>
      <vt:lpstr>PGP Message Format</vt:lpstr>
      <vt:lpstr>PGP Key Rings</vt:lpstr>
      <vt:lpstr>PGP Message Generation</vt:lpstr>
      <vt:lpstr>PGP Message Generation</vt:lpstr>
      <vt:lpstr>PGP Message Reception</vt:lpstr>
      <vt:lpstr>PGP Message Reception</vt:lpstr>
      <vt:lpstr>PGP Key Management</vt:lpstr>
      <vt:lpstr>Internet Mail Architecture</vt:lpstr>
      <vt:lpstr>Email Threats</vt:lpstr>
      <vt:lpstr>Summary</vt:lpstr>
      <vt:lpstr>Next lecture topics</vt:lpstr>
      <vt:lpstr>The End</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NTS</cp:lastModifiedBy>
  <cp:revision>665</cp:revision>
  <cp:lastPrinted>2001-06-14T13:58:17Z</cp:lastPrinted>
  <dcterms:created xsi:type="dcterms:W3CDTF">2011-01-13T23:43:38Z</dcterms:created>
  <dcterms:modified xsi:type="dcterms:W3CDTF">2015-07-02T12:43:50Z</dcterms:modified>
</cp:coreProperties>
</file>