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9"/>
  </p:notesMasterIdLst>
  <p:handoutMasterIdLst>
    <p:handoutMasterId r:id="rId30"/>
  </p:handoutMasterIdLst>
  <p:sldIdLst>
    <p:sldId id="403" r:id="rId2"/>
    <p:sldId id="925" r:id="rId3"/>
    <p:sldId id="1155" r:id="rId4"/>
    <p:sldId id="1159" r:id="rId5"/>
    <p:sldId id="483" r:id="rId6"/>
    <p:sldId id="1067" r:id="rId7"/>
    <p:sldId id="1132" r:id="rId8"/>
    <p:sldId id="1133" r:id="rId9"/>
    <p:sldId id="1135" r:id="rId10"/>
    <p:sldId id="1156" r:id="rId11"/>
    <p:sldId id="1158" r:id="rId12"/>
    <p:sldId id="1143" r:id="rId13"/>
    <p:sldId id="1144" r:id="rId14"/>
    <p:sldId id="1145" r:id="rId15"/>
    <p:sldId id="1146" r:id="rId16"/>
    <p:sldId id="1147" r:id="rId17"/>
    <p:sldId id="1148" r:id="rId18"/>
    <p:sldId id="1149" r:id="rId19"/>
    <p:sldId id="1150" r:id="rId20"/>
    <p:sldId id="1151" r:id="rId21"/>
    <p:sldId id="1154" r:id="rId22"/>
    <p:sldId id="1152" r:id="rId23"/>
    <p:sldId id="1153" r:id="rId24"/>
    <p:sldId id="1157" r:id="rId25"/>
    <p:sldId id="963" r:id="rId26"/>
    <p:sldId id="575" r:id="rId27"/>
    <p:sldId id="501" r:id="rId28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23" autoAdjust="0"/>
    <p:restoredTop sz="83454" autoAdjust="0"/>
  </p:normalViewPr>
  <p:slideViewPr>
    <p:cSldViewPr snapToGrid="0">
      <p:cViewPr varScale="1">
        <p:scale>
          <a:sx n="55" d="100"/>
          <a:sy n="55" d="100"/>
        </p:scale>
        <p:origin x="-1698" y="-8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56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25FEF2-02A6-4222-BA19-319F24C44364}" type="slidenum">
              <a:rPr lang="en-US" alt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968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27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the Previous Lecture</a:t>
            </a:r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We talked about SET (Secure Electronic Transaction)</a:t>
            </a:r>
          </a:p>
          <a:p>
            <a:pPr>
              <a:defRPr/>
            </a:pPr>
            <a:r>
              <a:rPr lang="en-US" sz="2400" dirty="0"/>
              <a:t>SET</a:t>
            </a:r>
          </a:p>
          <a:p>
            <a:pPr lvl="2">
              <a:defRPr/>
            </a:pPr>
            <a:r>
              <a:rPr lang="en-US" sz="2400" dirty="0"/>
              <a:t>Participants</a:t>
            </a:r>
          </a:p>
          <a:p>
            <a:pPr lvl="2">
              <a:defRPr/>
            </a:pPr>
            <a:r>
              <a:rPr lang="en-US" sz="2400" dirty="0"/>
              <a:t>Requirements</a:t>
            </a:r>
          </a:p>
          <a:p>
            <a:pPr lvl="2">
              <a:defRPr/>
            </a:pPr>
            <a:r>
              <a:rPr lang="en-US" sz="2400" dirty="0"/>
              <a:t>Features </a:t>
            </a:r>
          </a:p>
          <a:p>
            <a:pPr>
              <a:defRPr/>
            </a:pPr>
            <a:r>
              <a:rPr lang="en-US" sz="2400" dirty="0"/>
              <a:t>Dual Signature </a:t>
            </a:r>
          </a:p>
          <a:p>
            <a:pPr>
              <a:defRPr/>
            </a:pPr>
            <a:r>
              <a:rPr lang="en-US" sz="2400" dirty="0"/>
              <a:t>Signature verification </a:t>
            </a:r>
          </a:p>
          <a:p>
            <a:pPr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the Previous Lecture</a:t>
            </a:r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33400" y="1221377"/>
            <a:ext cx="8153400" cy="4525963"/>
          </a:xfrm>
        </p:spPr>
        <p:txBody>
          <a:bodyPr/>
          <a:lstStyle/>
          <a:p>
            <a:pPr>
              <a:defRPr/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9780"/>
          <a:stretch/>
        </p:blipFill>
        <p:spPr>
          <a:xfrm>
            <a:off x="861829" y="997028"/>
            <a:ext cx="7406959" cy="501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545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the Previous Lecture</a:t>
            </a:r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33400" y="1221377"/>
            <a:ext cx="8153400" cy="4525963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WHY </a:t>
            </a:r>
            <a:r>
              <a:rPr lang="en-US" sz="2400" smtClean="0"/>
              <a:t>Dual Signatures</a:t>
            </a:r>
            <a:endParaRPr lang="en-US" sz="24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kern="0" smtClean="0"/>
              <a:t>Suppose that customers send the merchant two messages:</a:t>
            </a:r>
          </a:p>
          <a:p>
            <a:pPr lvl="2"/>
            <a:r>
              <a:rPr lang="en-US" altLang="en-US" sz="2200" kern="0" smtClean="0"/>
              <a:t>The signed order information (OI).</a:t>
            </a:r>
          </a:p>
          <a:p>
            <a:pPr lvl="2"/>
            <a:r>
              <a:rPr lang="en-US" altLang="en-US" sz="2200" kern="0" smtClean="0"/>
              <a:t>The signed payment information (PI).</a:t>
            </a:r>
          </a:p>
          <a:p>
            <a:pPr lvl="2"/>
            <a:r>
              <a:rPr lang="en-US" altLang="en-US" sz="2200" kern="0" smtClean="0"/>
              <a:t>In addition, the merchant passes the payment information (PI) to the bank.</a:t>
            </a:r>
            <a:endParaRPr lang="en-US" altLang="en-US" sz="1700" kern="0" smtClean="0"/>
          </a:p>
          <a:p>
            <a:r>
              <a:rPr lang="en-US" altLang="en-US" sz="2200" kern="0" smtClean="0"/>
              <a:t>If the merchant can capture another order information (OI) from this customer, the merchant could claim this order goes with the payment information (PI) rather than the original.</a:t>
            </a:r>
            <a:endParaRPr lang="en-US" altLang="en-US" sz="2200" kern="0" dirty="0"/>
          </a:p>
        </p:txBody>
      </p:sp>
    </p:spTree>
    <p:extLst>
      <p:ext uri="{BB962C8B-B14F-4D97-AF65-F5344CB8AC3E}">
        <p14:creationId xmlns:p14="http://schemas.microsoft.com/office/powerpoint/2010/main" xmlns="" val="280778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smtClean="0"/>
              <a:t>Outlines of today’s lecture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smtClean="0"/>
          </a:p>
          <a:p>
            <a:pPr>
              <a:defRPr/>
            </a:pPr>
            <a:endParaRPr lang="en-US" sz="240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1825" y="1335999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sz="2400" dirty="0" smtClean="0"/>
              <a:t>We will continue our discussion on SET and explore the following </a:t>
            </a:r>
          </a:p>
          <a:p>
            <a:pPr>
              <a:defRPr/>
            </a:pPr>
            <a:r>
              <a:rPr lang="en-US" sz="2400" dirty="0" smtClean="0"/>
              <a:t>Payment Processing in SET</a:t>
            </a:r>
          </a:p>
          <a:p>
            <a:pPr marL="914400" lvl="1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/>
              <a:t>Purchase request</a:t>
            </a:r>
          </a:p>
          <a:p>
            <a:pPr marL="914400" lvl="1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/>
              <a:t>Payment authorization</a:t>
            </a:r>
          </a:p>
          <a:p>
            <a:pPr marL="914400" lvl="1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/>
              <a:t>Payment capture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 lvl="2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transaction that is carried out over the Internet.</a:t>
            </a:r>
          </a:p>
          <a:p>
            <a:r>
              <a:rPr lang="en-US" sz="2400" dirty="0" smtClean="0"/>
              <a:t>You would be able demonstrate knowledge about different entities and their role in a SET and how the actual payment is processed in SET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86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altLang="en-US" dirty="0" smtClean="0"/>
              <a:t>SET Participants</a:t>
            </a:r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400800" y="6085114"/>
            <a:ext cx="2743200" cy="6858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Interface b/w SET and bankcard payment network 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4767943"/>
            <a:ext cx="1295400" cy="457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e.g. a Bank</a:t>
            </a:r>
          </a:p>
        </p:txBody>
      </p:sp>
      <p:sp>
        <p:nvSpPr>
          <p:cNvPr id="8" name="Rectangle 7"/>
          <p:cNvSpPr/>
          <p:nvPr/>
        </p:nvSpPr>
        <p:spPr>
          <a:xfrm>
            <a:off x="2362200" y="5867400"/>
            <a:ext cx="3581400" cy="838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Provides authorization to merchant that given card account is active and purchase does not exceed card limit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7696200" y="977537"/>
            <a:ext cx="1447800" cy="838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Must have relationship with acquirer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33400" y="2895600"/>
            <a:ext cx="2819400" cy="533400"/>
          </a:xfrm>
          <a:prstGeom prst="wedgeRoundRectCallout">
            <a:avLst>
              <a:gd name="adj1" fmla="val 57201"/>
              <a:gd name="adj2" fmla="val 18144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issue X.509v3 public-key </a:t>
            </a:r>
            <a:r>
              <a:rPr lang="en-US" sz="1400" dirty="0">
                <a:solidFill>
                  <a:schemeClr val="tx1"/>
                </a:solidFill>
              </a:rPr>
              <a:t>certificates for cardholders, merchants, and payment gateways</a:t>
            </a:r>
          </a:p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555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15962"/>
          </a:xfrm>
        </p:spPr>
        <p:txBody>
          <a:bodyPr/>
          <a:lstStyle/>
          <a:p>
            <a:r>
              <a:rPr lang="en-US" altLang="en-US" smtClean="0"/>
              <a:t>SET Requirements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5486400"/>
          </a:xfrm>
        </p:spPr>
        <p:txBody>
          <a:bodyPr/>
          <a:lstStyle/>
          <a:p>
            <a:r>
              <a:rPr lang="en-US" altLang="en-US" sz="2400" dirty="0" smtClean="0"/>
              <a:t>Provide confidentiality </a:t>
            </a:r>
          </a:p>
          <a:p>
            <a:r>
              <a:rPr lang="en-US" altLang="en-US" sz="2400" dirty="0" smtClean="0"/>
              <a:t>Ensure the integrity</a:t>
            </a:r>
          </a:p>
          <a:p>
            <a:r>
              <a:rPr lang="en-US" altLang="en-US" sz="2400" dirty="0" smtClean="0"/>
              <a:t>Provides authentication that card holder is a legitimate user of a card and account: </a:t>
            </a:r>
          </a:p>
          <a:p>
            <a:r>
              <a:rPr lang="en-US" altLang="en-US" sz="2400" dirty="0" smtClean="0"/>
              <a:t>Ensure </a:t>
            </a:r>
            <a:r>
              <a:rPr lang="en-US" altLang="en-US" sz="2400" dirty="0"/>
              <a:t>the best security practices</a:t>
            </a:r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19480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SET Key features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0"/>
          </a:xfrm>
        </p:spPr>
        <p:txBody>
          <a:bodyPr/>
          <a:lstStyle/>
          <a:p>
            <a:r>
              <a:rPr lang="en-US" altLang="en-US" sz="2400" dirty="0" smtClean="0"/>
              <a:t>Confidentiality of information</a:t>
            </a:r>
          </a:p>
          <a:p>
            <a:r>
              <a:rPr lang="en-US" altLang="en-US" sz="2400" dirty="0" smtClean="0"/>
              <a:t>Integrity of data</a:t>
            </a:r>
          </a:p>
          <a:p>
            <a:r>
              <a:rPr lang="en-US" altLang="en-US" sz="2400" dirty="0" smtClean="0"/>
              <a:t>Card holder account authentication</a:t>
            </a:r>
          </a:p>
          <a:p>
            <a:r>
              <a:rPr lang="en-US" altLang="en-US" sz="2400" dirty="0" smtClean="0"/>
              <a:t>Merchant authentication</a:t>
            </a:r>
          </a:p>
          <a:p>
            <a:r>
              <a:rPr lang="en-US" altLang="en-US" sz="2400" dirty="0"/>
              <a:t>Facilitate </a:t>
            </a:r>
            <a:r>
              <a:rPr lang="en-US" altLang="en-US" sz="2400" dirty="0" smtClean="0"/>
              <a:t>interoperability  </a:t>
            </a:r>
            <a:r>
              <a:rPr lang="en-US" altLang="en-US" sz="2400" dirty="0"/>
              <a:t>among software and hardware providers</a:t>
            </a:r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26678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supported Transactions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01638" y="1676400"/>
            <a:ext cx="5002212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550" tIns="41275" rIns="82550" bIns="4127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kern="0" smtClean="0"/>
              <a:t>card holder registration </a:t>
            </a:r>
          </a:p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kern="0" smtClean="0"/>
              <a:t>merchant registration </a:t>
            </a:r>
          </a:p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kern="0" smtClean="0"/>
              <a:t>purchase request </a:t>
            </a:r>
          </a:p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kern="0" smtClean="0"/>
              <a:t>payment authorization </a:t>
            </a:r>
          </a:p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kern="0" smtClean="0"/>
              <a:t>payment capture </a:t>
            </a:r>
          </a:p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kern="0" smtClean="0"/>
              <a:t>certificate query </a:t>
            </a:r>
          </a:p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kern="0" smtClean="0"/>
              <a:t>purchase inquiry </a:t>
            </a:r>
          </a:p>
          <a:p>
            <a:pPr lvl="3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endParaRPr lang="en-US" altLang="en-US" kern="0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038600" y="1676400"/>
            <a:ext cx="4225925" cy="197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 lvl="3" eaLnBrk="0" hangingPunct="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sz="1800">
                <a:latin typeface="Arial" panose="020B0604020202020204" pitchFamily="34" charset="0"/>
              </a:rPr>
              <a:t>  </a:t>
            </a:r>
            <a:r>
              <a:rPr lang="en-US" altLang="en-US" sz="1800" b="1">
                <a:latin typeface="Arial" panose="020B0604020202020204" pitchFamily="34" charset="0"/>
              </a:rPr>
              <a:t>purchase notification </a:t>
            </a:r>
          </a:p>
          <a:p>
            <a:pPr lvl="3" eaLnBrk="0" hangingPunct="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sz="1800" b="1">
                <a:latin typeface="Arial" panose="020B0604020202020204" pitchFamily="34" charset="0"/>
              </a:rPr>
              <a:t>  sale transaction </a:t>
            </a:r>
          </a:p>
          <a:p>
            <a:pPr lvl="3" eaLnBrk="0" hangingPunct="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sz="1800" b="1">
                <a:latin typeface="Arial" panose="020B0604020202020204" pitchFamily="34" charset="0"/>
              </a:rPr>
              <a:t>  authorization reversal </a:t>
            </a:r>
          </a:p>
          <a:p>
            <a:pPr lvl="3" eaLnBrk="0" hangingPunct="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sz="1800" b="1">
                <a:latin typeface="Arial" panose="020B0604020202020204" pitchFamily="34" charset="0"/>
              </a:rPr>
              <a:t>  capture reversal </a:t>
            </a:r>
          </a:p>
          <a:p>
            <a:pPr lvl="3" eaLnBrk="0" hangingPunct="0">
              <a:spcBef>
                <a:spcPts val="500"/>
              </a:spcBef>
              <a:spcAft>
                <a:spcPts val="500"/>
              </a:spcAft>
              <a:buFont typeface="Symbol" panose="05050102010706020507" pitchFamily="18" charset="2"/>
              <a:buChar char="·"/>
            </a:pPr>
            <a:r>
              <a:rPr lang="en-US" altLang="en-US" sz="1800" b="1">
                <a:latin typeface="Arial" panose="020B0604020202020204" pitchFamily="34" charset="0"/>
              </a:rPr>
              <a:t>  credit reversal</a:t>
            </a:r>
            <a:endParaRPr lang="en-US" altLang="en-US" sz="1800" b="1"/>
          </a:p>
        </p:txBody>
      </p:sp>
    </p:spTree>
    <p:extLst>
      <p:ext uri="{BB962C8B-B14F-4D97-AF65-F5344CB8AC3E}">
        <p14:creationId xmlns:p14="http://schemas.microsoft.com/office/powerpoint/2010/main" xmlns="" val="571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Transaction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425" y="1066800"/>
            <a:ext cx="8466138" cy="490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379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Payment Processing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Purchase request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Payment authorization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Payment capture</a:t>
            </a:r>
          </a:p>
        </p:txBody>
      </p:sp>
    </p:spTree>
    <p:extLst>
      <p:ext uri="{BB962C8B-B14F-4D97-AF65-F5344CB8AC3E}">
        <p14:creationId xmlns:p14="http://schemas.microsoft.com/office/powerpoint/2010/main" xmlns="" val="103625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15962"/>
          </a:xfrm>
        </p:spPr>
        <p:txBody>
          <a:bodyPr/>
          <a:lstStyle/>
          <a:p>
            <a:r>
              <a:rPr lang="en-US" altLang="en-US" u="sng" smtClean="0"/>
              <a:t>A</a:t>
            </a:r>
            <a:r>
              <a:rPr lang="en-US" altLang="en-US" smtClean="0"/>
              <a:t>.  SET Purchase Request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458200" cy="5486400"/>
          </a:xfrm>
        </p:spPr>
        <p:txBody>
          <a:bodyPr/>
          <a:lstStyle/>
          <a:p>
            <a:pPr marL="609600" indent="-609600"/>
            <a:r>
              <a:rPr lang="en-US" altLang="en-US" sz="2400" dirty="0" smtClean="0">
                <a:latin typeface="Times-Roman" charset="0"/>
              </a:rPr>
              <a:t>SET purchase request exchange consists of four messages</a:t>
            </a:r>
          </a:p>
          <a:p>
            <a:pPr marL="990600" lvl="1" indent="-533400">
              <a:buFont typeface="Times" panose="02020603050405020304" pitchFamily="18" charset="0"/>
              <a:buAutoNum type="arabicPeriod"/>
            </a:pPr>
            <a:r>
              <a:rPr lang="en-US" altLang="en-US" sz="2400" dirty="0" smtClean="0">
                <a:latin typeface="Times-Roman" charset="0"/>
              </a:rPr>
              <a:t>Initiate Request – includes brand of card, ID by customer and a </a:t>
            </a:r>
            <a:r>
              <a:rPr lang="en-US" altLang="en-US" sz="2400" dirty="0" err="1" smtClean="0">
                <a:latin typeface="Times-Roman" charset="0"/>
              </a:rPr>
              <a:t>nonce_A</a:t>
            </a:r>
            <a:r>
              <a:rPr lang="en-US" altLang="en-US" sz="2400" dirty="0" smtClean="0">
                <a:latin typeface="Times-Roman" charset="0"/>
              </a:rPr>
              <a:t> sent to merchant, get certificates of merchant and payment gateway</a:t>
            </a:r>
          </a:p>
          <a:p>
            <a:pPr marL="990600" lvl="1" indent="-533400">
              <a:buFont typeface="Times" panose="02020603050405020304" pitchFamily="18" charset="0"/>
              <a:buAutoNum type="arabicPeriod"/>
            </a:pPr>
            <a:r>
              <a:rPr lang="en-US" altLang="en-US" sz="2400" dirty="0" smtClean="0">
                <a:latin typeface="Times-Roman" charset="0"/>
              </a:rPr>
              <a:t>Initiate Response – merchant signed response, includes </a:t>
            </a:r>
            <a:r>
              <a:rPr lang="en-US" altLang="en-US" sz="2400" dirty="0" err="1" smtClean="0">
                <a:latin typeface="Times-Roman" charset="0"/>
              </a:rPr>
              <a:t>nonce_A</a:t>
            </a:r>
            <a:r>
              <a:rPr lang="en-US" altLang="en-US" sz="2400" dirty="0" smtClean="0">
                <a:latin typeface="Times-Roman" charset="0"/>
              </a:rPr>
              <a:t>, </a:t>
            </a:r>
            <a:r>
              <a:rPr lang="en-US" altLang="en-US" sz="2400" dirty="0" err="1" smtClean="0">
                <a:latin typeface="Times-Roman" charset="0"/>
              </a:rPr>
              <a:t>nonce_B</a:t>
            </a:r>
            <a:r>
              <a:rPr lang="en-US" altLang="en-US" sz="2400" dirty="0" smtClean="0">
                <a:latin typeface="Times-Roman" charset="0"/>
              </a:rPr>
              <a:t>, transaction ID, certificate of merchant and payment gateway  </a:t>
            </a:r>
          </a:p>
          <a:p>
            <a:pPr marL="990600" lvl="1" indent="-533400">
              <a:buFont typeface="Times" panose="02020603050405020304" pitchFamily="18" charset="0"/>
              <a:buAutoNum type="arabicPeriod"/>
            </a:pPr>
            <a:r>
              <a:rPr lang="en-US" altLang="en-US" sz="2400" dirty="0" smtClean="0">
                <a:latin typeface="Times-Roman" charset="0"/>
              </a:rPr>
              <a:t>Purchase Request – creates OI &amp; PI</a:t>
            </a:r>
          </a:p>
          <a:p>
            <a:pPr marL="990600" lvl="1" indent="-533400">
              <a:buFont typeface="Times" panose="02020603050405020304" pitchFamily="18" charset="0"/>
              <a:buAutoNum type="arabicPeriod"/>
            </a:pPr>
            <a:r>
              <a:rPr lang="en-US" altLang="en-US" sz="2400" dirty="0" smtClean="0">
                <a:latin typeface="Times-Roman" charset="0"/>
              </a:rPr>
              <a:t>Purchase Response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3586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50825"/>
            <a:ext cx="8229600" cy="685800"/>
          </a:xfrm>
        </p:spPr>
        <p:txBody>
          <a:bodyPr/>
          <a:lstStyle/>
          <a:p>
            <a:r>
              <a:rPr lang="en-US" altLang="en-US" sz="3600" dirty="0"/>
              <a:t>A</a:t>
            </a:r>
            <a:r>
              <a:rPr lang="en-US" altLang="en-US" sz="3600" dirty="0" smtClean="0"/>
              <a:t>. Purchase Request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4800600"/>
          </a:xfrm>
        </p:spPr>
        <p:txBody>
          <a:bodyPr/>
          <a:lstStyle/>
          <a:p>
            <a:r>
              <a:rPr lang="en-US" altLang="en-US" sz="2400" b="1" dirty="0" smtClean="0"/>
              <a:t>Purchase related information:</a:t>
            </a:r>
            <a:r>
              <a:rPr lang="en-US" altLang="en-US" sz="2400" dirty="0" smtClean="0"/>
              <a:t> will be forwarded to the payment gateway by the merchant (includes PI, DS , OIMD) encrypted with key K</a:t>
            </a:r>
            <a:r>
              <a:rPr lang="en-US" altLang="en-US" sz="2400" baseline="-25000" dirty="0" smtClean="0"/>
              <a:t>S</a:t>
            </a:r>
            <a:r>
              <a:rPr lang="en-US" altLang="en-US" sz="2400" dirty="0" smtClean="0"/>
              <a:t> and K</a:t>
            </a:r>
            <a:r>
              <a:rPr lang="en-US" altLang="en-US" sz="2400" baseline="-25000" dirty="0" smtClean="0"/>
              <a:t>S</a:t>
            </a:r>
            <a:r>
              <a:rPr lang="en-US" altLang="en-US" sz="2400" dirty="0" smtClean="0"/>
              <a:t> is encrypted with Bank’s Public key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 dirty="0" smtClean="0"/>
          </a:p>
          <a:p>
            <a:r>
              <a:rPr lang="en-US" altLang="en-US" sz="2400" b="1" dirty="0" smtClean="0"/>
              <a:t>Order related information:</a:t>
            </a:r>
            <a:r>
              <a:rPr lang="en-US" altLang="en-US" sz="2400" dirty="0" smtClean="0"/>
              <a:t> needed by the merchant (includes OI, DS, PIMD)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 dirty="0" smtClean="0"/>
          </a:p>
          <a:p>
            <a:r>
              <a:rPr lang="en-US" altLang="en-US" sz="2400" b="1" dirty="0" smtClean="0"/>
              <a:t>Cardholder certificate</a:t>
            </a:r>
            <a:r>
              <a:rPr lang="en-US" altLang="en-US" sz="2400" dirty="0" smtClean="0"/>
              <a:t>: need by the merchant and the payment gateway</a:t>
            </a:r>
          </a:p>
        </p:txBody>
      </p:sp>
    </p:spTree>
    <p:extLst>
      <p:ext uri="{BB962C8B-B14F-4D97-AF65-F5344CB8AC3E}">
        <p14:creationId xmlns:p14="http://schemas.microsoft.com/office/powerpoint/2010/main" xmlns="" val="95061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696686"/>
          </a:xfrm>
        </p:spPr>
        <p:txBody>
          <a:bodyPr/>
          <a:lstStyle/>
          <a:p>
            <a:r>
              <a:rPr lang="en-US" altLang="en-US" sz="3600" dirty="0" smtClean="0"/>
              <a:t>Structure of Purchase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1AD40B-69AC-47C9-83B3-2064E87BDE79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8436" name="Picture 5" descr="Ch17. SET Customer Action.pdf                                  00156198  Mnementh                      BEAE7A2F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33" b="13898"/>
          <a:stretch>
            <a:fillRect/>
          </a:stretch>
        </p:blipFill>
        <p:spPr bwMode="auto">
          <a:xfrm>
            <a:off x="0" y="1100138"/>
            <a:ext cx="9144000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5979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91440" y="222068"/>
            <a:ext cx="9052560" cy="627017"/>
          </a:xfrm>
        </p:spPr>
        <p:txBody>
          <a:bodyPr/>
          <a:lstStyle/>
          <a:p>
            <a:r>
              <a:rPr lang="en-US" altLang="en-US" dirty="0" smtClean="0"/>
              <a:t>Purchase Request – Verification by Merchant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8768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AU" altLang="en-US" sz="2400" dirty="0" smtClean="0"/>
              <a:t>Verifies cardholder certificates using CA sigs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AU" altLang="en-US" sz="2400" dirty="0" smtClean="0"/>
              <a:t>Verifies dual signature using customer's public signature key to ensure order has not been tampered with in transit &amp; that it was signed using cardholder's private signature key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AU" altLang="en-US" sz="2400" dirty="0" smtClean="0"/>
              <a:t>Processes order and forwards the payment information to the payment gateway for authorization (described later)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AU" altLang="en-US" sz="2400" dirty="0" smtClean="0"/>
              <a:t>Sends a purchase response to cardholder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6536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448"/>
          </a:xfrm>
        </p:spPr>
        <p:txBody>
          <a:bodyPr/>
          <a:lstStyle/>
          <a:p>
            <a:r>
              <a:rPr lang="en-US" altLang="en-US" dirty="0" smtClean="0"/>
              <a:t>Purchase Request – Merchant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3C64A2-2081-44B3-A51D-16454515EBCE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0485" name="Picture 5" descr="Ch17. SET Merchant Action.pdf                                  00156198  Mnementh                      BEAE7A2F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33" b="13898"/>
          <a:stretch>
            <a:fillRect/>
          </a:stretch>
        </p:blipFill>
        <p:spPr bwMode="auto">
          <a:xfrm>
            <a:off x="0" y="1100138"/>
            <a:ext cx="9144000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1364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29194"/>
          </a:xfrm>
        </p:spPr>
        <p:txBody>
          <a:bodyPr/>
          <a:lstStyle/>
          <a:p>
            <a:r>
              <a:rPr lang="en-US" altLang="en-US" dirty="0" smtClean="0"/>
              <a:t> Purchase response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5181600"/>
          </a:xfrm>
        </p:spPr>
        <p:txBody>
          <a:bodyPr/>
          <a:lstStyle/>
          <a:p>
            <a:r>
              <a:rPr lang="en-US" altLang="en-US" sz="2400" dirty="0" smtClean="0">
                <a:latin typeface="Times-Roman" charset="0"/>
              </a:rPr>
              <a:t>Merchant prepares a response block that includes</a:t>
            </a:r>
          </a:p>
          <a:p>
            <a:pPr lvl="1"/>
            <a:r>
              <a:rPr lang="en-US" altLang="en-US" sz="2400" dirty="0" smtClean="0">
                <a:latin typeface="Times-Roman" charset="0"/>
              </a:rPr>
              <a:t>acknowledge of order </a:t>
            </a:r>
          </a:p>
          <a:p>
            <a:pPr lvl="1"/>
            <a:r>
              <a:rPr lang="en-US" altLang="en-US" sz="2400" dirty="0" smtClean="0">
                <a:latin typeface="Times-Roman" charset="0"/>
              </a:rPr>
              <a:t>transaction number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400" dirty="0" smtClean="0">
                <a:latin typeface="Times-Roman" charset="0"/>
              </a:rPr>
              <a:t>	The block signed by the merchant using its private key</a:t>
            </a:r>
          </a:p>
          <a:p>
            <a:r>
              <a:rPr lang="en-US" altLang="en-US" sz="2400" dirty="0" smtClean="0">
                <a:latin typeface="Times-Roman" charset="0"/>
              </a:rPr>
              <a:t>Merchant sent to customer</a:t>
            </a:r>
          </a:p>
          <a:p>
            <a:pPr lvl="1"/>
            <a:r>
              <a:rPr lang="en-US" altLang="en-US" sz="2400" dirty="0" smtClean="0">
                <a:latin typeface="Times-Roman" charset="0"/>
              </a:rPr>
              <a:t>the response block </a:t>
            </a:r>
          </a:p>
          <a:p>
            <a:pPr lvl="1"/>
            <a:r>
              <a:rPr lang="en-US" altLang="en-US" sz="2400" dirty="0" smtClean="0">
                <a:latin typeface="Times-Roman" charset="0"/>
              </a:rPr>
              <a:t>Signature on block</a:t>
            </a:r>
          </a:p>
          <a:p>
            <a:pPr lvl="1"/>
            <a:r>
              <a:rPr lang="en-US" altLang="en-US" sz="2400" dirty="0" smtClean="0">
                <a:latin typeface="Times-Roman" charset="0"/>
              </a:rPr>
              <a:t>Merchant’s signature certificate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59510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 smtClean="0"/>
              <a:t>B</a:t>
            </a:r>
            <a:r>
              <a:rPr lang="en-US" altLang="en-US" smtClean="0"/>
              <a:t>.  Payment Authorization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The merchant authorized the transaction with the payment gateway.</a:t>
            </a:r>
          </a:p>
          <a:p>
            <a:r>
              <a:rPr lang="en-US" altLang="en-US" sz="2400" dirty="0" smtClean="0"/>
              <a:t>The payment gateway authorization ensures that the transaction was approved by the issuer</a:t>
            </a:r>
          </a:p>
          <a:p>
            <a:r>
              <a:rPr lang="en-US" altLang="en-US" sz="2400" dirty="0" smtClean="0"/>
              <a:t>This will guarantees that merchant will receive the payment</a:t>
            </a:r>
          </a:p>
        </p:txBody>
      </p:sp>
    </p:spTree>
    <p:extLst>
      <p:ext uri="{BB962C8B-B14F-4D97-AF65-F5344CB8AC3E}">
        <p14:creationId xmlns:p14="http://schemas.microsoft.com/office/powerpoint/2010/main" xmlns="" val="252000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altLang="en-US" smtClean="0"/>
              <a:t>Authorization request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28600" y="1062317"/>
            <a:ext cx="8915400" cy="5047129"/>
          </a:xfrm>
        </p:spPr>
        <p:txBody>
          <a:bodyPr/>
          <a:lstStyle/>
          <a:p>
            <a:r>
              <a:rPr lang="en-US" altLang="en-US" sz="2400" dirty="0" smtClean="0"/>
              <a:t>Purchase related information: obtained from the customer and consists of</a:t>
            </a:r>
          </a:p>
          <a:p>
            <a:pPr lvl="1"/>
            <a:r>
              <a:rPr lang="en-US" altLang="en-US" sz="2400" dirty="0" smtClean="0"/>
              <a:t>Payment block E(Ks, [PI, DS, OIMD]) and digital envelop</a:t>
            </a:r>
          </a:p>
          <a:p>
            <a:r>
              <a:rPr lang="en-US" altLang="en-US" sz="2400" dirty="0" smtClean="0"/>
              <a:t>Authorization related information: generated by the merchant, consists of</a:t>
            </a:r>
          </a:p>
          <a:p>
            <a:pPr lvl="1"/>
            <a:r>
              <a:rPr lang="en-US" altLang="en-US" sz="2400" dirty="0" smtClean="0"/>
              <a:t>Authorization block: transaction ID signed with merchant private key, encrypted with symmetric key generated by merchant</a:t>
            </a:r>
          </a:p>
          <a:p>
            <a:pPr lvl="1"/>
            <a:r>
              <a:rPr lang="en-US" altLang="en-US" sz="2400" dirty="0" smtClean="0"/>
              <a:t>Digital envelop: encrypting the symmetric key with the payment gateway’s public key-exchange key </a:t>
            </a:r>
          </a:p>
        </p:txBody>
      </p:sp>
    </p:spTree>
    <p:extLst>
      <p:ext uri="{BB962C8B-B14F-4D97-AF65-F5344CB8AC3E}">
        <p14:creationId xmlns:p14="http://schemas.microsoft.com/office/powerpoint/2010/main" xmlns="" val="159615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altLang="en-US" smtClean="0"/>
              <a:t>Authorization request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14300" y="932330"/>
            <a:ext cx="8915400" cy="6172200"/>
          </a:xfrm>
        </p:spPr>
        <p:txBody>
          <a:bodyPr/>
          <a:lstStyle/>
          <a:p>
            <a:r>
              <a:rPr lang="en-US" altLang="en-US" sz="2400" dirty="0" smtClean="0"/>
              <a:t>Certificates: </a:t>
            </a:r>
          </a:p>
          <a:p>
            <a:pPr lvl="1"/>
            <a:r>
              <a:rPr lang="en-US" altLang="en-US" sz="2400" dirty="0" smtClean="0"/>
              <a:t>Cardholder’s signature key certificate (verify the dual sig)</a:t>
            </a:r>
          </a:p>
          <a:p>
            <a:pPr lvl="1"/>
            <a:r>
              <a:rPr lang="en-US" altLang="en-US" sz="2400" dirty="0" smtClean="0"/>
              <a:t>Merchant signature key certificate (verify merchant sig)</a:t>
            </a:r>
          </a:p>
          <a:p>
            <a:pPr lvl="1"/>
            <a:r>
              <a:rPr lang="en-US" altLang="en-US" sz="2400" dirty="0" smtClean="0"/>
              <a:t>Merchant key exchange certificate (needed in response)</a:t>
            </a:r>
          </a:p>
        </p:txBody>
      </p:sp>
    </p:spTree>
    <p:extLst>
      <p:ext uri="{BB962C8B-B14F-4D97-AF65-F5344CB8AC3E}">
        <p14:creationId xmlns:p14="http://schemas.microsoft.com/office/powerpoint/2010/main" xmlns="" val="6825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Payment Gateway Authorization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AU" altLang="en-US" sz="2400" smtClean="0"/>
              <a:t>verifies all certificates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AU" altLang="en-US" sz="2400" smtClean="0"/>
              <a:t>decrypts digital envelope of authorization block to obtain symmetric key &amp; then decrypts authorization block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AU" altLang="en-US" sz="2400" smtClean="0"/>
              <a:t>verifies merchant's signature on authorization block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AU" altLang="en-US" sz="2400" smtClean="0"/>
              <a:t>decrypts digital envelope of payment block to obtain symmetric key &amp; then decrypts payment block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AU" altLang="en-US" sz="2400" smtClean="0"/>
              <a:t>verifies dual signature on payment block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AU" altLang="en-US" sz="2400" smtClean="0"/>
              <a:t>verifies that transaction ID received from merchant matches that in PI received (indirectly) from customer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AU" altLang="en-US" sz="2400" smtClean="0"/>
              <a:t>requests &amp; receives an authorization from issuer</a:t>
            </a:r>
          </a:p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en-US" altLang="en-US" sz="2400" smtClean="0"/>
              <a:t>sends authorization response back to merchant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55687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06450"/>
          </a:xfrm>
        </p:spPr>
        <p:txBody>
          <a:bodyPr/>
          <a:lstStyle/>
          <a:p>
            <a:r>
              <a:rPr lang="en-US" altLang="en-US" u="sng" dirty="0" smtClean="0"/>
              <a:t>C</a:t>
            </a:r>
            <a:r>
              <a:rPr lang="en-US" altLang="en-US" dirty="0" smtClean="0"/>
              <a:t>.  Payment Capture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53000"/>
          </a:xfrm>
        </p:spPr>
        <p:txBody>
          <a:bodyPr/>
          <a:lstStyle/>
          <a:p>
            <a:r>
              <a:rPr lang="en-US" altLang="en-US" sz="2400" dirty="0" smtClean="0"/>
              <a:t>Merchant sends payment gateway a payment capture request (payment amount, transaction ID, Capture token info sign and encrypted by the merchant)</a:t>
            </a:r>
          </a:p>
          <a:p>
            <a:r>
              <a:rPr lang="en-US" altLang="en-US" sz="2400" dirty="0" smtClean="0"/>
              <a:t>Gateway checks request </a:t>
            </a:r>
          </a:p>
          <a:p>
            <a:r>
              <a:rPr lang="en-US" altLang="en-US" sz="2400" dirty="0" smtClean="0"/>
              <a:t>Then create and sent the clearing request to the issuer that causes funds to be transferred to merchants account</a:t>
            </a:r>
          </a:p>
          <a:p>
            <a:r>
              <a:rPr lang="en-US" altLang="en-US" sz="2400" dirty="0" smtClean="0"/>
              <a:t>Notifies merchant using capture response </a:t>
            </a: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53542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Overheads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2550" tIns="41275" rIns="82550" bIns="41275"/>
          <a:lstStyle/>
          <a:p>
            <a:pPr>
              <a:lnSpc>
                <a:spcPct val="90000"/>
              </a:lnSpc>
              <a:spcBef>
                <a:spcPts val="500"/>
              </a:spcBef>
              <a:buFontTx/>
              <a:buNone/>
            </a:pPr>
            <a:r>
              <a:rPr lang="en-US" altLang="en-US" sz="2400" dirty="0" smtClean="0"/>
              <a:t>A </a:t>
            </a:r>
            <a:r>
              <a:rPr lang="en-US" altLang="en-US" sz="2400" dirty="0" smtClean="0">
                <a:solidFill>
                  <a:schemeClr val="tx1"/>
                </a:solidFill>
              </a:rPr>
              <a:t>Simple </a:t>
            </a:r>
            <a:r>
              <a:rPr lang="en-US" altLang="en-US" sz="2400" dirty="0">
                <a:solidFill>
                  <a:schemeClr val="tx1"/>
                </a:solidFill>
              </a:rPr>
              <a:t>purchase transaction</a:t>
            </a:r>
            <a:r>
              <a:rPr lang="en-US" altLang="en-US" sz="2400" dirty="0" smtClean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Tx/>
              <a:buNone/>
            </a:pPr>
            <a:endParaRPr lang="en-US" altLang="en-US" sz="2400" dirty="0">
              <a:solidFill>
                <a:schemeClr val="tx1"/>
              </a:solidFill>
            </a:endParaRP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US" altLang="en-US" sz="2400" dirty="0"/>
              <a:t>Four messages between merchant and customer</a:t>
            </a: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US" altLang="en-US" sz="2400" dirty="0"/>
              <a:t>Two messages between merchant and payment gateway</a:t>
            </a: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US" altLang="en-US" sz="2400" dirty="0"/>
              <a:t>6 digital signatures</a:t>
            </a: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US" altLang="en-US" sz="2400" dirty="0"/>
              <a:t>9 RSA encryption/decryption cycles</a:t>
            </a: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US" altLang="en-US" sz="2400" dirty="0"/>
              <a:t>4 DES encryption/decryption cycles</a:t>
            </a: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US" altLang="en-US" sz="2400" dirty="0"/>
              <a:t>4 certificate </a:t>
            </a:r>
            <a:r>
              <a:rPr lang="en-US" altLang="en-US" sz="2400" dirty="0" smtClean="0"/>
              <a:t>verifications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lvl="2">
              <a:lnSpc>
                <a:spcPct val="90000"/>
              </a:lnSpc>
              <a:spcBef>
                <a:spcPts val="500"/>
              </a:spcBef>
            </a:pPr>
            <a:r>
              <a:rPr lang="en-US" altLang="en-US" sz="2400" dirty="0"/>
              <a:t>Multiple servers need copies of all certificates</a:t>
            </a:r>
          </a:p>
          <a:p>
            <a:pPr>
              <a:lnSpc>
                <a:spcPct val="90000"/>
              </a:lnSpc>
              <a:spcBef>
                <a:spcPts val="500"/>
              </a:spcBef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3294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In today’s lecture, we talked about SET (Secure Electronic Transaction)</a:t>
            </a:r>
          </a:p>
          <a:p>
            <a:pPr>
              <a:defRPr/>
            </a:pPr>
            <a:r>
              <a:rPr lang="en-US" sz="2400" dirty="0" smtClean="0"/>
              <a:t>We have seen its functionality and how different entities are involved to make a transaction secure and successful</a:t>
            </a:r>
            <a:r>
              <a:rPr lang="en-AU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Next lecture 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Our discussion on more interesting topics on incorporating security in networks will continue.</a:t>
            </a:r>
          </a:p>
          <a:p>
            <a:pPr>
              <a:defRPr/>
            </a:pPr>
            <a:r>
              <a:rPr lang="en-US" sz="2400" dirty="0" smtClean="0"/>
              <a:t>We will proceed to </a:t>
            </a:r>
            <a:r>
              <a:rPr lang="en-US" sz="2400" dirty="0"/>
              <a:t>the last part of the course. The main concepts that </a:t>
            </a:r>
            <a:r>
              <a:rPr lang="en-US" sz="2400" dirty="0" smtClean="0"/>
              <a:t>will be discussed </a:t>
            </a:r>
            <a:r>
              <a:rPr lang="en-US" sz="2400" dirty="0"/>
              <a:t>in this part are:</a:t>
            </a:r>
          </a:p>
          <a:p>
            <a:pPr marL="0" indent="0">
              <a:buNone/>
              <a:defRPr/>
            </a:pPr>
            <a:r>
              <a:rPr lang="en-US" sz="2400" dirty="0"/>
              <a:t>	</a:t>
            </a:r>
            <a:r>
              <a:rPr lang="en-AU" sz="2400" i="1" dirty="0"/>
              <a:t>Tools and techniques to protect data during the 	transmission over the Internet, </a:t>
            </a:r>
            <a:r>
              <a:rPr lang="en-US" sz="2400" i="1" dirty="0" err="1"/>
              <a:t>Sobig</a:t>
            </a:r>
            <a:r>
              <a:rPr lang="en-US" sz="2400" i="1" dirty="0"/>
              <a:t> F. worm, 	grappling Hook attack, Morris Internet worm, 	Overview of the Internet security protocols such 	as https and </a:t>
            </a:r>
            <a:r>
              <a:rPr lang="en-US" sz="2400" i="1" dirty="0" err="1"/>
              <a:t>ssh</a:t>
            </a:r>
            <a:r>
              <a:rPr lang="en-US" sz="2400" i="1" dirty="0"/>
              <a:t>.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14504</TotalTime>
  <Words>938</Words>
  <Application>Microsoft Office PowerPoint</Application>
  <PresentationFormat>On-screen Show (4:3)</PresentationFormat>
  <Paragraphs>147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os-8</vt:lpstr>
      <vt:lpstr>Slide 1</vt:lpstr>
      <vt:lpstr>Summary of the Previous Lecture</vt:lpstr>
      <vt:lpstr>Summary of the Previous Lecture</vt:lpstr>
      <vt:lpstr>Summary of the Previous Lecture</vt:lpstr>
      <vt:lpstr>Outlines of today’s lecture</vt:lpstr>
      <vt:lpstr>Objectives</vt:lpstr>
      <vt:lpstr>SET Participants</vt:lpstr>
      <vt:lpstr>SET Requirements</vt:lpstr>
      <vt:lpstr>SET Key features</vt:lpstr>
      <vt:lpstr>SET supported Transactions </vt:lpstr>
      <vt:lpstr>SET Transaction </vt:lpstr>
      <vt:lpstr>Payment Processing</vt:lpstr>
      <vt:lpstr>A.  SET Purchase Request</vt:lpstr>
      <vt:lpstr>A. Purchase Request</vt:lpstr>
      <vt:lpstr>Structure of Purchase Request</vt:lpstr>
      <vt:lpstr>Purchase Request – Verification by Merchant</vt:lpstr>
      <vt:lpstr>Purchase Request – Merchant</vt:lpstr>
      <vt:lpstr> Purchase response</vt:lpstr>
      <vt:lpstr>B.  Payment Authorization</vt:lpstr>
      <vt:lpstr>Authorization request</vt:lpstr>
      <vt:lpstr>Authorization request</vt:lpstr>
      <vt:lpstr>Payment Gateway Authorization</vt:lpstr>
      <vt:lpstr>C.  Payment Capture</vt:lpstr>
      <vt:lpstr>SET Overheads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644</cp:revision>
  <cp:lastPrinted>2001-06-14T13:58:17Z</cp:lastPrinted>
  <dcterms:created xsi:type="dcterms:W3CDTF">2011-01-13T23:43:38Z</dcterms:created>
  <dcterms:modified xsi:type="dcterms:W3CDTF">2015-06-30T12:38:48Z</dcterms:modified>
</cp:coreProperties>
</file>