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4"/>
  </p:notesMasterIdLst>
  <p:handoutMasterIdLst>
    <p:handoutMasterId r:id="rId25"/>
  </p:handoutMasterIdLst>
  <p:sldIdLst>
    <p:sldId id="403" r:id="rId2"/>
    <p:sldId id="1039" r:id="rId3"/>
    <p:sldId id="925" r:id="rId4"/>
    <p:sldId id="1129" r:id="rId5"/>
    <p:sldId id="483" r:id="rId6"/>
    <p:sldId id="1067" r:id="rId7"/>
    <p:sldId id="1131" r:id="rId8"/>
    <p:sldId id="1132" r:id="rId9"/>
    <p:sldId id="1133" r:id="rId10"/>
    <p:sldId id="1134" r:id="rId11"/>
    <p:sldId id="1135" r:id="rId12"/>
    <p:sldId id="1136" r:id="rId13"/>
    <p:sldId id="1137" r:id="rId14"/>
    <p:sldId id="1138" r:id="rId15"/>
    <p:sldId id="1139" r:id="rId16"/>
    <p:sldId id="1140" r:id="rId17"/>
    <p:sldId id="1141" r:id="rId18"/>
    <p:sldId id="1142" r:id="rId19"/>
    <p:sldId id="1143" r:id="rId20"/>
    <p:sldId id="963" r:id="rId21"/>
    <p:sldId id="575" r:id="rId22"/>
    <p:sldId id="501" r:id="rId23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00"/>
    <a:srgbClr val="FF0000"/>
    <a:srgbClr val="CC3300"/>
    <a:srgbClr val="CC66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23" autoAdjust="0"/>
    <p:restoredTop sz="83454" autoAdjust="0"/>
  </p:normalViewPr>
  <p:slideViewPr>
    <p:cSldViewPr snapToGrid="0">
      <p:cViewPr varScale="1">
        <p:scale>
          <a:sx n="55" d="100"/>
          <a:sy n="55" d="100"/>
        </p:scale>
        <p:origin x="-1698" y="-84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1569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625FEF2-02A6-4222-BA19-319F24C44364}" type="slidenum">
              <a:rPr lang="en-US" altLang="en-US">
                <a:latin typeface="Calibri" panose="020F0502020204030204" pitchFamily="34" charset="0"/>
              </a:rPr>
              <a:pPr eaLnBrk="1" hangingPunct="1"/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4968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88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26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smtClean="0"/>
          </a:p>
          <a:p>
            <a:pPr marL="0" indent="0" algn="ctr">
              <a:buNone/>
              <a:defRPr/>
            </a:pPr>
            <a:r>
              <a:rPr lang="en-GB" sz="5400" smtClean="0"/>
              <a:t>Part – 2 (e): </a:t>
            </a:r>
          </a:p>
          <a:p>
            <a:pPr marL="0" indent="0" algn="ctr">
              <a:buNone/>
              <a:defRPr/>
            </a:pPr>
            <a:r>
              <a:rPr lang="en-US" sz="4400" smtClean="0">
                <a:solidFill>
                  <a:schemeClr val="accent1">
                    <a:lumMod val="50000"/>
                  </a:schemeClr>
                </a:solidFill>
              </a:rPr>
              <a:t>Incorporating security in other parts of the network</a:t>
            </a:r>
            <a:endParaRPr lang="en-GB" sz="440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 of the Previous Lecture</a:t>
            </a:r>
            <a:endParaRPr lang="en-US" altLang="en-US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In previous lecture </a:t>
            </a:r>
            <a:r>
              <a:rPr lang="en-US" sz="2400" dirty="0" smtClean="0"/>
              <a:t>we continued our </a:t>
            </a:r>
            <a:r>
              <a:rPr lang="en-US" sz="2400" dirty="0"/>
              <a:t>discussion on </a:t>
            </a:r>
            <a:r>
              <a:rPr lang="en-US" altLang="en-US" sz="2400" dirty="0"/>
              <a:t>Authentication Applications and more precisely we </a:t>
            </a:r>
            <a:r>
              <a:rPr lang="en-US" altLang="en-US" sz="2400" dirty="0" smtClean="0"/>
              <a:t>talked </a:t>
            </a:r>
            <a:r>
              <a:rPr lang="en-US" altLang="en-US" sz="2400" dirty="0"/>
              <a:t>about Kerberos in detail</a:t>
            </a:r>
          </a:p>
          <a:p>
            <a:pPr>
              <a:defRPr/>
            </a:pPr>
            <a:r>
              <a:rPr lang="en-US" sz="2400" dirty="0"/>
              <a:t>Kerberos versions, threats and vulnerabilities </a:t>
            </a:r>
            <a:r>
              <a:rPr lang="en-US" sz="2400" dirty="0" smtClean="0"/>
              <a:t>were explored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We also talked about X.509 which makes use of certificates </a:t>
            </a:r>
            <a:r>
              <a:rPr lang="en-AU" sz="2400" dirty="0"/>
              <a:t>Issued by a Certification Authority (CA), containing</a:t>
            </a:r>
            <a:r>
              <a:rPr lang="en-AU" sz="2400" dirty="0" smtClean="0"/>
              <a:t>: version, serial number, signature </a:t>
            </a:r>
            <a:r>
              <a:rPr lang="en-AU" sz="2400" dirty="0"/>
              <a:t>algorithm </a:t>
            </a:r>
            <a:r>
              <a:rPr lang="en-AU" sz="2400" dirty="0" smtClean="0"/>
              <a:t>identifier, issuer </a:t>
            </a:r>
            <a:r>
              <a:rPr lang="en-AU" sz="2400" dirty="0"/>
              <a:t>X.500 name (CA</a:t>
            </a:r>
            <a:r>
              <a:rPr lang="en-AU" sz="2400" dirty="0" smtClean="0"/>
              <a:t>), </a:t>
            </a:r>
            <a:r>
              <a:rPr lang="en-AU" sz="2400" dirty="0"/>
              <a:t>name of the CA that created and singed this certificate </a:t>
            </a:r>
            <a:r>
              <a:rPr lang="en-AU" sz="2400" dirty="0" smtClean="0"/>
              <a:t>and period </a:t>
            </a:r>
            <a:r>
              <a:rPr lang="en-AU" sz="2400" dirty="0"/>
              <a:t>of </a:t>
            </a:r>
            <a:r>
              <a:rPr lang="en-AU" sz="2400" dirty="0" smtClean="0"/>
              <a:t>validity etc. </a:t>
            </a:r>
          </a:p>
          <a:p>
            <a:pPr>
              <a:lnSpc>
                <a:spcPct val="90000"/>
              </a:lnSpc>
              <a:defRPr/>
            </a:pPr>
            <a:r>
              <a:rPr lang="en-AU" sz="2400" dirty="0" smtClean="0"/>
              <a:t>We also talked about one way, two way and three way authentication in X.509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64577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 of the Previous Lecture</a:t>
            </a:r>
            <a:endParaRPr lang="en-US" altLang="en-US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pPr>
              <a:defRPr/>
            </a:pPr>
            <a:endParaRPr lang="en-US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734" y="817735"/>
            <a:ext cx="7550331" cy="6040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0781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40612"/>
            <a:ext cx="9239534" cy="576262"/>
          </a:xfrm>
        </p:spPr>
        <p:txBody>
          <a:bodyPr/>
          <a:lstStyle/>
          <a:p>
            <a:r>
              <a:rPr lang="en-GB" altLang="en-US" smtClean="0"/>
              <a:t>Outlines of today’s lecture</a:t>
            </a: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smtClean="0"/>
          </a:p>
          <a:p>
            <a:pPr>
              <a:defRPr/>
            </a:pPr>
            <a:endParaRPr lang="en-US" sz="240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31825" y="1335999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sz="2400" dirty="0" smtClean="0"/>
              <a:t>We will talk about SET (Secure Electronic Transaction)</a:t>
            </a:r>
          </a:p>
          <a:p>
            <a:pPr>
              <a:defRPr/>
            </a:pPr>
            <a:r>
              <a:rPr lang="en-US" sz="2400" dirty="0" smtClean="0"/>
              <a:t>SET</a:t>
            </a:r>
          </a:p>
          <a:p>
            <a:pPr lvl="2">
              <a:defRPr/>
            </a:pPr>
            <a:r>
              <a:rPr lang="en-US" sz="2400" dirty="0" smtClean="0"/>
              <a:t>Participants</a:t>
            </a:r>
          </a:p>
          <a:p>
            <a:pPr lvl="2">
              <a:defRPr/>
            </a:pPr>
            <a:r>
              <a:rPr lang="en-US" sz="2400" dirty="0" smtClean="0"/>
              <a:t>Requirements</a:t>
            </a:r>
          </a:p>
          <a:p>
            <a:pPr lvl="2">
              <a:defRPr/>
            </a:pPr>
            <a:r>
              <a:rPr lang="en-US" sz="2400" dirty="0" smtClean="0"/>
              <a:t>Features </a:t>
            </a:r>
          </a:p>
          <a:p>
            <a:pPr>
              <a:defRPr/>
            </a:pPr>
            <a:r>
              <a:rPr lang="en-US" sz="2400" dirty="0" smtClean="0"/>
              <a:t>Dual Signature </a:t>
            </a:r>
          </a:p>
          <a:p>
            <a:pPr>
              <a:defRPr/>
            </a:pPr>
            <a:r>
              <a:rPr lang="en-US" sz="2400" dirty="0" smtClean="0"/>
              <a:t>Signature verification </a:t>
            </a:r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 lvl="2"/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You would be able to present </a:t>
            </a:r>
            <a:r>
              <a:rPr lang="en-US" sz="2400" dirty="0" smtClean="0"/>
              <a:t>an understanding of transaction that is carried out over the Internet.</a:t>
            </a:r>
          </a:p>
          <a:p>
            <a:r>
              <a:rPr lang="en-US" sz="2400" dirty="0" smtClean="0"/>
              <a:t>You would be able demonstrate knowledge about different entities and their role in a SET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865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Secure Electronic Transactions (SET)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AU" altLang="en-US" sz="2400" dirty="0" smtClean="0"/>
              <a:t>Open encryption &amp; security specification</a:t>
            </a:r>
          </a:p>
          <a:p>
            <a:r>
              <a:rPr lang="en-AU" altLang="en-US" sz="2400" dirty="0" smtClean="0"/>
              <a:t>To protect Internet credit card transactions</a:t>
            </a:r>
          </a:p>
          <a:p>
            <a:r>
              <a:rPr lang="en-US" altLang="en-US" sz="2400" dirty="0" smtClean="0"/>
              <a:t>Developed in 1996 by </a:t>
            </a:r>
            <a:r>
              <a:rPr lang="en-US" altLang="en-US" sz="2400" dirty="0" err="1" smtClean="0"/>
              <a:t>Mastercard</a:t>
            </a:r>
            <a:r>
              <a:rPr lang="en-US" altLang="en-US" sz="2400" dirty="0" smtClean="0"/>
              <a:t>, Visa</a:t>
            </a:r>
            <a:endParaRPr lang="en-AU" altLang="en-US" sz="2400" dirty="0" smtClean="0"/>
          </a:p>
          <a:p>
            <a:r>
              <a:rPr lang="en-US" altLang="en-US" sz="2400" dirty="0" smtClean="0"/>
              <a:t>Not a payment system</a:t>
            </a:r>
          </a:p>
          <a:p>
            <a:r>
              <a:rPr lang="en-US" altLang="en-US" sz="2400" dirty="0" smtClean="0"/>
              <a:t>Rather </a:t>
            </a:r>
            <a:r>
              <a:rPr lang="en-AU" altLang="en-US" sz="2400" dirty="0" smtClean="0"/>
              <a:t>a set of security protocols &amp; formats</a:t>
            </a:r>
          </a:p>
          <a:p>
            <a:pPr lvl="1"/>
            <a:r>
              <a:rPr lang="en-US" altLang="en-US" sz="2400" dirty="0" smtClean="0"/>
              <a:t>secure communications amongst parties</a:t>
            </a:r>
          </a:p>
          <a:p>
            <a:pPr lvl="1"/>
            <a:r>
              <a:rPr lang="en-US" altLang="en-US" sz="2400" dirty="0" smtClean="0"/>
              <a:t>Provides trust by the use of X.509v3 certificates</a:t>
            </a:r>
          </a:p>
          <a:p>
            <a:pPr lvl="1"/>
            <a:r>
              <a:rPr lang="en-US" altLang="en-US" sz="2400" dirty="0" smtClean="0"/>
              <a:t>Privacy by restricted info to those who need it</a:t>
            </a:r>
            <a:endParaRPr lang="en-AU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94611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altLang="en-US" dirty="0" smtClean="0"/>
              <a:t>SET Participants</a:t>
            </a:r>
          </a:p>
        </p:txBody>
      </p:sp>
      <p:pic>
        <p:nvPicPr>
          <p:cNvPr id="410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82296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400800" y="6085114"/>
            <a:ext cx="2743200" cy="6858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Interface b/w SET and bankcard payment network 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4767943"/>
            <a:ext cx="1295400" cy="457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e.g. a Bank</a:t>
            </a:r>
          </a:p>
        </p:txBody>
      </p:sp>
      <p:sp>
        <p:nvSpPr>
          <p:cNvPr id="8" name="Rectangle 7"/>
          <p:cNvSpPr/>
          <p:nvPr/>
        </p:nvSpPr>
        <p:spPr>
          <a:xfrm>
            <a:off x="2362200" y="5867400"/>
            <a:ext cx="3581400" cy="838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Provides authorization to merchant that given card account is active and purchase does not exceed card limit</a:t>
            </a:r>
          </a:p>
        </p:txBody>
      </p:sp>
      <p:sp>
        <p:nvSpPr>
          <p:cNvPr id="9" name="Rectangle 8"/>
          <p:cNvSpPr/>
          <p:nvPr/>
        </p:nvSpPr>
        <p:spPr>
          <a:xfrm>
            <a:off x="7696200" y="977537"/>
            <a:ext cx="1447800" cy="838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Must have relationship with acquirer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533400" y="2895600"/>
            <a:ext cx="2819400" cy="533400"/>
          </a:xfrm>
          <a:prstGeom prst="wedgeRoundRectCallout">
            <a:avLst>
              <a:gd name="adj1" fmla="val 57201"/>
              <a:gd name="adj2" fmla="val 18144"/>
              <a:gd name="adj3" fmla="val 16667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/>
              <a:t>issue X.509v3 public-key </a:t>
            </a:r>
            <a:r>
              <a:rPr lang="en-US" sz="1400" dirty="0">
                <a:solidFill>
                  <a:schemeClr val="tx1"/>
                </a:solidFill>
              </a:rPr>
              <a:t>certificates for cardholders, merchants, and payment gateways</a:t>
            </a:r>
          </a:p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555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715962"/>
          </a:xfrm>
        </p:spPr>
        <p:txBody>
          <a:bodyPr/>
          <a:lstStyle/>
          <a:p>
            <a:r>
              <a:rPr lang="en-US" altLang="en-US" smtClean="0"/>
              <a:t>SET Requirements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458200" cy="5486400"/>
          </a:xfrm>
        </p:spPr>
        <p:txBody>
          <a:bodyPr/>
          <a:lstStyle/>
          <a:p>
            <a:r>
              <a:rPr lang="en-US" altLang="en-US" sz="2400" dirty="0" smtClean="0"/>
              <a:t>Provide confidentiality of payment and ordering data. (SET uses encryption to provide confidentiality)</a:t>
            </a:r>
          </a:p>
          <a:p>
            <a:r>
              <a:rPr lang="en-US" altLang="en-US" sz="2400" dirty="0" smtClean="0"/>
              <a:t>Ensure the integrity of all transmitted data: (DS are used to provide integrity)</a:t>
            </a:r>
          </a:p>
          <a:p>
            <a:r>
              <a:rPr lang="en-US" altLang="en-US" sz="2400" dirty="0" smtClean="0"/>
              <a:t>Provides authentication that card holder is a legitimate user of a card and account: (A mechanism that links the card holder to a specific account no. reduces the incident of fraud. Uses DS and certificate for verification)</a:t>
            </a:r>
          </a:p>
          <a:p>
            <a:r>
              <a:rPr lang="en-US" altLang="en-US" sz="2400" dirty="0" smtClean="0"/>
              <a:t>Facilitate and encourage interoperability  among software and hardware providers</a:t>
            </a:r>
          </a:p>
        </p:txBody>
      </p:sp>
    </p:spTree>
    <p:extLst>
      <p:ext uri="{BB962C8B-B14F-4D97-AF65-F5344CB8AC3E}">
        <p14:creationId xmlns:p14="http://schemas.microsoft.com/office/powerpoint/2010/main" xmlns="" val="319480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algn="r"/>
            <a:r>
              <a:rPr lang="en-US" altLang="en-US" smtClean="0"/>
              <a:t>Cont.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334000"/>
          </a:xfrm>
        </p:spPr>
        <p:txBody>
          <a:bodyPr/>
          <a:lstStyle/>
          <a:p>
            <a:r>
              <a:rPr lang="en-US" altLang="en-US" sz="2400" dirty="0" smtClean="0"/>
              <a:t>Provides authentication that a merchant can accept credit card transactions through its relationship with a financial institution: cardholders should be able to identify merchant. DS and certificates can be used.</a:t>
            </a:r>
          </a:p>
          <a:p>
            <a:r>
              <a:rPr lang="en-US" altLang="en-US" sz="2400" dirty="0" smtClean="0"/>
              <a:t>Ensure the best security practices and system design techniques to protect all legitimate parties</a:t>
            </a:r>
          </a:p>
          <a:p>
            <a:r>
              <a:rPr lang="en-US" altLang="en-US" sz="2400" dirty="0" smtClean="0"/>
              <a:t>Create a protocol that neither depends upon the transport security mechanism nor prevents their uses</a:t>
            </a:r>
          </a:p>
        </p:txBody>
      </p:sp>
    </p:spTree>
    <p:extLst>
      <p:ext uri="{BB962C8B-B14F-4D97-AF65-F5344CB8AC3E}">
        <p14:creationId xmlns:p14="http://schemas.microsoft.com/office/powerpoint/2010/main" xmlns="" val="355982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SET Key features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971800"/>
          </a:xfrm>
        </p:spPr>
        <p:txBody>
          <a:bodyPr/>
          <a:lstStyle/>
          <a:p>
            <a:r>
              <a:rPr lang="en-US" altLang="en-US" sz="2400" dirty="0" smtClean="0"/>
              <a:t>Confidentiality of information</a:t>
            </a:r>
          </a:p>
          <a:p>
            <a:r>
              <a:rPr lang="en-US" altLang="en-US" sz="2400" dirty="0" smtClean="0"/>
              <a:t>Integrity of data</a:t>
            </a:r>
          </a:p>
          <a:p>
            <a:r>
              <a:rPr lang="en-US" altLang="en-US" sz="2400" dirty="0" smtClean="0"/>
              <a:t>Card holder account authentication</a:t>
            </a:r>
          </a:p>
          <a:p>
            <a:r>
              <a:rPr lang="en-US" altLang="en-US" sz="2400" dirty="0" smtClean="0"/>
              <a:t>Merchant authentication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26678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46125"/>
          </a:xfrm>
        </p:spPr>
        <p:txBody>
          <a:bodyPr/>
          <a:lstStyle/>
          <a:p>
            <a:r>
              <a:rPr lang="en-US" altLang="en-US" dirty="0" smtClean="0"/>
              <a:t>SET Transaction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763000" cy="5486400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Tx/>
              <a:buAutoNum type="arabicPeriod"/>
              <a:defRPr/>
            </a:pPr>
            <a:r>
              <a:rPr lang="en-AU" sz="2400" dirty="0" smtClean="0"/>
              <a:t>Customer opens account </a:t>
            </a:r>
            <a:r>
              <a:rPr lang="en-US" sz="2400" dirty="0" smtClean="0"/>
              <a:t>such as MasterCard or Visa</a:t>
            </a:r>
            <a:endParaRPr lang="en-AU" sz="2400" dirty="0" smtClean="0"/>
          </a:p>
          <a:p>
            <a:pPr marL="533400" indent="-533400">
              <a:lnSpc>
                <a:spcPct val="80000"/>
              </a:lnSpc>
              <a:buFontTx/>
              <a:buAutoNum type="arabicPeriod"/>
              <a:defRPr/>
            </a:pPr>
            <a:r>
              <a:rPr lang="en-AU" sz="2400" dirty="0" smtClean="0"/>
              <a:t>Customer receives a certificate</a:t>
            </a:r>
          </a:p>
          <a:p>
            <a:pPr marL="933450" lvl="1" indent="-533400">
              <a:lnSpc>
                <a:spcPct val="80000"/>
              </a:lnSpc>
              <a:buFont typeface="Calibri" pitchFamily="34" charset="0"/>
              <a:buAutoNum type="alphaLcParenR"/>
              <a:defRPr/>
            </a:pPr>
            <a:r>
              <a:rPr lang="en-AU" sz="2000" dirty="0" smtClean="0"/>
              <a:t>After verification receive an X.509v3 certificate sign by bank</a:t>
            </a:r>
          </a:p>
          <a:p>
            <a:pPr marL="933450" lvl="1" indent="-533400">
              <a:lnSpc>
                <a:spcPct val="80000"/>
              </a:lnSpc>
              <a:buFont typeface="Calibri" pitchFamily="34" charset="0"/>
              <a:buAutoNum type="alphaLcParenR"/>
              <a:defRPr/>
            </a:pPr>
            <a:r>
              <a:rPr lang="en-AU" sz="2000" dirty="0" smtClean="0"/>
              <a:t>Establish relation </a:t>
            </a:r>
            <a:r>
              <a:rPr lang="en-US" sz="2000" dirty="0" smtClean="0"/>
              <a:t>between the customer's key pair and his or her credit card</a:t>
            </a:r>
            <a:endParaRPr lang="en-AU" sz="2000" dirty="0" smtClean="0"/>
          </a:p>
          <a:p>
            <a:pPr marL="533400" indent="-533400">
              <a:lnSpc>
                <a:spcPct val="80000"/>
              </a:lnSpc>
              <a:buFontTx/>
              <a:buAutoNum type="arabicPeriod"/>
              <a:defRPr/>
            </a:pPr>
            <a:r>
              <a:rPr lang="en-AU" sz="2400" dirty="0" smtClean="0"/>
              <a:t>Merchants have their own certificates</a:t>
            </a:r>
          </a:p>
          <a:p>
            <a:pPr marL="933450" lvl="1" indent="-533400">
              <a:lnSpc>
                <a:spcPct val="80000"/>
              </a:lnSpc>
              <a:buFont typeface="Calibri" pitchFamily="34" charset="0"/>
              <a:buAutoNum type="alphaLcParenR"/>
              <a:defRPr/>
            </a:pPr>
            <a:r>
              <a:rPr lang="en-AU" sz="2000" dirty="0" smtClean="0"/>
              <a:t>Two certificates, for signing message and for key exchange</a:t>
            </a:r>
          </a:p>
          <a:p>
            <a:pPr marL="933450" lvl="1" indent="-533400">
              <a:lnSpc>
                <a:spcPct val="80000"/>
              </a:lnSpc>
              <a:buFont typeface="Calibri" pitchFamily="34" charset="0"/>
              <a:buAutoNum type="alphaLcParenR"/>
              <a:defRPr/>
            </a:pPr>
            <a:r>
              <a:rPr lang="en-AU" sz="2000" dirty="0" smtClean="0"/>
              <a:t>Also has </a:t>
            </a:r>
            <a:r>
              <a:rPr lang="en-US" sz="2000" dirty="0" smtClean="0"/>
              <a:t>the payment gateway's public-key certificate</a:t>
            </a:r>
            <a:endParaRPr lang="en-AU" sz="2000" dirty="0" smtClean="0"/>
          </a:p>
          <a:p>
            <a:pPr marL="533400" indent="-533400">
              <a:lnSpc>
                <a:spcPct val="80000"/>
              </a:lnSpc>
              <a:buFontTx/>
              <a:buAutoNum type="arabicPeriod"/>
              <a:defRPr/>
            </a:pPr>
            <a:r>
              <a:rPr lang="en-AU" sz="2400" dirty="0" smtClean="0"/>
              <a:t>Customer places an order</a:t>
            </a:r>
          </a:p>
          <a:p>
            <a:pPr marL="973138" lvl="1" indent="-573088">
              <a:lnSpc>
                <a:spcPct val="80000"/>
              </a:lnSpc>
              <a:buFont typeface="+mj-lt"/>
              <a:buAutoNum type="alphaLcParenR"/>
              <a:defRPr/>
            </a:pPr>
            <a:r>
              <a:rPr lang="en-US" sz="2000" dirty="0" smtClean="0"/>
              <a:t>Browsing Merchant's Web site to select items and determine price</a:t>
            </a:r>
          </a:p>
          <a:p>
            <a:pPr marL="973138" lvl="1" indent="-573088">
              <a:lnSpc>
                <a:spcPct val="80000"/>
              </a:lnSpc>
              <a:buFont typeface="+mj-lt"/>
              <a:buAutoNum type="alphaLcParenR"/>
              <a:defRPr/>
            </a:pPr>
            <a:r>
              <a:rPr lang="en-US" sz="2000" dirty="0" smtClean="0"/>
              <a:t>customer then sends a list of the items to be purchased to the merchant</a:t>
            </a:r>
          </a:p>
          <a:p>
            <a:pPr marL="973138" lvl="1" indent="-573088">
              <a:lnSpc>
                <a:spcPct val="80000"/>
              </a:lnSpc>
              <a:buFont typeface="+mj-lt"/>
              <a:buAutoNum type="alphaLcParenR"/>
              <a:defRPr/>
            </a:pPr>
            <a:r>
              <a:rPr lang="en-US" sz="2000" dirty="0" smtClean="0"/>
              <a:t>Merchant returns an order form containing the list of items, their price, a total price, and an order number</a:t>
            </a:r>
            <a:endParaRPr lang="en-AU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416155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algn="r"/>
            <a:r>
              <a:rPr lang="en-US" altLang="en-US" sz="3600" smtClean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562600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 typeface="Arial" panose="020B0604020202020204" pitchFamily="34" charset="0"/>
              <a:buAutoNum type="arabicPeriod" startAt="5"/>
            </a:pPr>
            <a:r>
              <a:rPr lang="en-AU" altLang="en-US" sz="2800" dirty="0" smtClean="0"/>
              <a:t>Merchant is verified</a:t>
            </a:r>
            <a:r>
              <a:rPr lang="en-AU" altLang="en-US" dirty="0" smtClean="0"/>
              <a:t> </a:t>
            </a:r>
            <a:r>
              <a:rPr lang="en-AU" altLang="en-US" sz="2400" dirty="0" smtClean="0"/>
              <a:t>(by customer)</a:t>
            </a:r>
          </a:p>
          <a:p>
            <a:pPr marL="933450" lvl="1" indent="-53340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400" dirty="0" smtClean="0"/>
              <a:t>a)	</a:t>
            </a:r>
            <a:r>
              <a:rPr lang="en-US" altLang="en-US" sz="2000" dirty="0" smtClean="0"/>
              <a:t>With Order form, merchant sends a copy of its certificate</a:t>
            </a:r>
          </a:p>
          <a:p>
            <a:pPr marL="933450" lvl="1" indent="-53340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000" dirty="0" smtClean="0"/>
              <a:t>b)	Customer can verify that he/she is dealing with a valid store through that certificate</a:t>
            </a:r>
            <a:endParaRPr lang="en-AU" altLang="en-US" sz="2000" dirty="0" smtClean="0"/>
          </a:p>
          <a:p>
            <a:pPr marL="533400" indent="-533400">
              <a:lnSpc>
                <a:spcPct val="80000"/>
              </a:lnSpc>
              <a:buFont typeface="Arial" panose="020B0604020202020204" pitchFamily="34" charset="0"/>
              <a:buAutoNum type="arabicPeriod" startAt="5"/>
            </a:pPr>
            <a:r>
              <a:rPr lang="en-AU" altLang="en-US" sz="2800" dirty="0" smtClean="0"/>
              <a:t>Order and payment are sent </a:t>
            </a:r>
            <a:r>
              <a:rPr lang="en-AU" altLang="en-US" sz="2000" dirty="0" smtClean="0"/>
              <a:t>(with customer’s certificate)</a:t>
            </a:r>
          </a:p>
          <a:p>
            <a:pPr marL="933450" lvl="1" indent="-533400">
              <a:lnSpc>
                <a:spcPct val="80000"/>
              </a:lnSpc>
              <a:buFont typeface="Arial" panose="020B0604020202020204" pitchFamily="34" charset="0"/>
              <a:buAutoNum type="alphaLcParenR"/>
            </a:pPr>
            <a:r>
              <a:rPr lang="en-US" altLang="en-US" sz="2000" dirty="0" smtClean="0"/>
              <a:t>Customer sends both order and payment information to the merchant with the customer's certificate</a:t>
            </a:r>
          </a:p>
          <a:p>
            <a:pPr marL="933450" lvl="1" indent="-533400">
              <a:lnSpc>
                <a:spcPct val="80000"/>
              </a:lnSpc>
              <a:buFont typeface="Arial" panose="020B0604020202020204" pitchFamily="34" charset="0"/>
              <a:buAutoNum type="alphaLcParenR"/>
            </a:pPr>
            <a:r>
              <a:rPr lang="en-US" altLang="en-US" sz="2000" dirty="0" smtClean="0"/>
              <a:t>Order confirms the purchase of the items in the order form and payment contains credit card details. </a:t>
            </a:r>
          </a:p>
          <a:p>
            <a:pPr marL="933450" lvl="1" indent="-533400">
              <a:lnSpc>
                <a:spcPct val="80000"/>
              </a:lnSpc>
              <a:buFont typeface="Arial" panose="020B0604020202020204" pitchFamily="34" charset="0"/>
              <a:buAutoNum type="alphaLcParenR"/>
            </a:pPr>
            <a:r>
              <a:rPr lang="en-US" altLang="en-US" sz="2000" dirty="0" smtClean="0"/>
              <a:t>The payment information is encrypted, cannot be read by the merchant. </a:t>
            </a:r>
          </a:p>
          <a:p>
            <a:pPr marL="933450" lvl="1" indent="-533400">
              <a:lnSpc>
                <a:spcPct val="80000"/>
              </a:lnSpc>
              <a:buFont typeface="Arial" panose="020B0604020202020204" pitchFamily="34" charset="0"/>
              <a:buAutoNum type="alphaLcParenR"/>
            </a:pPr>
            <a:r>
              <a:rPr lang="en-US" altLang="en-US" sz="2000" dirty="0" smtClean="0"/>
              <a:t>Customer's certificate enables merchant to verify customer.</a:t>
            </a:r>
            <a:endParaRPr lang="en-AU" altLang="en-US" sz="2000" dirty="0" smtClean="0"/>
          </a:p>
          <a:p>
            <a:pPr marL="533400" indent="-533400">
              <a:lnSpc>
                <a:spcPct val="80000"/>
              </a:lnSpc>
              <a:buFont typeface="Arial" panose="020B0604020202020204" pitchFamily="34" charset="0"/>
              <a:buAutoNum type="arabicPeriod" startAt="5"/>
            </a:pPr>
            <a:r>
              <a:rPr lang="en-AU" altLang="en-US" sz="2800" dirty="0" smtClean="0"/>
              <a:t>Merchant requests payment authorization</a:t>
            </a:r>
          </a:p>
          <a:p>
            <a:pPr marL="933450" lvl="1" indent="-533400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2400" dirty="0" smtClean="0"/>
              <a:t>a)	</a:t>
            </a:r>
            <a:r>
              <a:rPr lang="en-US" altLang="en-US" sz="2000" dirty="0" smtClean="0"/>
              <a:t>Merchant sends the payment information to the payment gateway requesting for authorization</a:t>
            </a:r>
            <a:endParaRPr lang="en-AU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101606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algn="r"/>
            <a:r>
              <a:rPr lang="en-US" altLang="en-US" smtClean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525963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 typeface="Arial" panose="020B0604020202020204" pitchFamily="34" charset="0"/>
              <a:buAutoNum type="arabicPeriod" startAt="5"/>
              <a:defRPr/>
            </a:pPr>
            <a:r>
              <a:rPr lang="en-AU" sz="2400" dirty="0" smtClean="0"/>
              <a:t>Merchant confirms order</a:t>
            </a:r>
          </a:p>
          <a:p>
            <a:pPr marL="933450" lvl="1" indent="-533400">
              <a:lnSpc>
                <a:spcPct val="80000"/>
              </a:lnSpc>
              <a:buFont typeface="Arial" panose="020B0604020202020204" pitchFamily="34" charset="0"/>
              <a:buAutoNum type="alphaLcParenR"/>
              <a:defRPr/>
            </a:pPr>
            <a:r>
              <a:rPr lang="en-US" sz="2400" dirty="0" smtClean="0"/>
              <a:t>Merchant sends confirmation of the order to the customer</a:t>
            </a:r>
            <a:endParaRPr lang="en-AU" sz="2400" dirty="0" smtClean="0"/>
          </a:p>
          <a:p>
            <a:pPr marL="533400" indent="-533400">
              <a:lnSpc>
                <a:spcPct val="80000"/>
              </a:lnSpc>
              <a:buFont typeface="Arial" panose="020B0604020202020204" pitchFamily="34" charset="0"/>
              <a:buAutoNum type="arabicPeriod" startAt="5"/>
              <a:defRPr/>
            </a:pPr>
            <a:r>
              <a:rPr lang="en-AU" sz="2400" dirty="0" smtClean="0"/>
              <a:t>Merchant provides goods or service</a:t>
            </a:r>
          </a:p>
          <a:p>
            <a:pPr marL="533400" indent="-533400">
              <a:lnSpc>
                <a:spcPct val="80000"/>
              </a:lnSpc>
              <a:buFont typeface="Arial" panose="020B0604020202020204" pitchFamily="34" charset="0"/>
              <a:buAutoNum type="arabicPeriod" startAt="5"/>
              <a:defRPr/>
            </a:pPr>
            <a:r>
              <a:rPr lang="en-AU" sz="2400" dirty="0" smtClean="0"/>
              <a:t>Merchant requests payment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886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mtClean="0"/>
              <a:t>Dual Signature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744583" y="914400"/>
            <a:ext cx="8229600" cy="5059363"/>
          </a:xfrm>
        </p:spPr>
        <p:txBody>
          <a:bodyPr/>
          <a:lstStyle/>
          <a:p>
            <a:r>
              <a:rPr lang="en-US" altLang="en-US" sz="2400" dirty="0" smtClean="0"/>
              <a:t>Customer creates dual messages</a:t>
            </a:r>
          </a:p>
          <a:p>
            <a:pPr lvl="1"/>
            <a:r>
              <a:rPr lang="en-US" altLang="en-US" sz="2400" dirty="0" smtClean="0"/>
              <a:t>order information (OI) for merchant</a:t>
            </a:r>
          </a:p>
          <a:p>
            <a:pPr lvl="1"/>
            <a:r>
              <a:rPr lang="en-US" altLang="en-US" sz="2400" dirty="0" smtClean="0"/>
              <a:t>payment information (PI) for bank</a:t>
            </a:r>
          </a:p>
          <a:p>
            <a:r>
              <a:rPr lang="en-US" altLang="en-US" sz="2400" dirty="0" smtClean="0"/>
              <a:t>Neither party needs details of other</a:t>
            </a:r>
          </a:p>
          <a:p>
            <a:r>
              <a:rPr lang="en-US" altLang="en-US" sz="2400" dirty="0" smtClean="0"/>
              <a:t>But </a:t>
            </a:r>
            <a:r>
              <a:rPr lang="en-US" altLang="en-US" sz="2400" b="1" dirty="0" smtClean="0"/>
              <a:t>must</a:t>
            </a:r>
            <a:r>
              <a:rPr lang="en-US" altLang="en-US" sz="2400" dirty="0" smtClean="0"/>
              <a:t> know they are linked</a:t>
            </a:r>
          </a:p>
          <a:p>
            <a:r>
              <a:rPr lang="en-US" altLang="en-US" sz="2400" dirty="0" smtClean="0"/>
              <a:t>Use a dual signature for this</a:t>
            </a:r>
          </a:p>
          <a:p>
            <a:pPr lvl="1"/>
            <a:r>
              <a:rPr lang="en-US" altLang="en-US" sz="2400" dirty="0" smtClean="0"/>
              <a:t>signed concatenated hashes of OI &amp; PI</a:t>
            </a:r>
          </a:p>
          <a:p>
            <a:pPr lvl="2">
              <a:buFontTx/>
              <a:buNone/>
            </a:pPr>
            <a:r>
              <a:rPr lang="en-US" altLang="en-US" sz="2400" dirty="0" smtClean="0">
                <a:latin typeface="Courier New" panose="02070309020205020404" pitchFamily="49" charset="0"/>
              </a:rPr>
              <a:t>DS=E(</a:t>
            </a:r>
            <a:r>
              <a:rPr lang="en-US" altLang="en-US" sz="2400" dirty="0" err="1" smtClean="0">
                <a:latin typeface="Courier New" panose="02070309020205020404" pitchFamily="49" charset="0"/>
              </a:rPr>
              <a:t>PR</a:t>
            </a:r>
            <a:r>
              <a:rPr lang="en-US" altLang="en-US" sz="2400" baseline="-25000" dirty="0" err="1" smtClean="0">
                <a:latin typeface="Courier New" panose="02070309020205020404" pitchFamily="49" charset="0"/>
              </a:rPr>
              <a:t>c</a:t>
            </a:r>
            <a:r>
              <a:rPr lang="en-US" altLang="en-US" sz="2400" dirty="0" smtClean="0">
                <a:latin typeface="Courier New" panose="02070309020205020404" pitchFamily="49" charset="0"/>
              </a:rPr>
              <a:t>, [H(H(PI)||H(OI))])</a:t>
            </a:r>
            <a:endParaRPr lang="en-AU" altLang="en-US" sz="2400" dirty="0" smtClean="0">
              <a:latin typeface="Helvetica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56359" y="5926108"/>
            <a:ext cx="50966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Calisto MT" panose="02040603050505030304" pitchFamily="18" charset="0"/>
              </a:rPr>
              <a:t>w</a:t>
            </a:r>
            <a:r>
              <a:rPr lang="en-US" altLang="en-US" sz="2000" dirty="0" smtClean="0">
                <a:latin typeface="Calisto MT" panose="02040603050505030304" pitchFamily="18" charset="0"/>
              </a:rPr>
              <a:t>here</a:t>
            </a:r>
            <a:r>
              <a:rPr lang="en-US" altLang="en-US" sz="2000" dirty="0" smtClean="0">
                <a:latin typeface="Courier New" panose="02070309020205020404" pitchFamily="49" charset="0"/>
              </a:rPr>
              <a:t> </a:t>
            </a:r>
            <a:r>
              <a:rPr lang="en-US" altLang="en-US" sz="2000" dirty="0" err="1" smtClean="0">
                <a:latin typeface="Courier New" panose="02070309020205020404" pitchFamily="49" charset="0"/>
              </a:rPr>
              <a:t>PR</a:t>
            </a:r>
            <a:r>
              <a:rPr lang="en-US" altLang="en-US" sz="2000" baseline="-25000" dirty="0" err="1" smtClean="0">
                <a:latin typeface="Courier New" panose="02070309020205020404" pitchFamily="49" charset="0"/>
              </a:rPr>
              <a:t>c</a:t>
            </a:r>
            <a:r>
              <a:rPr lang="en-US" altLang="en-US" sz="2000" baseline="-25000" dirty="0" smtClean="0">
                <a:latin typeface="Courier New" panose="02070309020205020404" pitchFamily="49" charset="0"/>
              </a:rPr>
              <a:t> </a:t>
            </a:r>
            <a:r>
              <a:rPr lang="en-US" altLang="en-US" sz="2000" dirty="0">
                <a:latin typeface="Courier New" panose="02070309020205020404" pitchFamily="49" charset="0"/>
              </a:rPr>
              <a:t>Customer Private Key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2198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182563"/>
            <a:ext cx="8229600" cy="666523"/>
          </a:xfrm>
        </p:spPr>
        <p:txBody>
          <a:bodyPr/>
          <a:lstStyle/>
          <a:p>
            <a:r>
              <a:rPr lang="en-US" altLang="en-US" dirty="0" smtClean="0"/>
              <a:t>Why dual signature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4830763"/>
          </a:xfrm>
        </p:spPr>
        <p:txBody>
          <a:bodyPr/>
          <a:lstStyle/>
          <a:p>
            <a:r>
              <a:rPr lang="en-US" altLang="en-US" sz="2400" dirty="0" smtClean="0"/>
              <a:t>Suppose that the customers send the merchant two messages</a:t>
            </a:r>
          </a:p>
          <a:p>
            <a:pPr lvl="1"/>
            <a:r>
              <a:rPr lang="en-US" altLang="en-US" sz="2400" dirty="0" smtClean="0"/>
              <a:t>a signed OI and a signed PI,</a:t>
            </a:r>
          </a:p>
          <a:p>
            <a:r>
              <a:rPr lang="en-US" altLang="en-US" sz="2400" dirty="0" smtClean="0"/>
              <a:t>The merchant passes the PI on to the bank. </a:t>
            </a:r>
          </a:p>
          <a:p>
            <a:r>
              <a:rPr lang="en-US" altLang="en-US" sz="2400" dirty="0" smtClean="0"/>
              <a:t>If the merchant can capture another OI’ from this customer, the merchant could claim that this OI’ goes with the PI rather than the original OI. </a:t>
            </a:r>
          </a:p>
          <a:p>
            <a:r>
              <a:rPr lang="en-US" altLang="en-US" sz="2400" dirty="0" smtClean="0"/>
              <a:t>The linkage in dual signature prevents this</a:t>
            </a:r>
          </a:p>
        </p:txBody>
      </p:sp>
    </p:spTree>
    <p:extLst>
      <p:ext uri="{BB962C8B-B14F-4D97-AF65-F5344CB8AC3E}">
        <p14:creationId xmlns:p14="http://schemas.microsoft.com/office/powerpoint/2010/main" xmlns="" val="11029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Construction of Dual Signature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579" y="1023260"/>
            <a:ext cx="8943975" cy="4873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2513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237309"/>
            <a:ext cx="8229600" cy="572589"/>
          </a:xfrm>
        </p:spPr>
        <p:txBody>
          <a:bodyPr/>
          <a:lstStyle/>
          <a:p>
            <a:r>
              <a:rPr lang="en-US" altLang="en-US" sz="3600" dirty="0" smtClean="0"/>
              <a:t>Signature verification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altLang="en-US" sz="2400" dirty="0" smtClean="0"/>
              <a:t>Merchant possess DS, OI, message digest of PI (PIMD) and public key of customer, can compare the following two quantities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400" dirty="0" smtClean="0"/>
              <a:t>			H(PIMS||H[OI]) </a:t>
            </a:r>
            <a:r>
              <a:rPr lang="en-US" altLang="en-US" sz="2400" i="1" dirty="0" smtClean="0"/>
              <a:t>and</a:t>
            </a:r>
            <a:r>
              <a:rPr lang="en-US" altLang="en-US" sz="2400" dirty="0" smtClean="0"/>
              <a:t> D(</a:t>
            </a:r>
            <a:r>
              <a:rPr lang="en-US" altLang="en-US" sz="2400" i="1" dirty="0" err="1" smtClean="0"/>
              <a:t>PUc</a:t>
            </a:r>
            <a:r>
              <a:rPr lang="en-US" altLang="en-US" sz="2400" i="1" dirty="0" smtClean="0"/>
              <a:t>, DS)</a:t>
            </a:r>
            <a:endParaRPr lang="en-US" altLang="en-US" sz="2400" dirty="0" smtClean="0"/>
          </a:p>
          <a:p>
            <a:pPr>
              <a:buFont typeface="Arial" panose="020B0604020202020204" pitchFamily="34" charset="0"/>
              <a:buNone/>
            </a:pPr>
            <a:r>
              <a:rPr lang="en-US" altLang="en-US" sz="2400" dirty="0" smtClean="0"/>
              <a:t>	If both are equal merchant has verified the signature</a:t>
            </a:r>
          </a:p>
          <a:p>
            <a:r>
              <a:rPr lang="en-US" altLang="en-US" sz="2400" dirty="0" smtClean="0"/>
              <a:t>Bank possess DS, PI, message digest of OI (OIMD) and customer public key, can compute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400" dirty="0" smtClean="0"/>
              <a:t>			H(H[OI]||OIMD) </a:t>
            </a:r>
            <a:r>
              <a:rPr lang="en-US" altLang="en-US" sz="2400" i="1" dirty="0" smtClean="0"/>
              <a:t>and</a:t>
            </a:r>
            <a:r>
              <a:rPr lang="en-US" altLang="en-US" sz="2400" dirty="0" smtClean="0"/>
              <a:t> D(</a:t>
            </a:r>
            <a:r>
              <a:rPr lang="en-US" altLang="en-US" sz="2400" i="1" dirty="0" err="1" smtClean="0"/>
              <a:t>PUc</a:t>
            </a:r>
            <a:r>
              <a:rPr lang="en-US" altLang="en-US" sz="2400" i="1" dirty="0" smtClean="0"/>
              <a:t>, DS)</a:t>
            </a:r>
            <a:endParaRPr lang="en-US" altLang="en-US" sz="2400" dirty="0" smtClean="0"/>
          </a:p>
          <a:p>
            <a:endParaRPr lang="en-US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953000" y="5715000"/>
            <a:ext cx="4038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2" eaLnBrk="1" hangingPunct="1"/>
            <a:r>
              <a:rPr lang="en-US" altLang="en-US" dirty="0">
                <a:latin typeface="Courier New" panose="02070309020205020404" pitchFamily="49" charset="0"/>
              </a:rPr>
              <a:t>DS=E(</a:t>
            </a:r>
            <a:r>
              <a:rPr lang="en-US" altLang="en-US" dirty="0" err="1">
                <a:latin typeface="Courier New" panose="02070309020205020404" pitchFamily="49" charset="0"/>
              </a:rPr>
              <a:t>PR</a:t>
            </a:r>
            <a:r>
              <a:rPr lang="en-US" altLang="en-US" baseline="-25000" dirty="0" err="1">
                <a:latin typeface="Courier New" panose="02070309020205020404" pitchFamily="49" charset="0"/>
              </a:rPr>
              <a:t>c</a:t>
            </a:r>
            <a:r>
              <a:rPr lang="en-US" altLang="en-US" dirty="0">
                <a:latin typeface="Courier New" panose="02070309020205020404" pitchFamily="49" charset="0"/>
              </a:rPr>
              <a:t>, [H(H(PI)||H(OI))])</a:t>
            </a:r>
            <a:endParaRPr lang="en-AU" altLang="en-US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200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Payment Processing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en-US" altLang="en-US" sz="2400" dirty="0" smtClean="0"/>
              <a:t>Purchase request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en-US" altLang="en-US" sz="2400" dirty="0" smtClean="0"/>
              <a:t>Payment authorization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en-US" altLang="en-US" sz="2400" dirty="0" smtClean="0"/>
              <a:t>Payment capture</a:t>
            </a:r>
          </a:p>
        </p:txBody>
      </p:sp>
    </p:spTree>
    <p:extLst>
      <p:ext uri="{BB962C8B-B14F-4D97-AF65-F5344CB8AC3E}">
        <p14:creationId xmlns:p14="http://schemas.microsoft.com/office/powerpoint/2010/main" xmlns="" val="103625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  <a:endParaRPr lang="en-AU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In today’s lecture, we talked about SET (Secure Electronic Transaction)</a:t>
            </a:r>
          </a:p>
          <a:p>
            <a:pPr>
              <a:defRPr/>
            </a:pPr>
            <a:r>
              <a:rPr lang="en-US" sz="2400" dirty="0" smtClean="0"/>
              <a:t>We have seen its functionality and how different entities are involved to make a transaction secure and successful</a:t>
            </a:r>
            <a:r>
              <a:rPr lang="en-AU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9098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Next lecture topics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2235"/>
            <a:ext cx="8229600" cy="4530725"/>
          </a:xfrm>
        </p:spPr>
        <p:txBody>
          <a:bodyPr/>
          <a:lstStyle/>
          <a:p>
            <a:r>
              <a:rPr lang="en-US" sz="2400" dirty="0" smtClean="0"/>
              <a:t>Our discussion on </a:t>
            </a:r>
            <a:r>
              <a:rPr lang="en-US" sz="2400" dirty="0" smtClean="0"/>
              <a:t>SET will continue and we will discuss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en-US" altLang="en-US" sz="2400" dirty="0" smtClean="0"/>
              <a:t>Purchase request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en-US" altLang="en-US" sz="2400" dirty="0" smtClean="0"/>
              <a:t>Payment authorization</a:t>
            </a:r>
          </a:p>
          <a:p>
            <a:pPr marL="514350" indent="-514350">
              <a:buFont typeface="Calibri" panose="020F0502020204030204" pitchFamily="34" charset="0"/>
              <a:buAutoNum type="alphaUcPeriod"/>
            </a:pPr>
            <a:r>
              <a:rPr lang="en-US" altLang="en-US" sz="2400" dirty="0" smtClean="0"/>
              <a:t>Payment capture</a:t>
            </a:r>
          </a:p>
          <a:p>
            <a:pPr>
              <a:buNone/>
            </a:pPr>
            <a:endParaRPr lang="en-US" sz="2400" i="1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14479</TotalTime>
  <Words>820</Words>
  <Application>Microsoft Office PowerPoint</Application>
  <PresentationFormat>On-screen Show (4:3)</PresentationFormat>
  <Paragraphs>124</Paragraphs>
  <Slides>22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os-8</vt:lpstr>
      <vt:lpstr>Slide 1</vt:lpstr>
      <vt:lpstr>Slide 2</vt:lpstr>
      <vt:lpstr>Summary of the Previous Lecture</vt:lpstr>
      <vt:lpstr>Summary of the Previous Lecture</vt:lpstr>
      <vt:lpstr>Outlines of today’s lecture</vt:lpstr>
      <vt:lpstr>Objectives</vt:lpstr>
      <vt:lpstr>Secure Electronic Transactions (SET)</vt:lpstr>
      <vt:lpstr>SET Participants</vt:lpstr>
      <vt:lpstr>SET Requirements</vt:lpstr>
      <vt:lpstr>Cont.</vt:lpstr>
      <vt:lpstr>SET Key features</vt:lpstr>
      <vt:lpstr>SET Transaction</vt:lpstr>
      <vt:lpstr>Cont.</vt:lpstr>
      <vt:lpstr>Cont.</vt:lpstr>
      <vt:lpstr>Dual Signature</vt:lpstr>
      <vt:lpstr>Why dual signature</vt:lpstr>
      <vt:lpstr>Construction of Dual Signature</vt:lpstr>
      <vt:lpstr>Signature verification</vt:lpstr>
      <vt:lpstr>Payment Processing</vt:lpstr>
      <vt:lpstr>Summary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638</cp:revision>
  <cp:lastPrinted>2001-06-14T13:58:17Z</cp:lastPrinted>
  <dcterms:created xsi:type="dcterms:W3CDTF">2011-01-13T23:43:38Z</dcterms:created>
  <dcterms:modified xsi:type="dcterms:W3CDTF">2015-06-29T12:59:06Z</dcterms:modified>
</cp:coreProperties>
</file>