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4" r:id="rId1"/>
  </p:sldMasterIdLst>
  <p:notesMasterIdLst>
    <p:notesMasterId r:id="rId36"/>
  </p:notesMasterIdLst>
  <p:handoutMasterIdLst>
    <p:handoutMasterId r:id="rId37"/>
  </p:handoutMasterIdLst>
  <p:sldIdLst>
    <p:sldId id="403" r:id="rId2"/>
    <p:sldId id="1039" r:id="rId3"/>
    <p:sldId id="925" r:id="rId4"/>
    <p:sldId id="483" r:id="rId5"/>
    <p:sldId id="1067" r:id="rId6"/>
    <p:sldId id="1096" r:id="rId7"/>
    <p:sldId id="1097" r:id="rId8"/>
    <p:sldId id="1098" r:id="rId9"/>
    <p:sldId id="1099" r:id="rId10"/>
    <p:sldId id="1100" r:id="rId11"/>
    <p:sldId id="1105" r:id="rId12"/>
    <p:sldId id="1103" r:id="rId13"/>
    <p:sldId id="1101" r:id="rId14"/>
    <p:sldId id="1104" r:id="rId15"/>
    <p:sldId id="1106" r:id="rId16"/>
    <p:sldId id="1107" r:id="rId17"/>
    <p:sldId id="1108" r:id="rId18"/>
    <p:sldId id="1110" r:id="rId19"/>
    <p:sldId id="1111" r:id="rId20"/>
    <p:sldId id="1112" r:id="rId21"/>
    <p:sldId id="1114" r:id="rId22"/>
    <p:sldId id="1116" r:id="rId23"/>
    <p:sldId id="1118" r:id="rId24"/>
    <p:sldId id="1128" r:id="rId25"/>
    <p:sldId id="1119" r:id="rId26"/>
    <p:sldId id="1120" r:id="rId27"/>
    <p:sldId id="1123" r:id="rId28"/>
    <p:sldId id="1124" r:id="rId29"/>
    <p:sldId id="1125" r:id="rId30"/>
    <p:sldId id="1126" r:id="rId31"/>
    <p:sldId id="1127" r:id="rId32"/>
    <p:sldId id="963" r:id="rId33"/>
    <p:sldId id="575" r:id="rId34"/>
    <p:sldId id="501" r:id="rId35"/>
  </p:sldIdLst>
  <p:sldSz cx="9144000" cy="6858000" type="screen4x3"/>
  <p:notesSz cx="6881813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816">
          <p15:clr>
            <a:srgbClr val="A4A3A4"/>
          </p15:clr>
        </p15:guide>
        <p15:guide id="2" pos="4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928">
          <p15:clr>
            <a:srgbClr val="A4A3A4"/>
          </p15:clr>
        </p15:guide>
        <p15:guide id="2" pos="216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9900"/>
    <a:srgbClr val="FF0000"/>
    <a:srgbClr val="CC3300"/>
    <a:srgbClr val="CC6600"/>
    <a:srgbClr val="CCECFF"/>
    <a:srgbClr val="66CCFF"/>
    <a:srgbClr val="CCFFFF"/>
    <a:srgbClr val="F8F8F8"/>
    <a:srgbClr val="EAEAE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123" autoAdjust="0"/>
    <p:restoredTop sz="83454" autoAdjust="0"/>
  </p:normalViewPr>
  <p:slideViewPr>
    <p:cSldViewPr snapToGrid="0">
      <p:cViewPr varScale="1">
        <p:scale>
          <a:sx n="55" d="100"/>
          <a:sy n="55" d="100"/>
        </p:scale>
        <p:origin x="-1698" y="-84"/>
      </p:cViewPr>
      <p:guideLst>
        <p:guide orient="horz" pos="816"/>
        <p:guide pos="4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55" d="100"/>
          <a:sy n="55" d="100"/>
        </p:scale>
        <p:origin x="-1878" y="-90"/>
      </p:cViewPr>
      <p:guideLst>
        <p:guide orient="horz" pos="2928"/>
        <p:guide pos="2167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16250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ctr" anchorCtr="0" compatLnSpc="1">
            <a:prstTxWarp prst="textNoShape">
              <a:avLst/>
            </a:prstTxWarp>
          </a:bodyPr>
          <a:lstStyle>
            <a:lvl1pPr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8263" y="0"/>
            <a:ext cx="3016250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ctr" anchorCtr="0" compatLnSpc="1">
            <a:prstTxWarp prst="textNoShape">
              <a:avLst/>
            </a:prstTxWarp>
          </a:bodyPr>
          <a:lstStyle>
            <a:lvl1pPr algn="r"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66188"/>
            <a:ext cx="3016250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b" anchorCtr="0" compatLnSpc="1">
            <a:prstTxWarp prst="textNoShape">
              <a:avLst/>
            </a:prstTxWarp>
          </a:bodyPr>
          <a:lstStyle>
            <a:lvl1pPr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8263" y="8866188"/>
            <a:ext cx="3016250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b" anchorCtr="0" compatLnSpc="1">
            <a:prstTxWarp prst="textNoShape">
              <a:avLst/>
            </a:prstTxWarp>
          </a:bodyPr>
          <a:lstStyle>
            <a:lvl1pPr algn="r" defTabSz="876300">
              <a:defRPr sz="1100" smtClean="0">
                <a:latin typeface="Helvetica" panose="020B0604020202020204" pitchFamily="34" charset="0"/>
              </a:defRPr>
            </a:lvl1pPr>
          </a:lstStyle>
          <a:p>
            <a:pPr>
              <a:defRPr/>
            </a:pPr>
            <a:fld id="{890DDA38-5E15-4458-AA02-5DB6EAB597A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19786505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>
            <a:lvl1pPr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00488" y="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>
            <a:lvl1pPr algn="r"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17600" y="698500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7575" y="4416425"/>
            <a:ext cx="5046663" cy="418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285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b" anchorCtr="0" compatLnSpc="1">
            <a:prstTxWarp prst="textNoShape">
              <a:avLst/>
            </a:prstTxWarp>
          </a:bodyPr>
          <a:lstStyle>
            <a:lvl1pPr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0488" y="883285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b" anchorCtr="0" compatLnSpc="1">
            <a:prstTxWarp prst="textNoShape">
              <a:avLst/>
            </a:prstTxWarp>
          </a:bodyPr>
          <a:lstStyle>
            <a:lvl1pPr algn="r" defTabSz="923925">
              <a:defRPr sz="12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5B7D5C97-239A-4625-A264-D204ED0A6B8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22562692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8975" y="4416425"/>
            <a:ext cx="5505450" cy="418306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438" tIns="46219" rIns="92438" bIns="46219" anchor="t"/>
          <a:lstStyle/>
          <a:p>
            <a:endParaRPr lang="cy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915692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C7EF831-0050-4DC3-9ABD-EEC9D277734B}" type="slidenum">
              <a:rPr lang="en-US" altLang="en-US">
                <a:latin typeface="Calibri" panose="020F0502020204030204" pitchFamily="34" charset="0"/>
              </a:rPr>
              <a:pPr eaLnBrk="1" hangingPunct="1"/>
              <a:t>6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870890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2EBA187-3F9C-4A31-ABE2-454C7EF753BC}" type="slidenum">
              <a:rPr lang="en-US" altLang="en-US" sz="1300">
                <a:latin typeface="Helvetica" panose="020B0604020202020204" pitchFamily="34" charset="0"/>
              </a:rPr>
              <a:pPr>
                <a:spcBef>
                  <a:spcPct val="0"/>
                </a:spcBef>
              </a:pPr>
              <a:t>34</a:t>
            </a:fld>
            <a:endParaRPr lang="en-US" altLang="en-US" sz="1300">
              <a:latin typeface="Helvetica" panose="020B0604020202020204" pitchFamily="34" charset="0"/>
            </a:endParaRPr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468433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198438" y="2960688"/>
            <a:ext cx="8610600" cy="201612"/>
            <a:chOff x="125" y="1865"/>
            <a:chExt cx="5424" cy="127"/>
          </a:xfrm>
        </p:grpSpPr>
        <p:sp>
          <p:nvSpPr>
            <p:cNvPr id="4" name="Rectangle 4"/>
            <p:cNvSpPr>
              <a:spLocks noChangeArrowheads="1"/>
            </p:cNvSpPr>
            <p:nvPr/>
          </p:nvSpPr>
          <p:spPr bwMode="auto">
            <a:xfrm>
              <a:off x="125" y="1865"/>
              <a:ext cx="1808" cy="127"/>
            </a:xfrm>
            <a:prstGeom prst="rect">
              <a:avLst/>
            </a:prstGeom>
            <a:solidFill>
              <a:srgbClr val="33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  <p:sp>
          <p:nvSpPr>
            <p:cNvPr id="5" name="Rectangle 5"/>
            <p:cNvSpPr>
              <a:spLocks noChangeArrowheads="1"/>
            </p:cNvSpPr>
            <p:nvPr/>
          </p:nvSpPr>
          <p:spPr bwMode="auto">
            <a:xfrm>
              <a:off x="1933" y="1865"/>
              <a:ext cx="1808" cy="127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3741" y="1865"/>
              <a:ext cx="1808" cy="127"/>
            </a:xfrm>
            <a:prstGeom prst="rect">
              <a:avLst/>
            </a:prstGeom>
            <a:solidFill>
              <a:srgbClr val="33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</p:grpSp>
      <p:sp>
        <p:nvSpPr>
          <p:cNvPr id="1525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2127250"/>
          </a:xfrm>
        </p:spPr>
        <p:txBody>
          <a:bodyPr/>
          <a:lstStyle>
            <a:lvl1pPr>
              <a:defRPr sz="43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xmlns="" val="8847552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598591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7453630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6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97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716205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054086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83910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84477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8537571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0738265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427913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1338" y="277813"/>
            <a:ext cx="2144712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281738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788334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7F09EE-3B71-464C-9CA2-E09B22C3910D}" type="datetime1">
              <a:rPr lang="en-US"/>
              <a:pPr>
                <a:defRPr/>
              </a:pPr>
              <a:t>26/06/2015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C076464E-56CA-43BA-A15C-CB462FD1EA4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13482361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06450" y="1233488"/>
            <a:ext cx="82296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5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  <p:sp>
        <p:nvSpPr>
          <p:cNvPr id="1029" name="Line 6"/>
          <p:cNvSpPr>
            <a:spLocks noChangeShapeType="1"/>
          </p:cNvSpPr>
          <p:nvPr/>
        </p:nvSpPr>
        <p:spPr bwMode="auto">
          <a:xfrm>
            <a:off x="457200" y="860425"/>
            <a:ext cx="8077200" cy="0"/>
          </a:xfrm>
          <a:prstGeom prst="line">
            <a:avLst/>
          </a:prstGeom>
          <a:noFill/>
          <a:ln w="19050">
            <a:solidFill>
              <a:srgbClr val="3366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0" name="Rectangle 7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99CC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  <p:sp>
        <p:nvSpPr>
          <p:cNvPr id="1031" name="Rectangle 8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0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  <p:sldLayoutId id="2147483891" r:id="rId1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+mj-lt"/>
          <a:ea typeface="MS PGothic" pitchFamily="34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35000"/>
        </a:spcBef>
        <a:spcAft>
          <a:spcPct val="0"/>
        </a:spcAft>
        <a:buClr>
          <a:srgbClr val="993300"/>
        </a:buClr>
        <a:buSzPct val="90000"/>
        <a:buFont typeface="Monotype Sorts" pitchFamily="-84" charset="2"/>
        <a:buChar char="n"/>
        <a:defRPr kumimoji="1">
          <a:solidFill>
            <a:schemeClr val="tx1"/>
          </a:solidFill>
          <a:latin typeface="+mn-lt"/>
          <a:ea typeface="MS PGothic" pitchFamily="34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35000"/>
        </a:spcBef>
        <a:spcAft>
          <a:spcPct val="0"/>
        </a:spcAft>
        <a:buClr>
          <a:srgbClr val="CC6600"/>
        </a:buClr>
        <a:buSzPct val="80000"/>
        <a:buFont typeface="Monotype Sorts" pitchFamily="-84" charset="2"/>
        <a:buChar char="l"/>
        <a:defRPr kumimoji="1">
          <a:solidFill>
            <a:schemeClr val="tx1"/>
          </a:solidFill>
          <a:latin typeface="+mn-lt"/>
          <a:ea typeface="MS PGothic" pitchFamily="34" charset="-128"/>
        </a:defRPr>
      </a:lvl2pPr>
      <a:lvl3pPr marL="1085850" indent="-228600" algn="l" rtl="0" eaLnBrk="0" fontAlgn="base" hangingPunct="0">
        <a:spcBef>
          <a:spcPct val="35000"/>
        </a:spcBef>
        <a:spcAft>
          <a:spcPct val="0"/>
        </a:spcAft>
        <a:buClr>
          <a:srgbClr val="009900"/>
        </a:buClr>
        <a:buSzPct val="75000"/>
        <a:buFont typeface="Webdings" panose="05030102010509060703" pitchFamily="18" charset="2"/>
        <a:buChar char="4"/>
        <a:defRPr kumimoji="1">
          <a:solidFill>
            <a:schemeClr val="tx1"/>
          </a:solidFill>
          <a:latin typeface="+mn-lt"/>
          <a:ea typeface="MS PGothic" pitchFamily="34" charset="-128"/>
        </a:defRPr>
      </a:lvl3pPr>
      <a:lvl4pPr marL="1428750" indent="-228600" algn="l" rtl="0" eaLnBrk="0" fontAlgn="base" hangingPunct="0">
        <a:spcBef>
          <a:spcPct val="35000"/>
        </a:spcBef>
        <a:spcAft>
          <a:spcPct val="0"/>
        </a:spcAft>
        <a:buClr>
          <a:schemeClr val="hlink"/>
        </a:buClr>
        <a:buSzPct val="75000"/>
        <a:buChar char="–"/>
        <a:defRPr kumimoji="1">
          <a:solidFill>
            <a:schemeClr val="tx1"/>
          </a:solidFill>
          <a:latin typeface="+mn-lt"/>
          <a:ea typeface="MS PGothic" pitchFamily="34" charset="-128"/>
        </a:defRPr>
      </a:lvl4pPr>
      <a:lvl5pPr marL="17716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MS PGothic" pitchFamily="34" charset="-128"/>
        </a:defRPr>
      </a:lvl5pPr>
      <a:lvl6pPr marL="22288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6pPr>
      <a:lvl7pPr marL="26860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7pPr>
      <a:lvl8pPr marL="31432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8pPr>
      <a:lvl9pPr marL="36004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y-GB" alt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Monotype Sorts" pitchFamily="-84" charset="2"/>
              <a:buNone/>
              <a:defRPr/>
            </a:pPr>
            <a:endParaRPr lang="en-GB" sz="4400" dirty="0" smtClean="0"/>
          </a:p>
          <a:p>
            <a:pPr marL="0" indent="0" algn="ctr">
              <a:buFont typeface="Monotype Sorts" pitchFamily="-84" charset="2"/>
              <a:buNone/>
              <a:defRPr/>
            </a:pPr>
            <a:r>
              <a:rPr lang="en-GB" sz="5400" dirty="0" smtClean="0">
                <a:solidFill>
                  <a:schemeClr val="bg2">
                    <a:lumMod val="75000"/>
                  </a:schemeClr>
                </a:solidFill>
              </a:rPr>
              <a:t>Network Security</a:t>
            </a:r>
          </a:p>
          <a:p>
            <a:pPr marL="0" indent="0" algn="ctr">
              <a:lnSpc>
                <a:spcPct val="150000"/>
              </a:lnSpc>
              <a:buFont typeface="Monotype Sorts" pitchFamily="-84" charset="2"/>
              <a:buNone/>
              <a:defRPr/>
            </a:pPr>
            <a:r>
              <a:rPr lang="en-GB" sz="4400" dirty="0" smtClean="0">
                <a:solidFill>
                  <a:schemeClr val="bg2">
                    <a:lumMod val="75000"/>
                  </a:schemeClr>
                </a:solidFill>
              </a:rPr>
              <a:t>Lecture 25</a:t>
            </a:r>
          </a:p>
          <a:p>
            <a:pPr marL="0" indent="0" algn="ctr">
              <a:lnSpc>
                <a:spcPct val="150000"/>
              </a:lnSpc>
              <a:buFont typeface="Monotype Sorts" pitchFamily="-84" charset="2"/>
              <a:buNone/>
              <a:defRPr/>
            </a:pPr>
            <a:endParaRPr lang="en-GB" sz="4400" dirty="0" smtClean="0">
              <a:solidFill>
                <a:schemeClr val="bg2">
                  <a:lumMod val="75000"/>
                </a:schemeClr>
              </a:solidFill>
            </a:endParaRPr>
          </a:p>
          <a:p>
            <a:pPr marL="0" indent="0" algn="ctr">
              <a:lnSpc>
                <a:spcPct val="150000"/>
              </a:lnSpc>
              <a:buFont typeface="Monotype Sorts" pitchFamily="-84" charset="2"/>
              <a:buNone/>
              <a:defRPr/>
            </a:pPr>
            <a:r>
              <a:rPr lang="en-GB" sz="2800" dirty="0" smtClean="0">
                <a:solidFill>
                  <a:schemeClr val="bg2">
                    <a:lumMod val="75000"/>
                  </a:schemeClr>
                </a:solidFill>
              </a:rPr>
              <a:t>Presented by: Dr. Munam Ali Shah </a:t>
            </a:r>
          </a:p>
          <a:p>
            <a:pPr marL="0" indent="0" algn="ctr">
              <a:lnSpc>
                <a:spcPct val="150000"/>
              </a:lnSpc>
              <a:buFont typeface="Monotype Sorts" pitchFamily="-84" charset="2"/>
              <a:buNone/>
              <a:defRPr/>
            </a:pPr>
            <a:endParaRPr lang="en-GB" sz="2800" dirty="0"/>
          </a:p>
          <a:p>
            <a:pPr marL="0" indent="0" algn="ctr">
              <a:buFont typeface="Monotype Sorts" pitchFamily="-84" charset="2"/>
              <a:buNone/>
              <a:defRPr/>
            </a:pPr>
            <a:endParaRPr lang="en-GB" sz="3200" dirty="0" smtClean="0"/>
          </a:p>
          <a:p>
            <a:pPr marL="0" indent="0">
              <a:buFont typeface="Monotype Sorts" pitchFamily="-84" charset="2"/>
              <a:buNone/>
              <a:defRPr/>
            </a:pPr>
            <a:endParaRPr lang="cy-GB" dirty="0"/>
          </a:p>
        </p:txBody>
      </p:sp>
      <p:sp>
        <p:nvSpPr>
          <p:cNvPr id="4" name="Rectangle 3"/>
          <p:cNvSpPr/>
          <p:nvPr/>
        </p:nvSpPr>
        <p:spPr bwMode="auto">
          <a:xfrm>
            <a:off x="5854700" y="6230938"/>
            <a:ext cx="3275013" cy="612775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74638" y="6243638"/>
            <a:ext cx="3276600" cy="614362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y-GB" alt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Monotype Sorts" pitchFamily="-84" charset="2"/>
              <a:buNone/>
              <a:defRPr/>
            </a:pPr>
            <a:endParaRPr lang="en-GB" sz="4400" smtClean="0"/>
          </a:p>
          <a:p>
            <a:pPr marL="0" indent="0" algn="ctr">
              <a:buNone/>
              <a:defRPr/>
            </a:pPr>
            <a:r>
              <a:rPr lang="en-GB" sz="5400" smtClean="0"/>
              <a:t>Part – 2 (e): </a:t>
            </a:r>
          </a:p>
          <a:p>
            <a:pPr marL="0" indent="0" algn="ctr">
              <a:buNone/>
              <a:defRPr/>
            </a:pPr>
            <a:r>
              <a:rPr lang="en-US" sz="4400" smtClean="0">
                <a:solidFill>
                  <a:schemeClr val="accent1">
                    <a:lumMod val="50000"/>
                  </a:schemeClr>
                </a:solidFill>
              </a:rPr>
              <a:t>Incorporating security in other parts of the network</a:t>
            </a:r>
            <a:endParaRPr lang="en-GB" sz="4400" smtClean="0">
              <a:solidFill>
                <a:schemeClr val="accent1">
                  <a:lumMod val="50000"/>
                </a:schemeClr>
              </a:solidFill>
            </a:endParaRPr>
          </a:p>
          <a:p>
            <a:pPr marL="0" indent="0" algn="ctr">
              <a:lnSpc>
                <a:spcPct val="150000"/>
              </a:lnSpc>
              <a:buFont typeface="Monotype Sorts" pitchFamily="-84" charset="2"/>
              <a:buNone/>
              <a:defRPr/>
            </a:pPr>
            <a:endParaRPr lang="en-GB" sz="2800"/>
          </a:p>
          <a:p>
            <a:pPr marL="0" indent="0" algn="ctr">
              <a:buFont typeface="Monotype Sorts" pitchFamily="-84" charset="2"/>
              <a:buNone/>
              <a:defRPr/>
            </a:pPr>
            <a:endParaRPr lang="en-GB" sz="3200" smtClean="0"/>
          </a:p>
          <a:p>
            <a:pPr marL="0" indent="0">
              <a:buFont typeface="Monotype Sorts" pitchFamily="-84" charset="2"/>
              <a:buNone/>
              <a:defRPr/>
            </a:pPr>
            <a:endParaRPr lang="cy-GB"/>
          </a:p>
        </p:txBody>
      </p:sp>
      <p:sp>
        <p:nvSpPr>
          <p:cNvPr id="4" name="Rectangle 3"/>
          <p:cNvSpPr/>
          <p:nvPr/>
        </p:nvSpPr>
        <p:spPr bwMode="auto">
          <a:xfrm>
            <a:off x="5854700" y="6230938"/>
            <a:ext cx="3275013" cy="612775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74638" y="6243638"/>
            <a:ext cx="3276600" cy="614362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Summary of the Previous Lecture</a:t>
            </a:r>
            <a:endParaRPr lang="en-US" altLang="en-US" smtClean="0"/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153400" cy="4525963"/>
          </a:xfrm>
        </p:spPr>
        <p:txBody>
          <a:bodyPr/>
          <a:lstStyle/>
          <a:p>
            <a:pPr>
              <a:defRPr/>
            </a:pPr>
            <a:r>
              <a:rPr lang="en-US" sz="2400" dirty="0"/>
              <a:t>In previous lecture we explored </a:t>
            </a:r>
            <a:r>
              <a:rPr lang="en-US" sz="2400" dirty="0" smtClean="0"/>
              <a:t>talked about </a:t>
            </a:r>
            <a:r>
              <a:rPr lang="en-AU" altLang="en-US" sz="2400" dirty="0" smtClean="0"/>
              <a:t>Needham-Schroeder </a:t>
            </a:r>
            <a:r>
              <a:rPr lang="en-AU" altLang="en-US" sz="2400" dirty="0"/>
              <a:t>Protocol and will see how does it work</a:t>
            </a:r>
            <a:endParaRPr lang="en-US" sz="2400" dirty="0"/>
          </a:p>
          <a:p>
            <a:pPr>
              <a:defRPr/>
            </a:pPr>
            <a:r>
              <a:rPr lang="en-US" sz="2400" dirty="0"/>
              <a:t>Digital Signature Standard (DSS) and Digital Signature Algorithm (DSA) </a:t>
            </a:r>
            <a:r>
              <a:rPr lang="en-US" sz="2400" dirty="0" smtClean="0"/>
              <a:t>were discussed</a:t>
            </a:r>
            <a:endParaRPr lang="en-US" sz="2400" dirty="0"/>
          </a:p>
          <a:p>
            <a:r>
              <a:rPr lang="en-US" sz="2400" dirty="0"/>
              <a:t>We </a:t>
            </a:r>
            <a:r>
              <a:rPr lang="en-US" sz="2400" dirty="0" smtClean="0"/>
              <a:t>briefly talked about </a:t>
            </a:r>
            <a:r>
              <a:rPr lang="en-US" sz="2400" dirty="0"/>
              <a:t>authentication applications </a:t>
            </a:r>
          </a:p>
          <a:p>
            <a:r>
              <a:rPr lang="en-US" sz="2400" dirty="0"/>
              <a:t>And </a:t>
            </a:r>
            <a:r>
              <a:rPr lang="en-US" sz="2400" dirty="0" smtClean="0"/>
              <a:t>studied </a:t>
            </a:r>
            <a:r>
              <a:rPr lang="en-US" sz="2400" i="1" dirty="0" smtClean="0"/>
              <a:t>Kerberos</a:t>
            </a:r>
            <a:r>
              <a:rPr lang="en-US" sz="2400" dirty="0" smtClean="0"/>
              <a:t> (which </a:t>
            </a:r>
            <a:r>
              <a:rPr lang="en-US" sz="2400" dirty="0"/>
              <a:t>is an </a:t>
            </a:r>
            <a:r>
              <a:rPr lang="en-US" altLang="en-US" sz="2400" dirty="0"/>
              <a:t>authentication </a:t>
            </a:r>
            <a:r>
              <a:rPr lang="en-US" altLang="en-US" sz="2400" dirty="0" smtClean="0"/>
              <a:t>service)</a:t>
            </a:r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645773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0" y="240612"/>
            <a:ext cx="9239534" cy="576262"/>
          </a:xfrm>
        </p:spPr>
        <p:txBody>
          <a:bodyPr/>
          <a:lstStyle/>
          <a:p>
            <a:r>
              <a:rPr lang="en-GB" altLang="en-US" smtClean="0"/>
              <a:t>Outlines of today’s lecture</a:t>
            </a:r>
            <a:endParaRPr lang="en-US" alt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6450" y="1233488"/>
            <a:ext cx="7880350" cy="4530725"/>
          </a:xfrm>
        </p:spPr>
        <p:txBody>
          <a:bodyPr/>
          <a:lstStyle/>
          <a:p>
            <a:pPr>
              <a:defRPr/>
            </a:pPr>
            <a:endParaRPr lang="en-US" sz="2400" smtClean="0"/>
          </a:p>
          <a:p>
            <a:pPr>
              <a:defRPr/>
            </a:pPr>
            <a:endParaRPr lang="en-US" sz="240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631825" y="1335999"/>
            <a:ext cx="82296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993300"/>
              </a:buClr>
              <a:buSzPct val="90000"/>
              <a:buFont typeface="Monotype Sorts" pitchFamily="-84" charset="2"/>
              <a:buChar char="n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CC6600"/>
              </a:buClr>
              <a:buSzPct val="80000"/>
              <a:buFont typeface="Monotype Sorts" pitchFamily="-84" charset="2"/>
              <a:buChar char="l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2pPr>
            <a:lvl3pPr marL="1085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3pPr>
            <a:lvl4pPr marL="14287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hlink"/>
              </a:buClr>
              <a:buSzPct val="75000"/>
              <a:buChar char="–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4pPr>
            <a:lvl5pPr marL="17716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5pPr>
            <a:lvl6pPr marL="2228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6860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1432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6004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n-US" sz="2400" dirty="0" smtClean="0"/>
              <a:t>We will continue our discussion on </a:t>
            </a:r>
            <a:r>
              <a:rPr lang="en-US" altLang="en-US" sz="2400" dirty="0" smtClean="0"/>
              <a:t>Authentication Applications and more precisely we will talk about Kerberos in detail</a:t>
            </a:r>
          </a:p>
          <a:p>
            <a:pPr>
              <a:defRPr/>
            </a:pPr>
            <a:r>
              <a:rPr lang="en-US" sz="2400" dirty="0" smtClean="0"/>
              <a:t>Kerberos versions, threats and vulnerabilities will also be discussed</a:t>
            </a:r>
          </a:p>
          <a:p>
            <a:pPr>
              <a:defRPr/>
            </a:pPr>
            <a:endParaRPr lang="en-US" sz="2400" dirty="0" smtClean="0"/>
          </a:p>
          <a:p>
            <a:pPr>
              <a:defRPr/>
            </a:pPr>
            <a:endParaRPr lang="en-US" sz="2400" dirty="0"/>
          </a:p>
          <a:p>
            <a:pPr lvl="2"/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Objectives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dirty="0" smtClean="0"/>
              <a:t>You would be able to present </a:t>
            </a:r>
            <a:r>
              <a:rPr lang="en-US" sz="2400" dirty="0" smtClean="0"/>
              <a:t>an understanding Authentication Application.</a:t>
            </a:r>
            <a:endParaRPr lang="en-US" sz="2400" dirty="0"/>
          </a:p>
          <a:p>
            <a:r>
              <a:rPr lang="en-US" sz="2400" dirty="0" smtClean="0"/>
              <a:t>You would be able demonstrate knowledge about Kerberos and how it could be deployed in the network to achieve </a:t>
            </a:r>
            <a:r>
              <a:rPr lang="en-US" sz="2400" dirty="0" err="1" smtClean="0"/>
              <a:t>secuirty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3038658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685800" y="522515"/>
            <a:ext cx="7772400" cy="653143"/>
          </a:xfrm>
        </p:spPr>
        <p:txBody>
          <a:bodyPr/>
          <a:lstStyle/>
          <a:p>
            <a:pPr eaLnBrk="1" hangingPunct="1"/>
            <a:r>
              <a:rPr lang="en-US" dirty="0"/>
              <a:t>Authentication Applications </a:t>
            </a:r>
            <a:br>
              <a:rPr lang="en-US" dirty="0"/>
            </a:br>
            <a:endParaRPr lang="en-US" altLang="en-US" dirty="0" smtClean="0"/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1116874" y="1852295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457200" indent="-457200">
              <a:buFont typeface="+mj-lt"/>
              <a:buAutoNum type="arabicPeriod"/>
              <a:defRPr/>
            </a:pPr>
            <a:r>
              <a:rPr lang="en-US" sz="2800" dirty="0" smtClean="0">
                <a:latin typeface="+mj-lt"/>
                <a:ea typeface="+mj-ea"/>
                <a:cs typeface="+mj-cs"/>
              </a:rPr>
              <a:t>Kerberos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en-US" sz="2800" dirty="0" smtClean="0">
                <a:latin typeface="+mj-lt"/>
                <a:ea typeface="+mj-ea"/>
                <a:cs typeface="+mj-cs"/>
              </a:rPr>
              <a:t>X.509</a:t>
            </a:r>
            <a:endParaRPr lang="en-US" sz="2800" dirty="0"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16682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en-US" smtClean="0"/>
              <a:t>Kerberos</a:t>
            </a:r>
            <a:endParaRPr lang="en-US" altLang="en-US" smtClean="0"/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305800" cy="4953000"/>
          </a:xfrm>
        </p:spPr>
        <p:txBody>
          <a:bodyPr/>
          <a:lstStyle/>
          <a:p>
            <a:r>
              <a:rPr lang="en-US" altLang="en-US" sz="2400" dirty="0" smtClean="0"/>
              <a:t>Authentication service developed at MIT</a:t>
            </a:r>
          </a:p>
          <a:p>
            <a:r>
              <a:rPr lang="en-AU" altLang="en-US" sz="2400" dirty="0" smtClean="0"/>
              <a:t>Uses trusted key server system</a:t>
            </a:r>
          </a:p>
          <a:p>
            <a:r>
              <a:rPr lang="en-AU" altLang="en-US" sz="2400" dirty="0" smtClean="0"/>
              <a:t>Provides centralised private-key third-party authentication in a distributed network</a:t>
            </a:r>
          </a:p>
          <a:p>
            <a:pPr lvl="1"/>
            <a:r>
              <a:rPr lang="en-AU" altLang="en-US" sz="2400" dirty="0" smtClean="0"/>
              <a:t>allows users access to services distributed through network</a:t>
            </a:r>
          </a:p>
          <a:p>
            <a:pPr lvl="1"/>
            <a:r>
              <a:rPr lang="en-AU" altLang="en-US" sz="2400" dirty="0" smtClean="0"/>
              <a:t>without needing to trust all workstations</a:t>
            </a:r>
          </a:p>
          <a:p>
            <a:pPr lvl="1"/>
            <a:r>
              <a:rPr lang="en-AU" altLang="en-US" sz="2400" dirty="0" smtClean="0"/>
              <a:t>rather all trust a central authentication server</a:t>
            </a:r>
          </a:p>
          <a:p>
            <a:r>
              <a:rPr lang="en-AU" altLang="en-US" sz="2400" dirty="0" smtClean="0"/>
              <a:t>two versions in use: 4 &amp; 5</a:t>
            </a:r>
          </a:p>
        </p:txBody>
      </p:sp>
    </p:spTree>
    <p:extLst>
      <p:ext uri="{BB962C8B-B14F-4D97-AF65-F5344CB8AC3E}">
        <p14:creationId xmlns:p14="http://schemas.microsoft.com/office/powerpoint/2010/main" xmlns="" val="2583069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59674"/>
          </a:xfrm>
        </p:spPr>
        <p:txBody>
          <a:bodyPr/>
          <a:lstStyle/>
          <a:p>
            <a:r>
              <a:rPr lang="en-US" altLang="en-US" dirty="0" smtClean="0"/>
              <a:t>Threat in distributed environment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>
          <a:xfrm>
            <a:off x="76200" y="1143000"/>
            <a:ext cx="8763000" cy="4525963"/>
          </a:xfrm>
        </p:spPr>
        <p:txBody>
          <a:bodyPr/>
          <a:lstStyle/>
          <a:p>
            <a:r>
              <a:rPr lang="en-US" altLang="en-US" sz="2400" dirty="0" smtClean="0"/>
              <a:t>A user </a:t>
            </a:r>
          </a:p>
          <a:p>
            <a:pPr lvl="1"/>
            <a:r>
              <a:rPr lang="en-US" altLang="en-US" sz="2400" dirty="0" smtClean="0"/>
              <a:t>gain access to a workstation and pretend to be another user from that workstation</a:t>
            </a:r>
          </a:p>
          <a:p>
            <a:pPr lvl="1"/>
            <a:r>
              <a:rPr lang="en-US" altLang="en-US" sz="2400" dirty="0" smtClean="0"/>
              <a:t>alter the network </a:t>
            </a:r>
            <a:r>
              <a:rPr lang="en-US" altLang="en-US" sz="2400" dirty="0" err="1" smtClean="0"/>
              <a:t>addr</a:t>
            </a:r>
            <a:r>
              <a:rPr lang="en-US" altLang="en-US" sz="2400" dirty="0" smtClean="0"/>
              <a:t>. of workstation, so that request sent will be appear from impersonate system</a:t>
            </a:r>
          </a:p>
          <a:p>
            <a:pPr lvl="1"/>
            <a:r>
              <a:rPr lang="en-US" altLang="en-US" sz="2400" dirty="0" smtClean="0"/>
              <a:t>may </a:t>
            </a:r>
            <a:r>
              <a:rPr lang="en-US" altLang="en-US" sz="2400" dirty="0" err="1" smtClean="0"/>
              <a:t>evasdrop</a:t>
            </a:r>
            <a:r>
              <a:rPr lang="en-US" altLang="en-US" sz="2400" dirty="0" smtClean="0"/>
              <a:t> on exchanges and use the replay attack to gain entrance to the server or to disrupt the operations</a:t>
            </a:r>
          </a:p>
          <a:p>
            <a:r>
              <a:rPr lang="en-US" altLang="en-US" sz="2400" dirty="0" smtClean="0"/>
              <a:t>Authentication at each server ??</a:t>
            </a:r>
          </a:p>
          <a:p>
            <a:r>
              <a:rPr lang="en-US" altLang="en-US" sz="2400" dirty="0" smtClean="0"/>
              <a:t>Kerberos is used to authenticate user to servers and servers to users</a:t>
            </a:r>
          </a:p>
        </p:txBody>
      </p:sp>
    </p:spTree>
    <p:extLst>
      <p:ext uri="{BB962C8B-B14F-4D97-AF65-F5344CB8AC3E}">
        <p14:creationId xmlns:p14="http://schemas.microsoft.com/office/powerpoint/2010/main" xmlns="" val="104747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74448"/>
          </a:xfrm>
        </p:spPr>
        <p:txBody>
          <a:bodyPr/>
          <a:lstStyle/>
          <a:p>
            <a:r>
              <a:rPr lang="en-US" altLang="en-US" dirty="0" smtClean="0"/>
              <a:t>Three approaches for security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/>
          <a:lstStyle/>
          <a:p>
            <a:r>
              <a:rPr lang="en-US" altLang="en-US" sz="2400" dirty="0" smtClean="0"/>
              <a:t>Rely on client workstation to ensure the identity of its users and rely on each server to enforce a security policy based on user id.</a:t>
            </a:r>
          </a:p>
          <a:p>
            <a:r>
              <a:rPr lang="en-US" altLang="en-US" sz="2400" dirty="0" smtClean="0"/>
              <a:t>Require the client system to authentication themselves to servers, but trust the client system concerning the id of users.</a:t>
            </a:r>
          </a:p>
          <a:p>
            <a:r>
              <a:rPr lang="en-US" altLang="en-US" sz="2400" dirty="0" smtClean="0"/>
              <a:t>Require the user to prove its </a:t>
            </a:r>
            <a:r>
              <a:rPr lang="en-US" altLang="en-US" sz="2400" dirty="0" err="1" smtClean="0"/>
              <a:t>id</a:t>
            </a:r>
            <a:r>
              <a:rPr lang="en-US" altLang="en-US" sz="2400" dirty="0" smtClean="0"/>
              <a:t> for each service invoked. Also require that servers prove their id to clients</a:t>
            </a:r>
          </a:p>
        </p:txBody>
      </p:sp>
    </p:spTree>
    <p:extLst>
      <p:ext uri="{BB962C8B-B14F-4D97-AF65-F5344CB8AC3E}">
        <p14:creationId xmlns:p14="http://schemas.microsoft.com/office/powerpoint/2010/main" xmlns="" val="2019652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22811"/>
          </a:xfrm>
        </p:spPr>
        <p:txBody>
          <a:bodyPr/>
          <a:lstStyle/>
          <a:p>
            <a:r>
              <a:rPr lang="en-AU" altLang="en-US" dirty="0" smtClean="0"/>
              <a:t>Kerberos Requirements</a:t>
            </a:r>
            <a:endParaRPr lang="en-US" altLang="en-US" dirty="0" smtClean="0"/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334000"/>
          </a:xfrm>
        </p:spPr>
        <p:txBody>
          <a:bodyPr/>
          <a:lstStyle/>
          <a:p>
            <a:r>
              <a:rPr lang="en-US" altLang="en-US" sz="2400" dirty="0" smtClean="0"/>
              <a:t>Its first report identified requirements as:</a:t>
            </a:r>
          </a:p>
          <a:p>
            <a:pPr marL="573088" lvl="1" indent="-341313"/>
            <a:r>
              <a:rPr lang="en-US" altLang="en-US" sz="2400" dirty="0" smtClean="0"/>
              <a:t>Secure: opponent should not be able to get information to impersonate a user</a:t>
            </a:r>
          </a:p>
          <a:p>
            <a:pPr marL="573088" lvl="1" indent="-341313"/>
            <a:r>
              <a:rPr lang="en-US" altLang="en-US" sz="2400" dirty="0" smtClean="0"/>
              <a:t>Reliable: should be reliable and provides a distributed server architecture</a:t>
            </a:r>
          </a:p>
          <a:p>
            <a:pPr marL="573088" lvl="1" indent="-341313"/>
            <a:r>
              <a:rPr lang="en-US" altLang="en-US" sz="2400" dirty="0" smtClean="0"/>
              <a:t>Transparent: ideally user should not be aware of authentication service</a:t>
            </a:r>
          </a:p>
          <a:p>
            <a:pPr marL="573088" lvl="1" indent="-341313"/>
            <a:r>
              <a:rPr lang="en-US" altLang="en-US" sz="2400" dirty="0" smtClean="0"/>
              <a:t>Scalable: system should be capable of supporting large number of clients</a:t>
            </a:r>
          </a:p>
        </p:txBody>
      </p:sp>
    </p:spTree>
    <p:extLst>
      <p:ext uri="{BB962C8B-B14F-4D97-AF65-F5344CB8AC3E}">
        <p14:creationId xmlns:p14="http://schemas.microsoft.com/office/powerpoint/2010/main" xmlns="" val="1715861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Kerberos Requirements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400" dirty="0" smtClean="0"/>
              <a:t>Kerberos server must have </a:t>
            </a:r>
            <a:r>
              <a:rPr lang="en-US" altLang="en-US" sz="2400" dirty="0" err="1" smtClean="0"/>
              <a:t>UserID</a:t>
            </a:r>
            <a:r>
              <a:rPr lang="en-US" altLang="en-US" sz="2400" dirty="0" smtClean="0"/>
              <a:t> and hashed password  of all the users in its database</a:t>
            </a:r>
          </a:p>
          <a:p>
            <a:r>
              <a:rPr lang="en-US" altLang="en-US" sz="2400" dirty="0" smtClean="0"/>
              <a:t>All server share a secret key with Kerberos server</a:t>
            </a:r>
          </a:p>
        </p:txBody>
      </p:sp>
    </p:spTree>
    <p:extLst>
      <p:ext uri="{BB962C8B-B14F-4D97-AF65-F5344CB8AC3E}">
        <p14:creationId xmlns:p14="http://schemas.microsoft.com/office/powerpoint/2010/main" xmlns="" val="3340455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381000" y="274638"/>
            <a:ext cx="8229600" cy="509133"/>
          </a:xfrm>
        </p:spPr>
        <p:txBody>
          <a:bodyPr/>
          <a:lstStyle/>
          <a:p>
            <a:r>
              <a:rPr lang="en-AU" altLang="en-US" dirty="0" smtClean="0"/>
              <a:t>Kerberos v4 Dialogue</a:t>
            </a:r>
            <a:endParaRPr lang="en-US" altLang="en-US" dirty="0" smtClean="0"/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3581400"/>
          </a:xfrm>
        </p:spPr>
        <p:txBody>
          <a:bodyPr/>
          <a:lstStyle/>
          <a:p>
            <a:pPr marL="609600" indent="-609600">
              <a:buFont typeface="Times" panose="02020603050405020304" pitchFamily="18" charset="0"/>
              <a:buAutoNum type="arabicPeriod"/>
            </a:pPr>
            <a:r>
              <a:rPr lang="en-AU" altLang="en-US" sz="2400" dirty="0" smtClean="0"/>
              <a:t>obtain ticket granting ticket from AS</a:t>
            </a:r>
          </a:p>
          <a:p>
            <a:pPr marL="457200" lvl="1" indent="0">
              <a:buNone/>
            </a:pPr>
            <a:r>
              <a:rPr lang="en-AU" altLang="en-US" sz="2400" dirty="0" smtClean="0"/>
              <a:t>	once per session</a:t>
            </a:r>
          </a:p>
          <a:p>
            <a:pPr marL="609600" indent="-609600">
              <a:buFont typeface="Times" panose="02020603050405020304" pitchFamily="18" charset="0"/>
              <a:buAutoNum type="arabicPeriod"/>
            </a:pPr>
            <a:r>
              <a:rPr lang="en-AU" altLang="en-US" sz="2400" dirty="0" smtClean="0"/>
              <a:t>obtain service granting ticket from TGS</a:t>
            </a:r>
          </a:p>
          <a:p>
            <a:pPr marL="457200" lvl="1" indent="0">
              <a:buNone/>
            </a:pPr>
            <a:r>
              <a:rPr lang="en-AU" altLang="en-US" sz="2400" dirty="0" smtClean="0"/>
              <a:t>	for each distinct service required</a:t>
            </a:r>
          </a:p>
          <a:p>
            <a:pPr marL="609600" indent="-609600">
              <a:buFont typeface="Times" panose="02020603050405020304" pitchFamily="18" charset="0"/>
              <a:buAutoNum type="arabicPeriod"/>
            </a:pPr>
            <a:r>
              <a:rPr lang="en-AU" altLang="en-US" sz="2400" dirty="0" smtClean="0"/>
              <a:t>client/server exchange to obtain service</a:t>
            </a:r>
          </a:p>
          <a:p>
            <a:pPr marL="457200" lvl="1" indent="0">
              <a:buNone/>
            </a:pPr>
            <a:r>
              <a:rPr lang="en-AU" altLang="en-US" sz="2400" dirty="0" smtClean="0"/>
              <a:t>	on every service request</a:t>
            </a:r>
            <a:endParaRPr lang="en-US" alt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863947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09600"/>
          </a:xfrm>
        </p:spPr>
        <p:txBody>
          <a:bodyPr/>
          <a:lstStyle/>
          <a:p>
            <a:r>
              <a:rPr lang="en-US" altLang="en-US" smtClean="0"/>
              <a:t>Kerberos v4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4874" y="879566"/>
            <a:ext cx="8229600" cy="5791200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sz="2400" dirty="0" smtClean="0"/>
              <a:t>A simple authentication Dialogue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pt-BR" sz="2400" dirty="0" smtClean="0"/>
              <a:t>C</a:t>
            </a:r>
            <a:r>
              <a:rPr lang="pt-BR" sz="2400" dirty="0" smtClean="0">
                <a:sym typeface="Wingdings" pitchFamily="2" charset="2"/>
              </a:rPr>
              <a:t></a:t>
            </a:r>
            <a:r>
              <a:rPr lang="pt-BR" sz="2400" dirty="0" smtClean="0"/>
              <a:t>AS   : </a:t>
            </a:r>
            <a:r>
              <a:rPr lang="pt-BR" sz="2400" i="1" dirty="0" smtClean="0"/>
              <a:t>ID</a:t>
            </a:r>
            <a:r>
              <a:rPr lang="pt-BR" sz="2400" i="1" baseline="-25000" dirty="0" smtClean="0"/>
              <a:t>C</a:t>
            </a:r>
            <a:r>
              <a:rPr lang="pt-BR" sz="2400" i="1" dirty="0" smtClean="0"/>
              <a:t>||P</a:t>
            </a:r>
            <a:r>
              <a:rPr lang="pt-BR" sz="2400" i="1" baseline="-25000" dirty="0" smtClean="0"/>
              <a:t>C</a:t>
            </a:r>
            <a:r>
              <a:rPr lang="pt-BR" sz="2400" i="1" dirty="0" smtClean="0"/>
              <a:t>||ID</a:t>
            </a:r>
            <a:r>
              <a:rPr lang="pt-BR" sz="2400" i="1" baseline="-25000" dirty="0" smtClean="0"/>
              <a:t>V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2400" dirty="0" smtClean="0"/>
              <a:t>AS</a:t>
            </a:r>
            <a:r>
              <a:rPr lang="en-US" sz="2400" dirty="0" smtClean="0">
                <a:sym typeface="Wingdings" pitchFamily="2" charset="2"/>
              </a:rPr>
              <a:t></a:t>
            </a:r>
            <a:r>
              <a:rPr lang="en-US" sz="2400" dirty="0" smtClean="0"/>
              <a:t>C   : </a:t>
            </a:r>
            <a:r>
              <a:rPr lang="en-US" sz="2400" i="1" dirty="0" smtClean="0"/>
              <a:t>Ticket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sv-SE" sz="2400" dirty="0" smtClean="0"/>
              <a:t>C </a:t>
            </a:r>
            <a:r>
              <a:rPr lang="sv-SE" sz="2400" dirty="0" smtClean="0">
                <a:sym typeface="Wingdings" pitchFamily="2" charset="2"/>
              </a:rPr>
              <a:t></a:t>
            </a:r>
            <a:r>
              <a:rPr lang="sv-SE" sz="2400" dirty="0" smtClean="0"/>
              <a:t>V    : </a:t>
            </a:r>
            <a:r>
              <a:rPr lang="sv-SE" sz="2400" i="1" dirty="0" smtClean="0"/>
              <a:t>ID</a:t>
            </a:r>
            <a:r>
              <a:rPr lang="sv-SE" sz="2400" i="1" baseline="-25000" dirty="0" smtClean="0"/>
              <a:t>C</a:t>
            </a:r>
            <a:r>
              <a:rPr lang="sv-SE" sz="2400" i="1" dirty="0" smtClean="0"/>
              <a:t>||Ticket</a:t>
            </a:r>
          </a:p>
          <a:p>
            <a:pPr>
              <a:buFont typeface="Arial" charset="0"/>
              <a:buNone/>
              <a:defRPr/>
            </a:pPr>
            <a:r>
              <a:rPr lang="en-US" sz="2400" i="1" dirty="0" smtClean="0"/>
              <a:t>	</a:t>
            </a:r>
            <a:r>
              <a:rPr lang="en-US" sz="2400" i="1" dirty="0" smtClean="0">
                <a:latin typeface="Arial" pitchFamily="34" charset="0"/>
                <a:cs typeface="Arial" pitchFamily="34" charset="0"/>
              </a:rPr>
              <a:t>Ticket = E(</a:t>
            </a:r>
            <a:r>
              <a:rPr lang="en-US" sz="2400" i="1" dirty="0" err="1" smtClean="0">
                <a:latin typeface="Arial" pitchFamily="34" charset="0"/>
                <a:cs typeface="Arial" pitchFamily="34" charset="0"/>
              </a:rPr>
              <a:t>K</a:t>
            </a:r>
            <a:r>
              <a:rPr lang="en-US" sz="2400" i="1" baseline="-25000" dirty="0" err="1" smtClean="0">
                <a:latin typeface="Arial" pitchFamily="34" charset="0"/>
                <a:cs typeface="Arial" pitchFamily="34" charset="0"/>
              </a:rPr>
              <a:t>v</a:t>
            </a:r>
            <a:r>
              <a:rPr lang="en-US" sz="2400" i="1" baseline="-25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i="1" dirty="0" smtClean="0">
                <a:latin typeface="Arial" pitchFamily="34" charset="0"/>
                <a:cs typeface="Arial" pitchFamily="34" charset="0"/>
              </a:rPr>
              <a:t>, [ID</a:t>
            </a:r>
            <a:r>
              <a:rPr lang="en-US" sz="2400" i="1" baseline="-25000" dirty="0" smtClean="0">
                <a:latin typeface="Arial" pitchFamily="34" charset="0"/>
                <a:cs typeface="Arial" pitchFamily="34" charset="0"/>
              </a:rPr>
              <a:t>C</a:t>
            </a:r>
            <a:r>
              <a:rPr lang="en-US" sz="2400" i="1" dirty="0" smtClean="0">
                <a:latin typeface="Arial" pitchFamily="34" charset="0"/>
                <a:cs typeface="Arial" pitchFamily="34" charset="0"/>
              </a:rPr>
              <a:t>||AD</a:t>
            </a:r>
            <a:r>
              <a:rPr lang="en-US" sz="2400" i="1" baseline="-25000" dirty="0" smtClean="0">
                <a:latin typeface="Arial" pitchFamily="34" charset="0"/>
                <a:cs typeface="Arial" pitchFamily="34" charset="0"/>
              </a:rPr>
              <a:t>C</a:t>
            </a:r>
            <a:r>
              <a:rPr lang="en-US" sz="2400" i="1" dirty="0" smtClean="0">
                <a:latin typeface="Arial" pitchFamily="34" charset="0"/>
                <a:cs typeface="Arial" pitchFamily="34" charset="0"/>
              </a:rPr>
              <a:t>||ID</a:t>
            </a:r>
            <a:r>
              <a:rPr lang="en-US" sz="2400" i="1" baseline="-25000" dirty="0" smtClean="0">
                <a:latin typeface="Arial" pitchFamily="34" charset="0"/>
                <a:cs typeface="Arial" pitchFamily="34" charset="0"/>
              </a:rPr>
              <a:t>V</a:t>
            </a:r>
            <a:r>
              <a:rPr lang="en-US" sz="2400" i="1" dirty="0" smtClean="0">
                <a:latin typeface="Arial" pitchFamily="34" charset="0"/>
                <a:cs typeface="Arial" pitchFamily="34" charset="0"/>
              </a:rPr>
              <a:t>])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Arial" charset="0"/>
              <a:buChar char="•"/>
              <a:defRPr/>
            </a:pPr>
            <a:r>
              <a:rPr lang="en-US" sz="2400" dirty="0" smtClean="0"/>
              <a:t>An opponent could capture the ticket and transmit it from different workstation, the AD (network address) is use to cop this problem</a:t>
            </a:r>
          </a:p>
          <a:p>
            <a:pPr>
              <a:buFont typeface="Arial" charset="0"/>
              <a:buChar char="•"/>
              <a:defRPr/>
            </a:pPr>
            <a:r>
              <a:rPr lang="en-US" sz="2400" dirty="0" smtClean="0"/>
              <a:t>Two problem needs to be address</a:t>
            </a:r>
          </a:p>
          <a:p>
            <a:pPr lvl="1">
              <a:buFont typeface="Arial" charset="0"/>
              <a:buChar char="–"/>
              <a:defRPr/>
            </a:pPr>
            <a:r>
              <a:rPr lang="en-US" sz="2400" dirty="0" smtClean="0"/>
              <a:t>Minimize the No. of time user enter a password</a:t>
            </a:r>
          </a:p>
          <a:p>
            <a:pPr lvl="1">
              <a:buFont typeface="Arial" charset="0"/>
              <a:buChar char="–"/>
              <a:defRPr/>
            </a:pPr>
            <a:r>
              <a:rPr lang="en-US" sz="2400" dirty="0" smtClean="0"/>
              <a:t>Avoid plaintext transmission of password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1779869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8229600" cy="792162"/>
          </a:xfrm>
        </p:spPr>
        <p:txBody>
          <a:bodyPr/>
          <a:lstStyle/>
          <a:p>
            <a:r>
              <a:rPr lang="en-US" altLang="en-US" smtClean="0"/>
              <a:t>Vulnerabilities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14400"/>
            <a:ext cx="8534400" cy="563880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  <a:defRPr/>
            </a:pPr>
            <a:r>
              <a:rPr lang="en-US" sz="2400" dirty="0" smtClean="0"/>
              <a:t>Life time associate with ticket-granting ticket</a:t>
            </a:r>
          </a:p>
          <a:p>
            <a:pPr marL="514350" indent="-514350">
              <a:buFont typeface="Arial" panose="020B0604020202020204" pitchFamily="34" charset="0"/>
              <a:buNone/>
              <a:defRPr/>
            </a:pPr>
            <a:r>
              <a:rPr lang="en-US" sz="2400" dirty="0" smtClean="0"/>
              <a:t>	small lifetime : user need to enter password repeatedly</a:t>
            </a:r>
          </a:p>
          <a:p>
            <a:pPr marL="514350" indent="-514350">
              <a:buFont typeface="Arial" panose="020B0604020202020204" pitchFamily="34" charset="0"/>
              <a:buNone/>
              <a:defRPr/>
            </a:pPr>
            <a:r>
              <a:rPr lang="en-US" sz="2400" dirty="0" smtClean="0"/>
              <a:t>	long lifetime : opponent has great opportunity for reply</a:t>
            </a:r>
          </a:p>
          <a:p>
            <a:pPr marL="914400" indent="-450850">
              <a:defRPr/>
            </a:pPr>
            <a:r>
              <a:rPr lang="en-US" sz="2000" dirty="0" smtClean="0"/>
              <a:t>opponent copy the ticket granting ticket	</a:t>
            </a:r>
          </a:p>
          <a:p>
            <a:pPr marL="914400" indent="-450850">
              <a:defRPr/>
            </a:pPr>
            <a:r>
              <a:rPr lang="en-US" sz="2000" dirty="0" smtClean="0"/>
              <a:t>waits for the legitimate user to logout </a:t>
            </a:r>
          </a:p>
          <a:p>
            <a:pPr marL="914400" indent="-450850">
              <a:defRPr/>
            </a:pPr>
            <a:r>
              <a:rPr lang="en-US" sz="2000" dirty="0" smtClean="0"/>
              <a:t>forge the legitimate user network address and send message of step 3 to the TGS</a:t>
            </a:r>
          </a:p>
          <a:p>
            <a:pPr marL="1588" indent="-1588">
              <a:buFont typeface="Arial" panose="020B0604020202020204" pitchFamily="34" charset="0"/>
              <a:buNone/>
              <a:defRPr/>
            </a:pPr>
            <a:r>
              <a:rPr lang="en-US" sz="2400" dirty="0" smtClean="0"/>
              <a:t>A network service (TGS) must be able to prove that the person using a ticket is the same person to whom that ticket was issued</a:t>
            </a:r>
          </a:p>
          <a:p>
            <a:pPr marL="514350" indent="-514350">
              <a:buFont typeface="Arial" panose="020B0604020202020204" pitchFamily="34" charset="0"/>
              <a:buAutoNum type="arabicPeriod" startAt="2"/>
              <a:defRPr/>
            </a:pPr>
            <a:r>
              <a:rPr lang="en-US" sz="2400" dirty="0" smtClean="0"/>
              <a:t>Server to authenticate themselves to users </a:t>
            </a:r>
          </a:p>
          <a:p>
            <a:pPr marL="514350" indent="-514350">
              <a:buFont typeface="Arial" panose="020B0604020202020204" pitchFamily="34" charset="0"/>
              <a:buNone/>
              <a:defRPr/>
            </a:pPr>
            <a:r>
              <a:rPr lang="en-US" sz="2400" dirty="0" smtClean="0"/>
              <a:t>	false server would be in position to act as a real server and capture any information from the user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3164422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806451C0-B40A-4CA5-AE9C-E96EFA822A90}" type="slidenum">
              <a:rPr lang="en-US" altLang="en-US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15</a:t>
            </a:fld>
            <a:endParaRPr lang="en-US" alt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1500" y="0"/>
            <a:ext cx="85725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2" name="Title 1"/>
          <p:cNvSpPr>
            <a:spLocks noGrp="1"/>
          </p:cNvSpPr>
          <p:nvPr>
            <p:ph type="title"/>
          </p:nvPr>
        </p:nvSpPr>
        <p:spPr>
          <a:xfrm>
            <a:off x="337458" y="180703"/>
            <a:ext cx="3886200" cy="685800"/>
          </a:xfrm>
        </p:spPr>
        <p:txBody>
          <a:bodyPr/>
          <a:lstStyle/>
          <a:p>
            <a:pPr algn="l"/>
            <a:r>
              <a:rPr lang="en-US" altLang="en-US" dirty="0" smtClean="0"/>
              <a:t>Kerberos Overview</a:t>
            </a:r>
          </a:p>
        </p:txBody>
      </p:sp>
    </p:spTree>
    <p:extLst>
      <p:ext uri="{BB962C8B-B14F-4D97-AF65-F5344CB8AC3E}">
        <p14:creationId xmlns:p14="http://schemas.microsoft.com/office/powerpoint/2010/main" xmlns="" val="3029807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39763"/>
          </a:xfrm>
        </p:spPr>
        <p:txBody>
          <a:bodyPr/>
          <a:lstStyle/>
          <a:p>
            <a:r>
              <a:rPr lang="en-US" altLang="en-US" dirty="0" smtClean="0"/>
              <a:t>Kerberos  v4 Message Exchanges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>
          <a:xfrm>
            <a:off x="152400" y="838200"/>
            <a:ext cx="8839200" cy="5715000"/>
          </a:xfrm>
        </p:spPr>
        <p:txBody>
          <a:bodyPr/>
          <a:lstStyle/>
          <a:p>
            <a:pPr>
              <a:defRPr/>
            </a:pPr>
            <a:r>
              <a:rPr lang="en-US" sz="2800" dirty="0" smtClean="0"/>
              <a:t>Authentication Service Exchange to obtain ticket-granting ticket</a:t>
            </a:r>
            <a:endParaRPr lang="en-US" sz="2400" dirty="0" smtClean="0"/>
          </a:p>
          <a:p>
            <a:pPr>
              <a:buFont typeface="Arial" panose="020B0604020202020204" pitchFamily="34" charset="0"/>
              <a:buNone/>
              <a:defRPr/>
            </a:pPr>
            <a:endParaRPr lang="en-US" sz="800" dirty="0" smtClean="0"/>
          </a:p>
          <a:p>
            <a:pPr>
              <a:defRPr/>
            </a:pPr>
            <a:r>
              <a:rPr lang="en-US" sz="2400" dirty="0" smtClean="0"/>
              <a:t>The problem of captured ticket-granting tickets and the need to determine that the ticket presenter is the same as the client for whom the ticket was issued</a:t>
            </a:r>
          </a:p>
          <a:p>
            <a:pPr>
              <a:defRPr/>
            </a:pPr>
            <a:r>
              <a:rPr lang="en-US" sz="2400" dirty="0" smtClean="0"/>
              <a:t>To get around this problem, the AS provide both the client and the TGS with a secret piece of information (</a:t>
            </a:r>
            <a:r>
              <a:rPr lang="en-US" sz="2400" i="1" dirty="0" err="1" smtClean="0"/>
              <a:t>K</a:t>
            </a:r>
            <a:r>
              <a:rPr lang="en-US" sz="2400" i="1" baseline="-25000" dirty="0" err="1" smtClean="0"/>
              <a:t>c,tgs</a:t>
            </a:r>
            <a:r>
              <a:rPr lang="en-US" sz="2400" dirty="0" smtClean="0"/>
              <a:t>) in a secure manner</a:t>
            </a:r>
          </a:p>
          <a:p>
            <a:pPr>
              <a:defRPr/>
            </a:pPr>
            <a:r>
              <a:rPr lang="en-US" sz="2400" dirty="0" smtClean="0"/>
              <a:t>The client can prove its identity to the TGS by revealing the secret information, again in a secure manner</a:t>
            </a:r>
          </a:p>
        </p:txBody>
      </p:sp>
    </p:spTree>
    <p:extLst>
      <p:ext uri="{BB962C8B-B14F-4D97-AF65-F5344CB8AC3E}">
        <p14:creationId xmlns:p14="http://schemas.microsoft.com/office/powerpoint/2010/main" xmlns="" val="1980007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7010400" y="76200"/>
            <a:ext cx="2057400" cy="639763"/>
          </a:xfrm>
        </p:spPr>
        <p:txBody>
          <a:bodyPr/>
          <a:lstStyle/>
          <a:p>
            <a:r>
              <a:rPr lang="en-US" altLang="en-US" smtClean="0"/>
              <a:t>Cont.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25732"/>
            <a:ext cx="8915400" cy="5943600"/>
          </a:xfrm>
        </p:spPr>
        <p:txBody>
          <a:bodyPr/>
          <a:lstStyle/>
          <a:p>
            <a:pPr>
              <a:buFont typeface="Arial" panose="020B0604020202020204" pitchFamily="34" charset="0"/>
              <a:buNone/>
            </a:pPr>
            <a:endParaRPr lang="en-US" altLang="en-US" sz="800" i="1" dirty="0" smtClean="0"/>
          </a:p>
          <a:p>
            <a:r>
              <a:rPr lang="en-US" altLang="en-US" sz="2400" dirty="0" smtClean="0"/>
              <a:t>Authenticator is used only once and has short lifetime</a:t>
            </a:r>
          </a:p>
          <a:p>
            <a:r>
              <a:rPr lang="en-US" altLang="en-US" sz="2400" dirty="0" smtClean="0"/>
              <a:t>TGS decrypts the ticket with key that it shares with the AS (</a:t>
            </a:r>
            <a:r>
              <a:rPr lang="en-US" altLang="en-US" sz="2400" i="1" dirty="0" err="1" smtClean="0"/>
              <a:t>K</a:t>
            </a:r>
            <a:r>
              <a:rPr lang="en-US" altLang="en-US" sz="2400" i="1" baseline="-25000" dirty="0" err="1" smtClean="0"/>
              <a:t>tgs</a:t>
            </a:r>
            <a:r>
              <a:rPr lang="en-US" altLang="en-US" sz="2400" dirty="0" smtClean="0"/>
              <a:t>). Ticket indicates that user C has a session key </a:t>
            </a:r>
            <a:r>
              <a:rPr lang="en-US" altLang="en-US" sz="2400" i="1" dirty="0" err="1" smtClean="0"/>
              <a:t>Kc,tgs</a:t>
            </a:r>
            <a:r>
              <a:rPr lang="en-US" altLang="en-US" sz="2400" i="1" dirty="0" smtClean="0"/>
              <a:t>.</a:t>
            </a:r>
          </a:p>
          <a:p>
            <a:r>
              <a:rPr lang="en-US" altLang="en-US" sz="2400" dirty="0" smtClean="0"/>
              <a:t>The ticket says</a:t>
            </a:r>
            <a:r>
              <a:rPr lang="en-US" altLang="en-US" sz="2400" i="1" dirty="0" smtClean="0"/>
              <a:t> </a:t>
            </a:r>
            <a:r>
              <a:rPr lang="en-US" altLang="en-US" sz="2400" dirty="0" smtClean="0"/>
              <a:t>"Anyone who uses </a:t>
            </a:r>
            <a:r>
              <a:rPr lang="en-US" altLang="en-US" sz="2400" i="1" dirty="0" err="1" smtClean="0"/>
              <a:t>K</a:t>
            </a:r>
            <a:r>
              <a:rPr lang="en-US" altLang="en-US" sz="2400" i="1" baseline="-25000" dirty="0" err="1" smtClean="0"/>
              <a:t>c,tgs</a:t>
            </a:r>
            <a:r>
              <a:rPr lang="en-US" altLang="en-US" sz="2400" i="1" dirty="0" smtClean="0"/>
              <a:t> must be C.“</a:t>
            </a:r>
          </a:p>
          <a:p>
            <a:r>
              <a:rPr lang="en-US" altLang="en-US" sz="2400" dirty="0" smtClean="0"/>
              <a:t>The TGS uses the session key </a:t>
            </a:r>
            <a:r>
              <a:rPr lang="en-US" altLang="en-US" sz="2400" i="1" dirty="0" err="1" smtClean="0"/>
              <a:t>K</a:t>
            </a:r>
            <a:r>
              <a:rPr lang="en-US" altLang="en-US" sz="2400" i="1" baseline="-25000" dirty="0" err="1" smtClean="0"/>
              <a:t>c,tgs</a:t>
            </a:r>
            <a:r>
              <a:rPr lang="en-US" altLang="en-US" sz="2400" dirty="0" smtClean="0"/>
              <a:t> to decrypt the authenticator</a:t>
            </a:r>
          </a:p>
          <a:p>
            <a:r>
              <a:rPr lang="en-US" altLang="en-US" sz="2400" dirty="0" smtClean="0"/>
              <a:t>C has a reusable service-granting ticket for V.</a:t>
            </a: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180324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-156757" y="46038"/>
            <a:ext cx="9705703" cy="563562"/>
          </a:xfrm>
        </p:spPr>
        <p:txBody>
          <a:bodyPr/>
          <a:lstStyle/>
          <a:p>
            <a:r>
              <a:rPr lang="en-US" altLang="en-US" sz="2700" dirty="0" smtClean="0"/>
              <a:t>Rationale for the Elements of the Kerberos v4 Protocol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178526" y="846908"/>
            <a:ext cx="8763000" cy="6172200"/>
          </a:xfrm>
        </p:spPr>
        <p:txBody>
          <a:bodyPr/>
          <a:lstStyle/>
          <a:p>
            <a:r>
              <a:rPr lang="en-US" altLang="en-US" sz="2200" dirty="0" smtClean="0"/>
              <a:t>Message (1) Client requests ticket-granting ticket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en-US" sz="2200" i="1" dirty="0" smtClean="0"/>
              <a:t>	IDC:	</a:t>
            </a:r>
            <a:r>
              <a:rPr lang="en-US" altLang="en-US" sz="2200" dirty="0" smtClean="0"/>
              <a:t>Tells AS identity of user from this client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en-US" sz="2200" i="1" dirty="0" smtClean="0"/>
              <a:t>	</a:t>
            </a:r>
            <a:r>
              <a:rPr lang="en-US" altLang="en-US" sz="2200" i="1" dirty="0" err="1" smtClean="0"/>
              <a:t>IDtgs</a:t>
            </a:r>
            <a:r>
              <a:rPr lang="en-US" altLang="en-US" sz="2200" i="1" dirty="0" smtClean="0"/>
              <a:t>:	</a:t>
            </a:r>
            <a:r>
              <a:rPr lang="en-US" altLang="en-US" sz="2200" dirty="0" smtClean="0"/>
              <a:t>Tells AS that user requests access to TGS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en-US" sz="2200" i="1" dirty="0" smtClean="0"/>
              <a:t>	TS1	:     </a:t>
            </a:r>
            <a:r>
              <a:rPr lang="en-US" altLang="en-US" sz="2200" dirty="0" smtClean="0"/>
              <a:t>Allows AS to verify that client's clock is synchronized with 	      that of AS</a:t>
            </a:r>
          </a:p>
          <a:p>
            <a:r>
              <a:rPr lang="en-US" altLang="en-US" sz="2200" dirty="0" smtClean="0"/>
              <a:t>Message (2) AS returns ticket-granting ticket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en-US" sz="2200" i="1" dirty="0" smtClean="0"/>
              <a:t>	Kc:	</a:t>
            </a:r>
            <a:r>
              <a:rPr lang="en-US" altLang="en-US" sz="2200" dirty="0" smtClean="0"/>
              <a:t>Encryption is based on user's password, enabling AS and client to verify password, and protecting contents of message (2)</a:t>
            </a:r>
          </a:p>
          <a:p>
            <a:r>
              <a:rPr lang="en-US" altLang="en-US" sz="2200" i="1" dirty="0" err="1" smtClean="0"/>
              <a:t>Kc,tgs</a:t>
            </a:r>
            <a:r>
              <a:rPr lang="en-US" altLang="en-US" sz="2200" i="1" dirty="0" smtClean="0"/>
              <a:t>: </a:t>
            </a:r>
            <a:r>
              <a:rPr lang="en-US" altLang="en-US" sz="2200" dirty="0" smtClean="0"/>
              <a:t>session key accessible AS to permit secure exchange between client and TGS</a:t>
            </a:r>
          </a:p>
          <a:p>
            <a:r>
              <a:rPr lang="en-US" altLang="en-US" sz="2200" i="1" dirty="0" err="1" smtClean="0"/>
              <a:t>IDtgs</a:t>
            </a:r>
            <a:r>
              <a:rPr lang="en-US" altLang="en-US" sz="2200" i="1" dirty="0" smtClean="0"/>
              <a:t>:    </a:t>
            </a:r>
            <a:r>
              <a:rPr lang="en-US" altLang="en-US" sz="2200" dirty="0" smtClean="0"/>
              <a:t>Confirms that this ticket is for the TGS</a:t>
            </a:r>
          </a:p>
          <a:p>
            <a:r>
              <a:rPr lang="en-US" altLang="en-US" sz="2200" i="1" dirty="0" smtClean="0"/>
              <a:t>TS2:       </a:t>
            </a:r>
            <a:r>
              <a:rPr lang="en-US" altLang="en-US" sz="2200" dirty="0" smtClean="0"/>
              <a:t>Informs client of time this ticket was issued</a:t>
            </a:r>
          </a:p>
          <a:p>
            <a:r>
              <a:rPr lang="en-US" altLang="en-US" sz="2200" i="1" dirty="0" smtClean="0"/>
              <a:t>Lifetime2:    </a:t>
            </a:r>
            <a:r>
              <a:rPr lang="en-US" altLang="en-US" sz="2200" dirty="0" smtClean="0"/>
              <a:t>Informs client of the lifetime of this ticket</a:t>
            </a:r>
          </a:p>
          <a:p>
            <a:r>
              <a:rPr lang="en-US" altLang="en-US" sz="2200" i="1" dirty="0" err="1" smtClean="0"/>
              <a:t>Tickettgs</a:t>
            </a:r>
            <a:r>
              <a:rPr lang="en-US" altLang="en-US" sz="2200" i="1" dirty="0" smtClean="0"/>
              <a:t>:     </a:t>
            </a:r>
            <a:r>
              <a:rPr lang="en-US" altLang="en-US" sz="2200" dirty="0" smtClean="0"/>
              <a:t>Ticket to be used by client to access TGS</a:t>
            </a:r>
          </a:p>
        </p:txBody>
      </p:sp>
    </p:spTree>
    <p:extLst>
      <p:ext uri="{BB962C8B-B14F-4D97-AF65-F5344CB8AC3E}">
        <p14:creationId xmlns:p14="http://schemas.microsoft.com/office/powerpoint/2010/main" xmlns="" val="4273736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457200" y="152401"/>
            <a:ext cx="8229600" cy="644434"/>
          </a:xfrm>
        </p:spPr>
        <p:txBody>
          <a:bodyPr/>
          <a:lstStyle/>
          <a:p>
            <a:r>
              <a:rPr lang="en-AU" altLang="en-US" dirty="0" smtClean="0"/>
              <a:t>Kerberos Realms</a:t>
            </a:r>
            <a:endParaRPr lang="en-US" altLang="en-US" dirty="0" smtClean="0"/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8610600" cy="5715000"/>
          </a:xfrm>
        </p:spPr>
        <p:txBody>
          <a:bodyPr/>
          <a:lstStyle/>
          <a:p>
            <a:r>
              <a:rPr lang="en-US" altLang="en-US" sz="2400" dirty="0" smtClean="0"/>
              <a:t>A Kerberos environment consists of:</a:t>
            </a:r>
          </a:p>
          <a:p>
            <a:pPr lvl="2"/>
            <a:r>
              <a:rPr lang="en-US" altLang="en-US" sz="2000" dirty="0" smtClean="0"/>
              <a:t>a Kerberos server</a:t>
            </a:r>
          </a:p>
          <a:p>
            <a:pPr lvl="2"/>
            <a:r>
              <a:rPr lang="en-US" altLang="en-US" sz="2000" dirty="0" smtClean="0"/>
              <a:t>a number of clients, all registered with server</a:t>
            </a:r>
          </a:p>
          <a:p>
            <a:pPr lvl="2"/>
            <a:r>
              <a:rPr lang="en-US" altLang="en-US" sz="2000" dirty="0" smtClean="0"/>
              <a:t>application servers, sharing keys with server</a:t>
            </a:r>
          </a:p>
          <a:p>
            <a:r>
              <a:rPr lang="en-US" altLang="en-US" sz="2400" dirty="0" smtClean="0"/>
              <a:t>this is termed a realm typically a single administrative domain</a:t>
            </a:r>
          </a:p>
          <a:p>
            <a:r>
              <a:rPr lang="en-US" altLang="en-US" sz="2400" dirty="0" smtClean="0"/>
              <a:t>if have multiple realms, </a:t>
            </a:r>
          </a:p>
          <a:p>
            <a:pPr lvl="2"/>
            <a:r>
              <a:rPr lang="en-US" altLang="en-US" sz="2000" dirty="0" smtClean="0"/>
              <a:t>Kerberos servers must have the user ID and hashed passwords of all participating users in its database.</a:t>
            </a:r>
          </a:p>
          <a:p>
            <a:pPr lvl="2"/>
            <a:r>
              <a:rPr lang="en-US" altLang="en-US" sz="2000" dirty="0" smtClean="0"/>
              <a:t>The Kerberos server must share a secret key with each server</a:t>
            </a:r>
          </a:p>
          <a:p>
            <a:pPr lvl="2"/>
            <a:r>
              <a:rPr lang="en-US" altLang="en-US" sz="2000" dirty="0" smtClean="0"/>
              <a:t>The Kerberos server in each interoperating realm shares a secret key with the server in the other realm. The two Kerberos servers are registered with each other</a:t>
            </a:r>
            <a:endParaRPr lang="en-AU" alt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xmlns="" val="2790029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53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53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en-US" smtClean="0"/>
          </a:p>
        </p:txBody>
      </p:sp>
      <p:pic>
        <p:nvPicPr>
          <p:cNvPr id="18436" name="Picture 5" descr="Ch14. Remote Kerberos.pdf                                      002F6F4DMacintosh HD                   B83AE914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580" b="12529"/>
          <a:stretch>
            <a:fillRect/>
          </a:stretch>
        </p:blipFill>
        <p:spPr bwMode="auto">
          <a:xfrm>
            <a:off x="76200" y="228600"/>
            <a:ext cx="5895975" cy="640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7" name="Title 1"/>
          <p:cNvSpPr>
            <a:spLocks noGrp="1"/>
          </p:cNvSpPr>
          <p:nvPr>
            <p:ph type="title"/>
          </p:nvPr>
        </p:nvSpPr>
        <p:spPr>
          <a:xfrm>
            <a:off x="4876800" y="106363"/>
            <a:ext cx="4114800" cy="884237"/>
          </a:xfrm>
        </p:spPr>
        <p:txBody>
          <a:bodyPr/>
          <a:lstStyle/>
          <a:p>
            <a:r>
              <a:rPr lang="en-AU" altLang="en-US" smtClean="0"/>
              <a:t>Kerberos Realms</a:t>
            </a: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xmlns="" val="1936279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31838"/>
          </a:xfrm>
        </p:spPr>
        <p:txBody>
          <a:bodyPr/>
          <a:lstStyle/>
          <a:p>
            <a:r>
              <a:rPr lang="en-AU" altLang="en-US" smtClean="0"/>
              <a:t>Kerberos Version 5</a:t>
            </a:r>
            <a:endParaRPr lang="en-US" altLang="en-US" smtClean="0"/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>
          <a:xfrm>
            <a:off x="76200" y="914400"/>
            <a:ext cx="8915400" cy="5562600"/>
          </a:xfrm>
        </p:spPr>
        <p:txBody>
          <a:bodyPr/>
          <a:lstStyle/>
          <a:p>
            <a:r>
              <a:rPr lang="en-US" altLang="en-US" sz="2400" dirty="0"/>
              <a:t>P</a:t>
            </a:r>
            <a:r>
              <a:rPr lang="en-US" altLang="en-US" sz="2400" dirty="0" smtClean="0"/>
              <a:t>rovides improvements over v4</a:t>
            </a:r>
          </a:p>
          <a:p>
            <a:pPr marL="112713"/>
            <a:r>
              <a:rPr lang="en-US" altLang="en-US" sz="2400" dirty="0" smtClean="0"/>
              <a:t>addresses environmental shortcomings</a:t>
            </a:r>
          </a:p>
          <a:p>
            <a:pPr marL="733425" lvl="2"/>
            <a:r>
              <a:rPr lang="en-US" altLang="en-US" sz="2200" dirty="0" smtClean="0"/>
              <a:t>Encryption </a:t>
            </a:r>
            <a:r>
              <a:rPr lang="en-US" altLang="en-US" sz="2200" dirty="0" err="1" smtClean="0"/>
              <a:t>Algo</a:t>
            </a:r>
            <a:r>
              <a:rPr lang="en-US" altLang="en-US" sz="2200" dirty="0" smtClean="0"/>
              <a:t>: v4 uses DES, v5 uses any encryption technique </a:t>
            </a:r>
          </a:p>
          <a:p>
            <a:pPr marL="733425" lvl="2"/>
            <a:r>
              <a:rPr lang="en-US" altLang="en-US" sz="2200" dirty="0" smtClean="0"/>
              <a:t>Internet protocol: v4 </a:t>
            </a:r>
            <a:r>
              <a:rPr lang="en-US" altLang="en-US" sz="2200" dirty="0" err="1" smtClean="0"/>
              <a:t>uese</a:t>
            </a:r>
            <a:r>
              <a:rPr lang="en-US" altLang="en-US" sz="2200" dirty="0" smtClean="0"/>
              <a:t> IP address, v5 allows any </a:t>
            </a:r>
            <a:r>
              <a:rPr lang="en-US" altLang="en-US" sz="2200" dirty="0" err="1" smtClean="0"/>
              <a:t>addr</a:t>
            </a:r>
            <a:r>
              <a:rPr lang="en-US" altLang="en-US" sz="2200" dirty="0" smtClean="0"/>
              <a:t>. types</a:t>
            </a:r>
          </a:p>
          <a:p>
            <a:pPr marL="733425" lvl="2"/>
            <a:r>
              <a:rPr lang="en-US" altLang="en-US" sz="2200" dirty="0" smtClean="0"/>
              <a:t>Message byte order: v4 user define, v5 uses (Abstract Syntax Notation) ASN.1 &amp; Basic Encoding Rules (BER)</a:t>
            </a:r>
          </a:p>
          <a:p>
            <a:pPr marL="733425" lvl="2"/>
            <a:r>
              <a:rPr lang="en-US" altLang="en-US" sz="2200" dirty="0" smtClean="0"/>
              <a:t>Ticket lifetime: v4 uses 8 bits (unit of 5 min) 2</a:t>
            </a:r>
            <a:r>
              <a:rPr lang="en-US" altLang="en-US" sz="2200" baseline="30000" dirty="0" smtClean="0"/>
              <a:t>8</a:t>
            </a:r>
            <a:r>
              <a:rPr lang="en-US" altLang="en-US" sz="2200" dirty="0" smtClean="0"/>
              <a:t> *5 = 1280 min</a:t>
            </a:r>
          </a:p>
          <a:p>
            <a:pPr marL="733425" lvl="2"/>
            <a:r>
              <a:rPr lang="en-US" altLang="en-US" sz="2200" dirty="0" smtClean="0"/>
              <a:t> v5 includes start time and end time explicitly</a:t>
            </a:r>
          </a:p>
          <a:p>
            <a:pPr marL="733425" lvl="2"/>
            <a:r>
              <a:rPr lang="en-US" altLang="en-US" sz="2200" dirty="0" smtClean="0"/>
              <a:t>Authentication forwarding: v5 allows a client to issue a request to print server  that then accesses the client’s file from a file server</a:t>
            </a:r>
          </a:p>
          <a:p>
            <a:pPr marL="733425" lvl="2"/>
            <a:r>
              <a:rPr lang="en-US" altLang="en-US" sz="2200" dirty="0" err="1" smtClean="0"/>
              <a:t>Interrealm</a:t>
            </a:r>
            <a:r>
              <a:rPr lang="en-US" altLang="en-US" sz="2200" dirty="0" smtClean="0"/>
              <a:t> </a:t>
            </a:r>
            <a:r>
              <a:rPr lang="en-US" altLang="en-US" sz="2200" dirty="0" err="1" smtClean="0"/>
              <a:t>auth</a:t>
            </a:r>
            <a:r>
              <a:rPr lang="en-US" altLang="en-US" sz="2200" dirty="0" smtClean="0"/>
              <a:t>: v4 requires on order of N</a:t>
            </a:r>
            <a:r>
              <a:rPr lang="en-US" altLang="en-US" sz="2200" baseline="30000" dirty="0" smtClean="0"/>
              <a:t>2</a:t>
            </a:r>
            <a:r>
              <a:rPr lang="en-US" altLang="en-US" sz="2200" dirty="0" smtClean="0"/>
              <a:t> </a:t>
            </a:r>
            <a:r>
              <a:rPr lang="en-US" altLang="en-US" sz="2200" dirty="0" err="1" smtClean="0"/>
              <a:t>kerberos</a:t>
            </a:r>
            <a:r>
              <a:rPr lang="en-US" altLang="en-US" sz="2200" dirty="0" smtClean="0"/>
              <a:t> to </a:t>
            </a:r>
            <a:r>
              <a:rPr lang="en-US" altLang="en-US" sz="2200" dirty="0" err="1" smtClean="0"/>
              <a:t>kerberos</a:t>
            </a:r>
            <a:r>
              <a:rPr lang="en-US" altLang="en-US" sz="2200" dirty="0" smtClean="0"/>
              <a:t> relationships, v5 requires fewer relationships</a:t>
            </a:r>
          </a:p>
        </p:txBody>
      </p:sp>
    </p:spTree>
    <p:extLst>
      <p:ext uri="{BB962C8B-B14F-4D97-AF65-F5344CB8AC3E}">
        <p14:creationId xmlns:p14="http://schemas.microsoft.com/office/powerpoint/2010/main" xmlns="" val="4028479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en-US" smtClean="0"/>
              <a:t>X.509 Authentication Service </a:t>
            </a:r>
            <a:endParaRPr lang="en-US" altLang="en-US" smtClean="0"/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altLang="en-US" sz="2800" dirty="0" smtClean="0"/>
              <a:t>X.509 certificates are widely used</a:t>
            </a:r>
          </a:p>
          <a:p>
            <a:r>
              <a:rPr lang="en-AU" altLang="en-US" sz="2800" dirty="0" smtClean="0"/>
              <a:t>X.509 certificate associates public key with its </a:t>
            </a:r>
            <a:r>
              <a:rPr lang="en-AU" altLang="en-US" sz="2800" dirty="0" smtClean="0"/>
              <a:t>user</a:t>
            </a:r>
            <a:endParaRPr lang="en-AU" altLang="en-US" sz="2800" dirty="0" smtClean="0"/>
          </a:p>
          <a:p>
            <a:r>
              <a:rPr lang="en-AU" altLang="en-US" sz="2800" dirty="0" smtClean="0"/>
              <a:t>defines </a:t>
            </a:r>
            <a:r>
              <a:rPr lang="en-AU" altLang="en-US" sz="2800" dirty="0" smtClean="0"/>
              <a:t>framework for authentication services </a:t>
            </a:r>
          </a:p>
          <a:p>
            <a:pPr lvl="1"/>
            <a:r>
              <a:rPr lang="en-AU" altLang="en-US" sz="2400" dirty="0" smtClean="0"/>
              <a:t>directory may store public-key certificates</a:t>
            </a:r>
          </a:p>
          <a:p>
            <a:pPr lvl="1"/>
            <a:r>
              <a:rPr lang="en-AU" altLang="en-US" sz="2400" dirty="0" smtClean="0"/>
              <a:t>with public key of user signed by certification authority </a:t>
            </a:r>
          </a:p>
          <a:p>
            <a:r>
              <a:rPr lang="en-AU" altLang="en-US" sz="2800" dirty="0" smtClean="0"/>
              <a:t>uses public-key crypto &amp; digital signatures </a:t>
            </a:r>
          </a:p>
          <a:p>
            <a:pPr lvl="1"/>
            <a:r>
              <a:rPr lang="en-AU" altLang="en-US" sz="2400" dirty="0" smtClean="0"/>
              <a:t>algorithms not standardised, but RSA </a:t>
            </a:r>
            <a:r>
              <a:rPr lang="en-AU" altLang="en-US" sz="2400" dirty="0" smtClean="0"/>
              <a:t>recommended</a:t>
            </a:r>
            <a:endParaRPr lang="en-AU" alt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2998204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2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r>
              <a:rPr lang="en-AU" altLang="en-US" smtClean="0"/>
              <a:t>X.509 Certificates</a:t>
            </a:r>
            <a:endParaRPr lang="en-US" altLang="en-US" smtClean="0"/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>
          <a:xfrm>
            <a:off x="457200" y="1338943"/>
            <a:ext cx="8229600" cy="4735286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AU" sz="2400" dirty="0"/>
              <a:t>I</a:t>
            </a:r>
            <a:r>
              <a:rPr lang="en-AU" sz="2400" dirty="0" smtClean="0"/>
              <a:t>ssued by a Certification Authority (CA), containing: </a:t>
            </a:r>
          </a:p>
          <a:p>
            <a:pPr marL="579438" lvl="1" indent="-225425">
              <a:lnSpc>
                <a:spcPct val="90000"/>
              </a:lnSpc>
              <a:defRPr/>
            </a:pPr>
            <a:r>
              <a:rPr lang="en-AU" sz="2400" dirty="0" smtClean="0"/>
              <a:t>version (1, 2, or 3) </a:t>
            </a:r>
            <a:r>
              <a:rPr lang="en-AU" sz="2400" dirty="0" smtClean="0"/>
              <a:t>:</a:t>
            </a:r>
            <a:endParaRPr lang="en-AU" sz="2400" dirty="0" smtClean="0"/>
          </a:p>
          <a:p>
            <a:pPr marL="579438" lvl="1" indent="-225425">
              <a:lnSpc>
                <a:spcPct val="90000"/>
              </a:lnSpc>
              <a:defRPr/>
            </a:pPr>
            <a:r>
              <a:rPr lang="en-AU" sz="2400" dirty="0" smtClean="0"/>
              <a:t>serial number (unique within CA) identifying certificate:  </a:t>
            </a:r>
          </a:p>
          <a:p>
            <a:pPr marL="579438" lvl="1" indent="-225425">
              <a:lnSpc>
                <a:spcPct val="90000"/>
              </a:lnSpc>
              <a:defRPr/>
            </a:pPr>
            <a:r>
              <a:rPr lang="en-AU" sz="2400" dirty="0" smtClean="0"/>
              <a:t>signature algorithm identifier</a:t>
            </a:r>
            <a:r>
              <a:rPr lang="en-AU" sz="2400" dirty="0" smtClean="0"/>
              <a:t>:</a:t>
            </a:r>
            <a:endParaRPr lang="en-AU" sz="2400" dirty="0" smtClean="0"/>
          </a:p>
          <a:p>
            <a:pPr marL="579438" lvl="1" indent="-225425">
              <a:lnSpc>
                <a:spcPct val="90000"/>
              </a:lnSpc>
              <a:defRPr/>
            </a:pPr>
            <a:r>
              <a:rPr lang="en-AU" sz="2400" dirty="0" smtClean="0"/>
              <a:t>issuer X.500 name (CA</a:t>
            </a:r>
            <a:r>
              <a:rPr lang="en-AU" sz="2400" dirty="0" smtClean="0"/>
              <a:t>):</a:t>
            </a:r>
            <a:endParaRPr lang="en-AU" sz="2400" dirty="0" smtClean="0"/>
          </a:p>
          <a:p>
            <a:pPr marL="579438" lvl="1" indent="-225425">
              <a:lnSpc>
                <a:spcPct val="90000"/>
              </a:lnSpc>
              <a:defRPr/>
            </a:pPr>
            <a:r>
              <a:rPr lang="en-AU" sz="2400" dirty="0" smtClean="0"/>
              <a:t>period of validity (from - to dates) </a:t>
            </a:r>
          </a:p>
          <a:p>
            <a:pPr marL="354013" lvl="1" indent="0">
              <a:lnSpc>
                <a:spcPct val="90000"/>
              </a:lnSpc>
              <a:buNone/>
              <a:defRPr/>
            </a:pPr>
            <a:endParaRPr lang="en-AU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4122566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/>
          <a:lstStyle/>
          <a:p>
            <a:r>
              <a:rPr lang="en-AU" altLang="en-US" smtClean="0"/>
              <a:t>X.509 Certificates</a:t>
            </a:r>
            <a:endParaRPr lang="en-US" altLang="en-US" smtClean="0"/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>
          <a:xfrm>
            <a:off x="574765" y="1521823"/>
            <a:ext cx="8229600" cy="4042954"/>
          </a:xfrm>
        </p:spPr>
        <p:txBody>
          <a:bodyPr/>
          <a:lstStyle/>
          <a:p>
            <a:pPr marL="579438" lvl="1" indent="-225425">
              <a:lnSpc>
                <a:spcPct val="90000"/>
              </a:lnSpc>
              <a:defRPr/>
            </a:pPr>
            <a:r>
              <a:rPr lang="en-AU" sz="2400" dirty="0" smtClean="0"/>
              <a:t>subject X.500 name (name of owner</a:t>
            </a:r>
            <a:r>
              <a:rPr lang="en-AU" sz="2400" dirty="0" smtClean="0"/>
              <a:t>):</a:t>
            </a:r>
            <a:endParaRPr lang="en-AU" sz="2400" dirty="0" smtClean="0"/>
          </a:p>
          <a:p>
            <a:pPr marL="579438" lvl="1" indent="-225425">
              <a:lnSpc>
                <a:spcPct val="90000"/>
              </a:lnSpc>
              <a:defRPr/>
            </a:pPr>
            <a:r>
              <a:rPr lang="en-AU" sz="2400" dirty="0" smtClean="0"/>
              <a:t>subject public-key info (algorithm, parameters, key) </a:t>
            </a:r>
            <a:r>
              <a:rPr lang="en-AU" sz="2400" dirty="0" smtClean="0"/>
              <a:t>:</a:t>
            </a:r>
            <a:endParaRPr lang="en-AU" sz="2400" dirty="0" smtClean="0"/>
          </a:p>
          <a:p>
            <a:pPr marL="579438" lvl="1" indent="-225425">
              <a:lnSpc>
                <a:spcPct val="90000"/>
              </a:lnSpc>
              <a:defRPr/>
            </a:pPr>
            <a:r>
              <a:rPr lang="en-AU" sz="2400" dirty="0" smtClean="0"/>
              <a:t>issuer unique identifier (v2</a:t>
            </a:r>
            <a:r>
              <a:rPr lang="en-AU" sz="2400" dirty="0" smtClean="0"/>
              <a:t>+):</a:t>
            </a:r>
            <a:endParaRPr lang="en-AU" sz="2400" dirty="0" smtClean="0"/>
          </a:p>
          <a:p>
            <a:pPr marL="579438" lvl="1" indent="-225425">
              <a:lnSpc>
                <a:spcPct val="90000"/>
              </a:lnSpc>
              <a:defRPr/>
            </a:pPr>
            <a:r>
              <a:rPr lang="en-AU" sz="2400" dirty="0" smtClean="0"/>
              <a:t>subject unique identifier (v2+)</a:t>
            </a:r>
          </a:p>
          <a:p>
            <a:pPr marL="579438" lvl="1" indent="-225425">
              <a:lnSpc>
                <a:spcPct val="90000"/>
              </a:lnSpc>
              <a:defRPr/>
            </a:pPr>
            <a:r>
              <a:rPr lang="en-AU" sz="2400" dirty="0" smtClean="0"/>
              <a:t>extension fields (v3) </a:t>
            </a:r>
          </a:p>
          <a:p>
            <a:pPr marL="579438" lvl="1" indent="-225425">
              <a:lnSpc>
                <a:spcPct val="90000"/>
              </a:lnSpc>
              <a:defRPr/>
            </a:pPr>
            <a:r>
              <a:rPr lang="en-AU" sz="2400" dirty="0" smtClean="0"/>
              <a:t>signature (of hash of all fields in certificate): </a:t>
            </a:r>
          </a:p>
        </p:txBody>
      </p:sp>
    </p:spTree>
    <p:extLst>
      <p:ext uri="{BB962C8B-B14F-4D97-AF65-F5344CB8AC3E}">
        <p14:creationId xmlns:p14="http://schemas.microsoft.com/office/powerpoint/2010/main" xmlns="" val="2958023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Obtaining a </a:t>
            </a:r>
            <a:r>
              <a:rPr lang="en-AU" altLang="en-US" smtClean="0"/>
              <a:t>Certificate </a:t>
            </a:r>
            <a:endParaRPr lang="en-US" altLang="en-US" smtClean="0"/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altLang="en-US" sz="2400" dirty="0" smtClean="0"/>
              <a:t>Any user with access to the public key  CA can get any certificate from it </a:t>
            </a:r>
          </a:p>
          <a:p>
            <a:r>
              <a:rPr lang="en-AU" altLang="en-US" sz="2400" dirty="0" smtClean="0"/>
              <a:t>Only the CA can modify a certificate </a:t>
            </a:r>
          </a:p>
          <a:p>
            <a:r>
              <a:rPr lang="en-AU" altLang="en-US" sz="2400" dirty="0" smtClean="0"/>
              <a:t>Because cannot be forged, certificates can be placed in a public directory </a:t>
            </a:r>
          </a:p>
          <a:p>
            <a:endParaRPr lang="en-US" alt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843427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en-US" smtClean="0"/>
              <a:t>CA Hierarchy </a:t>
            </a:r>
            <a:endParaRPr lang="en-US" altLang="en-US" smtClean="0"/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AU" altLang="en-US" sz="2800" dirty="0" smtClean="0"/>
              <a:t>If both users share a common CA then they are assumed to know its public key </a:t>
            </a:r>
          </a:p>
          <a:p>
            <a:pPr>
              <a:lnSpc>
                <a:spcPct val="90000"/>
              </a:lnSpc>
            </a:pPr>
            <a:r>
              <a:rPr lang="en-AU" altLang="en-US" sz="2800" dirty="0" smtClean="0"/>
              <a:t>Otherwise CA's must form a hierarchy </a:t>
            </a:r>
          </a:p>
          <a:p>
            <a:pPr>
              <a:lnSpc>
                <a:spcPct val="90000"/>
              </a:lnSpc>
            </a:pPr>
            <a:r>
              <a:rPr lang="en-AU" altLang="en-US" sz="2800" dirty="0" smtClean="0"/>
              <a:t>Each </a:t>
            </a:r>
            <a:r>
              <a:rPr lang="en-AU" altLang="en-US" sz="2800" dirty="0" smtClean="0"/>
              <a:t>client trusts parents certificates </a:t>
            </a:r>
          </a:p>
          <a:p>
            <a:pPr>
              <a:lnSpc>
                <a:spcPct val="90000"/>
              </a:lnSpc>
            </a:pPr>
            <a:r>
              <a:rPr lang="en-AU" altLang="en-US" sz="2800" dirty="0" smtClean="0"/>
              <a:t>Enable verification of any certificate from one CA by users of all other CAs in hierarchy </a:t>
            </a:r>
          </a:p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105842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en-US" smtClean="0"/>
              <a:t>Certificate Revocation</a:t>
            </a:r>
            <a:endParaRPr lang="en-US" altLang="en-US" smtClean="0"/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09600" indent="-609600"/>
            <a:r>
              <a:rPr lang="en-US" altLang="en-US" sz="2800" smtClean="0"/>
              <a:t>Certificates have a period of validity</a:t>
            </a:r>
          </a:p>
          <a:p>
            <a:pPr marL="609600" indent="-609600"/>
            <a:r>
              <a:rPr lang="en-US" altLang="en-US" sz="2800" smtClean="0"/>
              <a:t>May need to revoke before expiry, eg:</a:t>
            </a:r>
          </a:p>
          <a:p>
            <a:pPr marL="990600" lvl="1" indent="-533400">
              <a:buFontTx/>
              <a:buAutoNum type="arabicPeriod"/>
            </a:pPr>
            <a:r>
              <a:rPr lang="en-AU" altLang="en-US" sz="2400" smtClean="0"/>
              <a:t>user's private key is compromised</a:t>
            </a:r>
          </a:p>
          <a:p>
            <a:pPr marL="990600" lvl="1" indent="-533400">
              <a:buFontTx/>
              <a:buAutoNum type="arabicPeriod"/>
            </a:pPr>
            <a:r>
              <a:rPr lang="en-AU" altLang="en-US" sz="2400" smtClean="0"/>
              <a:t>user is no longer certified by this CA</a:t>
            </a:r>
          </a:p>
          <a:p>
            <a:pPr marL="990600" lvl="1" indent="-533400">
              <a:buFontTx/>
              <a:buAutoNum type="arabicPeriod"/>
            </a:pPr>
            <a:r>
              <a:rPr lang="en-AU" altLang="en-US" sz="2400" smtClean="0"/>
              <a:t>CA's certificate is compromised</a:t>
            </a:r>
          </a:p>
          <a:p>
            <a:pPr marL="609600" indent="-609600"/>
            <a:r>
              <a:rPr lang="en-US" altLang="en-US" sz="2800" smtClean="0"/>
              <a:t>CA’s maintain list of revoked certificates</a:t>
            </a:r>
          </a:p>
          <a:p>
            <a:pPr marL="990600" lvl="1" indent="-533400"/>
            <a:r>
              <a:rPr lang="en-US" altLang="en-US" sz="2400" smtClean="0"/>
              <a:t>the Certificate Revocation List (CRL)</a:t>
            </a:r>
          </a:p>
          <a:p>
            <a:pPr marL="609600" indent="-609600"/>
            <a:r>
              <a:rPr lang="en-US" altLang="en-US" sz="2800" smtClean="0"/>
              <a:t>Users should check certificates with CA’s CRL</a:t>
            </a: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xmlns="" val="3928698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56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256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en-US" smtClean="0"/>
              <a:t>Authentication Procedures</a:t>
            </a:r>
            <a:endParaRPr lang="en-US" altLang="en-US" smtClean="0"/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458200" cy="4525963"/>
          </a:xfrm>
        </p:spPr>
        <p:txBody>
          <a:bodyPr/>
          <a:lstStyle/>
          <a:p>
            <a:r>
              <a:rPr lang="en-AU" altLang="en-US" sz="2400" dirty="0" smtClean="0"/>
              <a:t>X.509 includes three alternative (</a:t>
            </a:r>
            <a:r>
              <a:rPr lang="en-US" altLang="en-US" sz="2400" dirty="0" smtClean="0"/>
              <a:t>all use public-key signatures) </a:t>
            </a:r>
            <a:r>
              <a:rPr lang="en-AU" altLang="en-US" sz="2400" dirty="0" smtClean="0"/>
              <a:t>authentication procedures: </a:t>
            </a:r>
          </a:p>
          <a:p>
            <a:pPr lvl="1"/>
            <a:r>
              <a:rPr lang="en-AU" altLang="en-US" sz="2400" dirty="0" smtClean="0"/>
              <a:t>One-Way Authentication </a:t>
            </a:r>
          </a:p>
          <a:p>
            <a:pPr lvl="1"/>
            <a:r>
              <a:rPr lang="en-AU" altLang="en-US" sz="2400" dirty="0" smtClean="0"/>
              <a:t>Two-Way Authentication </a:t>
            </a:r>
          </a:p>
          <a:p>
            <a:pPr lvl="1"/>
            <a:r>
              <a:rPr lang="en-AU" altLang="en-US" sz="2400" dirty="0" smtClean="0"/>
              <a:t>Three-Way Authentication </a:t>
            </a:r>
          </a:p>
          <a:p>
            <a:r>
              <a:rPr lang="en-US" altLang="en-US" sz="2400" dirty="0" smtClean="0"/>
              <a:t>Assumed that two parties know each other's public key, through certificates or directory</a:t>
            </a:r>
            <a:endParaRPr lang="en-AU" alt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1949633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57600" y="4953000"/>
            <a:ext cx="54102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7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762000"/>
          </a:xfrm>
        </p:spPr>
        <p:txBody>
          <a:bodyPr/>
          <a:lstStyle/>
          <a:p>
            <a:r>
              <a:rPr lang="en-AU" altLang="en-US" dirty="0" smtClean="0"/>
              <a:t>One-Way Authentication</a:t>
            </a:r>
            <a:endParaRPr lang="en-US" alt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762000"/>
            <a:ext cx="8229600" cy="4678363"/>
          </a:xfrm>
        </p:spPr>
        <p:txBody>
          <a:bodyPr/>
          <a:lstStyle/>
          <a:p>
            <a:pPr>
              <a:defRPr/>
            </a:pPr>
            <a:r>
              <a:rPr lang="en-AU" sz="2800" dirty="0" smtClean="0"/>
              <a:t>One message ( A-&gt;B) used to establish </a:t>
            </a:r>
          </a:p>
          <a:p>
            <a:pPr marL="971550" lvl="1" indent="-514350">
              <a:buFont typeface="+mj-lt"/>
              <a:buAutoNum type="arabicPeriod"/>
              <a:defRPr/>
            </a:pPr>
            <a:r>
              <a:rPr lang="en-AU" dirty="0" smtClean="0"/>
              <a:t>the identity of A and that message is from A </a:t>
            </a:r>
          </a:p>
          <a:p>
            <a:pPr marL="971550" lvl="1" indent="-514350">
              <a:buFont typeface="+mj-lt"/>
              <a:buAutoNum type="arabicPeriod"/>
              <a:defRPr/>
            </a:pPr>
            <a:r>
              <a:rPr lang="en-AU" dirty="0" smtClean="0"/>
              <a:t>message was intended for B </a:t>
            </a:r>
          </a:p>
          <a:p>
            <a:pPr marL="971550" lvl="1" indent="-514350">
              <a:buFont typeface="+mj-lt"/>
              <a:buAutoNum type="arabicPeriod"/>
              <a:defRPr/>
            </a:pPr>
            <a:r>
              <a:rPr lang="en-AU" dirty="0" smtClean="0"/>
              <a:t>integrity &amp; originality of message </a:t>
            </a:r>
          </a:p>
          <a:p>
            <a:pPr>
              <a:defRPr/>
            </a:pPr>
            <a:r>
              <a:rPr lang="en-AU" sz="2800" dirty="0" smtClean="0"/>
              <a:t>Message must include timestamp, nonce, B's identity and is signed by A</a:t>
            </a:r>
          </a:p>
          <a:p>
            <a:pPr>
              <a:defRPr/>
            </a:pPr>
            <a:r>
              <a:rPr lang="en-AU" sz="2800" dirty="0" smtClean="0"/>
              <a:t>Only identity of initiator is verified</a:t>
            </a:r>
          </a:p>
          <a:p>
            <a:pPr>
              <a:defRPr/>
            </a:pPr>
            <a:r>
              <a:rPr lang="en-AU" sz="2800" dirty="0" smtClean="0"/>
              <a:t>may include additional info for B</a:t>
            </a:r>
          </a:p>
          <a:p>
            <a:pPr lvl="1">
              <a:defRPr/>
            </a:pPr>
            <a:r>
              <a:rPr lang="en-AU" dirty="0" smtClean="0"/>
              <a:t>e.g. session key </a:t>
            </a:r>
          </a:p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38212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581297"/>
          </a:xfrm>
        </p:spPr>
        <p:txBody>
          <a:bodyPr/>
          <a:lstStyle/>
          <a:p>
            <a:r>
              <a:rPr lang="en-AU" altLang="en-US" dirty="0" smtClean="0"/>
              <a:t>Two-Way Authentication</a:t>
            </a:r>
            <a:endParaRPr lang="en-US" altLang="en-US" dirty="0" smtClean="0"/>
          </a:p>
        </p:txBody>
      </p:sp>
      <p:sp>
        <p:nvSpPr>
          <p:cNvPr id="32771" name="Content Placeholder 2"/>
          <p:cNvSpPr>
            <a:spLocks noGrp="1"/>
          </p:cNvSpPr>
          <p:nvPr>
            <p:ph idx="1"/>
          </p:nvPr>
        </p:nvSpPr>
        <p:spPr>
          <a:xfrm>
            <a:off x="381000" y="1066800"/>
            <a:ext cx="8229600" cy="3657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AU" altLang="en-US" sz="2800" smtClean="0"/>
              <a:t>Two messages (A-&gt;B, B-&gt;A) which also establishes in addition:</a:t>
            </a:r>
          </a:p>
          <a:p>
            <a:pPr marL="971550" lvl="1" indent="-514350">
              <a:lnSpc>
                <a:spcPct val="90000"/>
              </a:lnSpc>
              <a:buFont typeface="Arial" panose="020B0604020202020204" pitchFamily="34" charset="0"/>
              <a:buAutoNum type="arabicPeriod" startAt="4"/>
            </a:pPr>
            <a:r>
              <a:rPr lang="en-AU" altLang="en-US" smtClean="0"/>
              <a:t>the identity of B and that reply is from B </a:t>
            </a:r>
          </a:p>
          <a:p>
            <a:pPr marL="971550" lvl="1" indent="-514350">
              <a:lnSpc>
                <a:spcPct val="90000"/>
              </a:lnSpc>
              <a:buFont typeface="Arial" panose="020B0604020202020204" pitchFamily="34" charset="0"/>
              <a:buAutoNum type="arabicPeriod" startAt="4"/>
            </a:pPr>
            <a:r>
              <a:rPr lang="en-AU" altLang="en-US" smtClean="0"/>
              <a:t>that reply is intended for A </a:t>
            </a:r>
          </a:p>
          <a:p>
            <a:pPr marL="971550" lvl="1" indent="-514350">
              <a:lnSpc>
                <a:spcPct val="90000"/>
              </a:lnSpc>
              <a:buFont typeface="Arial" panose="020B0604020202020204" pitchFamily="34" charset="0"/>
              <a:buAutoNum type="arabicPeriod" startAt="4"/>
            </a:pPr>
            <a:r>
              <a:rPr lang="en-AU" altLang="en-US" smtClean="0"/>
              <a:t>integrity &amp; originality of reply </a:t>
            </a:r>
          </a:p>
          <a:p>
            <a:pPr>
              <a:lnSpc>
                <a:spcPct val="90000"/>
              </a:lnSpc>
            </a:pPr>
            <a:r>
              <a:rPr lang="en-AU" altLang="en-US" sz="2800" smtClean="0"/>
              <a:t>reply includes original nonce from A, also timestamp and nonce from B</a:t>
            </a:r>
          </a:p>
          <a:p>
            <a:pPr>
              <a:lnSpc>
                <a:spcPct val="90000"/>
              </a:lnSpc>
            </a:pPr>
            <a:r>
              <a:rPr lang="en-AU" altLang="en-US" sz="2800" smtClean="0"/>
              <a:t>may include additional info for A</a:t>
            </a:r>
            <a:endParaRPr lang="en-US" altLang="en-US" sz="280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2EB70F9-FF17-4675-AF2F-FE20A4579793}" type="slidenum">
              <a:rPr lang="en-US" altLang="en-US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30</a:t>
            </a:fld>
            <a:endParaRPr lang="en-US" alt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pic>
        <p:nvPicPr>
          <p:cNvPr id="3277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05200" y="4702175"/>
            <a:ext cx="5638800" cy="215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231026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2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457200" y="228601"/>
            <a:ext cx="8229600" cy="495300"/>
          </a:xfrm>
        </p:spPr>
        <p:txBody>
          <a:bodyPr/>
          <a:lstStyle/>
          <a:p>
            <a:r>
              <a:rPr lang="en-AU" altLang="en-US" dirty="0" smtClean="0"/>
              <a:t>Three-Way Authentication</a:t>
            </a:r>
            <a:endParaRPr lang="en-US" altLang="en-US" dirty="0" smtClean="0"/>
          </a:p>
        </p:txBody>
      </p:sp>
      <p:sp>
        <p:nvSpPr>
          <p:cNvPr id="33795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2895600"/>
          </a:xfrm>
        </p:spPr>
        <p:txBody>
          <a:bodyPr/>
          <a:lstStyle/>
          <a:p>
            <a:r>
              <a:rPr lang="en-AU" altLang="en-US" sz="2800" smtClean="0"/>
              <a:t>Three messages (A-&gt;B, B-&gt;A, A-&gt;B) which enables above authentication without synchronized clocks </a:t>
            </a:r>
          </a:p>
          <a:p>
            <a:r>
              <a:rPr lang="en-US" altLang="en-US" sz="2800" smtClean="0"/>
              <a:t>a final message from A to B is included, which contains a signed copy of the nonce </a:t>
            </a:r>
            <a:r>
              <a:rPr lang="en-US" altLang="en-US" sz="2800" i="1" smtClean="0"/>
              <a:t>r</a:t>
            </a:r>
            <a:r>
              <a:rPr lang="en-US" altLang="en-US" sz="2800" i="1" baseline="-25000" smtClean="0"/>
              <a:t>B</a:t>
            </a:r>
            <a:endParaRPr lang="en-AU" altLang="en-US" sz="2800" baseline="-25000" smtClean="0"/>
          </a:p>
          <a:p>
            <a:r>
              <a:rPr lang="en-AU" altLang="en-US" sz="2800" smtClean="0"/>
              <a:t>means that timestamps need not be checked or relied upon </a:t>
            </a:r>
          </a:p>
          <a:p>
            <a:endParaRPr lang="en-US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A5074D40-D823-4C27-81BA-31DC1AD55868}" type="slidenum">
              <a:rPr lang="en-US" altLang="en-US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31</a:t>
            </a:fld>
            <a:endParaRPr lang="en-US" alt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2133600" y="4114800"/>
            <a:ext cx="5334000" cy="2438400"/>
            <a:chOff x="1981200" y="4191000"/>
            <a:chExt cx="5334000" cy="2438400"/>
          </a:xfrm>
        </p:grpSpPr>
        <p:pic>
          <p:nvPicPr>
            <p:cNvPr id="33798" name="Picture 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81200" y="4191000"/>
              <a:ext cx="5334000" cy="1943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799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38400" y="5848350"/>
              <a:ext cx="4495800" cy="781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xmlns="" val="2522753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Summary</a:t>
            </a:r>
            <a:endParaRPr lang="en-AU" alt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sz="2400" dirty="0" smtClean="0"/>
              <a:t>In today’s we talked about Kerberos as an authentication application.</a:t>
            </a:r>
          </a:p>
          <a:p>
            <a:pPr>
              <a:defRPr/>
            </a:pPr>
            <a:r>
              <a:rPr lang="en-US" sz="2400" dirty="0" smtClean="0"/>
              <a:t>Its different versions were also discussed. </a:t>
            </a:r>
          </a:p>
          <a:p>
            <a:pPr>
              <a:defRPr/>
            </a:pPr>
            <a:r>
              <a:rPr lang="en-US" sz="2400" dirty="0" smtClean="0"/>
              <a:t>We talked about one way, two way, and three way authentication </a:t>
            </a:r>
            <a:r>
              <a:rPr lang="en-AU" dirty="0" smtClean="0"/>
              <a:t>in X.509</a:t>
            </a:r>
          </a:p>
          <a:p>
            <a:pPr>
              <a:defRPr/>
            </a:pPr>
            <a:r>
              <a:rPr lang="en-AU" sz="2400" dirty="0" smtClean="0"/>
              <a:t>We also glanced how certificates are issued by CA.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3090981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Next lecture topics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82235"/>
            <a:ext cx="8229600" cy="4530725"/>
          </a:xfrm>
        </p:spPr>
        <p:txBody>
          <a:bodyPr/>
          <a:lstStyle/>
          <a:p>
            <a:r>
              <a:rPr lang="en-US" sz="2400" dirty="0" smtClean="0"/>
              <a:t>Our discussion on more interesting topics on incorporating security in networks </a:t>
            </a:r>
            <a:r>
              <a:rPr lang="en-US" sz="2400" smtClean="0"/>
              <a:t>will continue.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1006577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90600"/>
            <a:ext cx="7772400" cy="1890713"/>
          </a:xfrm>
        </p:spPr>
        <p:txBody>
          <a:bodyPr/>
          <a:lstStyle/>
          <a:p>
            <a:pPr eaLnBrk="1" hangingPunct="1"/>
            <a:r>
              <a:rPr lang="en-US" altLang="en-US" smtClean="0"/>
              <a:t>The End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s-8">
  <a:themeElements>
    <a:clrScheme name="os-8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os-8">
      <a:majorFont>
        <a:latin typeface="Arial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lnDef>
  </a:objectDefaults>
  <a:extraClrSchemeLst>
    <a:extraClrScheme>
      <a:clrScheme name="os-8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OS8</Template>
  <TotalTime>14413</TotalTime>
  <Words>1433</Words>
  <Application>Microsoft Office PowerPoint</Application>
  <PresentationFormat>On-screen Show (4:3)</PresentationFormat>
  <Paragraphs>206</Paragraphs>
  <Slides>34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os-8</vt:lpstr>
      <vt:lpstr>Slide 1</vt:lpstr>
      <vt:lpstr>Slide 2</vt:lpstr>
      <vt:lpstr>Summary of the Previous Lecture</vt:lpstr>
      <vt:lpstr>Outlines of today’s lecture</vt:lpstr>
      <vt:lpstr>Objectives</vt:lpstr>
      <vt:lpstr>Authentication Applications  </vt:lpstr>
      <vt:lpstr>Kerberos</vt:lpstr>
      <vt:lpstr>Threat in distributed environment</vt:lpstr>
      <vt:lpstr>Three approaches for security</vt:lpstr>
      <vt:lpstr>Kerberos Requirements</vt:lpstr>
      <vt:lpstr>Kerberos Requirements</vt:lpstr>
      <vt:lpstr>Kerberos v4 Dialogue</vt:lpstr>
      <vt:lpstr>Kerberos v4</vt:lpstr>
      <vt:lpstr>Vulnerabilities</vt:lpstr>
      <vt:lpstr>Kerberos Overview</vt:lpstr>
      <vt:lpstr>Kerberos  v4 Message Exchanges</vt:lpstr>
      <vt:lpstr>Cont.</vt:lpstr>
      <vt:lpstr>Rationale for the Elements of the Kerberos v4 Protocol</vt:lpstr>
      <vt:lpstr>Kerberos Realms</vt:lpstr>
      <vt:lpstr>Kerberos Realms</vt:lpstr>
      <vt:lpstr>Kerberos Version 5</vt:lpstr>
      <vt:lpstr>X.509 Authentication Service </vt:lpstr>
      <vt:lpstr>X.509 Certificates</vt:lpstr>
      <vt:lpstr>X.509 Certificates</vt:lpstr>
      <vt:lpstr>Obtaining a Certificate </vt:lpstr>
      <vt:lpstr>CA Hierarchy </vt:lpstr>
      <vt:lpstr>Certificate Revocation</vt:lpstr>
      <vt:lpstr>Authentication Procedures</vt:lpstr>
      <vt:lpstr>One-Way Authentication</vt:lpstr>
      <vt:lpstr>Two-Way Authentication</vt:lpstr>
      <vt:lpstr>Three-Way Authentication</vt:lpstr>
      <vt:lpstr>Summary</vt:lpstr>
      <vt:lpstr>Next lecture topics</vt:lpstr>
      <vt:lpstr>The End</vt:lpstr>
    </vt:vector>
  </TitlesOfParts>
  <Company>Lucent Technologies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2.01</dc:title>
  <dc:creator>Lucent End User</dc:creator>
  <cp:lastModifiedBy>NTS</cp:lastModifiedBy>
  <cp:revision>628</cp:revision>
  <cp:lastPrinted>2001-06-14T13:58:17Z</cp:lastPrinted>
  <dcterms:created xsi:type="dcterms:W3CDTF">2011-01-13T23:43:38Z</dcterms:created>
  <dcterms:modified xsi:type="dcterms:W3CDTF">2015-06-26T11:18:03Z</dcterms:modified>
</cp:coreProperties>
</file>