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28"/>
  </p:notesMasterIdLst>
  <p:handoutMasterIdLst>
    <p:handoutMasterId r:id="rId29"/>
  </p:handoutMasterIdLst>
  <p:sldIdLst>
    <p:sldId id="403" r:id="rId2"/>
    <p:sldId id="1039" r:id="rId3"/>
    <p:sldId id="925" r:id="rId4"/>
    <p:sldId id="483" r:id="rId5"/>
    <p:sldId id="1067" r:id="rId6"/>
    <p:sldId id="1068" r:id="rId7"/>
    <p:sldId id="1074" r:id="rId8"/>
    <p:sldId id="1093" r:id="rId9"/>
    <p:sldId id="1078" r:id="rId10"/>
    <p:sldId id="1095" r:id="rId11"/>
    <p:sldId id="1094" r:id="rId12"/>
    <p:sldId id="1079" r:id="rId13"/>
    <p:sldId id="1082" r:id="rId14"/>
    <p:sldId id="1083" r:id="rId15"/>
    <p:sldId id="1085" r:id="rId16"/>
    <p:sldId id="1088" r:id="rId17"/>
    <p:sldId id="1089" r:id="rId18"/>
    <p:sldId id="1090" r:id="rId19"/>
    <p:sldId id="1091" r:id="rId20"/>
    <p:sldId id="1092" r:id="rId21"/>
    <p:sldId id="1096" r:id="rId22"/>
    <p:sldId id="1097" r:id="rId23"/>
    <p:sldId id="1098" r:id="rId24"/>
    <p:sldId id="963" r:id="rId25"/>
    <p:sldId id="575" r:id="rId26"/>
    <p:sldId id="501" r:id="rId27"/>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9900"/>
    <a:srgbClr val="FF0000"/>
    <a:srgbClr val="CC3300"/>
    <a:srgbClr val="CC66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3454" autoAdjust="0"/>
  </p:normalViewPr>
  <p:slideViewPr>
    <p:cSldViewPr snapToGrid="0">
      <p:cViewPr varScale="1">
        <p:scale>
          <a:sx n="55" d="100"/>
          <a:sy n="55" d="100"/>
        </p:scale>
        <p:origin x="-1698" y="-84"/>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91569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60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7EF831-0050-4DC3-9ABD-EEC9D277734B}" type="slidenum">
              <a:rPr lang="en-US" altLang="en-US">
                <a:latin typeface="Calibri" panose="020F0502020204030204" pitchFamily="34" charset="0"/>
              </a:rPr>
              <a:pPr eaLnBrk="1" hangingPunct="1"/>
              <a:t>21</a:t>
            </a:fld>
            <a:endParaRPr lang="en-US" altLang="en-US">
              <a:latin typeface="Calibri" panose="020F0502020204030204" pitchFamily="34" charset="0"/>
            </a:endParaRPr>
          </a:p>
        </p:txBody>
      </p:sp>
    </p:spTree>
    <p:extLst>
      <p:ext uri="{BB962C8B-B14F-4D97-AF65-F5344CB8AC3E}">
        <p14:creationId xmlns:p14="http://schemas.microsoft.com/office/powerpoint/2010/main" xmlns="" val="2887089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26</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7C7F09EE-3B71-464C-9CA2-E09B22C3910D}" type="datetime1">
              <a:rPr lang="en-US"/>
              <a:pPr>
                <a:defRPr/>
              </a:pPr>
              <a:t>25/06/2015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C076464E-56CA-43BA-A15C-CB462FD1EA4C}" type="slidenum">
              <a:rPr lang="en-US" altLang="en-US"/>
              <a:pPr/>
              <a:t>‹#›</a:t>
            </a:fld>
            <a:endParaRPr lang="en-US" altLang="en-US"/>
          </a:p>
        </p:txBody>
      </p:sp>
    </p:spTree>
    <p:extLst>
      <p:ext uri="{BB962C8B-B14F-4D97-AF65-F5344CB8AC3E}">
        <p14:creationId xmlns:p14="http://schemas.microsoft.com/office/powerpoint/2010/main" xmlns="" val="134823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1"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smtClean="0"/>
          </a:p>
          <a:p>
            <a:pPr marL="0" indent="0" algn="ctr">
              <a:buFont typeface="Monotype Sorts" pitchFamily="-84" charset="2"/>
              <a:buNone/>
              <a:defRPr/>
            </a:pPr>
            <a:r>
              <a:rPr lang="en-GB" sz="5400" smtClean="0">
                <a:solidFill>
                  <a:schemeClr val="bg2">
                    <a:lumMod val="75000"/>
                  </a:schemeClr>
                </a:solidFill>
              </a:rPr>
              <a:t>Network Security</a:t>
            </a:r>
          </a:p>
          <a:p>
            <a:pPr marL="0" indent="0" algn="ctr">
              <a:lnSpc>
                <a:spcPct val="150000"/>
              </a:lnSpc>
              <a:buFont typeface="Monotype Sorts" pitchFamily="-84" charset="2"/>
              <a:buNone/>
              <a:defRPr/>
            </a:pPr>
            <a:r>
              <a:rPr lang="en-GB" sz="4400" smtClean="0">
                <a:solidFill>
                  <a:schemeClr val="bg2">
                    <a:lumMod val="75000"/>
                  </a:schemeClr>
                </a:solidFill>
              </a:rPr>
              <a:t>Lecture 24</a:t>
            </a:r>
          </a:p>
          <a:p>
            <a:pPr marL="0" indent="0" algn="ctr">
              <a:lnSpc>
                <a:spcPct val="150000"/>
              </a:lnSpc>
              <a:buFont typeface="Monotype Sorts" pitchFamily="-84" charset="2"/>
              <a:buNone/>
              <a:defRPr/>
            </a:pPr>
            <a:endParaRPr lang="en-GB" sz="4400" smtClean="0">
              <a:solidFill>
                <a:schemeClr val="bg2">
                  <a:lumMod val="75000"/>
                </a:schemeClr>
              </a:solidFill>
            </a:endParaRPr>
          </a:p>
          <a:p>
            <a:pPr marL="0" indent="0" algn="ctr">
              <a:lnSpc>
                <a:spcPct val="150000"/>
              </a:lnSpc>
              <a:buFont typeface="Monotype Sorts" pitchFamily="-84" charset="2"/>
              <a:buNone/>
              <a:defRPr/>
            </a:pPr>
            <a:r>
              <a:rPr lang="en-GB" sz="280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a:p>
          <a:p>
            <a:pPr marL="0" indent="0" algn="ctr">
              <a:buFont typeface="Monotype Sorts" pitchFamily="-84" charset="2"/>
              <a:buNone/>
              <a:defRPr/>
            </a:pPr>
            <a:endParaRPr lang="en-GB" sz="3200" smtClean="0"/>
          </a:p>
          <a:p>
            <a:pPr marL="0" indent="0">
              <a:buFont typeface="Monotype Sorts" pitchFamily="-84" charset="2"/>
              <a:buNone/>
              <a:defRPr/>
            </a:pPr>
            <a:endParaRPr lang="cy-GB"/>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smtClean="0"/>
          </a:p>
          <a:p>
            <a:pPr marL="0" indent="0" algn="ctr">
              <a:buNone/>
              <a:defRPr/>
            </a:pPr>
            <a:r>
              <a:rPr lang="en-GB" sz="5400" smtClean="0"/>
              <a:t>Part – 2 (e): </a:t>
            </a:r>
          </a:p>
          <a:p>
            <a:pPr marL="0" indent="0" algn="ctr">
              <a:buNone/>
              <a:defRPr/>
            </a:pPr>
            <a:r>
              <a:rPr lang="en-US" sz="4400" smtClean="0">
                <a:solidFill>
                  <a:schemeClr val="accent1">
                    <a:lumMod val="50000"/>
                  </a:schemeClr>
                </a:solidFill>
              </a:rPr>
              <a:t>Incorporating security in other parts of the network</a:t>
            </a:r>
            <a:endParaRPr lang="en-GB" sz="4400" smtClean="0">
              <a:solidFill>
                <a:schemeClr val="accent1">
                  <a:lumMod val="50000"/>
                </a:schemeClr>
              </a:solidFill>
            </a:endParaRPr>
          </a:p>
          <a:p>
            <a:pPr marL="0" indent="0" algn="ctr">
              <a:lnSpc>
                <a:spcPct val="150000"/>
              </a:lnSpc>
              <a:buFont typeface="Monotype Sorts" pitchFamily="-84" charset="2"/>
              <a:buNone/>
              <a:defRPr/>
            </a:pPr>
            <a:endParaRPr lang="en-GB" sz="2800"/>
          </a:p>
          <a:p>
            <a:pPr marL="0" indent="0" algn="ctr">
              <a:buFont typeface="Monotype Sorts" pitchFamily="-84" charset="2"/>
              <a:buNone/>
              <a:defRPr/>
            </a:pPr>
            <a:endParaRPr lang="en-GB" sz="3200" smtClean="0"/>
          </a:p>
          <a:p>
            <a:pPr marL="0" indent="0">
              <a:buFont typeface="Monotype Sorts" pitchFamily="-84" charset="2"/>
              <a:buNone/>
              <a:defRPr/>
            </a:pPr>
            <a:endParaRPr lang="cy-GB"/>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Summary of the Previous Lecture</a:t>
            </a:r>
            <a:endParaRPr lang="en-US" altLang="en-US" smtClean="0"/>
          </a:p>
        </p:txBody>
      </p:sp>
      <p:sp>
        <p:nvSpPr>
          <p:cNvPr id="10243" name="Content Placeholder 2"/>
          <p:cNvSpPr>
            <a:spLocks noGrp="1"/>
          </p:cNvSpPr>
          <p:nvPr>
            <p:ph idx="1"/>
          </p:nvPr>
        </p:nvSpPr>
        <p:spPr>
          <a:xfrm>
            <a:off x="457200" y="1600200"/>
            <a:ext cx="8153400" cy="4525963"/>
          </a:xfrm>
        </p:spPr>
        <p:txBody>
          <a:bodyPr/>
          <a:lstStyle/>
          <a:p>
            <a:pPr>
              <a:defRPr/>
            </a:pPr>
            <a:r>
              <a:rPr lang="en-US" sz="2400" dirty="0"/>
              <a:t>In previous lecture we explored </a:t>
            </a:r>
            <a:r>
              <a:rPr lang="en-US" sz="2400" dirty="0" smtClean="0"/>
              <a:t>problems </a:t>
            </a:r>
            <a:r>
              <a:rPr lang="en-US" sz="2400" dirty="0"/>
              <a:t>in message </a:t>
            </a:r>
            <a:r>
              <a:rPr lang="en-US" sz="2400" dirty="0" smtClean="0"/>
              <a:t>authentication</a:t>
            </a:r>
          </a:p>
          <a:p>
            <a:pPr>
              <a:defRPr/>
            </a:pPr>
            <a:r>
              <a:rPr lang="en-US" sz="2400" dirty="0" smtClean="0"/>
              <a:t>We studied how digital signatures could be used to address message authentication problem.</a:t>
            </a:r>
          </a:p>
          <a:p>
            <a:pPr>
              <a:defRPr/>
            </a:pPr>
            <a:r>
              <a:rPr lang="en-US" sz="2400" dirty="0" smtClean="0"/>
              <a:t>We talked about Direct Digital Signature and Arbitrated Digital signature.</a:t>
            </a:r>
          </a:p>
          <a:p>
            <a:pPr>
              <a:defRPr/>
            </a:pPr>
            <a:r>
              <a:rPr lang="en-US" sz="2400" dirty="0" smtClean="0"/>
              <a:t>We also explored an example of message authentication protocol, i.e., </a:t>
            </a:r>
            <a:r>
              <a:rPr lang="en-AU" altLang="en-US" sz="2400" dirty="0"/>
              <a:t>Needham-Schroeder </a:t>
            </a:r>
            <a:r>
              <a:rPr lang="en-AU" altLang="en-US" sz="2400" dirty="0" smtClean="0"/>
              <a:t>Protocol</a:t>
            </a:r>
            <a:endParaRPr lang="en-US" sz="2400" dirty="0"/>
          </a:p>
        </p:txBody>
      </p:sp>
    </p:spTree>
    <p:extLst>
      <p:ext uri="{BB962C8B-B14F-4D97-AF65-F5344CB8AC3E}">
        <p14:creationId xmlns:p14="http://schemas.microsoft.com/office/powerpoint/2010/main" xmlns="" val="645773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smtClean="0"/>
              <a:t>Outlines of today’s lecture</a:t>
            </a:r>
            <a:endParaRPr lang="en-US" altLang="en-US"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631825" y="1335999"/>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a:defRPr/>
            </a:pPr>
            <a:r>
              <a:rPr lang="en-US" sz="2400" dirty="0" smtClean="0"/>
              <a:t>We will continue our discussion on </a:t>
            </a:r>
            <a:r>
              <a:rPr lang="en-AU" altLang="en-US" sz="2400" dirty="0"/>
              <a:t>Needham-Schroeder </a:t>
            </a:r>
            <a:r>
              <a:rPr lang="en-AU" altLang="en-US" sz="2400" dirty="0" smtClean="0"/>
              <a:t>Protocol and will see how does it work</a:t>
            </a:r>
            <a:endParaRPr lang="en-US" sz="2400" dirty="0" smtClean="0"/>
          </a:p>
          <a:p>
            <a:pPr>
              <a:defRPr/>
            </a:pPr>
            <a:r>
              <a:rPr lang="en-US" sz="2400" dirty="0" smtClean="0"/>
              <a:t>Digital Signature Standard (DSS) and Digital Signature Algorithm (DSA) will be discussed</a:t>
            </a:r>
          </a:p>
          <a:p>
            <a:r>
              <a:rPr lang="en-US" sz="2400" dirty="0"/>
              <a:t>We will talk about authentication applications </a:t>
            </a:r>
          </a:p>
          <a:p>
            <a:r>
              <a:rPr lang="en-US" sz="2400" dirty="0" smtClean="0"/>
              <a:t>And </a:t>
            </a:r>
            <a:r>
              <a:rPr lang="en-US" sz="2400" dirty="0"/>
              <a:t>will study </a:t>
            </a:r>
            <a:r>
              <a:rPr lang="en-US" sz="2400" i="1" dirty="0"/>
              <a:t>Kerberos</a:t>
            </a:r>
            <a:r>
              <a:rPr lang="en-US" sz="2400" dirty="0"/>
              <a:t> which is an </a:t>
            </a:r>
            <a:r>
              <a:rPr lang="en-US" altLang="en-US" sz="2400" dirty="0" smtClean="0"/>
              <a:t>authentication </a:t>
            </a:r>
            <a:r>
              <a:rPr lang="en-US" altLang="en-US" sz="2400" dirty="0"/>
              <a:t>service developed at MIT</a:t>
            </a:r>
          </a:p>
          <a:p>
            <a:pPr>
              <a:defRPr/>
            </a:pPr>
            <a:endParaRPr lang="en-US" sz="2400" dirty="0" smtClean="0"/>
          </a:p>
          <a:p>
            <a:pPr>
              <a:defRPr/>
            </a:pPr>
            <a:endParaRPr lang="en-US" sz="2400" dirty="0"/>
          </a:p>
          <a:p>
            <a:pPr lvl="2"/>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understanding of the higher level message authentication mechanism.</a:t>
            </a:r>
            <a:endParaRPr lang="en-US" sz="2400" dirty="0"/>
          </a:p>
          <a:p>
            <a:r>
              <a:rPr lang="en-US" sz="2400" dirty="0" smtClean="0"/>
              <a:t>You would be able demonstrate knowledge about different applications used for message authentication</a:t>
            </a:r>
            <a:endParaRPr lang="en-US" sz="2400" dirty="0"/>
          </a:p>
        </p:txBody>
      </p:sp>
    </p:spTree>
    <p:extLst>
      <p:ext uri="{BB962C8B-B14F-4D97-AF65-F5344CB8AC3E}">
        <p14:creationId xmlns:p14="http://schemas.microsoft.com/office/powerpoint/2010/main" xmlns="" val="3038658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75364" y="-37578"/>
            <a:ext cx="9031266" cy="868363"/>
          </a:xfrm>
        </p:spPr>
        <p:txBody>
          <a:bodyPr/>
          <a:lstStyle/>
          <a:p>
            <a:r>
              <a:rPr lang="en-US" altLang="en-US" dirty="0" smtClean="0"/>
              <a:t>Recall the problem in message authentication</a:t>
            </a:r>
          </a:p>
        </p:txBody>
      </p:sp>
      <p:sp>
        <p:nvSpPr>
          <p:cNvPr id="3075" name="Content Placeholder 2"/>
          <p:cNvSpPr>
            <a:spLocks noGrp="1"/>
          </p:cNvSpPr>
          <p:nvPr>
            <p:ph idx="1"/>
          </p:nvPr>
        </p:nvSpPr>
        <p:spPr>
          <a:xfrm>
            <a:off x="457200" y="1125364"/>
            <a:ext cx="8229600" cy="5562600"/>
          </a:xfrm>
        </p:spPr>
        <p:txBody>
          <a:bodyPr/>
          <a:lstStyle/>
          <a:p>
            <a:r>
              <a:rPr lang="en-US" altLang="en-US" sz="2400" dirty="0" smtClean="0"/>
              <a:t>Message authentication protect two parties from third party, will it protect two parties from each ?? </a:t>
            </a:r>
          </a:p>
          <a:p>
            <a:r>
              <a:rPr lang="en-US" altLang="en-US" sz="2400" dirty="0" smtClean="0"/>
              <a:t>Alice sends authenticated message to Bob (</a:t>
            </a:r>
            <a:r>
              <a:rPr lang="en-US" altLang="en-US" sz="2400" dirty="0" err="1" smtClean="0"/>
              <a:t>msg+MAC</a:t>
            </a:r>
            <a:r>
              <a:rPr lang="en-US" altLang="en-US" sz="2400" dirty="0" smtClean="0"/>
              <a:t>)</a:t>
            </a:r>
          </a:p>
          <a:p>
            <a:pPr lvl="1"/>
            <a:r>
              <a:rPr lang="en-US" altLang="en-US" sz="2400" dirty="0" smtClean="0"/>
              <a:t>Bob may forge a different message and claims that it comes from Alice</a:t>
            </a:r>
          </a:p>
          <a:p>
            <a:pPr lvl="1"/>
            <a:r>
              <a:rPr lang="en-US" altLang="en-US" sz="2400" dirty="0" smtClean="0"/>
              <a:t>Alice can deny sending the message to Bob later on</a:t>
            </a:r>
          </a:p>
          <a:p>
            <a:r>
              <a:rPr lang="en-US" altLang="en-US" sz="2400" dirty="0" smtClean="0"/>
              <a:t>hence include authentication function with additional capabilities</a:t>
            </a:r>
          </a:p>
          <a:p>
            <a:r>
              <a:rPr lang="en-US" altLang="en-US" sz="2400" dirty="0" smtClean="0"/>
              <a:t>The solution is </a:t>
            </a:r>
            <a:r>
              <a:rPr lang="en-US" altLang="en-US" sz="2400" i="1" dirty="0" smtClean="0"/>
              <a:t>Digital Signature </a:t>
            </a:r>
            <a:r>
              <a:rPr lang="en-US" altLang="en-US" sz="2400" dirty="0" smtClean="0"/>
              <a:t>and</a:t>
            </a:r>
            <a:r>
              <a:rPr lang="en-US" altLang="en-US" sz="2400" i="1" dirty="0" smtClean="0"/>
              <a:t> Authentication Protocols</a:t>
            </a:r>
          </a:p>
        </p:txBody>
      </p:sp>
    </p:spTree>
    <p:extLst>
      <p:ext uri="{BB962C8B-B14F-4D97-AF65-F5344CB8AC3E}">
        <p14:creationId xmlns:p14="http://schemas.microsoft.com/office/powerpoint/2010/main" xmlns="" val="1707684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075">
                                            <p:txEl>
                                              <p:pRg st="1" end="1"/>
                                            </p:txEl>
                                          </p:spTgt>
                                        </p:tgtEl>
                                        <p:attrNameLst>
                                          <p:attrName>style.visibility</p:attrName>
                                        </p:attrNameLst>
                                      </p:cBhvr>
                                      <p:to>
                                        <p:strVal val="visible"/>
                                      </p:to>
                                    </p:set>
                                    <p:animEffect transition="in" filter="blinds(horizontal)">
                                      <p:cBhvr>
                                        <p:cTn id="7" dur="500"/>
                                        <p:tgtEl>
                                          <p:spTgt spid="3075">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075">
                                            <p:txEl>
                                              <p:pRg st="2" end="2"/>
                                            </p:txEl>
                                          </p:spTgt>
                                        </p:tgtEl>
                                        <p:attrNameLst>
                                          <p:attrName>style.visibility</p:attrName>
                                        </p:attrNameLst>
                                      </p:cBhvr>
                                      <p:to>
                                        <p:strVal val="visible"/>
                                      </p:to>
                                    </p:set>
                                    <p:animEffect transition="in" filter="blinds(horizontal)">
                                      <p:cBhvr>
                                        <p:cTn id="10" dur="500"/>
                                        <p:tgtEl>
                                          <p:spTgt spid="3075">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075">
                                            <p:txEl>
                                              <p:pRg st="3" end="3"/>
                                            </p:txEl>
                                          </p:spTgt>
                                        </p:tgtEl>
                                        <p:attrNameLst>
                                          <p:attrName>style.visibility</p:attrName>
                                        </p:attrNameLst>
                                      </p:cBhvr>
                                      <p:to>
                                        <p:strVal val="visible"/>
                                      </p:to>
                                    </p:set>
                                    <p:animEffect transition="in" filter="blinds(horizontal)">
                                      <p:cBhvr>
                                        <p:cTn id="13" dur="500"/>
                                        <p:tgtEl>
                                          <p:spTgt spid="3075">
                                            <p:txEl>
                                              <p:pRg st="3" end="3"/>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10" fill="hold" nodeType="clickEffect">
                                  <p:stCondLst>
                                    <p:cond delay="0"/>
                                  </p:stCondLst>
                                  <p:childTnLst>
                                    <p:set>
                                      <p:cBhvr>
                                        <p:cTn id="17" dur="1" fill="hold">
                                          <p:stCondLst>
                                            <p:cond delay="0"/>
                                          </p:stCondLst>
                                        </p:cTn>
                                        <p:tgtEl>
                                          <p:spTgt spid="3075">
                                            <p:txEl>
                                              <p:pRg st="4" end="4"/>
                                            </p:txEl>
                                          </p:spTgt>
                                        </p:tgtEl>
                                        <p:attrNameLst>
                                          <p:attrName>style.visibility</p:attrName>
                                        </p:attrNameLst>
                                      </p:cBhvr>
                                      <p:to>
                                        <p:strVal val="visible"/>
                                      </p:to>
                                    </p:set>
                                    <p:animEffect transition="in" filter="blinds(horizontal)">
                                      <p:cBhvr>
                                        <p:cTn id="18" dur="500"/>
                                        <p:tgtEl>
                                          <p:spTgt spid="307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075">
                                            <p:txEl>
                                              <p:pRg st="5" end="5"/>
                                            </p:txEl>
                                          </p:spTgt>
                                        </p:tgtEl>
                                        <p:attrNameLst>
                                          <p:attrName>style.visibility</p:attrName>
                                        </p:attrNameLst>
                                      </p:cBhvr>
                                      <p:to>
                                        <p:strVal val="visible"/>
                                      </p:to>
                                    </p:set>
                                    <p:anim calcmode="lin" valueType="num">
                                      <p:cBhvr>
                                        <p:cTn id="23" dur="500" fill="hold"/>
                                        <p:tgtEl>
                                          <p:spTgt spid="3075">
                                            <p:txEl>
                                              <p:pRg st="5" end="5"/>
                                            </p:txEl>
                                          </p:spTgt>
                                        </p:tgtEl>
                                        <p:attrNameLst>
                                          <p:attrName>ppt_w</p:attrName>
                                        </p:attrNameLst>
                                      </p:cBhvr>
                                      <p:tavLst>
                                        <p:tav tm="0">
                                          <p:val>
                                            <p:fltVal val="0"/>
                                          </p:val>
                                        </p:tav>
                                        <p:tav tm="100000">
                                          <p:val>
                                            <p:strVal val="#ppt_w"/>
                                          </p:val>
                                        </p:tav>
                                      </p:tavLst>
                                    </p:anim>
                                    <p:anim calcmode="lin" valueType="num">
                                      <p:cBhvr>
                                        <p:cTn id="24" dur="500" fill="hold"/>
                                        <p:tgtEl>
                                          <p:spTgt spid="3075">
                                            <p:txEl>
                                              <p:pRg st="5" end="5"/>
                                            </p:txEl>
                                          </p:spTgt>
                                        </p:tgtEl>
                                        <p:attrNameLst>
                                          <p:attrName>ppt_h</p:attrName>
                                        </p:attrNameLst>
                                      </p:cBhvr>
                                      <p:tavLst>
                                        <p:tav tm="0">
                                          <p:val>
                                            <p:fltVal val="0"/>
                                          </p:val>
                                        </p:tav>
                                        <p:tav tm="100000">
                                          <p:val>
                                            <p:strVal val="#ppt_h"/>
                                          </p:val>
                                        </p:tav>
                                      </p:tavLst>
                                    </p:anim>
                                    <p:animEffect transition="in" filter="fade">
                                      <p:cBhvr>
                                        <p:cTn id="25" dur="500"/>
                                        <p:tgtEl>
                                          <p:spTgt spid="3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152400"/>
            <a:ext cx="8229600" cy="586636"/>
          </a:xfrm>
        </p:spPr>
        <p:txBody>
          <a:bodyPr/>
          <a:lstStyle/>
          <a:p>
            <a:r>
              <a:rPr lang="en-US" altLang="en-US" smtClean="0"/>
              <a:t>Authentication Protocols</a:t>
            </a:r>
          </a:p>
        </p:txBody>
      </p:sp>
      <p:sp>
        <p:nvSpPr>
          <p:cNvPr id="9219" name="Content Placeholder 2"/>
          <p:cNvSpPr>
            <a:spLocks noGrp="1"/>
          </p:cNvSpPr>
          <p:nvPr>
            <p:ph idx="1"/>
          </p:nvPr>
        </p:nvSpPr>
        <p:spPr>
          <a:xfrm>
            <a:off x="457200" y="1295400"/>
            <a:ext cx="8229600" cy="4114800"/>
          </a:xfrm>
        </p:spPr>
        <p:txBody>
          <a:bodyPr/>
          <a:lstStyle/>
          <a:p>
            <a:r>
              <a:rPr lang="en-US" altLang="en-US" sz="2400" dirty="0"/>
              <a:t>U</a:t>
            </a:r>
            <a:r>
              <a:rPr lang="en-US" altLang="en-US" sz="2400" dirty="0" smtClean="0"/>
              <a:t>sed to convince parties of each other's identity and to exchange session keys</a:t>
            </a:r>
          </a:p>
          <a:p>
            <a:r>
              <a:rPr lang="en-US" altLang="en-US" sz="2400" dirty="0"/>
              <a:t>M</a:t>
            </a:r>
            <a:r>
              <a:rPr lang="en-US" altLang="en-US" sz="2400" dirty="0" smtClean="0"/>
              <a:t>ay be one-way or mutual</a:t>
            </a:r>
          </a:p>
          <a:p>
            <a:r>
              <a:rPr lang="en-US" altLang="en-US" sz="2400" dirty="0" smtClean="0"/>
              <a:t>key issues of authenticated key exchange are</a:t>
            </a:r>
          </a:p>
          <a:p>
            <a:pPr lvl="1"/>
            <a:r>
              <a:rPr lang="en-US" altLang="en-US" sz="2400" dirty="0" smtClean="0"/>
              <a:t>confidentiality – to prevent masquerading and to protect session keys (secret or public key are used)</a:t>
            </a:r>
          </a:p>
          <a:p>
            <a:pPr lvl="1"/>
            <a:r>
              <a:rPr lang="en-US" altLang="en-US" sz="2400" dirty="0" smtClean="0"/>
              <a:t>timeliness – to prevent replay attacks</a:t>
            </a:r>
          </a:p>
          <a:p>
            <a:pPr lvl="1">
              <a:buFont typeface="Arial" panose="020B0604020202020204" pitchFamily="34" charset="0"/>
              <a:buNone/>
            </a:pPr>
            <a:r>
              <a:rPr lang="en-US" altLang="en-US" dirty="0" smtClean="0"/>
              <a:t>    </a:t>
            </a:r>
          </a:p>
          <a:p>
            <a:endParaRPr lang="en-US" altLang="en-US" dirty="0" smtClean="0"/>
          </a:p>
        </p:txBody>
      </p:sp>
    </p:spTree>
    <p:extLst>
      <p:ext uri="{BB962C8B-B14F-4D97-AF65-F5344CB8AC3E}">
        <p14:creationId xmlns:p14="http://schemas.microsoft.com/office/powerpoint/2010/main" xmlns="" val="1870839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593725"/>
          </a:xfrm>
        </p:spPr>
        <p:txBody>
          <a:bodyPr/>
          <a:lstStyle/>
          <a:p>
            <a:r>
              <a:rPr lang="en-AU" altLang="en-US" dirty="0" smtClean="0"/>
              <a:t>Needham-Schroeder Protocol</a:t>
            </a:r>
            <a:endParaRPr lang="en-US" altLang="en-US" dirty="0" smtClean="0"/>
          </a:p>
        </p:txBody>
      </p:sp>
      <p:sp>
        <p:nvSpPr>
          <p:cNvPr id="13315" name="Content Placeholder 2"/>
          <p:cNvSpPr>
            <a:spLocks noGrp="1"/>
          </p:cNvSpPr>
          <p:nvPr>
            <p:ph idx="1"/>
          </p:nvPr>
        </p:nvSpPr>
        <p:spPr>
          <a:xfrm>
            <a:off x="304800" y="990600"/>
            <a:ext cx="8686800" cy="5486400"/>
          </a:xfrm>
        </p:spPr>
        <p:txBody>
          <a:bodyPr/>
          <a:lstStyle/>
          <a:p>
            <a:r>
              <a:rPr lang="en-US" altLang="en-US" sz="2400" dirty="0"/>
              <a:t>The term Needham–Schroeder protocol can refer to one of the two </a:t>
            </a:r>
            <a:r>
              <a:rPr lang="en-US" altLang="en-US" sz="2400" dirty="0" smtClean="0"/>
              <a:t>protocols </a:t>
            </a:r>
            <a:r>
              <a:rPr lang="en-US" altLang="en-US" sz="2400" dirty="0"/>
              <a:t>intended for use over an insecure network, both proposed by Roger Needham and Michael </a:t>
            </a:r>
            <a:r>
              <a:rPr lang="en-US" altLang="en-US" sz="2400" dirty="0" smtClean="0"/>
              <a:t>Schroeder.  </a:t>
            </a:r>
            <a:r>
              <a:rPr lang="en-US" altLang="en-US" sz="2400" dirty="0"/>
              <a:t>These are</a:t>
            </a:r>
            <a:r>
              <a:rPr lang="en-US" altLang="en-US" sz="2400" dirty="0" smtClean="0"/>
              <a:t>:</a:t>
            </a:r>
            <a:endParaRPr lang="en-US" altLang="en-US" sz="2400" dirty="0"/>
          </a:p>
          <a:p>
            <a:pPr lvl="1"/>
            <a:r>
              <a:rPr lang="en-US" altLang="en-US" sz="2000" dirty="0">
                <a:solidFill>
                  <a:schemeClr val="bg2">
                    <a:lumMod val="50000"/>
                  </a:schemeClr>
                </a:solidFill>
              </a:rPr>
              <a:t>The Needham–Schroeder Symmetric Key Protocol is based on a symmetric encryption algorithm. It forms the basis for the Kerberos protocol. This protocol aims to establish a session key between two parties on a network, typically to protect further communication.</a:t>
            </a:r>
          </a:p>
          <a:p>
            <a:pPr lvl="1"/>
            <a:r>
              <a:rPr lang="en-US" altLang="en-US" sz="2000" dirty="0">
                <a:solidFill>
                  <a:schemeClr val="bg2">
                    <a:lumMod val="50000"/>
                  </a:schemeClr>
                </a:solidFill>
              </a:rPr>
              <a:t>The Needham–Schroeder Public-Key Protocol, based on public-key cryptography. This protocol is intended to provide mutual authentication between two parties communicating on a network, but in its proposed form is insecure.</a:t>
            </a:r>
            <a:endParaRPr lang="en-US" altLang="en-US" sz="2800" dirty="0" smtClean="0">
              <a:solidFill>
                <a:schemeClr val="bg2">
                  <a:lumMod val="50000"/>
                </a:schemeClr>
              </a:solidFill>
            </a:endParaRPr>
          </a:p>
        </p:txBody>
      </p:sp>
    </p:spTree>
    <p:extLst>
      <p:ext uri="{BB962C8B-B14F-4D97-AF65-F5344CB8AC3E}">
        <p14:creationId xmlns:p14="http://schemas.microsoft.com/office/powerpoint/2010/main" xmlns="" val="27153976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593725"/>
          </a:xfrm>
        </p:spPr>
        <p:txBody>
          <a:bodyPr/>
          <a:lstStyle/>
          <a:p>
            <a:r>
              <a:rPr lang="en-AU" altLang="en-US" dirty="0" smtClean="0"/>
              <a:t>Needham-Schroeder Protocol</a:t>
            </a:r>
            <a:endParaRPr lang="en-US" altLang="en-US" dirty="0" smtClean="0"/>
          </a:p>
        </p:txBody>
      </p:sp>
      <p:sp>
        <p:nvSpPr>
          <p:cNvPr id="13315" name="Content Placeholder 2"/>
          <p:cNvSpPr>
            <a:spLocks noGrp="1"/>
          </p:cNvSpPr>
          <p:nvPr>
            <p:ph idx="1"/>
          </p:nvPr>
        </p:nvSpPr>
        <p:spPr>
          <a:xfrm>
            <a:off x="304800" y="990600"/>
            <a:ext cx="8686800" cy="5486400"/>
          </a:xfrm>
        </p:spPr>
        <p:txBody>
          <a:bodyPr/>
          <a:lstStyle/>
          <a:p>
            <a:r>
              <a:rPr lang="en-US" sz="2400" dirty="0"/>
              <a:t>Here, Alice (A) initiates the communication to Bob (B). S is a server trusted by both parties. In the communication:</a:t>
            </a:r>
          </a:p>
          <a:p>
            <a:r>
              <a:rPr lang="en-US" sz="2400" dirty="0"/>
              <a:t>A and B are identities of Alice and Bob respectively</a:t>
            </a:r>
          </a:p>
          <a:p>
            <a:r>
              <a:rPr lang="en-US" sz="2400" dirty="0"/>
              <a:t>K</a:t>
            </a:r>
            <a:r>
              <a:rPr lang="en-US" sz="2400" baseline="-25000" dirty="0"/>
              <a:t>AS</a:t>
            </a:r>
            <a:r>
              <a:rPr lang="en-US" sz="2400" dirty="0"/>
              <a:t> is a symmetric key known only to A and S</a:t>
            </a:r>
          </a:p>
          <a:p>
            <a:r>
              <a:rPr lang="en-US" sz="2400" dirty="0"/>
              <a:t>K</a:t>
            </a:r>
            <a:r>
              <a:rPr lang="en-US" sz="2400" baseline="-25000" dirty="0"/>
              <a:t>BS</a:t>
            </a:r>
            <a:r>
              <a:rPr lang="en-US" sz="2400" dirty="0"/>
              <a:t> is a symmetric key known only to B and S</a:t>
            </a:r>
          </a:p>
          <a:p>
            <a:r>
              <a:rPr lang="en-US" sz="2400" dirty="0"/>
              <a:t>N</a:t>
            </a:r>
            <a:r>
              <a:rPr lang="en-US" sz="2400" baseline="-25000" dirty="0"/>
              <a:t>A</a:t>
            </a:r>
            <a:r>
              <a:rPr lang="en-US" sz="2400" dirty="0"/>
              <a:t> and N</a:t>
            </a:r>
            <a:r>
              <a:rPr lang="en-US" sz="2400" baseline="-25000" dirty="0"/>
              <a:t>B</a:t>
            </a:r>
            <a:r>
              <a:rPr lang="en-US" sz="2400" dirty="0"/>
              <a:t> are nonces generated by A and B respectively</a:t>
            </a:r>
          </a:p>
          <a:p>
            <a:r>
              <a:rPr lang="en-US" sz="2400" dirty="0"/>
              <a:t>K</a:t>
            </a:r>
            <a:r>
              <a:rPr lang="en-US" sz="2400" baseline="-25000" dirty="0"/>
              <a:t>AB</a:t>
            </a:r>
            <a:r>
              <a:rPr lang="en-US" sz="2400" dirty="0"/>
              <a:t> is a symmetric, generated key, which will be the session key of the session between A and B</a:t>
            </a:r>
          </a:p>
          <a:p>
            <a:endParaRPr lang="en-US" altLang="en-US" sz="2800" dirty="0" smtClean="0">
              <a:solidFill>
                <a:srgbClr val="7030A0"/>
              </a:solidFill>
            </a:endParaRPr>
          </a:p>
        </p:txBody>
      </p:sp>
    </p:spTree>
    <p:extLst>
      <p:ext uri="{BB962C8B-B14F-4D97-AF65-F5344CB8AC3E}">
        <p14:creationId xmlns:p14="http://schemas.microsoft.com/office/powerpoint/2010/main" xmlns="" val="37948182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152400"/>
            <a:ext cx="8229600" cy="593725"/>
          </a:xfrm>
        </p:spPr>
        <p:txBody>
          <a:bodyPr/>
          <a:lstStyle/>
          <a:p>
            <a:r>
              <a:rPr lang="en-AU" altLang="en-US" dirty="0" smtClean="0"/>
              <a:t>Needham-Schroeder Protocol</a:t>
            </a:r>
            <a:endParaRPr lang="en-US" altLang="en-US" dirty="0" smtClean="0"/>
          </a:p>
        </p:txBody>
      </p:sp>
      <p:sp>
        <p:nvSpPr>
          <p:cNvPr id="3" name="Rectangle 11"/>
          <p:cNvSpPr>
            <a:spLocks noChangeArrowheads="1"/>
          </p:cNvSpPr>
          <p:nvPr/>
        </p:nvSpPr>
        <p:spPr bwMode="auto">
          <a:xfrm>
            <a:off x="457200" y="1137098"/>
            <a:ext cx="799129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smtClean="0">
                <a:ln>
                  <a:noFill/>
                </a:ln>
                <a:effectLst/>
                <a:cs typeface="Arial" panose="020B0604020202020204" pitchFamily="34" charset="0"/>
              </a:rPr>
              <a:t>The protocol can be specified as follows in security protocol notation:</a:t>
            </a:r>
            <a:endParaRPr kumimoji="0" lang="en-US" altLang="en-US" sz="2000" b="0" i="0" u="none" strike="noStrike" cap="none" normalizeH="0" baseline="0" dirty="0" smtClean="0">
              <a:ln>
                <a:noFill/>
              </a:ln>
              <a:effectLst/>
            </a:endParaRPr>
          </a:p>
        </p:txBody>
      </p:sp>
      <p:pic>
        <p:nvPicPr>
          <p:cNvPr id="2060" name="Picture 12" descr="A \rightarrow S: \left . A,B,N_A \right ."/>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61018" y="1796133"/>
            <a:ext cx="2244812" cy="264096"/>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1146131" y="2109395"/>
            <a:ext cx="7684717" cy="646331"/>
          </a:xfrm>
          <a:prstGeom prst="rect">
            <a:avLst/>
          </a:prstGeom>
        </p:spPr>
        <p:txBody>
          <a:bodyPr wrap="square">
            <a:spAutoFit/>
          </a:bodyPr>
          <a:lstStyle/>
          <a:p>
            <a:r>
              <a:rPr lang="en-US" i="1" dirty="0">
                <a:solidFill>
                  <a:srgbClr val="252525"/>
                </a:solidFill>
                <a:latin typeface="Arial" panose="020B0604020202020204" pitchFamily="34" charset="0"/>
              </a:rPr>
              <a:t>Alice sends a message to the server identifying herself and Bob, telling the server she wants to communicate with Bob.</a:t>
            </a:r>
            <a:endParaRPr lang="en-US" i="1" dirty="0"/>
          </a:p>
        </p:txBody>
      </p:sp>
      <p:pic>
        <p:nvPicPr>
          <p:cNvPr id="2064" name="Picture 16" descr="S \rightarrow A: \{N_A, K_{AB}, B, \{K_{AB}, A\}_{K_{BS}}\}_{K_{A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93578" y="3028360"/>
            <a:ext cx="5182240" cy="299553"/>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ectangle 19"/>
          <p:cNvSpPr>
            <a:spLocks noChangeArrowheads="1"/>
          </p:cNvSpPr>
          <p:nvPr/>
        </p:nvSpPr>
        <p:spPr bwMode="auto">
          <a:xfrm>
            <a:off x="679657" y="4080401"/>
            <a:ext cx="8337269" cy="14773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smtClean="0">
                <a:ln>
                  <a:noFill/>
                </a:ln>
                <a:solidFill>
                  <a:srgbClr val="252525"/>
                </a:solidFill>
                <a:effectLst/>
                <a:cs typeface="Arial" panose="020B0604020202020204" pitchFamily="34" charset="0"/>
              </a:rPr>
              <a:t>The server generates </a:t>
            </a:r>
            <a:r>
              <a:rPr kumimoji="0" lang="en-US" altLang="en-US" b="0" i="1" u="none" strike="noStrike" cap="none" normalizeH="0" baseline="0" dirty="0" smtClean="0">
                <a:ln>
                  <a:noFill/>
                </a:ln>
                <a:solidFill>
                  <a:schemeClr val="tx1"/>
                </a:solidFill>
                <a:effectLst/>
              </a:rPr>
              <a:t>  </a:t>
            </a:r>
            <a:r>
              <a:rPr kumimoji="0" lang="en-US" altLang="en-US" b="0" i="1" u="none" strike="noStrike" cap="none" normalizeH="0" baseline="0" dirty="0" smtClean="0">
                <a:ln>
                  <a:noFill/>
                </a:ln>
                <a:solidFill>
                  <a:srgbClr val="252525"/>
                </a:solidFill>
                <a:effectLst/>
                <a:cs typeface="Arial" panose="020B0604020202020204" pitchFamily="34" charset="0"/>
              </a:rPr>
              <a:t>         and sends back to Alice a copy encrypted under </a:t>
            </a:r>
            <a:r>
              <a:rPr kumimoji="0" lang="en-US" altLang="en-US" b="0" i="1" u="none" strike="noStrike" cap="none" normalizeH="0" baseline="0" dirty="0" smtClean="0">
                <a:ln>
                  <a:noFill/>
                </a:ln>
                <a:solidFill>
                  <a:schemeClr val="tx1"/>
                </a:solidFill>
                <a:effectLst/>
              </a:rPr>
              <a:t>  </a:t>
            </a:r>
            <a:r>
              <a:rPr kumimoji="0" lang="en-US" altLang="en-US" b="0" i="1" u="none" strike="noStrike" cap="none" normalizeH="0" baseline="0" dirty="0" smtClean="0">
                <a:ln>
                  <a:noFill/>
                </a:ln>
                <a:solidFill>
                  <a:srgbClr val="252525"/>
                </a:solidFill>
                <a:effectLst/>
                <a:cs typeface="Arial" panose="020B0604020202020204" pitchFamily="34" charset="0"/>
              </a:rPr>
              <a:t>      for Alice to forward to Bob and also a copy for Alice. Since Alice may be requesting keys for several different people, the nonce assures Alice that the message is fresh and that the server is replying to that particular message and the inclusion of Bob's name tells Alice who she is to share this key with.</a:t>
            </a:r>
            <a:r>
              <a:rPr kumimoji="0" lang="en-US" altLang="en-US" b="0" i="1" u="none" strike="noStrike" cap="none" normalizeH="0" baseline="0" dirty="0" smtClean="0">
                <a:ln>
                  <a:noFill/>
                </a:ln>
                <a:solidFill>
                  <a:schemeClr val="tx1"/>
                </a:solidFill>
                <a:effectLst/>
              </a:rPr>
              <a:t> </a:t>
            </a:r>
          </a:p>
        </p:txBody>
      </p:sp>
      <p:pic>
        <p:nvPicPr>
          <p:cNvPr id="2068" name="Picture 20" descr="{K_{AB}}"/>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104258" y="4118996"/>
            <a:ext cx="461902" cy="201342"/>
          </a:xfrm>
          <a:prstGeom prst="rect">
            <a:avLst/>
          </a:prstGeom>
          <a:noFill/>
          <a:extLst>
            <a:ext uri="{909E8E84-426E-40DD-AFC4-6F175D3DCCD1}">
              <a14:hiddenFill xmlns:a14="http://schemas.microsoft.com/office/drawing/2010/main" xmlns="">
                <a:solidFill>
                  <a:srgbClr val="FFFFFF"/>
                </a:solidFill>
              </a14:hiddenFill>
            </a:ext>
          </a:extLst>
        </p:spPr>
      </p:pic>
      <p:pic>
        <p:nvPicPr>
          <p:cNvPr id="2069" name="Picture 21" descr="{K_{BS}}"/>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511974" y="4476913"/>
            <a:ext cx="342900" cy="1619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192488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422" y="414886"/>
            <a:ext cx="8229600" cy="576262"/>
          </a:xfrm>
        </p:spPr>
        <p:txBody>
          <a:bodyPr/>
          <a:lstStyle/>
          <a:p>
            <a:endParaRPr lang="en-US"/>
          </a:p>
        </p:txBody>
      </p:sp>
      <p:pic>
        <p:nvPicPr>
          <p:cNvPr id="3074" name="Picture 2" descr="A \rightarrow B: \{K_{AB}, A\}_{K_{BS}}"/>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933540" y="1274354"/>
            <a:ext cx="2661197" cy="280126"/>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3"/>
          <p:cNvSpPr/>
          <p:nvPr/>
        </p:nvSpPr>
        <p:spPr>
          <a:xfrm>
            <a:off x="1802674" y="1661049"/>
            <a:ext cx="6309360" cy="646331"/>
          </a:xfrm>
          <a:prstGeom prst="rect">
            <a:avLst/>
          </a:prstGeom>
        </p:spPr>
        <p:txBody>
          <a:bodyPr wrap="square">
            <a:spAutoFit/>
          </a:bodyPr>
          <a:lstStyle/>
          <a:p>
            <a:r>
              <a:rPr lang="en-US" i="1" dirty="0" smtClean="0">
                <a:solidFill>
                  <a:srgbClr val="252525"/>
                </a:solidFill>
                <a:latin typeface="Arial" panose="020B0604020202020204" pitchFamily="34" charset="0"/>
              </a:rPr>
              <a:t>Alice </a:t>
            </a:r>
            <a:r>
              <a:rPr lang="en-US" i="1" dirty="0">
                <a:solidFill>
                  <a:srgbClr val="252525"/>
                </a:solidFill>
                <a:latin typeface="Arial" panose="020B0604020202020204" pitchFamily="34" charset="0"/>
              </a:rPr>
              <a:t>forwards the key to Bob who can decrypt it with the key he shares with the server, thus authenticating the data.</a:t>
            </a:r>
            <a:endParaRPr lang="en-US" i="1" dirty="0"/>
          </a:p>
        </p:txBody>
      </p:sp>
      <p:pic>
        <p:nvPicPr>
          <p:cNvPr id="3076" name="Picture 4" descr="B \rightarrow A: \{N_B\}_{K_{AB}}"/>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33540" y="2667070"/>
            <a:ext cx="2551695" cy="329251"/>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5"/>
          <p:cNvSpPr>
            <a:spLocks noChangeArrowheads="1"/>
          </p:cNvSpPr>
          <p:nvPr/>
        </p:nvSpPr>
        <p:spPr bwMode="auto">
          <a:xfrm>
            <a:off x="1763484" y="3240487"/>
            <a:ext cx="634855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1" u="none" strike="noStrike" cap="none" normalizeH="0" baseline="0" dirty="0" smtClean="0">
                <a:ln>
                  <a:noFill/>
                </a:ln>
                <a:solidFill>
                  <a:srgbClr val="252525"/>
                </a:solidFill>
                <a:effectLst/>
                <a:cs typeface="Arial" panose="020B0604020202020204" pitchFamily="34" charset="0"/>
              </a:rPr>
              <a:t>Bob sends Alice a nonce encrypted under </a:t>
            </a:r>
            <a:r>
              <a:rPr kumimoji="0" lang="en-US" altLang="en-US" b="0" i="1" u="none" strike="noStrike" cap="none" normalizeH="0" baseline="0" dirty="0" smtClean="0">
                <a:ln>
                  <a:noFill/>
                </a:ln>
                <a:solidFill>
                  <a:schemeClr val="tx1"/>
                </a:solidFill>
                <a:effectLst/>
              </a:rPr>
              <a:t>      </a:t>
            </a:r>
            <a:r>
              <a:rPr kumimoji="0" lang="en-US" altLang="en-US" b="0" i="1" u="none" strike="noStrike" cap="none" normalizeH="0" baseline="0" dirty="0" smtClean="0">
                <a:ln>
                  <a:noFill/>
                </a:ln>
                <a:solidFill>
                  <a:srgbClr val="252525"/>
                </a:solidFill>
                <a:effectLst/>
                <a:cs typeface="Arial" panose="020B0604020202020204" pitchFamily="34" charset="0"/>
              </a:rPr>
              <a:t> to show that he has the key.</a:t>
            </a:r>
            <a:r>
              <a:rPr kumimoji="0" lang="en-US" altLang="en-US" b="0" i="1" u="none" strike="noStrike" cap="none" normalizeH="0" baseline="0" dirty="0" smtClean="0">
                <a:ln>
                  <a:noFill/>
                </a:ln>
                <a:solidFill>
                  <a:schemeClr val="tx1"/>
                </a:solidFill>
                <a:effectLst/>
              </a:rPr>
              <a:t> </a:t>
            </a:r>
          </a:p>
        </p:txBody>
      </p:sp>
      <p:pic>
        <p:nvPicPr>
          <p:cNvPr id="3080" name="Picture 8" descr="{K_{AB}}"/>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133827" y="3379018"/>
            <a:ext cx="371475" cy="161925"/>
          </a:xfrm>
          <a:prstGeom prst="rect">
            <a:avLst/>
          </a:prstGeom>
          <a:noFill/>
          <a:extLst>
            <a:ext uri="{909E8E84-426E-40DD-AFC4-6F175D3DCCD1}">
              <a14:hiddenFill xmlns:a14="http://schemas.microsoft.com/office/drawing/2010/main" xmlns="">
                <a:solidFill>
                  <a:srgbClr val="FFFFFF"/>
                </a:solidFill>
              </a14:hiddenFill>
            </a:ext>
          </a:extLst>
        </p:spPr>
      </p:pic>
      <p:pic>
        <p:nvPicPr>
          <p:cNvPr id="3082" name="Picture 10" descr="A \rightarrow B: \{N_B-1\}_{K_{AB}}"/>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933539" y="4252594"/>
            <a:ext cx="2786151" cy="293279"/>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998617" y="4776213"/>
            <a:ext cx="6518365" cy="923330"/>
          </a:xfrm>
          <a:prstGeom prst="rect">
            <a:avLst/>
          </a:prstGeom>
        </p:spPr>
        <p:txBody>
          <a:bodyPr wrap="square">
            <a:spAutoFit/>
          </a:bodyPr>
          <a:lstStyle/>
          <a:p>
            <a:r>
              <a:rPr lang="en-US" i="1" dirty="0">
                <a:solidFill>
                  <a:srgbClr val="252525"/>
                </a:solidFill>
                <a:latin typeface="Arial" panose="020B0604020202020204" pitchFamily="34" charset="0"/>
              </a:rPr>
              <a:t>Alice performs a simple operation on the nonce, re-encrypts it and sends it back verifying that she is still alive and that she holds the key.</a:t>
            </a:r>
            <a:endParaRPr lang="en-US" i="1" dirty="0"/>
          </a:p>
        </p:txBody>
      </p:sp>
    </p:spTree>
    <p:extLst>
      <p:ext uri="{BB962C8B-B14F-4D97-AF65-F5344CB8AC3E}">
        <p14:creationId xmlns:p14="http://schemas.microsoft.com/office/powerpoint/2010/main" xmlns="" val="15465246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198438"/>
            <a:ext cx="8229600" cy="603228"/>
          </a:xfrm>
        </p:spPr>
        <p:txBody>
          <a:bodyPr/>
          <a:lstStyle/>
          <a:p>
            <a:r>
              <a:rPr lang="en-AU" altLang="en-US" dirty="0" smtClean="0"/>
              <a:t>Needham-Schroeder Protocol</a:t>
            </a:r>
            <a:endParaRPr lang="en-US" altLang="en-US" dirty="0" smtClean="0"/>
          </a:p>
        </p:txBody>
      </p:sp>
      <p:sp>
        <p:nvSpPr>
          <p:cNvPr id="14339" name="Content Placeholder 2"/>
          <p:cNvSpPr>
            <a:spLocks noGrp="1"/>
          </p:cNvSpPr>
          <p:nvPr>
            <p:ph idx="1"/>
          </p:nvPr>
        </p:nvSpPr>
        <p:spPr>
          <a:xfrm>
            <a:off x="457200" y="1066800"/>
            <a:ext cx="8229600" cy="5486400"/>
          </a:xfrm>
        </p:spPr>
        <p:txBody>
          <a:bodyPr/>
          <a:lstStyle/>
          <a:p>
            <a:pPr>
              <a:lnSpc>
                <a:spcPct val="90000"/>
              </a:lnSpc>
            </a:pPr>
            <a:r>
              <a:rPr lang="en-US" altLang="en-US" sz="2400" dirty="0" smtClean="0"/>
              <a:t>Used to securely distribute a new session key for communications between A &amp; B</a:t>
            </a:r>
          </a:p>
          <a:p>
            <a:pPr>
              <a:lnSpc>
                <a:spcPct val="90000"/>
              </a:lnSpc>
            </a:pPr>
            <a:r>
              <a:rPr lang="en-US" altLang="en-US" sz="2400" dirty="0" smtClean="0"/>
              <a:t>It is vulnerable to a replay attack if an old session key has been compromised</a:t>
            </a:r>
          </a:p>
          <a:p>
            <a:pPr>
              <a:lnSpc>
                <a:spcPct val="90000"/>
              </a:lnSpc>
            </a:pPr>
            <a:r>
              <a:rPr lang="en-US" altLang="en-US" sz="2400" dirty="0" smtClean="0"/>
              <a:t>Modifications to address this require:</a:t>
            </a:r>
          </a:p>
          <a:p>
            <a:pPr lvl="2">
              <a:lnSpc>
                <a:spcPct val="90000"/>
              </a:lnSpc>
            </a:pPr>
            <a:r>
              <a:rPr lang="en-US" altLang="en-US" sz="2400" dirty="0" smtClean="0"/>
              <a:t>timestamps (Denning 81)</a:t>
            </a:r>
          </a:p>
          <a:p>
            <a:pPr lvl="2">
              <a:lnSpc>
                <a:spcPct val="90000"/>
              </a:lnSpc>
            </a:pPr>
            <a:r>
              <a:rPr lang="en-US" altLang="en-US" sz="2400" dirty="0" smtClean="0"/>
              <a:t>using an extra nonce (</a:t>
            </a:r>
            <a:r>
              <a:rPr lang="en-US" altLang="en-US" sz="2400" dirty="0" err="1" smtClean="0"/>
              <a:t>Neuman</a:t>
            </a:r>
            <a:r>
              <a:rPr lang="en-US" altLang="en-US" sz="2400" dirty="0" smtClean="0"/>
              <a:t> 93)</a:t>
            </a:r>
          </a:p>
          <a:p>
            <a:pPr marL="857250" lvl="2" indent="0">
              <a:lnSpc>
                <a:spcPct val="90000"/>
              </a:lnSpc>
              <a:buNone/>
            </a:pPr>
            <a:r>
              <a:rPr lang="en-US" altLang="en-US" sz="2400" dirty="0" smtClean="0"/>
              <a:t>  (Both are improved protocols)</a:t>
            </a:r>
          </a:p>
        </p:txBody>
      </p:sp>
    </p:spTree>
    <p:extLst>
      <p:ext uri="{BB962C8B-B14F-4D97-AF65-F5344CB8AC3E}">
        <p14:creationId xmlns:p14="http://schemas.microsoft.com/office/powerpoint/2010/main" xmlns="" val="11782806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7" dur="500"/>
                                        <p:tgtEl>
                                          <p:spTgt spid="1433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2" dur="500"/>
                                        <p:tgtEl>
                                          <p:spTgt spid="14339">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15" dur="500"/>
                                        <p:tgtEl>
                                          <p:spTgt spid="14339">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18" dur="500"/>
                                        <p:tgtEl>
                                          <p:spTgt spid="14339">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21"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Public key encryption Approches</a:t>
            </a:r>
          </a:p>
        </p:txBody>
      </p:sp>
      <p:sp>
        <p:nvSpPr>
          <p:cNvPr id="17411" name="Content Placeholder 2"/>
          <p:cNvSpPr>
            <a:spLocks noGrp="1"/>
          </p:cNvSpPr>
          <p:nvPr>
            <p:ph idx="1"/>
          </p:nvPr>
        </p:nvSpPr>
        <p:spPr>
          <a:xfrm>
            <a:off x="457200" y="1600200"/>
            <a:ext cx="8229600" cy="3962400"/>
          </a:xfrm>
        </p:spPr>
        <p:txBody>
          <a:bodyPr/>
          <a:lstStyle/>
          <a:p>
            <a:r>
              <a:rPr lang="en-US" altLang="en-US" sz="2400" dirty="0" smtClean="0"/>
              <a:t>Have a range of approaches based on the use of public-key encryption</a:t>
            </a:r>
          </a:p>
          <a:p>
            <a:r>
              <a:rPr lang="en-US" altLang="en-US" sz="2400" dirty="0" smtClean="0"/>
              <a:t>Need to ensure have correct public keys for other parties</a:t>
            </a:r>
          </a:p>
          <a:p>
            <a:r>
              <a:rPr lang="en-US" altLang="en-US" sz="2400" dirty="0" smtClean="0"/>
              <a:t>Using a central authentication server (AS)</a:t>
            </a:r>
          </a:p>
          <a:p>
            <a:r>
              <a:rPr lang="en-US" altLang="en-US" sz="2400" dirty="0" smtClean="0"/>
              <a:t>Various protocols exist using timestamps or nonces</a:t>
            </a:r>
            <a:endParaRPr lang="en-AU" altLang="en-US" sz="2400" dirty="0" smtClean="0"/>
          </a:p>
        </p:txBody>
      </p:sp>
    </p:spTree>
    <p:extLst>
      <p:ext uri="{BB962C8B-B14F-4D97-AF65-F5344CB8AC3E}">
        <p14:creationId xmlns:p14="http://schemas.microsoft.com/office/powerpoint/2010/main" xmlns="" val="35114281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smtClean="0"/>
              <a:t>Denning Protocol</a:t>
            </a:r>
          </a:p>
        </p:txBody>
      </p:sp>
      <p:sp>
        <p:nvSpPr>
          <p:cNvPr id="18435" name="Content Placeholder 2"/>
          <p:cNvSpPr>
            <a:spLocks noGrp="1"/>
          </p:cNvSpPr>
          <p:nvPr>
            <p:ph idx="1"/>
          </p:nvPr>
        </p:nvSpPr>
        <p:spPr>
          <a:xfrm>
            <a:off x="457200" y="1371600"/>
            <a:ext cx="8229600" cy="4754563"/>
          </a:xfrm>
        </p:spPr>
        <p:txBody>
          <a:bodyPr/>
          <a:lstStyle/>
          <a:p>
            <a:r>
              <a:rPr lang="en-US" altLang="en-US" sz="2800" dirty="0" smtClean="0"/>
              <a:t>In Denning 81, session key is chosen by A, </a:t>
            </a:r>
          </a:p>
          <a:p>
            <a:r>
              <a:rPr lang="en-US" altLang="en-US" sz="2800" dirty="0" smtClean="0"/>
              <a:t>AS just provide public key certificate</a:t>
            </a:r>
          </a:p>
          <a:p>
            <a:r>
              <a:rPr lang="en-US" altLang="en-US" sz="2800" dirty="0" smtClean="0"/>
              <a:t>timestamps prevent replay but require synchronized clocks</a:t>
            </a:r>
            <a:endParaRPr lang="en-US" altLang="en-US" dirty="0" smtClean="0"/>
          </a:p>
        </p:txBody>
      </p:sp>
    </p:spTree>
    <p:extLst>
      <p:ext uri="{BB962C8B-B14F-4D97-AF65-F5344CB8AC3E}">
        <p14:creationId xmlns:p14="http://schemas.microsoft.com/office/powerpoint/2010/main" xmlns="" val="1309955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8435">
                                            <p:txEl>
                                              <p:pRg st="1" end="1"/>
                                            </p:txEl>
                                          </p:spTgt>
                                        </p:tgtEl>
                                        <p:attrNameLst>
                                          <p:attrName>style.visibility</p:attrName>
                                        </p:attrNameLst>
                                      </p:cBhvr>
                                      <p:to>
                                        <p:strVal val="visible"/>
                                      </p:to>
                                    </p:set>
                                    <p:animEffect transition="in" filter="blinds(horizontal)">
                                      <p:cBhvr>
                                        <p:cTn id="7" dur="500"/>
                                        <p:tgtEl>
                                          <p:spTgt spid="184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8435">
                                            <p:txEl>
                                              <p:pRg st="2" end="2"/>
                                            </p:txEl>
                                          </p:spTgt>
                                        </p:tgtEl>
                                        <p:attrNameLst>
                                          <p:attrName>style.visibility</p:attrName>
                                        </p:attrNameLst>
                                      </p:cBhvr>
                                      <p:to>
                                        <p:strVal val="visible"/>
                                      </p:to>
                                    </p:set>
                                    <p:animEffect transition="in" filter="blinds(horizontal)">
                                      <p:cBhvr>
                                        <p:cTn id="12" dur="500"/>
                                        <p:tgtEl>
                                          <p:spTgt spid="18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152401"/>
            <a:ext cx="8229600" cy="649266"/>
          </a:xfrm>
        </p:spPr>
        <p:txBody>
          <a:bodyPr/>
          <a:lstStyle/>
          <a:p>
            <a:r>
              <a:rPr lang="en-US" altLang="en-US" smtClean="0"/>
              <a:t>One way authentication</a:t>
            </a:r>
          </a:p>
        </p:txBody>
      </p:sp>
      <p:sp>
        <p:nvSpPr>
          <p:cNvPr id="20483" name="Content Placeholder 2"/>
          <p:cNvSpPr>
            <a:spLocks noGrp="1"/>
          </p:cNvSpPr>
          <p:nvPr>
            <p:ph idx="1"/>
          </p:nvPr>
        </p:nvSpPr>
        <p:spPr>
          <a:xfrm>
            <a:off x="457200" y="1143000"/>
            <a:ext cx="8229600" cy="5181600"/>
          </a:xfrm>
        </p:spPr>
        <p:txBody>
          <a:bodyPr/>
          <a:lstStyle/>
          <a:p>
            <a:r>
              <a:rPr lang="en-US" altLang="en-US" dirty="0" smtClean="0"/>
              <a:t>Required when sender &amp; receiver are not in communications at same time (e.g., email)</a:t>
            </a:r>
          </a:p>
          <a:p>
            <a:r>
              <a:rPr lang="en-US" altLang="en-US" dirty="0" smtClean="0"/>
              <a:t>Have header in clear so can be delivered by email system</a:t>
            </a:r>
          </a:p>
          <a:p>
            <a:r>
              <a:rPr lang="en-US" altLang="en-US" dirty="0" smtClean="0"/>
              <a:t>Email system has two requirements:</a:t>
            </a:r>
          </a:p>
          <a:p>
            <a:pPr lvl="1"/>
            <a:r>
              <a:rPr lang="en-US" altLang="en-US" dirty="0" smtClean="0"/>
              <a:t>Protected body contents: Email messages should be encrypted and mail-handling system should not be in possession of decrypting key  </a:t>
            </a:r>
          </a:p>
          <a:p>
            <a:pPr lvl="1"/>
            <a:r>
              <a:rPr lang="en-US" altLang="en-US" dirty="0" smtClean="0"/>
              <a:t>Sender authenticated: recipient  wants some assurance that message is from alleged sender</a:t>
            </a:r>
          </a:p>
        </p:txBody>
      </p:sp>
    </p:spTree>
    <p:extLst>
      <p:ext uri="{BB962C8B-B14F-4D97-AF65-F5344CB8AC3E}">
        <p14:creationId xmlns:p14="http://schemas.microsoft.com/office/powerpoint/2010/main" xmlns="" val="8721625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0483">
                                            <p:txEl>
                                              <p:pRg st="2" end="2"/>
                                            </p:txEl>
                                          </p:spTgt>
                                        </p:tgtEl>
                                        <p:attrNameLst>
                                          <p:attrName>style.visibility</p:attrName>
                                        </p:attrNameLst>
                                      </p:cBhvr>
                                      <p:to>
                                        <p:strVal val="visible"/>
                                      </p:to>
                                    </p:set>
                                    <p:animEffect transition="in" filter="blinds(horizontal)">
                                      <p:cBhvr>
                                        <p:cTn id="7" dur="500"/>
                                        <p:tgtEl>
                                          <p:spTgt spid="20483">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0483">
                                            <p:txEl>
                                              <p:pRg st="3" end="3"/>
                                            </p:txEl>
                                          </p:spTgt>
                                        </p:tgtEl>
                                        <p:attrNameLst>
                                          <p:attrName>style.visibility</p:attrName>
                                        </p:attrNameLst>
                                      </p:cBhvr>
                                      <p:to>
                                        <p:strVal val="visible"/>
                                      </p:to>
                                    </p:set>
                                    <p:animEffect transition="in" filter="blinds(horizontal)">
                                      <p:cBhvr>
                                        <p:cTn id="10" dur="500"/>
                                        <p:tgtEl>
                                          <p:spTgt spid="20483">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0483">
                                            <p:txEl>
                                              <p:pRg st="4" end="4"/>
                                            </p:txEl>
                                          </p:spTgt>
                                        </p:tgtEl>
                                        <p:attrNameLst>
                                          <p:attrName>style.visibility</p:attrName>
                                        </p:attrNameLst>
                                      </p:cBhvr>
                                      <p:to>
                                        <p:strVal val="visible"/>
                                      </p:to>
                                    </p:set>
                                    <p:animEffect transition="in" filter="blinds(horizontal)">
                                      <p:cBhvr>
                                        <p:cTn id="13"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AU" altLang="en-US" smtClean="0"/>
              <a:t>Digital Signature </a:t>
            </a:r>
            <a:r>
              <a:rPr lang="en-US" altLang="en-US" smtClean="0"/>
              <a:t>Standard </a:t>
            </a:r>
            <a:r>
              <a:rPr lang="en-AU" altLang="en-US" smtClean="0"/>
              <a:t>(DSS)</a:t>
            </a:r>
            <a:endParaRPr lang="en-US" altLang="en-US" smtClean="0"/>
          </a:p>
        </p:txBody>
      </p:sp>
      <p:sp>
        <p:nvSpPr>
          <p:cNvPr id="23555" name="Content Placeholder 2"/>
          <p:cNvSpPr>
            <a:spLocks noGrp="1"/>
          </p:cNvSpPr>
          <p:nvPr>
            <p:ph idx="1"/>
          </p:nvPr>
        </p:nvSpPr>
        <p:spPr/>
        <p:txBody>
          <a:bodyPr/>
          <a:lstStyle/>
          <a:p>
            <a:pPr>
              <a:lnSpc>
                <a:spcPct val="90000"/>
              </a:lnSpc>
            </a:pPr>
            <a:r>
              <a:rPr lang="en-AU" altLang="en-US" sz="2400" smtClean="0"/>
              <a:t>US </a:t>
            </a:r>
            <a:r>
              <a:rPr lang="en-AU" altLang="en-US" sz="2400" err="1" smtClean="0"/>
              <a:t>Govt</a:t>
            </a:r>
            <a:r>
              <a:rPr lang="en-AU" altLang="en-US" sz="2400" smtClean="0"/>
              <a:t> approved signature scheme</a:t>
            </a:r>
          </a:p>
          <a:p>
            <a:pPr>
              <a:lnSpc>
                <a:spcPct val="90000"/>
              </a:lnSpc>
            </a:pPr>
            <a:r>
              <a:rPr lang="en-AU" altLang="en-US" sz="2400" smtClean="0"/>
              <a:t>Designed by NIST &amp; NSA in early 90's </a:t>
            </a:r>
          </a:p>
          <a:p>
            <a:pPr>
              <a:lnSpc>
                <a:spcPct val="90000"/>
              </a:lnSpc>
            </a:pPr>
            <a:r>
              <a:rPr lang="en-AU" altLang="en-US" sz="2400" smtClean="0"/>
              <a:t>Published as FIPS-186 in 1991</a:t>
            </a:r>
          </a:p>
          <a:p>
            <a:pPr>
              <a:lnSpc>
                <a:spcPct val="90000"/>
              </a:lnSpc>
            </a:pPr>
            <a:r>
              <a:rPr lang="en-AU" altLang="en-US" sz="2400" smtClean="0"/>
              <a:t>Revised in 1993, 1996 &amp; then 2000</a:t>
            </a:r>
          </a:p>
          <a:p>
            <a:pPr>
              <a:lnSpc>
                <a:spcPct val="90000"/>
              </a:lnSpc>
            </a:pPr>
            <a:r>
              <a:rPr lang="en-AU" altLang="en-US" sz="2400" smtClean="0"/>
              <a:t>Uses the SHA hash algorithm </a:t>
            </a:r>
          </a:p>
          <a:p>
            <a:pPr>
              <a:lnSpc>
                <a:spcPct val="90000"/>
              </a:lnSpc>
            </a:pPr>
            <a:r>
              <a:rPr lang="en-AU" altLang="en-US" sz="2400" smtClean="0"/>
              <a:t>DSS is the standard, DSA is the algorithm</a:t>
            </a:r>
          </a:p>
          <a:p>
            <a:pPr>
              <a:lnSpc>
                <a:spcPct val="90000"/>
              </a:lnSpc>
            </a:pPr>
            <a:r>
              <a:rPr lang="en-AU" altLang="en-US" sz="2400" smtClean="0"/>
              <a:t>FIPS 186-2 (2000) includes alternative RSA &amp; elliptic curve signature variants</a:t>
            </a:r>
            <a:endParaRPr lang="en-US" altLang="en-US" sz="2400" smtClean="0"/>
          </a:p>
        </p:txBody>
      </p:sp>
    </p:spTree>
    <p:extLst>
      <p:ext uri="{BB962C8B-B14F-4D97-AF65-F5344CB8AC3E}">
        <p14:creationId xmlns:p14="http://schemas.microsoft.com/office/powerpoint/2010/main" xmlns="" val="14866327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152400"/>
            <a:ext cx="8229600" cy="636740"/>
          </a:xfrm>
        </p:spPr>
        <p:txBody>
          <a:bodyPr/>
          <a:lstStyle/>
          <a:p>
            <a:r>
              <a:rPr lang="en-US" altLang="en-US" smtClean="0"/>
              <a:t>DSS Approach vs. RSA Approach</a:t>
            </a:r>
          </a:p>
        </p:txBody>
      </p:sp>
      <p:pic>
        <p:nvPicPr>
          <p:cNvPr id="24580" name="Picture 5" descr="Ch13. RSA-DSS.pdf                                              002F6F4DMacintosh HD                   B83AE914:"/>
          <p:cNvPicPr>
            <a:picLocks noChangeAspect="1" noChangeArrowheads="1"/>
          </p:cNvPicPr>
          <p:nvPr/>
        </p:nvPicPr>
        <p:blipFill>
          <a:blip r:embed="rId2">
            <a:extLst>
              <a:ext uri="{28A0092B-C50C-407E-A947-70E740481C1C}">
                <a14:useLocalDpi xmlns:a14="http://schemas.microsoft.com/office/drawing/2010/main" xmlns="" val="0"/>
              </a:ext>
            </a:extLst>
          </a:blip>
          <a:srcRect l="3580" t="9265" r="3580" b="23161"/>
          <a:stretch>
            <a:fillRect/>
          </a:stretch>
        </p:blipFill>
        <p:spPr bwMode="auto">
          <a:xfrm>
            <a:off x="533400" y="1143000"/>
            <a:ext cx="8264525" cy="464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9759661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0"/>
            <a:ext cx="8229600" cy="914400"/>
          </a:xfrm>
        </p:spPr>
        <p:txBody>
          <a:bodyPr/>
          <a:lstStyle/>
          <a:p>
            <a:r>
              <a:rPr lang="en-AU" altLang="en-US" smtClean="0"/>
              <a:t>Digital Signature </a:t>
            </a:r>
            <a:r>
              <a:rPr lang="en-US" altLang="en-US" smtClean="0"/>
              <a:t>Algorithm </a:t>
            </a:r>
            <a:r>
              <a:rPr lang="en-AU" altLang="en-US" smtClean="0"/>
              <a:t>(DSA)</a:t>
            </a:r>
            <a:endParaRPr lang="en-US" altLang="en-US" smtClean="0"/>
          </a:p>
        </p:txBody>
      </p:sp>
      <p:sp>
        <p:nvSpPr>
          <p:cNvPr id="25603" name="Content Placeholder 2"/>
          <p:cNvSpPr>
            <a:spLocks noGrp="1"/>
          </p:cNvSpPr>
          <p:nvPr>
            <p:ph idx="1"/>
          </p:nvPr>
        </p:nvSpPr>
        <p:spPr>
          <a:xfrm>
            <a:off x="152400" y="990600"/>
            <a:ext cx="8686800" cy="5638800"/>
          </a:xfrm>
        </p:spPr>
        <p:txBody>
          <a:bodyPr/>
          <a:lstStyle/>
          <a:p>
            <a:r>
              <a:rPr lang="en-AU" altLang="en-US" sz="2400" smtClean="0"/>
              <a:t>Global public key</a:t>
            </a:r>
          </a:p>
          <a:p>
            <a:pPr lvl="1"/>
            <a:r>
              <a:rPr lang="en-AU" altLang="en-US" sz="2400" b="1" smtClean="0"/>
              <a:t>q</a:t>
            </a:r>
            <a:r>
              <a:rPr lang="en-AU" altLang="en-US" sz="2400" smtClean="0"/>
              <a:t>: A 160 bit prime number is chosen</a:t>
            </a:r>
          </a:p>
          <a:p>
            <a:pPr lvl="1"/>
            <a:r>
              <a:rPr lang="en-AU" altLang="en-US" sz="2400" b="1" smtClean="0"/>
              <a:t>p</a:t>
            </a:r>
            <a:r>
              <a:rPr lang="en-AU" altLang="en-US" sz="2400" smtClean="0"/>
              <a:t>: is selected with length between 512 and 1024 bits such that q divides (p-1)    </a:t>
            </a:r>
          </a:p>
          <a:p>
            <a:pPr lvl="1"/>
            <a:r>
              <a:rPr lang="en-AU" altLang="en-US" sz="2400" b="1" smtClean="0"/>
              <a:t>g</a:t>
            </a:r>
            <a:r>
              <a:rPr lang="en-AU" altLang="en-US" sz="2400" smtClean="0"/>
              <a:t>: = h</a:t>
            </a:r>
            <a:r>
              <a:rPr lang="en-AU" altLang="en-US" sz="2400" baseline="30000" smtClean="0"/>
              <a:t>(p-1)q</a:t>
            </a:r>
            <a:r>
              <a:rPr lang="en-AU" altLang="en-US" sz="2400" smtClean="0"/>
              <a:t> mod p, h is integer between 1 to (p-1) and g &gt; 1</a:t>
            </a:r>
          </a:p>
          <a:p>
            <a:r>
              <a:rPr lang="en-AU" altLang="en-US" sz="2400" smtClean="0"/>
              <a:t>Each user generate a private and public key with these numbers</a:t>
            </a:r>
          </a:p>
          <a:p>
            <a:r>
              <a:rPr lang="en-AU" altLang="en-US" sz="2400" smtClean="0"/>
              <a:t>Private key is x: randomly chosen number from 1 to (p-1)</a:t>
            </a:r>
          </a:p>
          <a:p>
            <a:r>
              <a:rPr lang="en-AU" altLang="en-US" sz="2400" smtClean="0"/>
              <a:t>Public key is y: y = </a:t>
            </a:r>
            <a:r>
              <a:rPr lang="en-AU" altLang="en-US" sz="2400" err="1" smtClean="0"/>
              <a:t>g</a:t>
            </a:r>
            <a:r>
              <a:rPr lang="en-AU" altLang="en-US" sz="2400" baseline="30000" err="1" smtClean="0"/>
              <a:t>x</a:t>
            </a:r>
            <a:r>
              <a:rPr lang="en-AU" altLang="en-US" sz="2400" smtClean="0"/>
              <a:t> mod p</a:t>
            </a:r>
          </a:p>
        </p:txBody>
      </p:sp>
    </p:spTree>
    <p:extLst>
      <p:ext uri="{BB962C8B-B14F-4D97-AF65-F5344CB8AC3E}">
        <p14:creationId xmlns:p14="http://schemas.microsoft.com/office/powerpoint/2010/main" xmlns="" val="1205762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5603">
                                            <p:txEl>
                                              <p:pRg st="4" end="4"/>
                                            </p:txEl>
                                          </p:spTgt>
                                        </p:tgtEl>
                                        <p:attrNameLst>
                                          <p:attrName>style.visibility</p:attrName>
                                        </p:attrNameLst>
                                      </p:cBhvr>
                                      <p:to>
                                        <p:strVal val="visible"/>
                                      </p:to>
                                    </p:set>
                                    <p:animEffect transition="in" filter="blinds(horizontal)">
                                      <p:cBhvr>
                                        <p:cTn id="7" dur="500"/>
                                        <p:tgtEl>
                                          <p:spTgt spid="25603">
                                            <p:txEl>
                                              <p:pRg st="4" end="4"/>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25603">
                                            <p:txEl>
                                              <p:pRg st="5" end="5"/>
                                            </p:txEl>
                                          </p:spTgt>
                                        </p:tgtEl>
                                        <p:attrNameLst>
                                          <p:attrName>style.visibility</p:attrName>
                                        </p:attrNameLst>
                                      </p:cBhvr>
                                      <p:to>
                                        <p:strVal val="visible"/>
                                      </p:to>
                                    </p:set>
                                    <p:animEffect transition="in" filter="blinds(horizontal)">
                                      <p:cBhvr>
                                        <p:cTn id="12" dur="500"/>
                                        <p:tgtEl>
                                          <p:spTgt spid="25603">
                                            <p:txEl>
                                              <p:pRg st="5" end="5"/>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25603">
                                            <p:txEl>
                                              <p:pRg st="6" end="6"/>
                                            </p:txEl>
                                          </p:spTgt>
                                        </p:tgtEl>
                                        <p:attrNameLst>
                                          <p:attrName>style.visibility</p:attrName>
                                        </p:attrNameLst>
                                      </p:cBhvr>
                                      <p:to>
                                        <p:strVal val="visible"/>
                                      </p:to>
                                    </p:set>
                                    <p:animEffect transition="in" filter="blinds(horizontal)">
                                      <p:cBhvr>
                                        <p:cTn id="17" dur="500"/>
                                        <p:tgtEl>
                                          <p:spTgt spid="25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AU" altLang="en-US" smtClean="0"/>
              <a:t>DSA Signature Creation</a:t>
            </a:r>
            <a:endParaRPr lang="en-US" altLang="en-US" smtClean="0"/>
          </a:p>
        </p:txBody>
      </p:sp>
      <p:sp>
        <p:nvSpPr>
          <p:cNvPr id="26627" name="Content Placeholder 2"/>
          <p:cNvSpPr>
            <a:spLocks noGrp="1"/>
          </p:cNvSpPr>
          <p:nvPr>
            <p:ph idx="1"/>
          </p:nvPr>
        </p:nvSpPr>
        <p:spPr>
          <a:xfrm>
            <a:off x="457200" y="1493838"/>
            <a:ext cx="8229600" cy="4525962"/>
          </a:xfrm>
        </p:spPr>
        <p:txBody>
          <a:bodyPr/>
          <a:lstStyle/>
          <a:p>
            <a:r>
              <a:rPr lang="en-AU" altLang="en-US" sz="2400" dirty="0" smtClean="0"/>
              <a:t>To </a:t>
            </a:r>
            <a:r>
              <a:rPr lang="en-AU" altLang="en-US" sz="2400" b="1" dirty="0" smtClean="0"/>
              <a:t>sign</a:t>
            </a:r>
            <a:r>
              <a:rPr lang="en-AU" altLang="en-US" sz="2400" dirty="0" smtClean="0"/>
              <a:t> a message </a:t>
            </a:r>
            <a:r>
              <a:rPr lang="en-AU" altLang="en-US" sz="2400" dirty="0" smtClean="0">
                <a:latin typeface="Courier New" panose="02070309020205020404" pitchFamily="49" charset="0"/>
              </a:rPr>
              <a:t>M</a:t>
            </a:r>
            <a:r>
              <a:rPr lang="en-AU" altLang="en-US" sz="2400" dirty="0" smtClean="0"/>
              <a:t> the sender:</a:t>
            </a:r>
          </a:p>
          <a:p>
            <a:pPr lvl="1"/>
            <a:r>
              <a:rPr lang="en-AU" altLang="en-US" sz="2400" dirty="0" smtClean="0"/>
              <a:t>generates a random signature key </a:t>
            </a:r>
            <a:r>
              <a:rPr lang="en-AU" altLang="en-US" sz="2400" dirty="0" smtClean="0">
                <a:latin typeface="Courier New" panose="02070309020205020404" pitchFamily="49" charset="0"/>
              </a:rPr>
              <a:t>k, k&lt;q</a:t>
            </a:r>
            <a:r>
              <a:rPr lang="en-AU" altLang="en-US" sz="2400" dirty="0" smtClean="0"/>
              <a:t> </a:t>
            </a:r>
          </a:p>
          <a:p>
            <a:pPr lvl="1"/>
            <a:r>
              <a:rPr lang="en-AU" altLang="en-US" sz="2400" dirty="0" smtClean="0">
                <a:latin typeface="Courier New" panose="02070309020205020404" pitchFamily="49" charset="0"/>
              </a:rPr>
              <a:t>k</a:t>
            </a:r>
            <a:r>
              <a:rPr lang="en-US" altLang="en-US" sz="2400" dirty="0" smtClean="0"/>
              <a:t> must be random, be destroyed after use, and never be reused</a:t>
            </a:r>
            <a:endParaRPr lang="en-AU" altLang="en-US" sz="2400" dirty="0" smtClean="0"/>
          </a:p>
          <a:p>
            <a:r>
              <a:rPr lang="en-AU" altLang="en-US" sz="2400" dirty="0" smtClean="0"/>
              <a:t>Then computes signature pair: </a:t>
            </a:r>
          </a:p>
          <a:p>
            <a:pPr lvl="1">
              <a:buFont typeface="Wingdings" panose="05000000000000000000" pitchFamily="2" charset="2"/>
              <a:buNone/>
            </a:pPr>
            <a:r>
              <a:rPr lang="en-AU" altLang="en-US" sz="2400" dirty="0" smtClean="0">
                <a:latin typeface="Courier New" panose="02070309020205020404" pitchFamily="49" charset="0"/>
              </a:rPr>
              <a:t>r = (</a:t>
            </a:r>
            <a:r>
              <a:rPr lang="en-AU" altLang="en-US" sz="2400" dirty="0" err="1" smtClean="0">
                <a:latin typeface="Courier New" panose="02070309020205020404" pitchFamily="49" charset="0"/>
              </a:rPr>
              <a:t>g</a:t>
            </a:r>
            <a:r>
              <a:rPr lang="en-AU" altLang="en-US" sz="2400" baseline="30000" dirty="0" err="1" smtClean="0">
                <a:latin typeface="Courier New" panose="02070309020205020404" pitchFamily="49" charset="0"/>
              </a:rPr>
              <a:t>k</a:t>
            </a:r>
            <a:r>
              <a:rPr lang="en-AU" altLang="en-US" sz="2400" dirty="0" smtClean="0">
                <a:latin typeface="Courier New" panose="02070309020205020404" pitchFamily="49" charset="0"/>
              </a:rPr>
              <a:t> mod p)mod q </a:t>
            </a:r>
          </a:p>
          <a:p>
            <a:pPr lvl="1">
              <a:buFont typeface="Wingdings" panose="05000000000000000000" pitchFamily="2" charset="2"/>
              <a:buNone/>
            </a:pPr>
            <a:r>
              <a:rPr lang="en-AU" altLang="en-US" sz="2400" dirty="0" smtClean="0">
                <a:latin typeface="Courier New" panose="02070309020205020404" pitchFamily="49" charset="0"/>
              </a:rPr>
              <a:t>s = [k</a:t>
            </a:r>
            <a:r>
              <a:rPr lang="en-AU" altLang="en-US" sz="2400" baseline="30000" dirty="0" smtClean="0">
                <a:latin typeface="Courier New" panose="02070309020205020404" pitchFamily="49" charset="0"/>
              </a:rPr>
              <a:t>-1</a:t>
            </a:r>
            <a:r>
              <a:rPr lang="en-AU" altLang="en-US" sz="2400" dirty="0" smtClean="0">
                <a:latin typeface="Courier New" panose="02070309020205020404" pitchFamily="49" charset="0"/>
              </a:rPr>
              <a:t>(H(M)+ </a:t>
            </a:r>
            <a:r>
              <a:rPr lang="en-AU" altLang="en-US" sz="2400" dirty="0" err="1" smtClean="0">
                <a:latin typeface="Courier New" panose="02070309020205020404" pitchFamily="49" charset="0"/>
              </a:rPr>
              <a:t>xr</a:t>
            </a:r>
            <a:r>
              <a:rPr lang="en-AU" altLang="en-US" sz="2400" dirty="0" smtClean="0">
                <a:latin typeface="Courier New" panose="02070309020205020404" pitchFamily="49" charset="0"/>
              </a:rPr>
              <a:t>)] mod q</a:t>
            </a:r>
            <a:endParaRPr lang="en-AU" altLang="en-US" sz="2400" dirty="0" smtClean="0"/>
          </a:p>
          <a:p>
            <a:r>
              <a:rPr lang="en-AU" altLang="en-US" sz="2400" dirty="0" smtClean="0"/>
              <a:t>Sends signature </a:t>
            </a:r>
            <a:r>
              <a:rPr lang="en-AU" altLang="en-US" sz="2400" dirty="0" smtClean="0">
                <a:latin typeface="Courier New" panose="02070309020205020404" pitchFamily="49" charset="0"/>
              </a:rPr>
              <a:t>(</a:t>
            </a:r>
            <a:r>
              <a:rPr lang="en-AU" altLang="en-US" sz="2400" dirty="0" err="1" smtClean="0">
                <a:latin typeface="Courier New" panose="02070309020205020404" pitchFamily="49" charset="0"/>
              </a:rPr>
              <a:t>r,s</a:t>
            </a:r>
            <a:r>
              <a:rPr lang="en-AU" altLang="en-US" sz="2400" dirty="0" smtClean="0">
                <a:latin typeface="Courier New" panose="02070309020205020404" pitchFamily="49" charset="0"/>
              </a:rPr>
              <a:t>)</a:t>
            </a:r>
            <a:r>
              <a:rPr lang="en-AU" altLang="en-US" sz="2400" dirty="0" smtClean="0"/>
              <a:t> with message </a:t>
            </a:r>
            <a:r>
              <a:rPr lang="en-AU" altLang="en-US" sz="2400" dirty="0" smtClean="0">
                <a:latin typeface="Courier New" panose="02070309020205020404" pitchFamily="49" charset="0"/>
              </a:rPr>
              <a:t>M</a:t>
            </a:r>
          </a:p>
        </p:txBody>
      </p:sp>
    </p:spTree>
    <p:extLst>
      <p:ext uri="{BB962C8B-B14F-4D97-AF65-F5344CB8AC3E}">
        <p14:creationId xmlns:p14="http://schemas.microsoft.com/office/powerpoint/2010/main" xmlns="" val="1721253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7" dur="500"/>
                                        <p:tgtEl>
                                          <p:spTgt spid="26627">
                                            <p:txEl>
                                              <p:pRg st="3" end="3"/>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10" dur="500"/>
                                        <p:tgtEl>
                                          <p:spTgt spid="26627">
                                            <p:txEl>
                                              <p:pRg st="4" end="4"/>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13" dur="500"/>
                                        <p:tgtEl>
                                          <p:spTgt spid="26627">
                                            <p:txEl>
                                              <p:pRg st="5" end="5"/>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6627">
                                            <p:txEl>
                                              <p:pRg st="6" end="6"/>
                                            </p:txEl>
                                          </p:spTgt>
                                        </p:tgtEl>
                                        <p:attrNameLst>
                                          <p:attrName>style.visibility</p:attrName>
                                        </p:attrNameLst>
                                      </p:cBhvr>
                                      <p:to>
                                        <p:strVal val="visible"/>
                                      </p:to>
                                    </p:set>
                                    <p:animEffect transition="in" filter="blinds(horizontal)">
                                      <p:cBhvr>
                                        <p:cTn id="16" dur="500"/>
                                        <p:tgtEl>
                                          <p:spTgt spid="266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AU" altLang="en-US" smtClean="0"/>
              <a:t>DSA Signature Verification </a:t>
            </a:r>
            <a:endParaRPr lang="en-US" altLang="en-US" smtClean="0"/>
          </a:p>
        </p:txBody>
      </p:sp>
      <p:sp>
        <p:nvSpPr>
          <p:cNvPr id="27651" name="Content Placeholder 2"/>
          <p:cNvSpPr>
            <a:spLocks noGrp="1"/>
          </p:cNvSpPr>
          <p:nvPr>
            <p:ph idx="1"/>
          </p:nvPr>
        </p:nvSpPr>
        <p:spPr/>
        <p:txBody>
          <a:bodyPr/>
          <a:lstStyle/>
          <a:p>
            <a:r>
              <a:rPr lang="en-US" altLang="en-US" sz="2400" dirty="0" smtClean="0"/>
              <a:t>Having received M &amp; </a:t>
            </a:r>
            <a:r>
              <a:rPr lang="en-AU" altLang="en-US" sz="2400" dirty="0" smtClean="0"/>
              <a:t>signature </a:t>
            </a:r>
            <a:r>
              <a:rPr lang="en-AU" altLang="en-US" sz="2400" dirty="0" smtClean="0">
                <a:latin typeface="Courier New" panose="02070309020205020404" pitchFamily="49" charset="0"/>
              </a:rPr>
              <a:t>(</a:t>
            </a:r>
            <a:r>
              <a:rPr lang="en-AU" altLang="en-US" sz="2400" dirty="0" err="1" smtClean="0">
                <a:latin typeface="Courier New" panose="02070309020205020404" pitchFamily="49" charset="0"/>
              </a:rPr>
              <a:t>r,s</a:t>
            </a:r>
            <a:r>
              <a:rPr lang="en-AU" altLang="en-US" sz="2400" dirty="0" smtClean="0">
                <a:latin typeface="Courier New" panose="02070309020205020404" pitchFamily="49" charset="0"/>
              </a:rPr>
              <a:t>)</a:t>
            </a:r>
            <a:r>
              <a:rPr lang="en-AU" altLang="en-US" sz="2400" dirty="0" smtClean="0"/>
              <a:t> </a:t>
            </a:r>
          </a:p>
          <a:p>
            <a:r>
              <a:rPr lang="en-AU" altLang="en-US" sz="2400" dirty="0" smtClean="0"/>
              <a:t>To </a:t>
            </a:r>
            <a:r>
              <a:rPr lang="en-AU" altLang="en-US" sz="2400" b="1" dirty="0" smtClean="0"/>
              <a:t>verify</a:t>
            </a:r>
            <a:r>
              <a:rPr lang="en-AU" altLang="en-US" sz="2400" dirty="0" smtClean="0"/>
              <a:t> a signature, recipient computes: </a:t>
            </a:r>
          </a:p>
          <a:p>
            <a:pPr lvl="1">
              <a:buFont typeface="Wingdings" panose="05000000000000000000" pitchFamily="2" charset="2"/>
              <a:buNone/>
            </a:pPr>
            <a:r>
              <a:rPr lang="en-AU" altLang="en-US" sz="2400" dirty="0" smtClean="0">
                <a:latin typeface="Courier New" panose="02070309020205020404" pitchFamily="49" charset="0"/>
              </a:rPr>
              <a:t>w = s</a:t>
            </a:r>
            <a:r>
              <a:rPr lang="en-AU" altLang="en-US" sz="2400" baseline="30000" dirty="0" smtClean="0">
                <a:latin typeface="Courier New" panose="02070309020205020404" pitchFamily="49" charset="0"/>
              </a:rPr>
              <a:t>-1 </a:t>
            </a:r>
            <a:r>
              <a:rPr lang="en-AU" altLang="en-US" sz="2400" dirty="0" smtClean="0">
                <a:latin typeface="Courier New" panose="02070309020205020404" pitchFamily="49" charset="0"/>
              </a:rPr>
              <a:t>mod q </a:t>
            </a:r>
          </a:p>
          <a:p>
            <a:pPr lvl="1">
              <a:buFont typeface="Wingdings" panose="05000000000000000000" pitchFamily="2" charset="2"/>
              <a:buNone/>
            </a:pPr>
            <a:r>
              <a:rPr lang="en-AU" altLang="en-US" sz="2400" dirty="0" smtClean="0">
                <a:latin typeface="Courier New" panose="02070309020205020404" pitchFamily="49" charset="0"/>
              </a:rPr>
              <a:t>u1= [H(M)w ]mod q </a:t>
            </a:r>
          </a:p>
          <a:p>
            <a:pPr lvl="1">
              <a:buFont typeface="Wingdings" panose="05000000000000000000" pitchFamily="2" charset="2"/>
              <a:buNone/>
            </a:pPr>
            <a:r>
              <a:rPr lang="en-AU" altLang="en-US" sz="2400" dirty="0" smtClean="0">
                <a:latin typeface="Courier New" panose="02070309020205020404" pitchFamily="49" charset="0"/>
              </a:rPr>
              <a:t>u2= (</a:t>
            </a:r>
            <a:r>
              <a:rPr lang="en-AU" altLang="en-US" sz="2400" dirty="0" err="1" smtClean="0">
                <a:latin typeface="Courier New" panose="02070309020205020404" pitchFamily="49" charset="0"/>
              </a:rPr>
              <a:t>rw</a:t>
            </a:r>
            <a:r>
              <a:rPr lang="en-AU" altLang="en-US" sz="2400" dirty="0" smtClean="0">
                <a:latin typeface="Courier New" panose="02070309020205020404" pitchFamily="49" charset="0"/>
              </a:rPr>
              <a:t>)mod q</a:t>
            </a:r>
          </a:p>
          <a:p>
            <a:pPr lvl="1">
              <a:buFont typeface="Wingdings" panose="05000000000000000000" pitchFamily="2" charset="2"/>
              <a:buNone/>
            </a:pPr>
            <a:r>
              <a:rPr lang="en-AU" altLang="en-US" sz="2400" dirty="0" smtClean="0">
                <a:latin typeface="Courier New" panose="02070309020205020404" pitchFamily="49" charset="0"/>
              </a:rPr>
              <a:t>v = [(g</a:t>
            </a:r>
            <a:r>
              <a:rPr lang="en-AU" altLang="en-US" sz="2400" baseline="30000" dirty="0" smtClean="0">
                <a:latin typeface="Courier New" panose="02070309020205020404" pitchFamily="49" charset="0"/>
              </a:rPr>
              <a:t>u1</a:t>
            </a:r>
            <a:r>
              <a:rPr lang="en-AU" altLang="en-US" sz="2400" dirty="0" smtClean="0">
                <a:latin typeface="Courier New" panose="02070309020205020404" pitchFamily="49" charset="0"/>
              </a:rPr>
              <a:t> y</a:t>
            </a:r>
            <a:r>
              <a:rPr lang="en-AU" altLang="en-US" sz="2400" baseline="30000" dirty="0" smtClean="0">
                <a:latin typeface="Courier New" panose="02070309020205020404" pitchFamily="49" charset="0"/>
              </a:rPr>
              <a:t>u2</a:t>
            </a:r>
            <a:r>
              <a:rPr lang="en-AU" altLang="en-US" sz="2400" dirty="0" smtClean="0">
                <a:latin typeface="Courier New" panose="02070309020205020404" pitchFamily="49" charset="0"/>
              </a:rPr>
              <a:t>)mod p ]mod q</a:t>
            </a:r>
          </a:p>
          <a:p>
            <a:r>
              <a:rPr lang="en-AU" altLang="en-US" sz="2400" dirty="0" smtClean="0"/>
              <a:t>If </a:t>
            </a:r>
            <a:r>
              <a:rPr lang="en-AU" altLang="en-US" sz="2400" dirty="0" smtClean="0">
                <a:latin typeface="Courier New" panose="02070309020205020404" pitchFamily="49" charset="0"/>
              </a:rPr>
              <a:t>v=r</a:t>
            </a:r>
            <a:r>
              <a:rPr lang="en-AU" altLang="en-US" sz="2400" dirty="0" smtClean="0"/>
              <a:t> then signature is verified</a:t>
            </a:r>
          </a:p>
        </p:txBody>
      </p:sp>
    </p:spTree>
    <p:extLst>
      <p:ext uri="{BB962C8B-B14F-4D97-AF65-F5344CB8AC3E}">
        <p14:creationId xmlns:p14="http://schemas.microsoft.com/office/powerpoint/2010/main" xmlns="" val="1359552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522515"/>
            <a:ext cx="7772400" cy="653143"/>
          </a:xfrm>
        </p:spPr>
        <p:txBody>
          <a:bodyPr/>
          <a:lstStyle/>
          <a:p>
            <a:pPr eaLnBrk="1" hangingPunct="1"/>
            <a:r>
              <a:rPr lang="en-US" dirty="0"/>
              <a:t>Authentication Applications </a:t>
            </a:r>
            <a:br>
              <a:rPr lang="en-US" dirty="0"/>
            </a:br>
            <a:endParaRPr lang="en-US" altLang="en-US" dirty="0" smtClean="0"/>
          </a:p>
        </p:txBody>
      </p:sp>
      <p:sp>
        <p:nvSpPr>
          <p:cNvPr id="5" name="Title 1"/>
          <p:cNvSpPr txBox="1">
            <a:spLocks/>
          </p:cNvSpPr>
          <p:nvPr/>
        </p:nvSpPr>
        <p:spPr bwMode="auto">
          <a:xfrm>
            <a:off x="1116874" y="1852295"/>
            <a:ext cx="7772400" cy="1470025"/>
          </a:xfrm>
          <a:prstGeom prst="rect">
            <a:avLst/>
          </a:prstGeom>
          <a:noFill/>
          <a:ln w="9525">
            <a:noFill/>
            <a:miter lim="800000"/>
            <a:headEnd/>
            <a:tailEnd/>
          </a:ln>
        </p:spPr>
        <p:txBody>
          <a:bodyPr anchor="ctr"/>
          <a:lstStyle/>
          <a:p>
            <a:pPr marL="457200" indent="-457200">
              <a:buFont typeface="+mj-lt"/>
              <a:buAutoNum type="arabicPeriod"/>
              <a:defRPr/>
            </a:pPr>
            <a:r>
              <a:rPr lang="en-US" sz="2400" dirty="0" smtClean="0">
                <a:latin typeface="+mj-lt"/>
                <a:ea typeface="+mj-ea"/>
                <a:cs typeface="+mj-cs"/>
              </a:rPr>
              <a:t>Kerberos</a:t>
            </a:r>
          </a:p>
          <a:p>
            <a:pPr marL="457200" indent="-457200">
              <a:buFont typeface="+mj-lt"/>
              <a:buAutoNum type="arabicPeriod"/>
              <a:defRPr/>
            </a:pPr>
            <a:r>
              <a:rPr lang="en-US" sz="2400" dirty="0" smtClean="0">
                <a:latin typeface="+mj-lt"/>
                <a:ea typeface="+mj-ea"/>
                <a:cs typeface="+mj-cs"/>
              </a:rPr>
              <a:t>X.509</a:t>
            </a:r>
            <a:endParaRPr lang="en-US" sz="2400" dirty="0">
              <a:latin typeface="+mj-lt"/>
              <a:ea typeface="+mj-ea"/>
              <a:cs typeface="+mj-cs"/>
            </a:endParaRPr>
          </a:p>
        </p:txBody>
      </p:sp>
    </p:spTree>
    <p:extLst>
      <p:ext uri="{BB962C8B-B14F-4D97-AF65-F5344CB8AC3E}">
        <p14:creationId xmlns:p14="http://schemas.microsoft.com/office/powerpoint/2010/main" xmlns="" val="15166821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r>
              <a:rPr lang="en-AU" altLang="en-US" smtClean="0"/>
              <a:t>Kerberos</a:t>
            </a:r>
            <a:endParaRPr lang="en-US" altLang="en-US" smtClean="0"/>
          </a:p>
        </p:txBody>
      </p:sp>
      <p:sp>
        <p:nvSpPr>
          <p:cNvPr id="3075" name="Content Placeholder 2"/>
          <p:cNvSpPr>
            <a:spLocks noGrp="1"/>
          </p:cNvSpPr>
          <p:nvPr>
            <p:ph idx="1"/>
          </p:nvPr>
        </p:nvSpPr>
        <p:spPr>
          <a:xfrm>
            <a:off x="457200" y="1371600"/>
            <a:ext cx="8305800" cy="4953000"/>
          </a:xfrm>
        </p:spPr>
        <p:txBody>
          <a:bodyPr/>
          <a:lstStyle/>
          <a:p>
            <a:r>
              <a:rPr lang="en-US" altLang="en-US" sz="2400" dirty="0" smtClean="0"/>
              <a:t>Authentication service developed at MIT</a:t>
            </a:r>
          </a:p>
          <a:p>
            <a:r>
              <a:rPr lang="en-AU" altLang="en-US" sz="2400" dirty="0" smtClean="0"/>
              <a:t>Uses trusted key server system</a:t>
            </a:r>
          </a:p>
          <a:p>
            <a:r>
              <a:rPr lang="en-AU" altLang="en-US" sz="2400" dirty="0" smtClean="0"/>
              <a:t>Provides centralised private-key third-party authentication in a distributed network</a:t>
            </a:r>
          </a:p>
          <a:p>
            <a:pPr lvl="1"/>
            <a:r>
              <a:rPr lang="en-AU" altLang="en-US" sz="2400" dirty="0" smtClean="0"/>
              <a:t>allows users access to services distributed through network</a:t>
            </a:r>
          </a:p>
          <a:p>
            <a:pPr lvl="1"/>
            <a:r>
              <a:rPr lang="en-AU" altLang="en-US" sz="2400" dirty="0" smtClean="0"/>
              <a:t>without needing to trust all workstations</a:t>
            </a:r>
          </a:p>
          <a:p>
            <a:pPr lvl="1"/>
            <a:r>
              <a:rPr lang="en-AU" altLang="en-US" sz="2400" dirty="0" smtClean="0"/>
              <a:t>rather all trust a central authentication server</a:t>
            </a:r>
          </a:p>
          <a:p>
            <a:r>
              <a:rPr lang="en-AU" altLang="en-US" sz="2400" dirty="0" smtClean="0"/>
              <a:t>two versions in use: 4 &amp; 5</a:t>
            </a:r>
          </a:p>
        </p:txBody>
      </p:sp>
    </p:spTree>
    <p:extLst>
      <p:ext uri="{BB962C8B-B14F-4D97-AF65-F5344CB8AC3E}">
        <p14:creationId xmlns:p14="http://schemas.microsoft.com/office/powerpoint/2010/main" xmlns="" val="25830698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457200" y="228600"/>
            <a:ext cx="8229600" cy="659674"/>
          </a:xfrm>
        </p:spPr>
        <p:txBody>
          <a:bodyPr/>
          <a:lstStyle/>
          <a:p>
            <a:r>
              <a:rPr lang="en-US" altLang="en-US" dirty="0" smtClean="0"/>
              <a:t>Threat in distributed environment</a:t>
            </a:r>
          </a:p>
        </p:txBody>
      </p:sp>
      <p:sp>
        <p:nvSpPr>
          <p:cNvPr id="4099" name="Content Placeholder 2"/>
          <p:cNvSpPr>
            <a:spLocks noGrp="1"/>
          </p:cNvSpPr>
          <p:nvPr>
            <p:ph idx="1"/>
          </p:nvPr>
        </p:nvSpPr>
        <p:spPr>
          <a:xfrm>
            <a:off x="76200" y="1143000"/>
            <a:ext cx="8763000" cy="4525963"/>
          </a:xfrm>
        </p:spPr>
        <p:txBody>
          <a:bodyPr/>
          <a:lstStyle/>
          <a:p>
            <a:r>
              <a:rPr lang="en-US" altLang="en-US" sz="2400" dirty="0" smtClean="0"/>
              <a:t>A user </a:t>
            </a:r>
          </a:p>
          <a:p>
            <a:pPr lvl="1"/>
            <a:r>
              <a:rPr lang="en-US" altLang="en-US" sz="2400" dirty="0" smtClean="0"/>
              <a:t>gain access to a workstation and pretend to be another user from that workstation</a:t>
            </a:r>
          </a:p>
          <a:p>
            <a:pPr lvl="1"/>
            <a:r>
              <a:rPr lang="en-US" altLang="en-US" sz="2400" dirty="0" smtClean="0"/>
              <a:t>alter the network </a:t>
            </a:r>
            <a:r>
              <a:rPr lang="en-US" altLang="en-US" sz="2400" dirty="0" err="1" smtClean="0"/>
              <a:t>addr</a:t>
            </a:r>
            <a:r>
              <a:rPr lang="en-US" altLang="en-US" sz="2400" dirty="0" smtClean="0"/>
              <a:t>. of workstation, so that request sent will be appear from impersonate system</a:t>
            </a:r>
          </a:p>
          <a:p>
            <a:pPr lvl="1"/>
            <a:r>
              <a:rPr lang="en-US" altLang="en-US" sz="2400" dirty="0" smtClean="0"/>
              <a:t>may </a:t>
            </a:r>
            <a:r>
              <a:rPr lang="en-US" altLang="en-US" sz="2400" dirty="0" err="1" smtClean="0"/>
              <a:t>evasdrop</a:t>
            </a:r>
            <a:r>
              <a:rPr lang="en-US" altLang="en-US" sz="2400" dirty="0" smtClean="0"/>
              <a:t> on exchanges and use the replay attack to gain entrance to the server or to disrupt the operations</a:t>
            </a:r>
          </a:p>
          <a:p>
            <a:r>
              <a:rPr lang="en-US" altLang="en-US" sz="2400" dirty="0" smtClean="0"/>
              <a:t>Authentication at each server ??</a:t>
            </a:r>
          </a:p>
          <a:p>
            <a:r>
              <a:rPr lang="en-US" altLang="en-US" sz="2400" dirty="0" smtClean="0"/>
              <a:t>Kerberos is used to authenticate user to servers and servers to users</a:t>
            </a:r>
          </a:p>
        </p:txBody>
      </p:sp>
    </p:spTree>
    <p:extLst>
      <p:ext uri="{BB962C8B-B14F-4D97-AF65-F5344CB8AC3E}">
        <p14:creationId xmlns:p14="http://schemas.microsoft.com/office/powerpoint/2010/main" xmlns="" val="1047477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linds(horizontal)">
                                      <p:cBhvr>
                                        <p:cTn id="7" dur="500"/>
                                        <p:tgtEl>
                                          <p:spTgt spid="409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0" dur="500"/>
                                        <p:tgtEl>
                                          <p:spTgt spid="409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4099">
                                            <p:txEl>
                                              <p:pRg st="2" end="2"/>
                                            </p:txEl>
                                          </p:spTgt>
                                        </p:tgtEl>
                                        <p:attrNameLst>
                                          <p:attrName>style.visibility</p:attrName>
                                        </p:attrNameLst>
                                      </p:cBhvr>
                                      <p:to>
                                        <p:strVal val="visible"/>
                                      </p:to>
                                    </p:set>
                                    <p:animEffect transition="in" filter="blinds(horizontal)">
                                      <p:cBhvr>
                                        <p:cTn id="15" dur="500"/>
                                        <p:tgtEl>
                                          <p:spTgt spid="4099">
                                            <p:txEl>
                                              <p:pRg st="2" end="2"/>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4099">
                                            <p:txEl>
                                              <p:pRg st="3" end="3"/>
                                            </p:txEl>
                                          </p:spTgt>
                                        </p:tgtEl>
                                        <p:attrNameLst>
                                          <p:attrName>style.visibility</p:attrName>
                                        </p:attrNameLst>
                                      </p:cBhvr>
                                      <p:to>
                                        <p:strVal val="visible"/>
                                      </p:to>
                                    </p:set>
                                    <p:animEffect transition="in" filter="blinds(horizontal)">
                                      <p:cBhvr>
                                        <p:cTn id="20" dur="500"/>
                                        <p:tgtEl>
                                          <p:spTgt spid="4099">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4099">
                                            <p:txEl>
                                              <p:pRg st="4" end="4"/>
                                            </p:txEl>
                                          </p:spTgt>
                                        </p:tgtEl>
                                        <p:attrNameLst>
                                          <p:attrName>style.visibility</p:attrName>
                                        </p:attrNameLst>
                                      </p:cBhvr>
                                      <p:to>
                                        <p:strVal val="visible"/>
                                      </p:to>
                                    </p:set>
                                    <p:animEffect transition="in" filter="blinds(horizontal)">
                                      <p:cBhvr>
                                        <p:cTn id="25" dur="500"/>
                                        <p:tgtEl>
                                          <p:spTgt spid="4099">
                                            <p:txEl>
                                              <p:pRg st="4" end="4"/>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4099">
                                            <p:txEl>
                                              <p:pRg st="5" end="5"/>
                                            </p:txEl>
                                          </p:spTgt>
                                        </p:tgtEl>
                                        <p:attrNameLst>
                                          <p:attrName>style.visibility</p:attrName>
                                        </p:attrNameLst>
                                      </p:cBhvr>
                                      <p:to>
                                        <p:strVal val="visible"/>
                                      </p:to>
                                    </p:set>
                                    <p:animEffect transition="in" filter="blinds(horizontal)">
                                      <p:cBhvr>
                                        <p:cTn id="30" dur="500"/>
                                        <p:tgtEl>
                                          <p:spTgt spid="409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a:t>Summary</a:t>
            </a:r>
            <a:endParaRPr lang="en-AU" altLang="en-US"/>
          </a:p>
        </p:txBody>
      </p:sp>
      <p:sp>
        <p:nvSpPr>
          <p:cNvPr id="45059" name="Rectangle 3"/>
          <p:cNvSpPr>
            <a:spLocks noGrp="1" noChangeArrowheads="1"/>
          </p:cNvSpPr>
          <p:nvPr>
            <p:ph type="body" idx="1"/>
          </p:nvPr>
        </p:nvSpPr>
        <p:spPr/>
        <p:txBody>
          <a:bodyPr/>
          <a:lstStyle/>
          <a:p>
            <a:pPr>
              <a:defRPr/>
            </a:pPr>
            <a:r>
              <a:rPr lang="en-US" sz="2400" dirty="0" smtClean="0"/>
              <a:t>In today’s we talked about Digital </a:t>
            </a:r>
            <a:r>
              <a:rPr lang="en-US" sz="2400" dirty="0"/>
              <a:t>signature and authentication protocols</a:t>
            </a:r>
          </a:p>
          <a:p>
            <a:pPr>
              <a:defRPr/>
            </a:pPr>
            <a:r>
              <a:rPr lang="en-US" sz="2400" dirty="0" smtClean="0"/>
              <a:t>The difference between Digital </a:t>
            </a:r>
            <a:r>
              <a:rPr lang="en-US" sz="2400" dirty="0"/>
              <a:t>Signature Standard (DSS) and Digital Signature Algorithm (DSA) </a:t>
            </a:r>
            <a:r>
              <a:rPr lang="en-US" sz="2400" dirty="0" smtClean="0"/>
              <a:t>was also explored.</a:t>
            </a:r>
          </a:p>
          <a:p>
            <a:pPr>
              <a:defRPr/>
            </a:pPr>
            <a:r>
              <a:rPr lang="en-US" sz="2400" dirty="0" smtClean="0"/>
              <a:t>We also studied Kerberos an authentication application</a:t>
            </a:r>
            <a:endParaRPr lang="en-US" sz="2400" dirty="0"/>
          </a:p>
          <a:p>
            <a:endParaRPr lang="en-AU" altLang="en-US" dirty="0"/>
          </a:p>
        </p:txBody>
      </p:sp>
    </p:spTree>
    <p:extLst>
      <p:ext uri="{BB962C8B-B14F-4D97-AF65-F5344CB8AC3E}">
        <p14:creationId xmlns:p14="http://schemas.microsoft.com/office/powerpoint/2010/main" xmlns="" val="30909815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lecture topics</a:t>
            </a:r>
            <a:endParaRPr lang="en-US"/>
          </a:p>
        </p:txBody>
      </p:sp>
      <p:sp>
        <p:nvSpPr>
          <p:cNvPr id="3" name="Content Placeholder 2"/>
          <p:cNvSpPr>
            <a:spLocks noGrp="1"/>
          </p:cNvSpPr>
          <p:nvPr>
            <p:ph idx="1"/>
          </p:nvPr>
        </p:nvSpPr>
        <p:spPr>
          <a:xfrm>
            <a:off x="457200" y="1382235"/>
            <a:ext cx="8229600" cy="4530725"/>
          </a:xfrm>
        </p:spPr>
        <p:txBody>
          <a:bodyPr/>
          <a:lstStyle/>
          <a:p>
            <a:r>
              <a:rPr lang="en-US" sz="2400" dirty="0" smtClean="0"/>
              <a:t>Our discussion on Kerberos will continue and we will explore its other versions</a:t>
            </a:r>
          </a:p>
          <a:p>
            <a:r>
              <a:rPr lang="en-US" sz="2400" dirty="0" smtClean="0"/>
              <a:t>We will also discuss certificates and </a:t>
            </a:r>
            <a:r>
              <a:rPr lang="en-US" sz="2400" smtClean="0"/>
              <a:t>Certification Authority (CA).</a:t>
            </a:r>
            <a:endParaRPr lang="en-US" sz="2400" dirty="0" smtClean="0"/>
          </a:p>
        </p:txBody>
      </p:sp>
    </p:spTree>
    <p:extLst>
      <p:ext uri="{BB962C8B-B14F-4D97-AF65-F5344CB8AC3E}">
        <p14:creationId xmlns:p14="http://schemas.microsoft.com/office/powerpoint/2010/main" xmlns="" val="10065775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14399</TotalTime>
  <Words>1153</Words>
  <Application>Microsoft Office PowerPoint</Application>
  <PresentationFormat>On-screen Show (4:3)</PresentationFormat>
  <Paragraphs>139</Paragraphs>
  <Slides>26</Slides>
  <Notes>3</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os-8</vt:lpstr>
      <vt:lpstr>Slide 1</vt:lpstr>
      <vt:lpstr>Slide 2</vt:lpstr>
      <vt:lpstr>Summary of the Previous Lecture</vt:lpstr>
      <vt:lpstr>Outlines of today’s lecture</vt:lpstr>
      <vt:lpstr>Objectives</vt:lpstr>
      <vt:lpstr>Recall the problem in message authentication</vt:lpstr>
      <vt:lpstr>Authentication Protocols</vt:lpstr>
      <vt:lpstr>Needham-Schroeder Protocol</vt:lpstr>
      <vt:lpstr>Needham-Schroeder Protocol</vt:lpstr>
      <vt:lpstr>Needham-Schroeder Protocol</vt:lpstr>
      <vt:lpstr>Slide 11</vt:lpstr>
      <vt:lpstr>Needham-Schroeder Protocol</vt:lpstr>
      <vt:lpstr>Public key encryption Approches</vt:lpstr>
      <vt:lpstr>Denning Protocol</vt:lpstr>
      <vt:lpstr>One way authentication</vt:lpstr>
      <vt:lpstr>Digital Signature Standard (DSS)</vt:lpstr>
      <vt:lpstr>DSS Approach vs. RSA Approach</vt:lpstr>
      <vt:lpstr>Digital Signature Algorithm (DSA)</vt:lpstr>
      <vt:lpstr>DSA Signature Creation</vt:lpstr>
      <vt:lpstr>DSA Signature Verification </vt:lpstr>
      <vt:lpstr>Authentication Applications  </vt:lpstr>
      <vt:lpstr>Kerberos</vt:lpstr>
      <vt:lpstr>Threat in distributed environment</vt:lpstr>
      <vt:lpstr>Summary</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620</cp:revision>
  <cp:lastPrinted>2001-06-14T13:58:17Z</cp:lastPrinted>
  <dcterms:created xsi:type="dcterms:W3CDTF">2011-01-13T23:43:38Z</dcterms:created>
  <dcterms:modified xsi:type="dcterms:W3CDTF">2015-06-25T06:34:33Z</dcterms:modified>
</cp:coreProperties>
</file>