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1"/>
  </p:notesMasterIdLst>
  <p:handoutMasterIdLst>
    <p:handoutMasterId r:id="rId22"/>
  </p:handoutMasterIdLst>
  <p:sldIdLst>
    <p:sldId id="403" r:id="rId2"/>
    <p:sldId id="1039" r:id="rId3"/>
    <p:sldId id="925" r:id="rId4"/>
    <p:sldId id="483" r:id="rId5"/>
    <p:sldId id="1067" r:id="rId6"/>
    <p:sldId id="1068" r:id="rId7"/>
    <p:sldId id="1069" r:id="rId8"/>
    <p:sldId id="1070" r:id="rId9"/>
    <p:sldId id="1071" r:id="rId10"/>
    <p:sldId id="1072" r:id="rId11"/>
    <p:sldId id="1073" r:id="rId12"/>
    <p:sldId id="1074" r:id="rId13"/>
    <p:sldId id="1075" r:id="rId14"/>
    <p:sldId id="1076" r:id="rId15"/>
    <p:sldId id="1077" r:id="rId16"/>
    <p:sldId id="1079" r:id="rId17"/>
    <p:sldId id="963" r:id="rId18"/>
    <p:sldId id="575" r:id="rId19"/>
    <p:sldId id="501" r:id="rId2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23" autoAdjust="0"/>
    <p:restoredTop sz="87228" autoAdjust="0"/>
  </p:normalViewPr>
  <p:slideViewPr>
    <p:cSldViewPr snapToGrid="0">
      <p:cViewPr varScale="1">
        <p:scale>
          <a:sx n="58" d="100"/>
          <a:sy n="58" d="100"/>
        </p:scale>
        <p:origin x="-160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56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23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None/>
              <a:defRPr/>
            </a:pPr>
            <a:r>
              <a:rPr lang="en-GB" sz="5400" dirty="0" smtClean="0"/>
              <a:t>Part – 2 (e): </a:t>
            </a:r>
          </a:p>
          <a:p>
            <a:pPr marL="0" indent="0" algn="ctr">
              <a:buNone/>
              <a:defRPr/>
            </a:pP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Incorporating security in other parts of the network</a:t>
            </a:r>
            <a:endParaRPr lang="en-GB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Previous Lecture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sz="2400" dirty="0"/>
              <a:t>In </a:t>
            </a:r>
            <a:r>
              <a:rPr lang="en-US" sz="2400" dirty="0" smtClean="0"/>
              <a:t>previous lecture </a:t>
            </a:r>
            <a:r>
              <a:rPr lang="en-US" sz="2400" dirty="0"/>
              <a:t>we explored the limitations of the centralized key distribution and have explored key distribution in a decentralized fashion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We discussed in detail, how message authentication could be achieved. There are several functions and protocols used for message authentication</a:t>
            </a:r>
            <a:endParaRPr lang="en-US" sz="2400" dirty="0"/>
          </a:p>
          <a:p>
            <a:r>
              <a:rPr lang="en-US" sz="2400" dirty="0"/>
              <a:t>Message Authentication Mechanism </a:t>
            </a:r>
            <a:r>
              <a:rPr lang="en-US" sz="2400" dirty="0" smtClean="0"/>
              <a:t>classification:</a:t>
            </a:r>
            <a:endParaRPr lang="en-US" sz="2400" dirty="0"/>
          </a:p>
          <a:p>
            <a:pPr lvl="2"/>
            <a:r>
              <a:rPr lang="en-US" sz="2400" dirty="0"/>
              <a:t>Message encryption</a:t>
            </a:r>
          </a:p>
          <a:p>
            <a:pPr lvl="2"/>
            <a:r>
              <a:rPr lang="en-US" sz="2400" dirty="0"/>
              <a:t>MAC	</a:t>
            </a:r>
          </a:p>
          <a:p>
            <a:pPr lvl="2"/>
            <a:r>
              <a:rPr lang="en-US" sz="2400" dirty="0"/>
              <a:t>Hash</a:t>
            </a:r>
          </a:p>
        </p:txBody>
      </p:sp>
    </p:spTree>
    <p:extLst>
      <p:ext uri="{BB962C8B-B14F-4D97-AF65-F5344CB8AC3E}">
        <p14:creationId xmlns:p14="http://schemas.microsoft.com/office/powerpoint/2010/main" xmlns="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1825" y="1335999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sz="2400" dirty="0"/>
              <a:t>Digital signature and authentication </a:t>
            </a:r>
            <a:r>
              <a:rPr lang="en-US" sz="2400" dirty="0" smtClean="0"/>
              <a:t>protocols</a:t>
            </a:r>
          </a:p>
          <a:p>
            <a:pPr>
              <a:defRPr/>
            </a:pPr>
            <a:r>
              <a:rPr lang="en-US" sz="2400" dirty="0" smtClean="0"/>
              <a:t>Problems in message authentication</a:t>
            </a:r>
          </a:p>
          <a:p>
            <a:pPr>
              <a:defRPr/>
            </a:pPr>
            <a:r>
              <a:rPr lang="en-US" sz="2400" dirty="0" smtClean="0"/>
              <a:t>Different protocols for message authentication will be studied</a:t>
            </a:r>
          </a:p>
          <a:p>
            <a:pPr>
              <a:defRPr/>
            </a:pPr>
            <a:r>
              <a:rPr lang="en-US" sz="2400" dirty="0" smtClean="0"/>
              <a:t>Digital Signature Standard (DSS) and Digital Signature Algorithm (DSA) will be explored</a:t>
            </a:r>
            <a:endParaRPr lang="en-US" sz="2400" dirty="0"/>
          </a:p>
          <a:p>
            <a:pPr lvl="2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the higher level message authentication mechanism.</a:t>
            </a:r>
            <a:endParaRPr lang="en-US" sz="2400" dirty="0"/>
          </a:p>
          <a:p>
            <a:r>
              <a:rPr lang="en-US" sz="2400" dirty="0" smtClean="0"/>
              <a:t>You would be able demonstrate knowledge about different protocols used for message authentication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86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69102" y="-37578"/>
            <a:ext cx="8874690" cy="868363"/>
          </a:xfrm>
        </p:spPr>
        <p:txBody>
          <a:bodyPr/>
          <a:lstStyle/>
          <a:p>
            <a:r>
              <a:rPr lang="en-US" altLang="en-US" dirty="0" smtClean="0"/>
              <a:t>Problem in message authentication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125364"/>
            <a:ext cx="8229600" cy="5562600"/>
          </a:xfrm>
        </p:spPr>
        <p:txBody>
          <a:bodyPr/>
          <a:lstStyle/>
          <a:p>
            <a:r>
              <a:rPr lang="en-US" altLang="en-US" sz="2400" dirty="0" smtClean="0"/>
              <a:t>Message authentication protect two parties from third party, will it protect two parties from each ?? </a:t>
            </a:r>
          </a:p>
          <a:p>
            <a:r>
              <a:rPr lang="en-US" altLang="en-US" sz="2400" dirty="0" smtClean="0"/>
              <a:t>John sends authenticated message to Marry (</a:t>
            </a:r>
            <a:r>
              <a:rPr lang="en-US" altLang="en-US" sz="2400" dirty="0" err="1" smtClean="0"/>
              <a:t>msg+MAC</a:t>
            </a:r>
            <a:r>
              <a:rPr lang="en-US" altLang="en-US" sz="2400" dirty="0" smtClean="0"/>
              <a:t>)</a:t>
            </a:r>
          </a:p>
          <a:p>
            <a:pPr lvl="1"/>
            <a:r>
              <a:rPr lang="en-US" altLang="en-US" sz="2400" dirty="0" smtClean="0"/>
              <a:t>Marry may forge a different message and claims that it comes from John</a:t>
            </a:r>
          </a:p>
          <a:p>
            <a:pPr lvl="1"/>
            <a:r>
              <a:rPr lang="en-US" altLang="en-US" sz="2400" dirty="0" smtClean="0"/>
              <a:t>John can deny sending the message to Marry later on</a:t>
            </a:r>
          </a:p>
          <a:p>
            <a:r>
              <a:rPr lang="en-US" altLang="en-US" sz="2400" dirty="0" smtClean="0"/>
              <a:t>hence include authentication function with additional capabilities</a:t>
            </a:r>
          </a:p>
        </p:txBody>
      </p:sp>
    </p:spTree>
    <p:extLst>
      <p:ext uri="{BB962C8B-B14F-4D97-AF65-F5344CB8AC3E}">
        <p14:creationId xmlns:p14="http://schemas.microsoft.com/office/powerpoint/2010/main" xmlns="" val="17076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Digital Signature Properties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AU" altLang="en-US" sz="2800" smtClean="0"/>
              <a:t>must depend on the message being signed</a:t>
            </a:r>
          </a:p>
          <a:p>
            <a:r>
              <a:rPr lang="en-AU" altLang="en-US" sz="2800" smtClean="0"/>
              <a:t>must use information unique to sender</a:t>
            </a:r>
          </a:p>
          <a:p>
            <a:pPr lvl="1"/>
            <a:r>
              <a:rPr lang="en-AU" altLang="en-US" sz="2400" smtClean="0"/>
              <a:t>to prevent both forgery and denial</a:t>
            </a:r>
          </a:p>
          <a:p>
            <a:r>
              <a:rPr lang="en-AU" altLang="en-US" sz="2800" smtClean="0"/>
              <a:t>must be relatively easy to produce</a:t>
            </a:r>
          </a:p>
          <a:p>
            <a:r>
              <a:rPr lang="en-AU" altLang="en-US" sz="2800" smtClean="0"/>
              <a:t>must be relatively easy to recognize &amp; verify</a:t>
            </a:r>
          </a:p>
          <a:p>
            <a:r>
              <a:rPr lang="en-AU" altLang="en-US" sz="2800" smtClean="0"/>
              <a:t>be computationally infeasible to forge </a:t>
            </a:r>
          </a:p>
          <a:p>
            <a:pPr lvl="1"/>
            <a:r>
              <a:rPr lang="en-AU" altLang="en-US" sz="2400" smtClean="0"/>
              <a:t>with new message for existing digital signature</a:t>
            </a:r>
          </a:p>
          <a:p>
            <a:pPr lvl="1"/>
            <a:r>
              <a:rPr lang="en-AU" altLang="en-US" sz="2400" smtClean="0"/>
              <a:t>with fraudulent digital signature for given message</a:t>
            </a:r>
          </a:p>
          <a:p>
            <a:r>
              <a:rPr lang="en-AU" altLang="en-US" sz="2800" smtClean="0"/>
              <a:t>be practical save digital signature in storage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5371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16909"/>
            <a:ext cx="8229600" cy="685800"/>
          </a:xfrm>
        </p:spPr>
        <p:txBody>
          <a:bodyPr/>
          <a:lstStyle/>
          <a:p>
            <a:r>
              <a:rPr lang="en-US" altLang="en-US" dirty="0" smtClean="0"/>
              <a:t>Direct Digital Signatures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Involve only sender &amp; receiver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Assumed receiver has sender’s public-key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Digital signature made by sender signing entire message or hash with private-key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can encrypt using receivers public-key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security depends on sender’s private-key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What if sender claim later that its private key is lost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Administrative controls relating to security of private key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Signed message including time stamp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Require prompt reporting of compromised keys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If private key is stolen from X at time T then opponent use stolen key with time stamp</a:t>
            </a:r>
            <a:endParaRPr lang="en-AU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350302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166688"/>
            <a:ext cx="8229600" cy="639762"/>
          </a:xfrm>
        </p:spPr>
        <p:txBody>
          <a:bodyPr/>
          <a:lstStyle/>
          <a:p>
            <a:r>
              <a:rPr lang="en-US" altLang="en-US" dirty="0" smtClean="0"/>
              <a:t>Arbitrated Digital Signature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01000" cy="4267200"/>
          </a:xfrm>
        </p:spPr>
        <p:txBody>
          <a:bodyPr/>
          <a:lstStyle/>
          <a:p>
            <a:r>
              <a:rPr lang="en-US" altLang="en-US" sz="2400" dirty="0" smtClean="0"/>
              <a:t>Involves use of arbiter A</a:t>
            </a:r>
          </a:p>
          <a:p>
            <a:pPr lvl="1"/>
            <a:r>
              <a:rPr lang="en-US" altLang="en-US" sz="2400" dirty="0" smtClean="0"/>
              <a:t>validates any signed message</a:t>
            </a:r>
          </a:p>
          <a:p>
            <a:pPr lvl="1"/>
            <a:r>
              <a:rPr lang="en-US" altLang="en-US" sz="2400" dirty="0" smtClean="0"/>
              <a:t>then dated and sent to recipient</a:t>
            </a:r>
          </a:p>
          <a:p>
            <a:r>
              <a:rPr lang="en-US" altLang="en-US" sz="2400" dirty="0" smtClean="0"/>
              <a:t>Requires suitable level of trust in arbiter</a:t>
            </a:r>
          </a:p>
          <a:p>
            <a:r>
              <a:rPr lang="en-US" altLang="en-US" sz="2400" dirty="0" smtClean="0"/>
              <a:t>Can be implemented with either secret or public-key algorithms</a:t>
            </a:r>
          </a:p>
          <a:p>
            <a:r>
              <a:rPr lang="en-US" altLang="en-US" sz="2400" dirty="0" smtClean="0"/>
              <a:t>Arbiter may or may not see message</a:t>
            </a:r>
          </a:p>
        </p:txBody>
      </p:sp>
    </p:spTree>
    <p:extLst>
      <p:ext uri="{BB962C8B-B14F-4D97-AF65-F5344CB8AC3E}">
        <p14:creationId xmlns:p14="http://schemas.microsoft.com/office/powerpoint/2010/main" xmlns="" val="291720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r>
              <a:rPr lang="en-US" altLang="en-US" smtClean="0"/>
              <a:t>Arbiter DS Techniques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839200" cy="57912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pt-BR" altLang="en-US" b="1" smtClean="0"/>
              <a:t>X –&gt; A:</a:t>
            </a:r>
            <a:r>
              <a:rPr lang="pt-BR" altLang="en-US" smtClean="0"/>
              <a:t> </a:t>
            </a:r>
            <a:r>
              <a:rPr lang="pt-BR" altLang="en-US" i="1" smtClean="0"/>
              <a:t>M||</a:t>
            </a:r>
            <a:r>
              <a:rPr lang="pt-BR" altLang="en-US" i="1" smtClean="0">
                <a:solidFill>
                  <a:srgbClr val="FF0000"/>
                </a:solidFill>
              </a:rPr>
              <a:t>E(K</a:t>
            </a:r>
            <a:r>
              <a:rPr lang="pt-BR" altLang="en-US" i="1" baseline="-25000" smtClean="0">
                <a:solidFill>
                  <a:srgbClr val="FF0000"/>
                </a:solidFill>
              </a:rPr>
              <a:t>xa</a:t>
            </a:r>
            <a:r>
              <a:rPr lang="pt-BR" altLang="en-US" i="1" smtClean="0">
                <a:solidFill>
                  <a:srgbClr val="FF0000"/>
                </a:solidFill>
              </a:rPr>
              <a:t>, </a:t>
            </a:r>
            <a:r>
              <a:rPr lang="pt-BR" altLang="en-US" b="1" i="1" smtClean="0">
                <a:solidFill>
                  <a:srgbClr val="FF0000"/>
                </a:solidFill>
              </a:rPr>
              <a:t>[ID</a:t>
            </a:r>
            <a:r>
              <a:rPr lang="pt-BR" altLang="en-US" sz="2000" b="1" i="1" baseline="-25000" smtClean="0">
                <a:solidFill>
                  <a:srgbClr val="FF0000"/>
                </a:solidFill>
              </a:rPr>
              <a:t>X</a:t>
            </a:r>
            <a:r>
              <a:rPr lang="pt-BR" altLang="en-US" b="1" i="1" smtClean="0">
                <a:solidFill>
                  <a:srgbClr val="FF0000"/>
                </a:solidFill>
              </a:rPr>
              <a:t>||H(M)]</a:t>
            </a:r>
            <a:r>
              <a:rPr lang="pt-BR" altLang="en-US" i="1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smtClean="0"/>
              <a:t>A </a:t>
            </a:r>
            <a:r>
              <a:rPr lang="pt-BR" altLang="en-US" b="1" smtClean="0"/>
              <a:t>–&gt; </a:t>
            </a:r>
            <a:r>
              <a:rPr lang="en-US" altLang="en-US" b="1" smtClean="0"/>
              <a:t>Y:</a:t>
            </a:r>
            <a:r>
              <a:rPr lang="en-US" altLang="en-US" smtClean="0"/>
              <a:t> E(</a:t>
            </a:r>
            <a:r>
              <a:rPr lang="en-US" altLang="en-US" b="1" i="1" smtClean="0"/>
              <a:t>K</a:t>
            </a:r>
            <a:r>
              <a:rPr lang="en-US" altLang="en-US" sz="2000" b="1" i="1" smtClean="0"/>
              <a:t>ay</a:t>
            </a:r>
            <a:r>
              <a:rPr lang="en-US" altLang="en-US" b="1" i="1" smtClean="0"/>
              <a:t>, [ID</a:t>
            </a:r>
            <a:r>
              <a:rPr lang="en-US" altLang="en-US" sz="2000" b="1" i="1" baseline="-25000" smtClean="0"/>
              <a:t>X</a:t>
            </a:r>
            <a:r>
              <a:rPr lang="en-US" altLang="en-US" b="1" i="1" smtClean="0"/>
              <a:t>||M||</a:t>
            </a:r>
            <a:r>
              <a:rPr lang="en-US" altLang="en-US" b="1" i="1" smtClean="0">
                <a:solidFill>
                  <a:srgbClr val="FF0000"/>
                </a:solidFill>
              </a:rPr>
              <a:t>E(K</a:t>
            </a:r>
            <a:r>
              <a:rPr lang="en-US" altLang="en-US" sz="2000" b="1" i="1" smtClean="0">
                <a:solidFill>
                  <a:srgbClr val="FF0000"/>
                </a:solidFill>
              </a:rPr>
              <a:t>xa</a:t>
            </a:r>
            <a:r>
              <a:rPr lang="en-US" altLang="en-US" b="1" i="1" smtClean="0">
                <a:solidFill>
                  <a:srgbClr val="FF0000"/>
                </a:solidFill>
              </a:rPr>
              <a:t>, ID</a:t>
            </a:r>
            <a:r>
              <a:rPr lang="en-US" altLang="en-US" sz="2000" b="1" i="1" baseline="-25000" smtClean="0">
                <a:solidFill>
                  <a:srgbClr val="FF0000"/>
                </a:solidFill>
              </a:rPr>
              <a:t>X</a:t>
            </a:r>
            <a:r>
              <a:rPr lang="en-US" altLang="en-US" b="1" i="1" smtClean="0">
                <a:solidFill>
                  <a:srgbClr val="FF0000"/>
                </a:solidFill>
              </a:rPr>
              <a:t>||H(M)])</a:t>
            </a:r>
            <a:r>
              <a:rPr lang="en-US" altLang="en-US" b="1" i="1" smtClean="0"/>
              <a:t>||T]</a:t>
            </a:r>
            <a:r>
              <a:rPr lang="en-US" altLang="en-US" i="1" smtClean="0"/>
              <a:t>)</a:t>
            </a:r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		</a:t>
            </a:r>
            <a:r>
              <a:rPr lang="en-US" altLang="en-US" sz="2800" smtClean="0"/>
              <a:t>Arbiter sees the message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smtClean="0"/>
              <a:t>		Y cannot directly check X’s signature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smtClean="0"/>
              <a:t>X –&gt;A:</a:t>
            </a:r>
            <a:r>
              <a:rPr lang="en-US" altLang="en-US" smtClean="0"/>
              <a:t> </a:t>
            </a:r>
            <a:r>
              <a:rPr lang="en-US" altLang="en-US" i="1" smtClean="0"/>
              <a:t>ID</a:t>
            </a:r>
            <a:r>
              <a:rPr lang="en-US" altLang="en-US" sz="2000" i="1" smtClean="0"/>
              <a:t>X</a:t>
            </a:r>
            <a:r>
              <a:rPr lang="en-US" altLang="en-US" i="1" smtClean="0"/>
              <a:t>||</a:t>
            </a:r>
            <a:r>
              <a:rPr lang="en-US" altLang="en-US" i="1" smtClean="0">
                <a:solidFill>
                  <a:srgbClr val="00B050"/>
                </a:solidFill>
              </a:rPr>
              <a:t>E(K</a:t>
            </a:r>
            <a:r>
              <a:rPr lang="en-US" altLang="en-US" sz="2000" i="1" smtClean="0">
                <a:solidFill>
                  <a:srgbClr val="00B050"/>
                </a:solidFill>
              </a:rPr>
              <a:t>xy</a:t>
            </a:r>
            <a:r>
              <a:rPr lang="en-US" altLang="en-US" i="1" smtClean="0">
                <a:solidFill>
                  <a:srgbClr val="00B050"/>
                </a:solidFill>
              </a:rPr>
              <a:t>, </a:t>
            </a:r>
            <a:r>
              <a:rPr lang="en-US" altLang="en-US" b="1" i="1" smtClean="0">
                <a:solidFill>
                  <a:srgbClr val="00B050"/>
                </a:solidFill>
              </a:rPr>
              <a:t>M</a:t>
            </a:r>
            <a:r>
              <a:rPr lang="en-US" altLang="en-US" i="1" smtClean="0">
                <a:solidFill>
                  <a:srgbClr val="00B050"/>
                </a:solidFill>
              </a:rPr>
              <a:t>)</a:t>
            </a:r>
            <a:r>
              <a:rPr lang="en-US" altLang="en-US" i="1" smtClean="0"/>
              <a:t>||</a:t>
            </a:r>
            <a:r>
              <a:rPr lang="en-US" altLang="en-US" i="1" smtClean="0">
                <a:solidFill>
                  <a:srgbClr val="FF0000"/>
                </a:solidFill>
              </a:rPr>
              <a:t>E(K</a:t>
            </a:r>
            <a:r>
              <a:rPr lang="en-US" altLang="en-US" sz="2000" i="1" smtClean="0">
                <a:solidFill>
                  <a:srgbClr val="FF0000"/>
                </a:solidFill>
              </a:rPr>
              <a:t>xa</a:t>
            </a:r>
            <a:r>
              <a:rPr lang="en-US" altLang="en-US" i="1" smtClean="0">
                <a:solidFill>
                  <a:srgbClr val="FF0000"/>
                </a:solidFill>
              </a:rPr>
              <a:t>, </a:t>
            </a:r>
            <a:r>
              <a:rPr lang="en-US" altLang="en-US" b="1" i="1" smtClean="0">
                <a:solidFill>
                  <a:srgbClr val="FF0000"/>
                </a:solidFill>
              </a:rPr>
              <a:t>[IDX||H(E(K</a:t>
            </a:r>
            <a:r>
              <a:rPr lang="en-US" altLang="en-US" sz="2000" b="1" i="1" smtClean="0">
                <a:solidFill>
                  <a:srgbClr val="FF0000"/>
                </a:solidFill>
              </a:rPr>
              <a:t>xy</a:t>
            </a:r>
            <a:r>
              <a:rPr lang="en-US" altLang="en-US" b="1" i="1" smtClean="0">
                <a:solidFill>
                  <a:srgbClr val="FF0000"/>
                </a:solidFill>
              </a:rPr>
              <a:t>, M))]</a:t>
            </a:r>
            <a:r>
              <a:rPr lang="en-US" altLang="en-US" i="1" smtClean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smtClean="0"/>
              <a:t>A –&gt;Y:</a:t>
            </a:r>
            <a:r>
              <a:rPr lang="en-US" altLang="en-US" smtClean="0"/>
              <a:t> E</a:t>
            </a:r>
            <a:r>
              <a:rPr lang="en-US" altLang="en-US" sz="3600" smtClean="0"/>
              <a:t>(</a:t>
            </a:r>
            <a:r>
              <a:rPr lang="en-US" altLang="en-US" i="1" smtClean="0"/>
              <a:t>K</a:t>
            </a:r>
            <a:r>
              <a:rPr lang="en-US" altLang="en-US" sz="2000" i="1" smtClean="0"/>
              <a:t>ay</a:t>
            </a:r>
            <a:r>
              <a:rPr lang="en-US" altLang="en-US" i="1" smtClean="0"/>
              <a:t>,[ID</a:t>
            </a:r>
            <a:r>
              <a:rPr lang="en-US" altLang="en-US" sz="2000" i="1" smtClean="0"/>
              <a:t>X</a:t>
            </a:r>
            <a:r>
              <a:rPr lang="en-US" altLang="en-US" i="1" smtClean="0"/>
              <a:t>||</a:t>
            </a:r>
            <a:r>
              <a:rPr lang="en-US" altLang="en-US" i="1" smtClean="0">
                <a:solidFill>
                  <a:srgbClr val="00B050"/>
                </a:solidFill>
              </a:rPr>
              <a:t>E(K</a:t>
            </a:r>
            <a:r>
              <a:rPr lang="en-US" altLang="en-US" sz="2000" i="1" smtClean="0">
                <a:solidFill>
                  <a:srgbClr val="00B050"/>
                </a:solidFill>
              </a:rPr>
              <a:t>xy</a:t>
            </a:r>
            <a:r>
              <a:rPr lang="en-US" altLang="en-US" i="1" smtClean="0">
                <a:solidFill>
                  <a:srgbClr val="00B050"/>
                </a:solidFill>
              </a:rPr>
              <a:t>, </a:t>
            </a:r>
            <a:r>
              <a:rPr lang="en-US" altLang="en-US" b="1" i="1" smtClean="0">
                <a:solidFill>
                  <a:srgbClr val="00B050"/>
                </a:solidFill>
              </a:rPr>
              <a:t>M</a:t>
            </a:r>
            <a:r>
              <a:rPr lang="en-US" altLang="en-US" i="1" smtClean="0">
                <a:solidFill>
                  <a:srgbClr val="00B050"/>
                </a:solidFill>
              </a:rPr>
              <a:t>)])</a:t>
            </a:r>
            <a:r>
              <a:rPr lang="en-US" altLang="en-US" i="1" smtClean="0"/>
              <a:t> || </a:t>
            </a:r>
            <a:r>
              <a:rPr lang="en-US" altLang="en-US" i="1" smtClean="0">
                <a:solidFill>
                  <a:srgbClr val="FF0000"/>
                </a:solidFill>
              </a:rPr>
              <a:t>E(K</a:t>
            </a:r>
            <a:r>
              <a:rPr lang="en-US" altLang="en-US" sz="2000" i="1" smtClean="0">
                <a:solidFill>
                  <a:srgbClr val="FF0000"/>
                </a:solidFill>
              </a:rPr>
              <a:t>xa</a:t>
            </a:r>
            <a:r>
              <a:rPr lang="en-US" altLang="en-US" i="1" smtClean="0">
                <a:solidFill>
                  <a:srgbClr val="FF0000"/>
                </a:solidFill>
              </a:rPr>
              <a:t>, </a:t>
            </a:r>
            <a:r>
              <a:rPr lang="en-US" altLang="en-US" b="1" i="1" smtClean="0">
                <a:solidFill>
                  <a:srgbClr val="FF0000"/>
                </a:solidFill>
              </a:rPr>
              <a:t>[IDX||H(E(Kxy, M)</a:t>
            </a:r>
            <a:r>
              <a:rPr lang="en-US" altLang="en-US" i="1" smtClean="0">
                <a:solidFill>
                  <a:srgbClr val="FF0000"/>
                </a:solidFill>
              </a:rPr>
              <a:t>)</a:t>
            </a:r>
            <a:r>
              <a:rPr lang="en-US" altLang="en-US" i="1" smtClean="0"/>
              <a:t> || T] </a:t>
            </a:r>
            <a:r>
              <a:rPr lang="en-US" altLang="en-US" sz="3600" i="1" smtClean="0"/>
              <a:t>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800" i="1" smtClean="0"/>
              <a:t>		Arbiter doesnot see the message</a:t>
            </a:r>
            <a:endParaRPr lang="en-US" altLang="en-US" sz="2800" smtClean="0"/>
          </a:p>
          <a:p>
            <a:r>
              <a:rPr lang="en-US" altLang="en-US" sz="2800" smtClean="0"/>
              <a:t>Arbiter could form alliance with sender to deny a signed message or with receiver to forge the sender’s signature</a:t>
            </a:r>
          </a:p>
        </p:txBody>
      </p:sp>
    </p:spTree>
    <p:extLst>
      <p:ext uri="{BB962C8B-B14F-4D97-AF65-F5344CB8AC3E}">
        <p14:creationId xmlns:p14="http://schemas.microsoft.com/office/powerpoint/2010/main" xmlns="" val="111872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endParaRPr lang="en-US" alt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b="1" smtClean="0"/>
              <a:t>X –&gt; A:</a:t>
            </a:r>
            <a:r>
              <a:rPr lang="en-US" altLang="en-US" smtClean="0"/>
              <a:t> </a:t>
            </a:r>
            <a:r>
              <a:rPr lang="en-US" altLang="en-US" i="1" smtClean="0"/>
              <a:t>ID</a:t>
            </a:r>
            <a:r>
              <a:rPr lang="en-US" altLang="en-US" sz="2000" i="1" smtClean="0"/>
              <a:t>X</a:t>
            </a:r>
            <a:r>
              <a:rPr lang="en-US" altLang="en-US" i="1" smtClean="0"/>
              <a:t>||E(PR</a:t>
            </a:r>
            <a:r>
              <a:rPr lang="en-US" altLang="en-US" sz="2000" i="1" smtClean="0"/>
              <a:t>x</a:t>
            </a:r>
            <a:r>
              <a:rPr lang="en-US" altLang="en-US" i="1" smtClean="0"/>
              <a:t>, </a:t>
            </a:r>
            <a:r>
              <a:rPr lang="en-US" altLang="en-US" b="1" i="1" smtClean="0"/>
              <a:t>[ID</a:t>
            </a:r>
            <a:r>
              <a:rPr lang="en-US" altLang="en-US" sz="2000" b="1" i="1" smtClean="0"/>
              <a:t>X</a:t>
            </a:r>
            <a:r>
              <a:rPr lang="en-US" altLang="en-US" b="1" i="1" smtClean="0"/>
              <a:t>||E(PUy, E(PRx, M))]</a:t>
            </a:r>
            <a:r>
              <a:rPr lang="en-US" altLang="en-US" i="1" smtClean="0"/>
              <a:t>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smtClean="0"/>
              <a:t>A –&gt; Y:</a:t>
            </a:r>
            <a:r>
              <a:rPr lang="en-US" altLang="en-US" smtClean="0"/>
              <a:t> E(</a:t>
            </a:r>
            <a:r>
              <a:rPr lang="en-US" altLang="en-US" i="1" smtClean="0"/>
              <a:t>PR</a:t>
            </a:r>
            <a:r>
              <a:rPr lang="en-US" altLang="en-US" sz="2000" i="1" smtClean="0"/>
              <a:t>a</a:t>
            </a:r>
            <a:r>
              <a:rPr lang="en-US" altLang="en-US" i="1" smtClean="0"/>
              <a:t>, </a:t>
            </a:r>
            <a:r>
              <a:rPr lang="en-US" altLang="en-US" b="1" i="1" smtClean="0"/>
              <a:t>[ID</a:t>
            </a:r>
            <a:r>
              <a:rPr lang="en-US" altLang="en-US" sz="2000" b="1" i="1" smtClean="0"/>
              <a:t>X</a:t>
            </a:r>
            <a:r>
              <a:rPr lang="en-US" altLang="en-US" b="1" i="1" smtClean="0"/>
              <a:t>||E(PUy, E(PRx, M))||T]</a:t>
            </a:r>
            <a:r>
              <a:rPr lang="en-US" altLang="en-US" i="1" smtClean="0"/>
              <a:t>)</a:t>
            </a:r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	public key encryption arbiter cannot see the message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Advantages</a:t>
            </a:r>
          </a:p>
          <a:p>
            <a:pPr>
              <a:buFontTx/>
              <a:buChar char="-"/>
            </a:pPr>
            <a:r>
              <a:rPr lang="en-US" altLang="en-US" sz="2800" smtClean="0"/>
              <a:t>Preventing alliance to defraud: no information is shared between parties before communication</a:t>
            </a:r>
          </a:p>
          <a:p>
            <a:pPr>
              <a:buFontTx/>
              <a:buChar char="-"/>
            </a:pPr>
            <a:r>
              <a:rPr lang="en-US" altLang="en-US" sz="2800" smtClean="0"/>
              <a:t>No incorrectly dated messages are sent even if PR</a:t>
            </a:r>
            <a:r>
              <a:rPr lang="en-US" altLang="en-US" sz="2000" smtClean="0"/>
              <a:t>x</a:t>
            </a:r>
            <a:r>
              <a:rPr lang="en-US" altLang="en-US" sz="2800" smtClean="0"/>
              <a:t> is compromised, assuming that PR</a:t>
            </a:r>
            <a:r>
              <a:rPr lang="en-US" altLang="en-US" sz="2000" smtClean="0"/>
              <a:t>a</a:t>
            </a:r>
            <a:r>
              <a:rPr lang="en-US" altLang="en-US" sz="2800" smtClean="0"/>
              <a:t> is not compromised</a:t>
            </a:r>
          </a:p>
          <a:p>
            <a:pPr>
              <a:buFontTx/>
              <a:buChar char="-"/>
            </a:pPr>
            <a:r>
              <a:rPr lang="en-US" altLang="en-US" sz="2800" smtClean="0"/>
              <a:t>Content of message from A to B are secret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95335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86636"/>
          </a:xfrm>
        </p:spPr>
        <p:txBody>
          <a:bodyPr/>
          <a:lstStyle/>
          <a:p>
            <a:r>
              <a:rPr lang="en-US" altLang="en-US" dirty="0" smtClean="0"/>
              <a:t>Authentication Protocols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114800"/>
          </a:xfrm>
        </p:spPr>
        <p:txBody>
          <a:bodyPr/>
          <a:lstStyle/>
          <a:p>
            <a:r>
              <a:rPr lang="en-US" altLang="en-US" smtClean="0"/>
              <a:t>used to convince parties of each others identity and to exchange session keys</a:t>
            </a:r>
          </a:p>
          <a:p>
            <a:r>
              <a:rPr lang="en-US" altLang="en-US" smtClean="0"/>
              <a:t>may be one-way or mutual</a:t>
            </a:r>
          </a:p>
          <a:p>
            <a:r>
              <a:rPr lang="en-US" altLang="en-US" smtClean="0"/>
              <a:t>key issues of authenticated key exchange are</a:t>
            </a:r>
          </a:p>
          <a:p>
            <a:pPr lvl="1"/>
            <a:r>
              <a:rPr lang="en-US" altLang="en-US" smtClean="0"/>
              <a:t>confidentiality – to prevent masquerading and to protect session keys (secret or public key are used)</a:t>
            </a:r>
          </a:p>
          <a:p>
            <a:pPr lvl="1"/>
            <a:r>
              <a:rPr lang="en-US" altLang="en-US" smtClean="0"/>
              <a:t>timeliness – to prevent replay attacks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/>
              <a:t>    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87083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6740"/>
          </a:xfrm>
        </p:spPr>
        <p:txBody>
          <a:bodyPr/>
          <a:lstStyle/>
          <a:p>
            <a:r>
              <a:rPr lang="en-US" altLang="en-US" dirty="0" smtClean="0"/>
              <a:t>Replay Attacks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686800" cy="5486400"/>
          </a:xfrm>
        </p:spPr>
        <p:txBody>
          <a:bodyPr/>
          <a:lstStyle/>
          <a:p>
            <a:pPr marL="68421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mtClean="0"/>
              <a:t>Simple replay: copies the message and replays it later</a:t>
            </a:r>
          </a:p>
          <a:p>
            <a:pPr marL="68421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mtClean="0"/>
              <a:t>Repetition that can be logged: opponent replay the time stamped message within the valid time window</a:t>
            </a:r>
          </a:p>
          <a:p>
            <a:pPr marL="68421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mtClean="0"/>
              <a:t>Repetition that cannot be detected: the original message did not arrive, only replay message arrives at destination</a:t>
            </a:r>
          </a:p>
          <a:p>
            <a:pPr marL="684213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mtClean="0"/>
              <a:t>Backward replay without modification:  replay back to sender. Possible if symmetric encryption is used and sender cannot recognized the difference between message sent and received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68011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599162"/>
          </a:xfrm>
        </p:spPr>
        <p:txBody>
          <a:bodyPr/>
          <a:lstStyle/>
          <a:p>
            <a:r>
              <a:rPr lang="en-US" altLang="en-US" dirty="0" smtClean="0"/>
              <a:t>Countermeasures for replay attacks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839200" cy="5029200"/>
          </a:xfrm>
        </p:spPr>
        <p:txBody>
          <a:bodyPr/>
          <a:lstStyle/>
          <a:p>
            <a:pPr marL="573088" lvl="1" indent="-341313">
              <a:lnSpc>
                <a:spcPct val="90000"/>
              </a:lnSpc>
              <a:buFontTx/>
              <a:buChar char="-"/>
            </a:pPr>
            <a:r>
              <a:rPr lang="en-US" altLang="en-US" sz="2800" dirty="0" smtClean="0"/>
              <a:t>Use of sequence numbers (generally impractical)</a:t>
            </a:r>
          </a:p>
          <a:p>
            <a:pPr marL="973138" lvl="2" indent="-341313">
              <a:lnSpc>
                <a:spcPct val="90000"/>
              </a:lnSpc>
              <a:buFontTx/>
              <a:buChar char="-"/>
            </a:pPr>
            <a:r>
              <a:rPr lang="en-US" altLang="en-US" sz="2400" dirty="0" smtClean="0"/>
              <a:t>message is accepted if its sequence no. is in proper order</a:t>
            </a:r>
          </a:p>
          <a:p>
            <a:pPr marL="973138" lvl="2" indent="-341313">
              <a:lnSpc>
                <a:spcPct val="90000"/>
              </a:lnSpc>
              <a:buFontTx/>
              <a:buChar char="-"/>
            </a:pPr>
            <a:r>
              <a:rPr lang="en-US" altLang="en-US" sz="2400" dirty="0" smtClean="0"/>
              <a:t>Keep track of last sequence no.  For each claimant it has dealt with.</a:t>
            </a:r>
            <a:r>
              <a:rPr lang="en-US" altLang="en-US" sz="1600" dirty="0" smtClean="0"/>
              <a:t> </a:t>
            </a:r>
          </a:p>
          <a:p>
            <a:pPr marL="573088" lvl="1" indent="-341313">
              <a:lnSpc>
                <a:spcPct val="90000"/>
              </a:lnSpc>
              <a:buFontTx/>
              <a:buChar char="-"/>
            </a:pPr>
            <a:r>
              <a:rPr lang="en-US" altLang="en-US" sz="2800" dirty="0" smtClean="0"/>
              <a:t>Timestamps (needs synchronized clocks)</a:t>
            </a:r>
          </a:p>
          <a:p>
            <a:pPr marL="973138" lvl="2" indent="-341313">
              <a:lnSpc>
                <a:spcPct val="90000"/>
              </a:lnSpc>
              <a:buFontTx/>
              <a:buChar char="-"/>
            </a:pPr>
            <a:r>
              <a:rPr lang="en-US" altLang="en-US" sz="2400" dirty="0" smtClean="0"/>
              <a:t>Party A accept the message if it arrive before or at the A’s knowledge of current time</a:t>
            </a:r>
          </a:p>
          <a:p>
            <a:pPr marL="573088" lvl="1" indent="-341313">
              <a:lnSpc>
                <a:spcPct val="90000"/>
              </a:lnSpc>
              <a:buFontTx/>
              <a:buChar char="-"/>
            </a:pPr>
            <a:r>
              <a:rPr lang="en-US" altLang="en-US" sz="2800" dirty="0" smtClean="0"/>
              <a:t>Challenge/response (using unique nonce)</a:t>
            </a:r>
          </a:p>
          <a:p>
            <a:pPr marL="973138" lvl="2" indent="-341313">
              <a:lnSpc>
                <a:spcPct val="90000"/>
              </a:lnSpc>
              <a:buFontTx/>
              <a:buChar char="-"/>
            </a:pPr>
            <a:r>
              <a:rPr lang="en-US" altLang="en-US" sz="2400" dirty="0" smtClean="0"/>
              <a:t>Party A first sends a nonce to B and requires the subsequent message contain correct nonce value</a:t>
            </a: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00515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24214"/>
          </a:xfrm>
        </p:spPr>
        <p:txBody>
          <a:bodyPr/>
          <a:lstStyle/>
          <a:p>
            <a:r>
              <a:rPr lang="en-US" altLang="en-US" dirty="0" smtClean="0"/>
              <a:t>Symmetric Encryption  Approaches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US" altLang="en-US" sz="2400" dirty="0" smtClean="0"/>
              <a:t>As discussed previously can use a two-level hierarchy of keys</a:t>
            </a:r>
          </a:p>
          <a:p>
            <a:r>
              <a:rPr lang="en-US" altLang="en-US" sz="2400" dirty="0" smtClean="0"/>
              <a:t>Usually with a trusted Key Distribution Center (KDC)</a:t>
            </a:r>
          </a:p>
          <a:p>
            <a:pPr lvl="1"/>
            <a:r>
              <a:rPr lang="en-US" altLang="en-US" sz="2400" dirty="0" smtClean="0"/>
              <a:t>each party shares own master key with KDC</a:t>
            </a:r>
          </a:p>
          <a:p>
            <a:pPr lvl="1"/>
            <a:r>
              <a:rPr lang="en-US" altLang="en-US" sz="2400" dirty="0" smtClean="0"/>
              <a:t>KDC generates session keys used for connections between parties</a:t>
            </a:r>
          </a:p>
          <a:p>
            <a:pPr lvl="1"/>
            <a:r>
              <a:rPr lang="en-US" altLang="en-US" sz="2400" dirty="0" smtClean="0"/>
              <a:t>master keys used to distribute these to them  </a:t>
            </a: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177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603228"/>
          </a:xfrm>
        </p:spPr>
        <p:txBody>
          <a:bodyPr/>
          <a:lstStyle/>
          <a:p>
            <a:r>
              <a:rPr lang="en-AU" altLang="en-US" dirty="0" smtClean="0"/>
              <a:t>Needham-Schroeder Protocol</a:t>
            </a:r>
            <a:endParaRPr lang="en-US" altLang="en-US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Used to securely distribute a new session key for communications between A &amp; B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but it is vulnerable to a replay attack if an old session key has been compromised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then message no. 3 can be resent convincing B that is communicating with A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Unless B remembers all the previous session keys used with A, B will be unable to determine that this is replay attack </a:t>
            </a:r>
          </a:p>
          <a:p>
            <a:pPr>
              <a:lnSpc>
                <a:spcPct val="90000"/>
              </a:lnSpc>
            </a:pPr>
            <a:r>
              <a:rPr lang="en-US" altLang="en-US" smtClean="0"/>
              <a:t>Modifications to address this require: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timestamps (Denning 81)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using an extra nonce (Neuman 93)</a:t>
            </a:r>
          </a:p>
        </p:txBody>
      </p:sp>
    </p:spTree>
    <p:extLst>
      <p:ext uri="{BB962C8B-B14F-4D97-AF65-F5344CB8AC3E}">
        <p14:creationId xmlns:p14="http://schemas.microsoft.com/office/powerpoint/2010/main" xmlns="" val="117828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In today’s we talked about Digital </a:t>
            </a:r>
            <a:r>
              <a:rPr lang="en-US" sz="2400" dirty="0"/>
              <a:t>signature and authentication protocols</a:t>
            </a:r>
          </a:p>
          <a:p>
            <a:pPr>
              <a:defRPr/>
            </a:pPr>
            <a:r>
              <a:rPr lang="en-US" sz="2400" dirty="0"/>
              <a:t>Problems in message authentication</a:t>
            </a:r>
          </a:p>
          <a:p>
            <a:pPr>
              <a:defRPr/>
            </a:pPr>
            <a:r>
              <a:rPr lang="en-US" sz="2400" dirty="0" smtClean="0"/>
              <a:t>A protocol </a:t>
            </a:r>
            <a:r>
              <a:rPr lang="en-US" sz="2400" dirty="0"/>
              <a:t>for message authentication </a:t>
            </a:r>
            <a:r>
              <a:rPr lang="en-US" sz="2400" dirty="0" smtClean="0"/>
              <a:t>were also studied</a:t>
            </a:r>
            <a:endParaRPr lang="en-US" sz="2400" dirty="0"/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The difference between Digital Signature Standard (DSS) and Digital Signature Algorithm (DSA) was also explored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r>
              <a:rPr lang="en-US" sz="2400" dirty="0" smtClean="0"/>
              <a:t>We </a:t>
            </a:r>
            <a:r>
              <a:rPr lang="en-US" sz="2400" dirty="0" smtClean="0"/>
              <a:t>will talk about authentication applications </a:t>
            </a:r>
          </a:p>
          <a:p>
            <a:r>
              <a:rPr lang="en-US" sz="2400" dirty="0" smtClean="0"/>
              <a:t>We will study Kerberos which is an </a:t>
            </a:r>
            <a:r>
              <a:rPr lang="en-US" altLang="en-US" sz="2400" dirty="0" smtClean="0"/>
              <a:t>Authentication </a:t>
            </a:r>
            <a:r>
              <a:rPr lang="en-US" altLang="en-US" sz="2400" dirty="0"/>
              <a:t>service developed at MIT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14352</TotalTime>
  <Words>881</Words>
  <Application>Microsoft Office PowerPoint</Application>
  <PresentationFormat>On-screen Show (4:3)</PresentationFormat>
  <Paragraphs>119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os-8</vt:lpstr>
      <vt:lpstr>Slide 1</vt:lpstr>
      <vt:lpstr>Slide 2</vt:lpstr>
      <vt:lpstr>Summary of the Previous Lecture</vt:lpstr>
      <vt:lpstr>Outlines of today’s lecture</vt:lpstr>
      <vt:lpstr>Objectives</vt:lpstr>
      <vt:lpstr>Problem in message authentication</vt:lpstr>
      <vt:lpstr>Digital Signature Properties</vt:lpstr>
      <vt:lpstr>Direct Digital Signatures</vt:lpstr>
      <vt:lpstr>Arbitrated Digital Signature</vt:lpstr>
      <vt:lpstr>Arbiter DS Techniques</vt:lpstr>
      <vt:lpstr>Slide 11</vt:lpstr>
      <vt:lpstr>Authentication Protocols</vt:lpstr>
      <vt:lpstr>Replay Attacks</vt:lpstr>
      <vt:lpstr>Countermeasures for replay attacks</vt:lpstr>
      <vt:lpstr>Symmetric Encryption  Approaches</vt:lpstr>
      <vt:lpstr>Needham-Schroeder Protocol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605</cp:revision>
  <cp:lastPrinted>2001-06-14T13:58:17Z</cp:lastPrinted>
  <dcterms:created xsi:type="dcterms:W3CDTF">2011-01-13T23:43:38Z</dcterms:created>
  <dcterms:modified xsi:type="dcterms:W3CDTF">2015-06-24T06:31:02Z</dcterms:modified>
</cp:coreProperties>
</file>