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6"/>
  </p:notesMasterIdLst>
  <p:handoutMasterIdLst>
    <p:handoutMasterId r:id="rId37"/>
  </p:handoutMasterIdLst>
  <p:sldIdLst>
    <p:sldId id="403" r:id="rId2"/>
    <p:sldId id="1039" r:id="rId3"/>
    <p:sldId id="925" r:id="rId4"/>
    <p:sldId id="1040" r:id="rId5"/>
    <p:sldId id="483" r:id="rId6"/>
    <p:sldId id="1067" r:id="rId7"/>
    <p:sldId id="1041" r:id="rId8"/>
    <p:sldId id="1042" r:id="rId9"/>
    <p:sldId id="1043" r:id="rId10"/>
    <p:sldId id="1045" r:id="rId11"/>
    <p:sldId id="1046" r:id="rId12"/>
    <p:sldId id="1047" r:id="rId13"/>
    <p:sldId id="1048" r:id="rId14"/>
    <p:sldId id="1049" r:id="rId15"/>
    <p:sldId id="1050" r:id="rId16"/>
    <p:sldId id="1051" r:id="rId17"/>
    <p:sldId id="1052" r:id="rId18"/>
    <p:sldId id="1053" r:id="rId19"/>
    <p:sldId id="1054" r:id="rId20"/>
    <p:sldId id="1055" r:id="rId21"/>
    <p:sldId id="1056" r:id="rId22"/>
    <p:sldId id="1057" r:id="rId23"/>
    <p:sldId id="1058" r:id="rId24"/>
    <p:sldId id="1059" r:id="rId25"/>
    <p:sldId id="1060" r:id="rId26"/>
    <p:sldId id="1061" r:id="rId27"/>
    <p:sldId id="1062" r:id="rId28"/>
    <p:sldId id="1063" r:id="rId29"/>
    <p:sldId id="1064" r:id="rId30"/>
    <p:sldId id="1065" r:id="rId31"/>
    <p:sldId id="1066" r:id="rId32"/>
    <p:sldId id="963" r:id="rId33"/>
    <p:sldId id="575" r:id="rId34"/>
    <p:sldId id="501" r:id="rId3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3" autoAdjust="0"/>
    <p:restoredTop sz="87228" autoAdjust="0"/>
  </p:normalViewPr>
  <p:slideViewPr>
    <p:cSldViewPr snapToGrid="0">
      <p:cViewPr varScale="1">
        <p:scale>
          <a:sx n="77" d="100"/>
          <a:sy n="77" d="100"/>
        </p:scale>
        <p:origin x="972" y="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569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183E08-45C2-46C7-963F-81C288BE5B01}" type="slidenum">
              <a:rPr lang="en-US" altLang="en-US"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080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183E08-45C2-46C7-963F-81C288BE5B01}" type="slidenum">
              <a:rPr lang="en-US" altLang="en-US"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178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</a:t>
            </a: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22</a:t>
            </a: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None/>
              <a:defRPr/>
            </a:pPr>
            <a:r>
              <a:rPr lang="en-GB" sz="5400" dirty="0" smtClean="0"/>
              <a:t>Part – 2 (e): </a:t>
            </a:r>
          </a:p>
          <a:p>
            <a:pPr marL="0" indent="0" algn="ctr">
              <a:buNone/>
              <a:defRPr/>
            </a:pP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Incorporating security in other parts of the network</a:t>
            </a:r>
            <a:endParaRPr lang="en-GB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Previous Lecture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sz="2400" dirty="0"/>
              <a:t>In </a:t>
            </a:r>
            <a:r>
              <a:rPr lang="en-US" sz="2400" dirty="0" smtClean="0"/>
              <a:t>previous lecture </a:t>
            </a:r>
            <a:r>
              <a:rPr lang="en-US" sz="2400" dirty="0"/>
              <a:t>we continued our discussion </a:t>
            </a:r>
            <a:r>
              <a:rPr lang="en-US" sz="2400" dirty="0" smtClean="0"/>
              <a:t>on Confidentiality </a:t>
            </a:r>
            <a:r>
              <a:rPr lang="en-US" sz="2400" dirty="0"/>
              <a:t>using symmetric encryption</a:t>
            </a:r>
          </a:p>
          <a:p>
            <a:r>
              <a:rPr lang="en-US" sz="2400" dirty="0" smtClean="0"/>
              <a:t>We talked about Master Key/Session Key</a:t>
            </a:r>
          </a:p>
          <a:p>
            <a:r>
              <a:rPr lang="en-US" sz="2400" dirty="0" smtClean="0"/>
              <a:t>We also talked about Key storage, key hierarchy, key renewal and lifetime of a session key</a:t>
            </a:r>
          </a:p>
          <a:p>
            <a:r>
              <a:rPr lang="en-US" sz="2400" dirty="0" smtClean="0"/>
              <a:t>We also explored the issues with centralized and decentralized key distribution.</a:t>
            </a:r>
          </a:p>
        </p:txBody>
      </p:sp>
    </p:spTree>
    <p:extLst>
      <p:ext uri="{BB962C8B-B14F-4D97-AF65-F5344CB8AC3E}">
        <p14:creationId xmlns:p14="http://schemas.microsoft.com/office/powerpoint/2010/main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r>
              <a:rPr lang="en-US" altLang="en-US" dirty="0" smtClean="0"/>
              <a:t>Summary of the previous lecture</a:t>
            </a:r>
          </a:p>
        </p:txBody>
      </p:sp>
      <p:pic>
        <p:nvPicPr>
          <p:cNvPr id="4" name="Picture 5" descr="&#10;Ch07. KDC.pdf                                                  00156198  Mnementh                      BEAE7A2F: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98"/>
          <a:stretch>
            <a:fillRect/>
          </a:stretch>
        </p:blipFill>
        <p:spPr bwMode="auto">
          <a:xfrm>
            <a:off x="563485" y="914400"/>
            <a:ext cx="801703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73457" y="6248400"/>
            <a:ext cx="3271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 key distribution scenario</a:t>
            </a:r>
          </a:p>
        </p:txBody>
      </p:sp>
    </p:spTree>
    <p:extLst>
      <p:ext uri="{BB962C8B-B14F-4D97-AF65-F5344CB8AC3E}">
        <p14:creationId xmlns:p14="http://schemas.microsoft.com/office/powerpoint/2010/main" val="235461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31825" y="1335999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 smtClean="0"/>
              <a:t>Some discussion on Decentralized Key Control</a:t>
            </a:r>
          </a:p>
          <a:p>
            <a:r>
              <a:rPr lang="en-US" sz="2400" dirty="0" smtClean="0"/>
              <a:t>Message Authentication Mechanism </a:t>
            </a:r>
          </a:p>
          <a:p>
            <a:pPr lvl="2"/>
            <a:r>
              <a:rPr lang="en-US" sz="2400" dirty="0" smtClean="0"/>
              <a:t>Message encryption</a:t>
            </a:r>
          </a:p>
          <a:p>
            <a:pPr lvl="2"/>
            <a:r>
              <a:rPr lang="en-US" sz="2400" dirty="0" smtClean="0"/>
              <a:t>MAC	</a:t>
            </a:r>
          </a:p>
          <a:p>
            <a:pPr lvl="2"/>
            <a:r>
              <a:rPr lang="en-US" sz="2400" dirty="0" smtClean="0"/>
              <a:t>Hash</a:t>
            </a:r>
          </a:p>
          <a:p>
            <a:pPr lvl="2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the confidentiality </a:t>
            </a:r>
            <a:r>
              <a:rPr lang="en-US" sz="2400" dirty="0" smtClean="0"/>
              <a:t>and message authentication mechanism.</a:t>
            </a:r>
            <a:endParaRPr lang="en-US" sz="2400" dirty="0"/>
          </a:p>
          <a:p>
            <a:r>
              <a:rPr lang="en-US" sz="2400" dirty="0" smtClean="0"/>
              <a:t>You would be able demonstrate knowledge about </a:t>
            </a:r>
            <a:r>
              <a:rPr lang="en-US" sz="2400" dirty="0" smtClean="0"/>
              <a:t>different functions and protocols used for message authentication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865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639762"/>
          </a:xfrm>
        </p:spPr>
        <p:txBody>
          <a:bodyPr/>
          <a:lstStyle/>
          <a:p>
            <a:r>
              <a:rPr lang="en-US" altLang="en-US" dirty="0" smtClean="0"/>
              <a:t>Decentralized Key Control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6105" t="20292" r="16527" b="8784"/>
          <a:stretch/>
        </p:blipFill>
        <p:spPr>
          <a:xfrm>
            <a:off x="738825" y="1224297"/>
            <a:ext cx="7666349" cy="45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0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639762"/>
          </a:xfrm>
        </p:spPr>
        <p:txBody>
          <a:bodyPr/>
          <a:lstStyle/>
          <a:p>
            <a:r>
              <a:rPr lang="en-US" altLang="en-US" dirty="0" smtClean="0"/>
              <a:t>Decentralized Key Control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534400" cy="5257800"/>
          </a:xfrm>
        </p:spPr>
        <p:txBody>
          <a:bodyPr/>
          <a:lstStyle/>
          <a:p>
            <a:r>
              <a:rPr lang="en-US" altLang="en-US" sz="2400" dirty="0" smtClean="0"/>
              <a:t>For </a:t>
            </a:r>
            <a:r>
              <a:rPr lang="en-US" altLang="en-US" sz="2400" i="1" dirty="0" smtClean="0"/>
              <a:t>n</a:t>
            </a:r>
            <a:r>
              <a:rPr lang="en-US" altLang="en-US" sz="2400" dirty="0" smtClean="0"/>
              <a:t> end system, </a:t>
            </a:r>
            <a:r>
              <a:rPr lang="en-US" altLang="en-US" sz="2400" i="1" dirty="0" smtClean="0"/>
              <a:t>[n(n-1)]/2</a:t>
            </a:r>
            <a:r>
              <a:rPr lang="en-US" altLang="en-US" sz="2400" dirty="0" smtClean="0"/>
              <a:t> master keys are required.</a:t>
            </a:r>
          </a:p>
          <a:p>
            <a:r>
              <a:rPr lang="en-US" altLang="en-US" sz="2400" dirty="0" smtClean="0"/>
              <a:t>message send using master key are short, crypt analysis is difficult, </a:t>
            </a:r>
          </a:p>
          <a:p>
            <a:r>
              <a:rPr lang="en-US" altLang="en-US" sz="2400" dirty="0" smtClean="0"/>
              <a:t>session are used for limited time</a:t>
            </a:r>
          </a:p>
          <a:p>
            <a:endParaRPr lang="en-US" altLang="en-US" sz="2400" dirty="0" smtClean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757780"/>
            <a:ext cx="6172200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40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715962"/>
          </a:xfrm>
        </p:spPr>
        <p:txBody>
          <a:bodyPr/>
          <a:lstStyle/>
          <a:p>
            <a:r>
              <a:rPr lang="en-US" altLang="en-US" dirty="0" smtClean="0"/>
              <a:t>Controlling key usage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867400"/>
          </a:xfrm>
        </p:spPr>
        <p:txBody>
          <a:bodyPr/>
          <a:lstStyle/>
          <a:p>
            <a:r>
              <a:rPr lang="en-US" altLang="en-US" sz="2400" dirty="0" smtClean="0"/>
              <a:t>Can define different types of key on the basis of usage</a:t>
            </a:r>
          </a:p>
          <a:p>
            <a:pPr lvl="1"/>
            <a:r>
              <a:rPr lang="en-US" altLang="en-US" sz="2200" dirty="0" smtClean="0"/>
              <a:t>Data encryption key: for general communication</a:t>
            </a:r>
          </a:p>
          <a:p>
            <a:pPr lvl="1"/>
            <a:r>
              <a:rPr lang="en-US" altLang="en-US" sz="2200" dirty="0" smtClean="0"/>
              <a:t>PIN-encryption key: for PIN transfer</a:t>
            </a:r>
          </a:p>
          <a:p>
            <a:pPr lvl="1"/>
            <a:r>
              <a:rPr lang="en-US" altLang="en-US" sz="2200" dirty="0" smtClean="0"/>
              <a:t>File encrypting key: for file transfer</a:t>
            </a:r>
          </a:p>
          <a:p>
            <a:r>
              <a:rPr lang="en-US" altLang="en-US" sz="2400" dirty="0" smtClean="0"/>
              <a:t>Needs a control in systems that limit the ways in which the key is used</a:t>
            </a:r>
          </a:p>
          <a:p>
            <a:r>
              <a:rPr lang="en-US" altLang="en-US" sz="2400" dirty="0" smtClean="0"/>
              <a:t>Simple plan: attached 8 bit tag with each 64 bit key</a:t>
            </a:r>
          </a:p>
          <a:p>
            <a:pPr lvl="1"/>
            <a:r>
              <a:rPr lang="en-US" altLang="en-US" sz="2200" dirty="0" smtClean="0"/>
              <a:t>One bit indicate whether the key is session or master</a:t>
            </a:r>
          </a:p>
          <a:p>
            <a:pPr lvl="1"/>
            <a:r>
              <a:rPr lang="en-US" altLang="en-US" sz="2200" dirty="0" smtClean="0"/>
              <a:t>One bit indicate whether the key is used for encryption</a:t>
            </a:r>
          </a:p>
          <a:p>
            <a:pPr lvl="1"/>
            <a:r>
              <a:rPr lang="en-US" altLang="en-US" sz="2200" dirty="0" smtClean="0"/>
              <a:t>One bit indicate whether the key is used for decryption</a:t>
            </a:r>
          </a:p>
          <a:p>
            <a:pPr lvl="1"/>
            <a:r>
              <a:rPr lang="en-US" altLang="en-US" sz="2200" dirty="0" smtClean="0"/>
              <a:t>Remaining bits are spare for future use</a:t>
            </a:r>
          </a:p>
        </p:txBody>
      </p:sp>
    </p:spTree>
    <p:extLst>
      <p:ext uri="{BB962C8B-B14F-4D97-AF65-F5344CB8AC3E}">
        <p14:creationId xmlns:p14="http://schemas.microsoft.com/office/powerpoint/2010/main" val="71187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r>
              <a:rPr lang="en-US" altLang="en-US" dirty="0" smtClean="0"/>
              <a:t>A key distribution scenario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606133"/>
            <a:ext cx="8382001" cy="3126288"/>
          </a:xfrm>
        </p:spPr>
        <p:txBody>
          <a:bodyPr/>
          <a:lstStyle/>
          <a:p>
            <a:r>
              <a:rPr lang="en-US" sz="2400" dirty="0"/>
              <a:t>Let us assume that user A wishes to establish a logical connection with B </a:t>
            </a:r>
            <a:r>
              <a:rPr lang="en-US" sz="2400" dirty="0" smtClean="0"/>
              <a:t>and requires </a:t>
            </a:r>
            <a:r>
              <a:rPr lang="en-US" sz="2400" dirty="0"/>
              <a:t>a one-time session key to protect the data transmitted over the connection</a:t>
            </a:r>
            <a:r>
              <a:rPr lang="en-US" sz="2400" dirty="0" smtClean="0"/>
              <a:t>. A </a:t>
            </a:r>
            <a:r>
              <a:rPr lang="en-US" sz="2400" dirty="0"/>
              <a:t>has a master key, </a:t>
            </a:r>
            <a:r>
              <a:rPr lang="en-US" sz="2400" i="1" dirty="0" err="1" smtClean="0"/>
              <a:t>K</a:t>
            </a:r>
            <a:r>
              <a:rPr lang="en-US" i="1" dirty="0" err="1" smtClean="0"/>
              <a:t>a</a:t>
            </a:r>
            <a:r>
              <a:rPr lang="en-US" sz="2400" dirty="0" smtClean="0"/>
              <a:t>, </a:t>
            </a:r>
            <a:r>
              <a:rPr lang="en-US" sz="2400" dirty="0"/>
              <a:t>known only to itself and the KDC; similarly, B shares </a:t>
            </a:r>
            <a:r>
              <a:rPr lang="en-US" sz="2400" dirty="0" smtClean="0"/>
              <a:t>the master </a:t>
            </a:r>
            <a:r>
              <a:rPr lang="en-US" sz="2400" dirty="0"/>
              <a:t>key </a:t>
            </a:r>
            <a:r>
              <a:rPr lang="en-US" sz="2400" i="1" dirty="0" smtClean="0"/>
              <a:t>K</a:t>
            </a:r>
            <a:r>
              <a:rPr lang="en-US" i="1" dirty="0" smtClean="0"/>
              <a:t>b</a:t>
            </a:r>
            <a:r>
              <a:rPr lang="en-US" sz="2400" dirty="0" smtClean="0"/>
              <a:t> </a:t>
            </a:r>
            <a:r>
              <a:rPr lang="en-US" sz="2400" dirty="0"/>
              <a:t>with the KDC. </a:t>
            </a:r>
            <a:endParaRPr lang="en-US" sz="2400" dirty="0" smtClean="0"/>
          </a:p>
          <a:p>
            <a:r>
              <a:rPr lang="en-US" sz="2400" dirty="0" smtClean="0"/>
              <a:t>The steps occurred are given in the figure (in next slide)</a:t>
            </a:r>
          </a:p>
          <a:p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23443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r>
              <a:rPr lang="en-US" altLang="en-US" dirty="0" smtClean="0"/>
              <a:t>A key distribution scenario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884238"/>
            <a:ext cx="8229600" cy="5135562"/>
          </a:xfrm>
        </p:spPr>
        <p:txBody>
          <a:bodyPr/>
          <a:lstStyle/>
          <a:p>
            <a:endParaRPr lang="en-US" altLang="en-US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57" y="1110580"/>
            <a:ext cx="8269493" cy="540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2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0107"/>
            <a:ext cx="3521242" cy="576262"/>
          </a:xfrm>
        </p:spPr>
        <p:txBody>
          <a:bodyPr/>
          <a:lstStyle/>
          <a:p>
            <a:pPr algn="l"/>
            <a:r>
              <a:rPr lang="en-US" dirty="0"/>
              <a:t>Man-in-the middle </a:t>
            </a:r>
            <a:r>
              <a:rPr lang="en-US" dirty="0" smtClean="0"/>
              <a:t>attack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315" y="146979"/>
            <a:ext cx="4851735" cy="670374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1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62584" y="2442668"/>
            <a:ext cx="50766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Message Authentication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749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Confidentiality and 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295400"/>
            <a:ext cx="8001000" cy="4889500"/>
          </a:xfrm>
        </p:spPr>
        <p:txBody>
          <a:bodyPr/>
          <a:lstStyle/>
          <a:p>
            <a:r>
              <a:rPr lang="en-US" dirty="0" smtClean="0"/>
              <a:t>So far we have talked about </a:t>
            </a:r>
            <a:r>
              <a:rPr lang="en-US" dirty="0" smtClean="0">
                <a:solidFill>
                  <a:srgbClr val="0070C0"/>
                </a:solidFill>
              </a:rPr>
              <a:t>confidentiality</a:t>
            </a:r>
            <a:r>
              <a:rPr lang="en-US" dirty="0" smtClean="0"/>
              <a:t> only</a:t>
            </a:r>
          </a:p>
          <a:p>
            <a:pPr lvl="1"/>
            <a:r>
              <a:rPr lang="en-US" dirty="0" smtClean="0"/>
              <a:t>Classical ciphers</a:t>
            </a:r>
          </a:p>
          <a:p>
            <a:pPr lvl="1"/>
            <a:r>
              <a:rPr lang="en-US" dirty="0" smtClean="0"/>
              <a:t>Block ciphers</a:t>
            </a:r>
          </a:p>
          <a:p>
            <a:pPr lvl="1"/>
            <a:r>
              <a:rPr lang="en-US" dirty="0" smtClean="0"/>
              <a:t>Stream ciphers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Authentication </a:t>
            </a:r>
            <a:r>
              <a:rPr lang="en-US" dirty="0" smtClean="0"/>
              <a:t>is the second most important goal of cryptography</a:t>
            </a:r>
          </a:p>
          <a:p>
            <a:pPr lvl="1"/>
            <a:r>
              <a:rPr lang="en-US" dirty="0" smtClean="0"/>
              <a:t>Provided by authentication functions</a:t>
            </a:r>
          </a:p>
          <a:p>
            <a:pPr lvl="1"/>
            <a:r>
              <a:rPr lang="en-US" dirty="0" smtClean="0"/>
              <a:t>Digital signatures provide authentication  as well as </a:t>
            </a:r>
            <a:r>
              <a:rPr lang="en-US" dirty="0" smtClean="0">
                <a:solidFill>
                  <a:srgbClr val="0070C0"/>
                </a:solidFill>
              </a:rPr>
              <a:t>non-repudiation</a:t>
            </a:r>
          </a:p>
        </p:txBody>
      </p:sp>
    </p:spTree>
    <p:extLst>
      <p:ext uri="{BB962C8B-B14F-4D97-AF65-F5344CB8AC3E}">
        <p14:creationId xmlns:p14="http://schemas.microsoft.com/office/powerpoint/2010/main" val="177188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Authentication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levels of message authentication mechanism</a:t>
            </a:r>
          </a:p>
          <a:p>
            <a:pPr lvl="1"/>
            <a:r>
              <a:rPr lang="en-US" dirty="0" smtClean="0"/>
              <a:t>Lower level: Authentication function</a:t>
            </a:r>
          </a:p>
          <a:p>
            <a:pPr lvl="1"/>
            <a:r>
              <a:rPr lang="en-US" dirty="0" smtClean="0"/>
              <a:t>Higher level: Authentication protocol</a:t>
            </a:r>
          </a:p>
          <a:p>
            <a:r>
              <a:rPr lang="en-US" dirty="0" smtClean="0"/>
              <a:t>Authentication functions have 3 classes</a:t>
            </a:r>
          </a:p>
          <a:p>
            <a:pPr lvl="1"/>
            <a:r>
              <a:rPr lang="en-US" dirty="0" smtClean="0"/>
              <a:t>Message encryption</a:t>
            </a:r>
          </a:p>
          <a:p>
            <a:pPr lvl="1"/>
            <a:r>
              <a:rPr lang="en-US" dirty="0" smtClean="0"/>
              <a:t>Message Authentication Code (MAC)</a:t>
            </a:r>
          </a:p>
          <a:p>
            <a:pPr lvl="1"/>
            <a:r>
              <a:rPr lang="en-US" dirty="0" smtClean="0"/>
              <a:t>Hash function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07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way, message encryption can provide authentication</a:t>
            </a:r>
          </a:p>
          <a:p>
            <a:pPr lvl="1"/>
            <a:r>
              <a:rPr lang="en-US" dirty="0" smtClean="0"/>
              <a:t>But not reliable</a:t>
            </a:r>
          </a:p>
          <a:p>
            <a:pPr lvl="1"/>
            <a:r>
              <a:rPr lang="en-US" dirty="0" smtClean="0"/>
              <a:t>Small changes in ciphertext may not be detected </a:t>
            </a:r>
          </a:p>
          <a:p>
            <a:r>
              <a:rPr lang="en-US" dirty="0" smtClean="0"/>
              <a:t>Done in two ways</a:t>
            </a:r>
          </a:p>
          <a:p>
            <a:pPr lvl="1"/>
            <a:r>
              <a:rPr lang="en-US" dirty="0" smtClean="0"/>
              <a:t>Symmetric (private key) encryption</a:t>
            </a:r>
          </a:p>
          <a:p>
            <a:pPr lvl="1"/>
            <a:r>
              <a:rPr lang="en-US" dirty="0" smtClean="0"/>
              <a:t>Asymmetric (public key) encryption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08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dirty="0" smtClean="0"/>
              <a:t>Message Encryption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057400"/>
            <a:ext cx="74676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33400" y="43434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Symmetric encryption: confidentiality and authentication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79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Encryption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b="95902"/>
          <a:stretch>
            <a:fillRect/>
          </a:stretch>
        </p:blipFill>
        <p:spPr bwMode="auto">
          <a:xfrm>
            <a:off x="685800" y="2667000"/>
            <a:ext cx="745236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" y="5029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Public-key encryption: confidentiality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981325"/>
            <a:ext cx="74676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4966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Encryption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b="95902"/>
          <a:stretch>
            <a:fillRect/>
          </a:stretch>
        </p:blipFill>
        <p:spPr bwMode="auto">
          <a:xfrm>
            <a:off x="685800" y="2667000"/>
            <a:ext cx="745236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" y="51816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Public-key encryption: authentication and non-repudiation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971800"/>
            <a:ext cx="74676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6188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Encryption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b="95902"/>
          <a:stretch>
            <a:fillRect/>
          </a:stretch>
        </p:blipFill>
        <p:spPr bwMode="auto">
          <a:xfrm>
            <a:off x="685800" y="2667000"/>
            <a:ext cx="745236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" y="51816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Public-key encryption: confidentiality, authentication and non-repudiation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048000"/>
            <a:ext cx="74676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937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Code (MAC)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 = C(K,M)</a:t>
            </a:r>
          </a:p>
          <a:p>
            <a:pPr lvl="1"/>
            <a:r>
              <a:rPr lang="en-US" dirty="0" smtClean="0"/>
              <a:t>M: Input message</a:t>
            </a:r>
          </a:p>
          <a:p>
            <a:pPr lvl="1"/>
            <a:r>
              <a:rPr lang="en-US" dirty="0" smtClean="0"/>
              <a:t>C: MAC function</a:t>
            </a:r>
          </a:p>
          <a:p>
            <a:pPr lvl="1"/>
            <a:r>
              <a:rPr lang="en-US" dirty="0" smtClean="0"/>
              <a:t>K: Shared secret key</a:t>
            </a:r>
          </a:p>
          <a:p>
            <a:r>
              <a:rPr lang="en-US" dirty="0" smtClean="0"/>
              <a:t>Message + MAC are sent to the intended recipient</a:t>
            </a:r>
          </a:p>
          <a:p>
            <a:r>
              <a:rPr lang="en-US" dirty="0" smtClean="0"/>
              <a:t>Recipient calculates MAC’ = C(K,M’)</a:t>
            </a:r>
          </a:p>
          <a:p>
            <a:pPr lvl="1"/>
            <a:r>
              <a:rPr lang="en-US" dirty="0" smtClean="0"/>
              <a:t>If MAC = MAC’ then accept else reject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1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MAC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 function need not be reversible (in contrast to decryption function)</a:t>
            </a:r>
          </a:p>
          <a:p>
            <a:r>
              <a:rPr lang="en-US" dirty="0" smtClean="0"/>
              <a:t>MAC input: arbitrary length</a:t>
            </a:r>
          </a:p>
          <a:p>
            <a:r>
              <a:rPr lang="en-US" dirty="0" smtClean="0"/>
              <a:t>MAC output: fixed length (typically much smaller than message length)</a:t>
            </a:r>
          </a:p>
          <a:p>
            <a:r>
              <a:rPr lang="en-US" dirty="0" smtClean="0"/>
              <a:t>MAC is many-to-one function</a:t>
            </a:r>
          </a:p>
          <a:p>
            <a:endParaRPr lang="en-US" dirty="0"/>
          </a:p>
        </p:txBody>
      </p:sp>
      <p:pic>
        <p:nvPicPr>
          <p:cNvPr id="1026" name="Picture 2" descr="http://cdn.ttgtmedia.com/digitalguide/images/Misc/buildingweb9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52" y="3499809"/>
            <a:ext cx="6746288" cy="264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2367419" y="5714109"/>
            <a:ext cx="1052186" cy="3794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91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Code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1816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Authentication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505075"/>
            <a:ext cx="74676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1916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Code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b="94169"/>
          <a:stretch>
            <a:fillRect/>
          </a:stretch>
        </p:blipFill>
        <p:spPr bwMode="auto">
          <a:xfrm>
            <a:off x="914400" y="2743200"/>
            <a:ext cx="745236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57200" y="51816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Authentication and confidentiality; authentication tied to plaintext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28950"/>
            <a:ext cx="74676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545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Authentication Code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b="94169"/>
          <a:stretch>
            <a:fillRect/>
          </a:stretch>
        </p:blipFill>
        <p:spPr bwMode="auto">
          <a:xfrm>
            <a:off x="914400" y="2438400"/>
            <a:ext cx="745236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" y="51816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Authentication and confidentiality; authentication tied to ciphertext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752725"/>
            <a:ext cx="74676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0459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variation of MAC</a:t>
            </a:r>
          </a:p>
          <a:p>
            <a:r>
              <a:rPr lang="en-US" dirty="0" smtClean="0"/>
              <a:t>Does not need a key</a:t>
            </a:r>
          </a:p>
          <a:p>
            <a:r>
              <a:rPr lang="en-US" dirty="0" smtClean="0"/>
              <a:t>h = H(M)</a:t>
            </a:r>
          </a:p>
          <a:p>
            <a:pPr lvl="1"/>
            <a:r>
              <a:rPr lang="en-US" dirty="0" smtClean="0"/>
              <a:t>h is called hash code/hash value/message digest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70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of Hash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447800"/>
            <a:ext cx="8001000" cy="4889500"/>
          </a:xfrm>
        </p:spPr>
        <p:txBody>
          <a:bodyPr/>
          <a:lstStyle/>
          <a:p>
            <a:r>
              <a:rPr lang="en-US" sz="2800" dirty="0" smtClean="0"/>
              <a:t>Arbitrary length input</a:t>
            </a:r>
          </a:p>
          <a:p>
            <a:r>
              <a:rPr lang="en-US" sz="2800" dirty="0" smtClean="0"/>
              <a:t>Fixed length output</a:t>
            </a:r>
          </a:p>
          <a:p>
            <a:r>
              <a:rPr lang="en-US" sz="2800" dirty="0" smtClean="0"/>
              <a:t>H(x) is easy to compute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Given h, computationally hard to find x such that H(x) = h (called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onewayness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US" sz="2800" dirty="0" smtClean="0"/>
              <a:t>Given x, computationally  hard to find y ≠ x such that H(x) = H(y) (called weak collision resistance)</a:t>
            </a:r>
          </a:p>
          <a:p>
            <a:r>
              <a:rPr lang="en-US" sz="2800" dirty="0" smtClean="0"/>
              <a:t>Comp hard to find a pair </a:t>
            </a:r>
            <a:r>
              <a:rPr lang="en-US" sz="2800" dirty="0" err="1" smtClean="0"/>
              <a:t>x,y</a:t>
            </a:r>
            <a:r>
              <a:rPr lang="en-US" sz="2800" dirty="0" smtClean="0"/>
              <a:t> such that H(x) = H(y) (called strong collision resistance)</a:t>
            </a:r>
          </a:p>
          <a:p>
            <a:endParaRPr lang="en-US" sz="2800" dirty="0" smtClean="0"/>
          </a:p>
          <a:p>
            <a:endParaRPr lang="en-US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277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1816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Confidentiality and authentication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543175"/>
            <a:ext cx="74676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498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b="97641"/>
          <a:stretch>
            <a:fillRect/>
          </a:stretch>
        </p:blipFill>
        <p:spPr bwMode="auto">
          <a:xfrm>
            <a:off x="990600" y="2819400"/>
            <a:ext cx="745236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" y="51816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Authentication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105150"/>
            <a:ext cx="74676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1793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b="97641"/>
          <a:stretch>
            <a:fillRect/>
          </a:stretch>
        </p:blipFill>
        <p:spPr bwMode="auto">
          <a:xfrm>
            <a:off x="990600" y="2819400"/>
            <a:ext cx="745236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" y="51816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Authentication and non-repudiation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028950"/>
            <a:ext cx="74676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4152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b="97641"/>
          <a:stretch>
            <a:fillRect/>
          </a:stretch>
        </p:blipFill>
        <p:spPr bwMode="auto">
          <a:xfrm>
            <a:off x="990600" y="2819400"/>
            <a:ext cx="745236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" y="51816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Confidentiality, authentication and non-repudiation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028950"/>
            <a:ext cx="74676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0697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In today’s we </a:t>
            </a:r>
            <a:r>
              <a:rPr lang="en-US" sz="2400" dirty="0" smtClean="0"/>
              <a:t>explored the limitations of the centralized key distribution and have explored key distribution in a decentralized fashion. </a:t>
            </a:r>
            <a:endParaRPr lang="en-US" sz="2400" dirty="0"/>
          </a:p>
          <a:p>
            <a:r>
              <a:rPr lang="en-US" sz="2400" dirty="0" smtClean="0"/>
              <a:t>Message </a:t>
            </a:r>
            <a:r>
              <a:rPr lang="en-US" sz="2400" dirty="0"/>
              <a:t>Authentication Mechanism </a:t>
            </a:r>
          </a:p>
          <a:p>
            <a:pPr lvl="2"/>
            <a:r>
              <a:rPr lang="en-US" sz="2400" dirty="0"/>
              <a:t>Message encryption</a:t>
            </a:r>
          </a:p>
          <a:p>
            <a:pPr lvl="2"/>
            <a:r>
              <a:rPr lang="en-US" sz="2400" dirty="0"/>
              <a:t>MAC	</a:t>
            </a:r>
          </a:p>
          <a:p>
            <a:pPr lvl="2"/>
            <a:r>
              <a:rPr lang="en-US" sz="2400" dirty="0"/>
              <a:t>Hash</a:t>
            </a:r>
          </a:p>
          <a:p>
            <a:pPr lvl="1"/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sz="2400" dirty="0" smtClean="0"/>
              <a:t>We will talk about </a:t>
            </a:r>
            <a:r>
              <a:rPr lang="en-US" sz="2400" dirty="0" smtClean="0"/>
              <a:t>authentication through digital signatures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14263</TotalTime>
  <Words>772</Words>
  <Application>Microsoft Office PowerPoint</Application>
  <PresentationFormat>On-screen Show (4:3)</PresentationFormat>
  <Paragraphs>131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MS PGothic</vt:lpstr>
      <vt:lpstr>MS PGothic</vt:lpstr>
      <vt:lpstr>Arial</vt:lpstr>
      <vt:lpstr>Calibri</vt:lpstr>
      <vt:lpstr>Helvetica</vt:lpstr>
      <vt:lpstr>Monotype Sorts</vt:lpstr>
      <vt:lpstr>Times New Roman</vt:lpstr>
      <vt:lpstr>Verdana</vt:lpstr>
      <vt:lpstr>Webdings</vt:lpstr>
      <vt:lpstr>os-8</vt:lpstr>
      <vt:lpstr>PowerPoint Presentation</vt:lpstr>
      <vt:lpstr>PowerPoint Presentation</vt:lpstr>
      <vt:lpstr>Summary of the Previous Lecture</vt:lpstr>
      <vt:lpstr>Summary of the previous lecture</vt:lpstr>
      <vt:lpstr>Outlines of today’s lecture</vt:lpstr>
      <vt:lpstr>Objectives</vt:lpstr>
      <vt:lpstr>Decentralized Key Control</vt:lpstr>
      <vt:lpstr>Decentralized Key Control</vt:lpstr>
      <vt:lpstr>Controlling key usage</vt:lpstr>
      <vt:lpstr>A key distribution scenario</vt:lpstr>
      <vt:lpstr>A key distribution scenario</vt:lpstr>
      <vt:lpstr>Man-in-the middle attack</vt:lpstr>
      <vt:lpstr>PowerPoint Presentation</vt:lpstr>
      <vt:lpstr>Confidentiality and Authentication</vt:lpstr>
      <vt:lpstr>Authentication Functions</vt:lpstr>
      <vt:lpstr>Message Encryption</vt:lpstr>
      <vt:lpstr>Message Encryption</vt:lpstr>
      <vt:lpstr>Message Encryption</vt:lpstr>
      <vt:lpstr>Message Encryption</vt:lpstr>
      <vt:lpstr>Message Encryption</vt:lpstr>
      <vt:lpstr>Message Authentication Code (MAC)</vt:lpstr>
      <vt:lpstr>Properties of MAC</vt:lpstr>
      <vt:lpstr>Message Authentication Code</vt:lpstr>
      <vt:lpstr>Message Authentication Code</vt:lpstr>
      <vt:lpstr>Message Authentication Code</vt:lpstr>
      <vt:lpstr>Hash Function</vt:lpstr>
      <vt:lpstr>Requirements of Hash Function</vt:lpstr>
      <vt:lpstr>Hash Function</vt:lpstr>
      <vt:lpstr>Hash Function</vt:lpstr>
      <vt:lpstr>Hash Function</vt:lpstr>
      <vt:lpstr>Hash Function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Dr. Munam Ali Shah</cp:lastModifiedBy>
  <cp:revision>598</cp:revision>
  <cp:lastPrinted>2001-06-14T13:58:17Z</cp:lastPrinted>
  <dcterms:created xsi:type="dcterms:W3CDTF">2011-01-13T23:43:38Z</dcterms:created>
  <dcterms:modified xsi:type="dcterms:W3CDTF">2015-06-22T12:35:46Z</dcterms:modified>
</cp:coreProperties>
</file>