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64" r:id="rId1"/>
  </p:sldMasterIdLst>
  <p:notesMasterIdLst>
    <p:notesMasterId r:id="rId26"/>
  </p:notesMasterIdLst>
  <p:handoutMasterIdLst>
    <p:handoutMasterId r:id="rId27"/>
  </p:handoutMasterIdLst>
  <p:sldIdLst>
    <p:sldId id="403" r:id="rId2"/>
    <p:sldId id="1039" r:id="rId3"/>
    <p:sldId id="925" r:id="rId4"/>
    <p:sldId id="1040" r:id="rId5"/>
    <p:sldId id="1041" r:id="rId6"/>
    <p:sldId id="483" r:id="rId7"/>
    <p:sldId id="348" r:id="rId8"/>
    <p:sldId id="1025" r:id="rId9"/>
    <p:sldId id="1026" r:id="rId10"/>
    <p:sldId id="1045" r:id="rId11"/>
    <p:sldId id="1043" r:id="rId12"/>
    <p:sldId id="1027" r:id="rId13"/>
    <p:sldId id="1042" r:id="rId14"/>
    <p:sldId id="1028" r:id="rId15"/>
    <p:sldId id="1046" r:id="rId16"/>
    <p:sldId id="1029" r:id="rId17"/>
    <p:sldId id="1030" r:id="rId18"/>
    <p:sldId id="1031" r:id="rId19"/>
    <p:sldId id="1037" r:id="rId20"/>
    <p:sldId id="1032" r:id="rId21"/>
    <p:sldId id="1044" r:id="rId22"/>
    <p:sldId id="963" r:id="rId23"/>
    <p:sldId id="575" r:id="rId24"/>
    <p:sldId id="501" r:id="rId25"/>
  </p:sldIdLst>
  <p:sldSz cx="9144000" cy="6858000" type="screen4x3"/>
  <p:notesSz cx="6881813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Verdana" panose="020B0604030504040204" pitchFamily="34" charset="0"/>
        <a:ea typeface="MS PGothic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816">
          <p15:clr>
            <a:srgbClr val="A4A3A4"/>
          </p15:clr>
        </p15:guide>
        <p15:guide id="2" pos="4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928">
          <p15:clr>
            <a:srgbClr val="A4A3A4"/>
          </p15:clr>
        </p15:guide>
        <p15:guide id="2" pos="2167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9900"/>
    <a:srgbClr val="FF0000"/>
    <a:srgbClr val="CC3300"/>
    <a:srgbClr val="CC6600"/>
    <a:srgbClr val="CCECFF"/>
    <a:srgbClr val="66CCFF"/>
    <a:srgbClr val="CCFFFF"/>
    <a:srgbClr val="F8F8F8"/>
    <a:srgbClr val="EAEAE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123" autoAdjust="0"/>
    <p:restoredTop sz="87228" autoAdjust="0"/>
  </p:normalViewPr>
  <p:slideViewPr>
    <p:cSldViewPr snapToGrid="0">
      <p:cViewPr>
        <p:scale>
          <a:sx n="60" d="100"/>
          <a:sy n="60" d="100"/>
        </p:scale>
        <p:origin x="-1548" y="-36"/>
      </p:cViewPr>
      <p:guideLst>
        <p:guide orient="horz" pos="816"/>
        <p:guide pos="4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55" d="100"/>
          <a:sy n="55" d="100"/>
        </p:scale>
        <p:origin x="-1878" y="-90"/>
      </p:cViewPr>
      <p:guideLst>
        <p:guide orient="horz" pos="2928"/>
        <p:guide pos="2167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78263" y="0"/>
            <a:ext cx="3016250" cy="442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ctr" anchorCtr="0" compatLnSpc="1">
            <a:prstTxWarp prst="textNoShape">
              <a:avLst/>
            </a:prstTxWarp>
          </a:bodyPr>
          <a:lstStyle>
            <a:lvl1pPr algn="r"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defTabSz="876300">
              <a:defRPr sz="1100">
                <a:latin typeface="Helvetica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60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78263" y="8866188"/>
            <a:ext cx="3016250" cy="442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87575" tIns="43788" rIns="87575" bIns="43788" numCol="1" anchor="b" anchorCtr="0" compatLnSpc="1">
            <a:prstTxWarp prst="textNoShape">
              <a:avLst/>
            </a:prstTxWarp>
          </a:bodyPr>
          <a:lstStyle>
            <a:lvl1pPr algn="r" defTabSz="876300">
              <a:defRPr sz="1100" smtClean="0">
                <a:latin typeface="Helvetica" panose="020B0604020202020204" pitchFamily="34" charset="0"/>
              </a:defRPr>
            </a:lvl1pPr>
          </a:lstStyle>
          <a:p>
            <a:pPr>
              <a:defRPr/>
            </a:pPr>
            <a:fld id="{890DDA38-5E15-4458-AA02-5DB6EAB597A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19786505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00488" y="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>
            <a:lvl1pPr algn="r"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17600" y="698500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7575" y="4416425"/>
            <a:ext cx="5046663" cy="4181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defTabSz="923925">
              <a:defRPr sz="1200">
                <a:latin typeface="Times New Roman" charset="0"/>
                <a:ea typeface="ＭＳ Ｐゴシック" charset="-128"/>
                <a:cs typeface="ＭＳ Ｐゴシック" charset="-128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00488" y="8832850"/>
            <a:ext cx="298132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92436" tIns="46217" rIns="92436" bIns="46217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 smtClean="0">
                <a:latin typeface="Times New Roman" panose="02020603050405020304" pitchFamily="18" charset="0"/>
              </a:defRPr>
            </a:lvl1pPr>
          </a:lstStyle>
          <a:p>
            <a:pPr>
              <a:defRPr/>
            </a:pPr>
            <a:fld id="{5B7D5C97-239A-4625-A264-D204ED0A6B82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xmlns="" val="225626920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ＭＳ Ｐゴシック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charset="0"/>
        <a:ea typeface="MS PGothic" pitchFamily="3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17600" y="696913"/>
            <a:ext cx="4648200" cy="3486150"/>
          </a:xfrm>
          <a:ln/>
        </p:spPr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8975" y="4416425"/>
            <a:ext cx="5505450" cy="4183063"/>
          </a:xfrm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2438" tIns="46219" rIns="92438" bIns="46219" anchor="t"/>
          <a:lstStyle/>
          <a:p>
            <a:endParaRPr lang="cy-GB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144138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C061C280-0E1F-4F73-8077-B63DD2892F3B}" type="slidenum">
              <a:rPr lang="en-US" altLang="en-US">
                <a:latin typeface="Calibri" panose="020F0502020204030204" pitchFamily="34" charset="0"/>
              </a:rPr>
              <a:pPr eaLnBrk="1" hangingPunct="1"/>
              <a:t>9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1855478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en-US" altLang="en-US" dirty="0" smtClean="0"/>
              <a:t>The use of a key distribution center is based on the use of a hierarchy of keys. At a minimum, two levels of keys are used: a session key, used for the duration of a logical connection; and a master key shared by the key distribution center and an end system or user and used to encrypt the session key.</a:t>
            </a:r>
          </a:p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CA75415-7DA4-407D-919E-7F3E58E55D20}" type="slidenum">
              <a:rPr lang="en-US" altLang="en-US">
                <a:latin typeface="Calibri" panose="020F0502020204030204" pitchFamily="34" charset="0"/>
              </a:rPr>
              <a:pPr eaLnBrk="1" hangingPunct="1"/>
              <a:t>12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523553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183E08-45C2-46C7-963F-81C288BE5B01}" type="slidenum">
              <a:rPr lang="en-US" altLang="en-US">
                <a:latin typeface="Calibri" panose="020F0502020204030204" pitchFamily="34" charset="0"/>
              </a:rPr>
              <a:pPr eaLnBrk="1" hangingPunct="1"/>
              <a:t>20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24014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3072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fld id="{21183E08-45C2-46C7-963F-81C288BE5B01}" type="slidenum">
              <a:rPr lang="en-US" altLang="en-US">
                <a:latin typeface="Calibri" panose="020F0502020204030204" pitchFamily="34" charset="0"/>
              </a:rPr>
              <a:pPr eaLnBrk="1" hangingPunct="1"/>
              <a:t>21</a:t>
            </a:fld>
            <a:endParaRPr lang="en-US" altLang="en-US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4515986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1pPr>
            <a:lvl2pPr marL="742950" indent="-28575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2pPr>
            <a:lvl3pPr marL="11430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3pPr>
            <a:lvl4pPr marL="16002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4pPr>
            <a:lvl5pPr marL="2057400" indent="-228600" defTabSz="930275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5pPr>
            <a:lvl6pPr marL="25146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6pPr>
            <a:lvl7pPr marL="29718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7pPr>
            <a:lvl8pPr marL="34290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8pPr>
            <a:lvl9pPr marL="3886200" indent="-228600" defTabSz="930275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ea typeface="MS PGothic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A2EBA187-3F9C-4A31-ABE2-454C7EF753BC}" type="slidenum">
              <a:rPr lang="en-US" altLang="en-US" sz="1300">
                <a:latin typeface="Helvetica" panose="020B0604020202020204" pitchFamily="34" charset="0"/>
              </a:rPr>
              <a:pPr>
                <a:spcBef>
                  <a:spcPct val="0"/>
                </a:spcBef>
              </a:pPr>
              <a:t>24</a:t>
            </a:fld>
            <a:endParaRPr lang="en-US" altLang="en-US" sz="1300">
              <a:latin typeface="Helvetica" panose="020B0604020202020204" pitchFamily="34" charset="0"/>
            </a:endParaRPr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6843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198438" y="2960688"/>
            <a:ext cx="8610600" cy="201612"/>
            <a:chOff x="125" y="1865"/>
            <a:chExt cx="5424" cy="127"/>
          </a:xfrm>
        </p:grpSpPr>
        <p:sp>
          <p:nvSpPr>
            <p:cNvPr id="4" name="Rectangle 4"/>
            <p:cNvSpPr>
              <a:spLocks noChangeArrowheads="1"/>
            </p:cNvSpPr>
            <p:nvPr/>
          </p:nvSpPr>
          <p:spPr bwMode="auto">
            <a:xfrm>
              <a:off x="125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5" name="Rectangle 5"/>
            <p:cNvSpPr>
              <a:spLocks noChangeArrowheads="1"/>
            </p:cNvSpPr>
            <p:nvPr/>
          </p:nvSpPr>
          <p:spPr bwMode="auto">
            <a:xfrm>
              <a:off x="1933" y="1865"/>
              <a:ext cx="1808" cy="127"/>
            </a:xfrm>
            <a:prstGeom prst="rect">
              <a:avLst/>
            </a:prstGeom>
            <a:solidFill>
              <a:srgbClr val="99CC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  <p:sp>
          <p:nvSpPr>
            <p:cNvPr id="6" name="Rectangle 6"/>
            <p:cNvSpPr>
              <a:spLocks noChangeArrowheads="1"/>
            </p:cNvSpPr>
            <p:nvPr/>
          </p:nvSpPr>
          <p:spPr bwMode="auto">
            <a:xfrm>
              <a:off x="3741" y="1865"/>
              <a:ext cx="1808" cy="127"/>
            </a:xfrm>
            <a:prstGeom prst="rect">
              <a:avLst/>
            </a:prstGeom>
            <a:solidFill>
              <a:srgbClr val="336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xmlns="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Verdana" panose="020B0604030504040204" pitchFamily="34" charset="0"/>
                  <a:ea typeface="MS PGothic" panose="020B0600070205080204" pitchFamily="34" charset="-128"/>
                </a:defRPr>
              </a:lvl9pPr>
            </a:lstStyle>
            <a:p>
              <a:pPr>
                <a:defRPr/>
              </a:pPr>
              <a:endParaRPr lang="cy-GB" altLang="en-US" smtClean="0"/>
            </a:p>
          </p:txBody>
        </p:sp>
      </p:grpSp>
      <p:sp>
        <p:nvSpPr>
          <p:cNvPr id="152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685800"/>
            <a:ext cx="7772400" cy="2127250"/>
          </a:xfrm>
        </p:spPr>
        <p:txBody>
          <a:bodyPr/>
          <a:lstStyle>
            <a:lvl1pPr>
              <a:defRPr sz="43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8847552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59859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7453630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6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97450" y="1233488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716205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54086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483910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4770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853757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738265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2791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91338" y="277813"/>
            <a:ext cx="2144712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7813"/>
            <a:ext cx="6281738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2788334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7813"/>
            <a:ext cx="8229600" cy="576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806450" y="1233488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0" y="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29" name="Line 6"/>
          <p:cNvSpPr>
            <a:spLocks noChangeShapeType="1"/>
          </p:cNvSpPr>
          <p:nvPr/>
        </p:nvSpPr>
        <p:spPr bwMode="auto">
          <a:xfrm>
            <a:off x="457200" y="860425"/>
            <a:ext cx="8077200" cy="0"/>
          </a:xfrm>
          <a:prstGeom prst="line">
            <a:avLst/>
          </a:prstGeom>
          <a:noFill/>
          <a:ln w="19050">
            <a:solidFill>
              <a:srgbClr val="336699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30" name="Rectangle 7"/>
          <p:cNvSpPr>
            <a:spLocks noChangeArrowheads="1"/>
          </p:cNvSpPr>
          <p:nvPr/>
        </p:nvSpPr>
        <p:spPr bwMode="auto">
          <a:xfrm>
            <a:off x="0" y="2286000"/>
            <a:ext cx="228600" cy="2286000"/>
          </a:xfrm>
          <a:prstGeom prst="rect">
            <a:avLst/>
          </a:prstGeom>
          <a:solidFill>
            <a:srgbClr val="99CCFF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  <p:sp>
        <p:nvSpPr>
          <p:cNvPr id="1031" name="Rectangle 8"/>
          <p:cNvSpPr>
            <a:spLocks noChangeArrowheads="1"/>
          </p:cNvSpPr>
          <p:nvPr/>
        </p:nvSpPr>
        <p:spPr bwMode="auto">
          <a:xfrm>
            <a:off x="0" y="4572000"/>
            <a:ext cx="228600" cy="2286000"/>
          </a:xfrm>
          <a:prstGeom prst="rect">
            <a:avLst/>
          </a:prstGeom>
          <a:solidFill>
            <a:srgbClr val="33669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Verdana" panose="020B060403050404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>
              <a:defRPr/>
            </a:pPr>
            <a:endParaRPr lang="cy-GB" altLang="en-US" sz="2400" smtClean="0">
              <a:latin typeface="Times New Roman" panose="02020603050405020304" pitchFamily="18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0" r:id="rId1"/>
    <p:sldLayoutId id="2147483880" r:id="rId2"/>
    <p:sldLayoutId id="2147483881" r:id="rId3"/>
    <p:sldLayoutId id="2147483882" r:id="rId4"/>
    <p:sldLayoutId id="2147483883" r:id="rId5"/>
    <p:sldLayoutId id="2147483884" r:id="rId6"/>
    <p:sldLayoutId id="2147483885" r:id="rId7"/>
    <p:sldLayoutId id="2147483886" r:id="rId8"/>
    <p:sldLayoutId id="2147483887" r:id="rId9"/>
    <p:sldLayoutId id="2147483888" r:id="rId10"/>
    <p:sldLayoutId id="2147483889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+mj-lt"/>
          <a:ea typeface="MS PGothic" pitchFamily="34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  <a:ea typeface="MS PGothic" pitchFamily="34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200" b="1">
          <a:solidFill>
            <a:srgbClr val="006699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35000"/>
        </a:spcBef>
        <a:spcAft>
          <a:spcPct val="0"/>
        </a:spcAft>
        <a:buClr>
          <a:srgbClr val="993300"/>
        </a:buClr>
        <a:buSzPct val="90000"/>
        <a:buFont typeface="Monotype Sorts" pitchFamily="-84" charset="2"/>
        <a:buChar char="n"/>
        <a:defRPr kumimoji="1">
          <a:solidFill>
            <a:schemeClr val="tx1"/>
          </a:solidFill>
          <a:latin typeface="+mn-lt"/>
          <a:ea typeface="MS PGothic" pitchFamily="34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35000"/>
        </a:spcBef>
        <a:spcAft>
          <a:spcPct val="0"/>
        </a:spcAft>
        <a:buClr>
          <a:srgbClr val="CC6600"/>
        </a:buClr>
        <a:buSzPct val="80000"/>
        <a:buFont typeface="Monotype Sorts" pitchFamily="-84" charset="2"/>
        <a:buChar char="l"/>
        <a:defRPr kumimoji="1">
          <a:solidFill>
            <a:schemeClr val="tx1"/>
          </a:solidFill>
          <a:latin typeface="+mn-lt"/>
          <a:ea typeface="MS PGothic" pitchFamily="34" charset="-128"/>
        </a:defRPr>
      </a:lvl2pPr>
      <a:lvl3pPr marL="1085850" indent="-228600" algn="l" rtl="0" eaLnBrk="0" fontAlgn="base" hangingPunct="0">
        <a:spcBef>
          <a:spcPct val="35000"/>
        </a:spcBef>
        <a:spcAft>
          <a:spcPct val="0"/>
        </a:spcAft>
        <a:buClr>
          <a:srgbClr val="009900"/>
        </a:buClr>
        <a:buSzPct val="75000"/>
        <a:buFont typeface="Webdings" panose="05030102010509060703" pitchFamily="18" charset="2"/>
        <a:buChar char="4"/>
        <a:defRPr kumimoji="1">
          <a:solidFill>
            <a:schemeClr val="tx1"/>
          </a:solidFill>
          <a:latin typeface="+mn-lt"/>
          <a:ea typeface="MS PGothic" pitchFamily="34" charset="-128"/>
        </a:defRPr>
      </a:lvl3pPr>
      <a:lvl4pPr marL="1428750" indent="-228600" algn="l" rtl="0" eaLnBrk="0" fontAlgn="base" hangingPunct="0">
        <a:spcBef>
          <a:spcPct val="35000"/>
        </a:spcBef>
        <a:spcAft>
          <a:spcPct val="0"/>
        </a:spcAft>
        <a:buClr>
          <a:schemeClr val="hlink"/>
        </a:buClr>
        <a:buSzPct val="75000"/>
        <a:buChar char="–"/>
        <a:defRPr kumimoji="1">
          <a:solidFill>
            <a:schemeClr val="tx1"/>
          </a:solidFill>
          <a:latin typeface="+mn-lt"/>
          <a:ea typeface="MS PGothic" pitchFamily="34" charset="-128"/>
        </a:defRPr>
      </a:lvl4pPr>
      <a:lvl5pPr marL="17716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MS PGothic" pitchFamily="34" charset="-128"/>
        </a:defRPr>
      </a:lvl5pPr>
      <a:lvl6pPr marL="22288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6pPr>
      <a:lvl7pPr marL="26860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7pPr>
      <a:lvl8pPr marL="31432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8pPr>
      <a:lvl9pPr marL="3600450" indent="-228600" algn="l" rtl="0" eaLnBrk="0" fontAlgn="base" hangingPunct="0">
        <a:spcBef>
          <a:spcPct val="35000"/>
        </a:spcBef>
        <a:spcAft>
          <a:spcPct val="0"/>
        </a:spcAft>
        <a:buClr>
          <a:srgbClr val="FF0066"/>
        </a:buClr>
        <a:buSzPct val="75000"/>
        <a:buChar char="»"/>
        <a:defRPr kumimoji="1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Font typeface="Monotype Sorts" pitchFamily="-84" charset="2"/>
              <a:buNone/>
              <a:defRPr/>
            </a:pPr>
            <a:r>
              <a:rPr lang="en-GB" sz="5400" dirty="0" smtClean="0">
                <a:solidFill>
                  <a:schemeClr val="bg2">
                    <a:lumMod val="75000"/>
                  </a:schemeClr>
                </a:solidFill>
              </a:rPr>
              <a:t>Network Security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4400" dirty="0" smtClean="0">
                <a:solidFill>
                  <a:schemeClr val="bg2">
                    <a:lumMod val="75000"/>
                  </a:schemeClr>
                </a:solidFill>
              </a:rPr>
              <a:t>Lecture 21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4400" dirty="0" smtClean="0">
              <a:solidFill>
                <a:schemeClr val="bg2">
                  <a:lumMod val="75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r>
              <a:rPr lang="en-GB" sz="2800" dirty="0" smtClean="0">
                <a:solidFill>
                  <a:schemeClr val="bg2">
                    <a:lumMod val="75000"/>
                  </a:schemeClr>
                </a:solidFill>
              </a:rPr>
              <a:t>Presented by: Dr. Munam Ali Shah </a:t>
            </a: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y-GB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Monotype Sorts" pitchFamily="-84" charset="2"/>
              <a:buNone/>
              <a:defRPr/>
            </a:pPr>
            <a:endParaRPr lang="en-GB" sz="4400" dirty="0" smtClean="0"/>
          </a:p>
          <a:p>
            <a:pPr marL="0" indent="0" algn="ctr">
              <a:buNone/>
              <a:defRPr/>
            </a:pPr>
            <a:r>
              <a:rPr lang="en-GB" sz="5400" dirty="0" smtClean="0"/>
              <a:t>Part – 2 (e): </a:t>
            </a:r>
          </a:p>
          <a:p>
            <a:pPr marL="0" indent="0" algn="ctr">
              <a:buNone/>
              <a:defRPr/>
            </a:pPr>
            <a:r>
              <a:rPr lang="en-US" sz="4400" dirty="0" smtClean="0">
                <a:solidFill>
                  <a:schemeClr val="accent1">
                    <a:lumMod val="50000"/>
                  </a:schemeClr>
                </a:solidFill>
              </a:rPr>
              <a:t>Incorporating security in other parts of the network</a:t>
            </a:r>
            <a:endParaRPr lang="en-GB" sz="44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ctr">
              <a:lnSpc>
                <a:spcPct val="150000"/>
              </a:lnSpc>
              <a:buFont typeface="Monotype Sorts" pitchFamily="-84" charset="2"/>
              <a:buNone/>
              <a:defRPr/>
            </a:pPr>
            <a:endParaRPr lang="en-GB" sz="2800" dirty="0"/>
          </a:p>
          <a:p>
            <a:pPr marL="0" indent="0" algn="ctr">
              <a:buFont typeface="Monotype Sorts" pitchFamily="-84" charset="2"/>
              <a:buNone/>
              <a:defRPr/>
            </a:pPr>
            <a:endParaRPr lang="en-GB" sz="3200" dirty="0" smtClean="0"/>
          </a:p>
          <a:p>
            <a:pPr marL="0" indent="0">
              <a:buFont typeface="Monotype Sorts" pitchFamily="-84" charset="2"/>
              <a:buNone/>
              <a:defRPr/>
            </a:pPr>
            <a:endParaRPr lang="cy-GB" dirty="0"/>
          </a:p>
        </p:txBody>
      </p:sp>
      <p:sp>
        <p:nvSpPr>
          <p:cNvPr id="4" name="Rectangle 3"/>
          <p:cNvSpPr/>
          <p:nvPr/>
        </p:nvSpPr>
        <p:spPr bwMode="auto">
          <a:xfrm>
            <a:off x="5854700" y="6230938"/>
            <a:ext cx="3275013" cy="612775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  <p:sp>
        <p:nvSpPr>
          <p:cNvPr id="5" name="Rectangle 4"/>
          <p:cNvSpPr/>
          <p:nvPr/>
        </p:nvSpPr>
        <p:spPr bwMode="auto">
          <a:xfrm>
            <a:off x="274638" y="6243638"/>
            <a:ext cx="3276600" cy="614362"/>
          </a:xfrm>
          <a:prstGeom prst="rect">
            <a:avLst/>
          </a:prstGeom>
          <a:solidFill>
            <a:schemeClr val="accent3"/>
          </a:solidFill>
          <a:ln w="9525" cap="flat" cmpd="sng" algn="ctr">
            <a:solidFill>
              <a:schemeClr val="accent3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/>
          <a:lstStyle/>
          <a:p>
            <a:pPr>
              <a:defRPr/>
            </a:pPr>
            <a:endParaRPr lang="cy-GB">
              <a:latin typeface="Verdana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Summary of the Previous Lecture</a:t>
            </a:r>
            <a:endParaRPr lang="en-US" altLang="en-US" dirty="0" smtClean="0"/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153400" cy="4525963"/>
          </a:xfrm>
        </p:spPr>
        <p:txBody>
          <a:bodyPr/>
          <a:lstStyle/>
          <a:p>
            <a:r>
              <a:rPr lang="en-US" altLang="en-US" sz="2400" dirty="0"/>
              <a:t>In </a:t>
            </a:r>
            <a:r>
              <a:rPr lang="en-US" altLang="en-US" sz="2400" dirty="0" smtClean="0"/>
              <a:t>previous </a:t>
            </a:r>
            <a:r>
              <a:rPr lang="en-US" altLang="en-US" sz="2400" dirty="0"/>
              <a:t>lecture </a:t>
            </a:r>
            <a:r>
              <a:rPr lang="en-US" sz="2400" dirty="0" smtClean="0"/>
              <a:t>talked about achieving Confidentiality </a:t>
            </a:r>
            <a:r>
              <a:rPr lang="en-US" sz="2400" dirty="0"/>
              <a:t>using symmetric encryption</a:t>
            </a:r>
          </a:p>
          <a:p>
            <a:r>
              <a:rPr lang="en-US" sz="2400" dirty="0"/>
              <a:t>We </a:t>
            </a:r>
            <a:r>
              <a:rPr lang="en-US" sz="2400" dirty="0" smtClean="0"/>
              <a:t>also explored </a:t>
            </a:r>
            <a:r>
              <a:rPr lang="en-US" altLang="en-US" sz="2400" dirty="0"/>
              <a:t>Link vs. end to end encryption</a:t>
            </a:r>
          </a:p>
        </p:txBody>
      </p:sp>
    </p:spTree>
    <p:extLst>
      <p:ext uri="{BB962C8B-B14F-4D97-AF65-F5344CB8AC3E}">
        <p14:creationId xmlns:p14="http://schemas.microsoft.com/office/powerpoint/2010/main" xmlns="" val="6457737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792163"/>
          </a:xfrm>
        </p:spPr>
        <p:txBody>
          <a:bodyPr/>
          <a:lstStyle/>
          <a:p>
            <a:r>
              <a:rPr lang="en-US" altLang="en-US" dirty="0" smtClean="0"/>
              <a:t>Summary of the previous lecture</a:t>
            </a:r>
          </a:p>
        </p:txBody>
      </p:sp>
      <p:sp>
        <p:nvSpPr>
          <p:cNvPr id="4099" name="Content Placeholder 2"/>
          <p:cNvSpPr>
            <a:spLocks noGrp="1"/>
          </p:cNvSpPr>
          <p:nvPr>
            <p:ph idx="1"/>
          </p:nvPr>
        </p:nvSpPr>
        <p:spPr>
          <a:xfrm>
            <a:off x="228600" y="914400"/>
            <a:ext cx="8686800" cy="5334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mtClean="0"/>
              <a:t>have two major placement alternatives</a:t>
            </a:r>
          </a:p>
          <a:p>
            <a:pPr>
              <a:lnSpc>
                <a:spcPct val="90000"/>
              </a:lnSpc>
            </a:pPr>
            <a:r>
              <a:rPr lang="en-US" altLang="en-US" b="1" smtClean="0"/>
              <a:t>link encryption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vulnerable links are equipped with encryption device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En/decryption occurs independently on every link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requires many devices in a large network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User has no control over security of these devices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Many keys must be provided</a:t>
            </a:r>
          </a:p>
          <a:p>
            <a:pPr>
              <a:lnSpc>
                <a:spcPct val="90000"/>
              </a:lnSpc>
            </a:pPr>
            <a:r>
              <a:rPr lang="en-US" altLang="en-US" b="1" smtClean="0"/>
              <a:t>end-to-end encryption 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encryption occurs between original source and final destination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need devices at each end with shared keys</a:t>
            </a:r>
          </a:p>
          <a:p>
            <a:pPr lvl="1">
              <a:lnSpc>
                <a:spcPct val="90000"/>
              </a:lnSpc>
            </a:pPr>
            <a:r>
              <a:rPr lang="en-US" altLang="en-US" smtClean="0"/>
              <a:t>Authentication</a:t>
            </a:r>
          </a:p>
        </p:txBody>
      </p:sp>
    </p:spTree>
    <p:extLst>
      <p:ext uri="{BB962C8B-B14F-4D97-AF65-F5344CB8AC3E}">
        <p14:creationId xmlns:p14="http://schemas.microsoft.com/office/powerpoint/2010/main" xmlns="" val="2354616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09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409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409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409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40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40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40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1029" descr="Ch07. Encrypt-PacketSwitch.pdf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898"/>
          <a:stretch>
            <a:fillRect/>
          </a:stretch>
        </p:blipFill>
        <p:spPr bwMode="auto">
          <a:xfrm>
            <a:off x="766763" y="838200"/>
            <a:ext cx="8192912" cy="54498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68099" y="253425"/>
            <a:ext cx="656141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3200" b="1" dirty="0">
                <a:solidFill>
                  <a:srgbClr val="006699"/>
                </a:solidFill>
                <a:latin typeface="+mj-lt"/>
                <a:cs typeface="ＭＳ Ｐゴシック" charset="-128"/>
              </a:rPr>
              <a:t>Summary of the previous lecture</a:t>
            </a:r>
            <a:endParaRPr lang="en-US" sz="3200" b="1" dirty="0">
              <a:solidFill>
                <a:srgbClr val="006699"/>
              </a:solidFill>
              <a:latin typeface="+mj-lt"/>
              <a:cs typeface="ＭＳ Ｐゴシック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101333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itle 1"/>
          <p:cNvSpPr>
            <a:spLocks noGrp="1"/>
          </p:cNvSpPr>
          <p:nvPr>
            <p:ph type="title"/>
          </p:nvPr>
        </p:nvSpPr>
        <p:spPr>
          <a:xfrm>
            <a:off x="0" y="240612"/>
            <a:ext cx="9239534" cy="576262"/>
          </a:xfrm>
        </p:spPr>
        <p:txBody>
          <a:bodyPr/>
          <a:lstStyle/>
          <a:p>
            <a:r>
              <a:rPr lang="en-GB" altLang="en-US" dirty="0" smtClean="0"/>
              <a:t>Outlines of today’s lecture</a:t>
            </a:r>
            <a:endParaRPr lang="en-US" altLang="en-US" dirty="0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06450" y="1233488"/>
            <a:ext cx="7880350" cy="4530725"/>
          </a:xfrm>
        </p:spPr>
        <p:txBody>
          <a:bodyPr/>
          <a:lstStyle/>
          <a:p>
            <a:pPr>
              <a:defRPr/>
            </a:pPr>
            <a:endParaRPr lang="en-US" sz="2400" dirty="0" smtClean="0"/>
          </a:p>
          <a:p>
            <a:pPr>
              <a:defRPr/>
            </a:pPr>
            <a:endParaRPr lang="en-US" sz="2400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631825" y="1335999"/>
            <a:ext cx="8229600" cy="453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993300"/>
              </a:buClr>
              <a:buSzPct val="90000"/>
              <a:buFont typeface="Monotype Sorts" pitchFamily="-84" charset="2"/>
              <a:buChar char="n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  <a:cs typeface="ＭＳ Ｐゴシック" charset="-128"/>
              </a:defRPr>
            </a:lvl1pPr>
            <a:lvl2pPr marL="742950" indent="-28575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CC6600"/>
              </a:buClr>
              <a:buSzPct val="80000"/>
              <a:buFont typeface="Monotype Sorts" pitchFamily="-84" charset="2"/>
              <a:buChar char="l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2pPr>
            <a:lvl3pPr marL="1085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009900"/>
              </a:buClr>
              <a:buSzPct val="75000"/>
              <a:buFont typeface="Webdings" panose="05030102010509060703" pitchFamily="18" charset="2"/>
              <a:buChar char="4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3pPr>
            <a:lvl4pPr marL="14287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chemeClr val="hlink"/>
              </a:buClr>
              <a:buSzPct val="75000"/>
              <a:buChar char="–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4pPr>
            <a:lvl5pPr marL="17716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MS PGothic" pitchFamily="34" charset="-128"/>
              </a:defRPr>
            </a:lvl5pPr>
            <a:lvl6pPr marL="22288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6860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31432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600450" indent="-228600" algn="l" rtl="0" eaLnBrk="0" fontAlgn="base" hangingPunct="0">
              <a:spcBef>
                <a:spcPct val="35000"/>
              </a:spcBef>
              <a:spcAft>
                <a:spcPct val="0"/>
              </a:spcAft>
              <a:buClr>
                <a:srgbClr val="FF0066"/>
              </a:buClr>
              <a:buSzPct val="75000"/>
              <a:buChar char="»"/>
              <a:defRPr kumimoji="1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 smtClean="0"/>
              <a:t>Key Distribution mechanism will be discuss in detail</a:t>
            </a:r>
          </a:p>
          <a:p>
            <a:r>
              <a:rPr lang="en-US" altLang="en-US" sz="2400" dirty="0" smtClean="0"/>
              <a:t>The role of a KDC (key distribution center) </a:t>
            </a:r>
            <a:endParaRPr lang="en-US" altLang="en-US" sz="2400" dirty="0"/>
          </a:p>
          <a:p>
            <a:r>
              <a:rPr lang="en-US" altLang="en-US" sz="2400" dirty="0"/>
              <a:t>Key Distribution</a:t>
            </a:r>
            <a:r>
              <a:rPr lang="en-US" sz="2400" dirty="0"/>
              <a:t> design constraints will be explored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altLang="en-US" smtClean="0"/>
              <a:t>Objectives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You would be able to present </a:t>
            </a:r>
            <a:r>
              <a:rPr lang="en-US" sz="2400" dirty="0" smtClean="0"/>
              <a:t>an understanding of the confidentiality using symmetric encryption .</a:t>
            </a:r>
            <a:endParaRPr lang="en-US" sz="2400" dirty="0"/>
          </a:p>
          <a:p>
            <a:r>
              <a:rPr lang="en-US" sz="2400" dirty="0" smtClean="0"/>
              <a:t>You would be able demonstrate knowledge about the Key distribution.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Key Distribution</a:t>
            </a:r>
          </a:p>
        </p:txBody>
      </p:sp>
      <p:sp>
        <p:nvSpPr>
          <p:cNvPr id="133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symmetric schemes require both parties to share a common secret key</a:t>
            </a:r>
            <a:endParaRPr lang="en-AU" altLang="en-US" sz="2400" dirty="0" smtClean="0"/>
          </a:p>
          <a:p>
            <a:r>
              <a:rPr lang="en-AU" altLang="en-US" sz="2400" dirty="0" smtClean="0"/>
              <a:t>issue is how to securely distribute this key</a:t>
            </a:r>
          </a:p>
          <a:p>
            <a:r>
              <a:rPr lang="en-AU" altLang="en-US" sz="2400" dirty="0" smtClean="0"/>
              <a:t>often secure system failure due to a break in the key distribution scheme </a:t>
            </a:r>
          </a:p>
          <a:p>
            <a:pPr>
              <a:buFont typeface="Arial" panose="020B0604020202020204" pitchFamily="34" charset="0"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486870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3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33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33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4502"/>
          </a:xfrm>
        </p:spPr>
        <p:txBody>
          <a:bodyPr/>
          <a:lstStyle/>
          <a:p>
            <a:r>
              <a:rPr lang="en-US" altLang="en-US" dirty="0" smtClean="0"/>
              <a:t>Key Distribution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09600" indent="-609600">
              <a:buFont typeface="Arial" charset="0"/>
              <a:buNone/>
              <a:defRPr/>
            </a:pPr>
            <a:r>
              <a:rPr lang="en-US" sz="2400" dirty="0" smtClean="0"/>
              <a:t>	Given parties A and B have various </a:t>
            </a:r>
            <a:r>
              <a:rPr lang="en-US" sz="2400" b="1" dirty="0" smtClean="0"/>
              <a:t>key distribution</a:t>
            </a:r>
            <a:r>
              <a:rPr lang="en-US" sz="2400" dirty="0" smtClean="0"/>
              <a:t> alternatives: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A can select key and physically deliver to B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third party can select &amp; deliver key to A &amp; B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if A &amp; B have communicated previously can use previous key to encrypt a new key</a:t>
            </a:r>
          </a:p>
          <a:p>
            <a:pPr marL="990600" lvl="1" indent="-533400">
              <a:buFontTx/>
              <a:buAutoNum type="arabicPeriod"/>
              <a:defRPr/>
            </a:pPr>
            <a:r>
              <a:rPr lang="en-US" sz="2400" dirty="0" smtClean="0"/>
              <a:t>if A &amp; B have secure communications with a third party C, C can relay key between A &amp; B</a:t>
            </a:r>
            <a:endParaRPr lang="en-AU" sz="2400" dirty="0" smtClean="0"/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599400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Storage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5895" t="14117" r="20421" b="22631"/>
          <a:stretch/>
        </p:blipFill>
        <p:spPr>
          <a:xfrm>
            <a:off x="806450" y="1233488"/>
            <a:ext cx="6284269" cy="3510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16669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Master Key &amp; Session Key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2460" y="1020545"/>
            <a:ext cx="8229600" cy="4530725"/>
          </a:xfrm>
        </p:spPr>
        <p:txBody>
          <a:bodyPr/>
          <a:lstStyle/>
          <a:p>
            <a:r>
              <a:rPr lang="en-US" sz="2400" b="1" dirty="0" smtClean="0"/>
              <a:t>Master Key/ Encrypting Key: </a:t>
            </a:r>
            <a:r>
              <a:rPr lang="en-US" sz="2400" dirty="0" smtClean="0"/>
              <a:t>A pre-shared key is </a:t>
            </a:r>
            <a:r>
              <a:rPr lang="en-US" sz="2400" dirty="0"/>
              <a:t>used to encrypt a randomly generated and insecurely communicated Working Key (called the "Session" key). The Working Key is then used for encrypting data to be exchanged.</a:t>
            </a:r>
          </a:p>
          <a:p>
            <a:r>
              <a:rPr lang="en-US" sz="2400" dirty="0" smtClean="0"/>
              <a:t>This </a:t>
            </a:r>
            <a:r>
              <a:rPr lang="en-US" sz="2400" dirty="0"/>
              <a:t>technique still finds widespread use in the financial industry. It is routinely used between corporate parties such as issuers, acquirers, switches. </a:t>
            </a:r>
            <a:endParaRPr lang="en-US" sz="2400" dirty="0" smtClean="0"/>
          </a:p>
          <a:p>
            <a:r>
              <a:rPr lang="en-US" sz="2400" dirty="0" smtClean="0"/>
              <a:t>Its </a:t>
            </a:r>
            <a:r>
              <a:rPr lang="en-US" sz="2400" dirty="0"/>
              <a:t>advantage is simplicity, but it suffers the disadvantage of having to communicate the pre-shared Key Exchange Key, which can be difficult to update in the event of compromise.</a:t>
            </a:r>
          </a:p>
          <a:p>
            <a:endParaRPr lang="en-US" dirty="0"/>
          </a:p>
        </p:txBody>
      </p:sp>
      <p:pic>
        <p:nvPicPr>
          <p:cNvPr id="1026" name="Picture 2" descr="http://file2.answcdn.com/answ-cld/image/upload/h_320,c_fill,g_face:center,q_60,f_jpg/v1401391331/yspiiokbvegutkmoxcm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837127" y="5259266"/>
            <a:ext cx="3205663" cy="1424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580299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Key Hierarchy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r>
              <a:rPr lang="en-US" altLang="en-US" dirty="0"/>
              <a:t>The use of a key distribution center is based on the use of a hierarchy of keys. At a minimum, two levels of keys are used: a session key, used for the duration of a logical connection; and a master key shared by the key distribution center and an end system or user and used to encrypt the session key.</a:t>
            </a:r>
          </a:p>
          <a:p>
            <a:endParaRPr lang="en-US" altLang="en-US" dirty="0" smtClean="0"/>
          </a:p>
          <a:p>
            <a:r>
              <a:rPr lang="en-US" altLang="en-US" dirty="0" smtClean="0"/>
              <a:t>Typically have a hierarchy of keys</a:t>
            </a:r>
          </a:p>
          <a:p>
            <a:r>
              <a:rPr lang="en-US" altLang="en-US" dirty="0" smtClean="0"/>
              <a:t>Session key</a:t>
            </a:r>
          </a:p>
          <a:p>
            <a:pPr lvl="1"/>
            <a:r>
              <a:rPr lang="en-US" altLang="en-US" dirty="0" smtClean="0"/>
              <a:t>temporary key</a:t>
            </a:r>
          </a:p>
          <a:p>
            <a:pPr lvl="1"/>
            <a:r>
              <a:rPr lang="en-US" altLang="en-US" dirty="0" smtClean="0"/>
              <a:t>used for encryption of data between users</a:t>
            </a:r>
          </a:p>
          <a:p>
            <a:pPr lvl="1"/>
            <a:r>
              <a:rPr lang="en-US" altLang="en-US" dirty="0" smtClean="0"/>
              <a:t>for one logical session then discarded</a:t>
            </a:r>
          </a:p>
          <a:p>
            <a:r>
              <a:rPr lang="en-US" altLang="en-US" dirty="0" smtClean="0"/>
              <a:t>Master key</a:t>
            </a:r>
          </a:p>
          <a:p>
            <a:pPr lvl="1"/>
            <a:r>
              <a:rPr lang="en-US" altLang="en-US" dirty="0" smtClean="0"/>
              <a:t>used to encrypt session keys</a:t>
            </a:r>
          </a:p>
          <a:p>
            <a:pPr lvl="1"/>
            <a:r>
              <a:rPr lang="en-US" altLang="en-US" dirty="0" smtClean="0"/>
              <a:t>shared by user &amp; key distribution center</a:t>
            </a:r>
          </a:p>
        </p:txBody>
      </p:sp>
    </p:spTree>
    <p:extLst>
      <p:ext uri="{BB962C8B-B14F-4D97-AF65-F5344CB8AC3E}">
        <p14:creationId xmlns:p14="http://schemas.microsoft.com/office/powerpoint/2010/main" xmlns="" val="4154843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Hierarchy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/>
              <a:t>The use of a key distribution center is based on the use of a hierarchy of keys. </a:t>
            </a:r>
            <a:endParaRPr lang="en-US" altLang="en-US" sz="2400" dirty="0" smtClean="0"/>
          </a:p>
          <a:p>
            <a:r>
              <a:rPr lang="en-US" altLang="en-US" sz="2400" dirty="0" smtClean="0"/>
              <a:t>At </a:t>
            </a:r>
            <a:r>
              <a:rPr lang="en-US" altLang="en-US" sz="2400" dirty="0"/>
              <a:t>a minimum, two levels of keys are used: a session key, used for the duration of a logical connection; and a master key shared by the key distribution center and an end system or user and used to encrypt the session key.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189638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No. of keys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z="2400" dirty="0" smtClean="0"/>
              <a:t>encryption is done at a network or IP level</a:t>
            </a:r>
          </a:p>
          <a:p>
            <a:pPr lvl="1"/>
            <a:r>
              <a:rPr lang="en-US" altLang="en-US" sz="2000" dirty="0" smtClean="0"/>
              <a:t>if there are </a:t>
            </a:r>
            <a:r>
              <a:rPr lang="en-US" altLang="en-US" sz="2000" i="1" dirty="0" smtClean="0"/>
              <a:t>N hosts, the </a:t>
            </a:r>
            <a:r>
              <a:rPr lang="en-US" altLang="en-US" sz="2000" dirty="0" smtClean="0"/>
              <a:t>number of required keys is [</a:t>
            </a:r>
            <a:r>
              <a:rPr lang="en-US" altLang="en-US" sz="2000" i="1" dirty="0" smtClean="0"/>
              <a:t>N(N-1)]/2</a:t>
            </a:r>
            <a:endParaRPr lang="en-US" altLang="en-US" sz="2000" dirty="0" smtClean="0"/>
          </a:p>
          <a:p>
            <a:r>
              <a:rPr lang="en-US" altLang="en-US" sz="2400" dirty="0" smtClean="0"/>
              <a:t>If encryption is done at the application level</a:t>
            </a:r>
          </a:p>
          <a:p>
            <a:pPr lvl="1"/>
            <a:r>
              <a:rPr lang="en-US" altLang="en-US" sz="2000" dirty="0" smtClean="0"/>
              <a:t>a key is needed for every pair of users or processes that require communication</a:t>
            </a:r>
          </a:p>
          <a:p>
            <a:r>
              <a:rPr lang="en-US" altLang="en-US" sz="2400" dirty="0" smtClean="0"/>
              <a:t>A network using node-level encryption with 1000 nodes would conceivably need to distribute as many as half a million keys</a:t>
            </a:r>
          </a:p>
        </p:txBody>
      </p:sp>
    </p:spTree>
    <p:extLst>
      <p:ext uri="{BB962C8B-B14F-4D97-AF65-F5344CB8AC3E}">
        <p14:creationId xmlns:p14="http://schemas.microsoft.com/office/powerpoint/2010/main" xmlns="" val="3401053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Renewal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158" t="18796" r="17158" b="10842"/>
          <a:stretch/>
        </p:blipFill>
        <p:spPr>
          <a:xfrm>
            <a:off x="806450" y="1233488"/>
            <a:ext cx="7415818" cy="4336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151070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-76200"/>
            <a:ext cx="8229600" cy="760413"/>
          </a:xfrm>
        </p:spPr>
        <p:txBody>
          <a:bodyPr/>
          <a:lstStyle/>
          <a:p>
            <a:r>
              <a:rPr lang="en-US" altLang="en-US" dirty="0" smtClean="0"/>
              <a:t>Key Distribution Scenario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en-US" smtClean="0"/>
          </a:p>
        </p:txBody>
      </p:sp>
      <p:pic>
        <p:nvPicPr>
          <p:cNvPr id="18437" name="Picture 5" descr="&#10;Ch07. KDC.pdf                                                  00156198  Mnementh                      BEAE7A2F: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3898"/>
          <a:stretch>
            <a:fillRect/>
          </a:stretch>
        </p:blipFill>
        <p:spPr bwMode="auto">
          <a:xfrm>
            <a:off x="381000" y="914400"/>
            <a:ext cx="8382000" cy="55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576230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76200" y="838200"/>
            <a:ext cx="8915400" cy="5562600"/>
          </a:xfrm>
        </p:spPr>
        <p:txBody>
          <a:bodyPr/>
          <a:lstStyle/>
          <a:p>
            <a:r>
              <a:rPr lang="en-US" altLang="en-US" sz="2800" smtClean="0"/>
              <a:t>hierarchies of KDC’s required for large networks, but must trust each other</a:t>
            </a:r>
          </a:p>
          <a:p>
            <a:pPr lvl="1"/>
            <a:r>
              <a:rPr lang="en-US" altLang="en-US" sz="2400" smtClean="0"/>
              <a:t>Minimize the effort of distributing master keys as most master keys are those shared hosts with their local KDC</a:t>
            </a:r>
          </a:p>
          <a:p>
            <a:r>
              <a:rPr lang="en-US" altLang="en-US" sz="2800" smtClean="0"/>
              <a:t>Session key life time</a:t>
            </a:r>
          </a:p>
          <a:p>
            <a:pPr lvl="1"/>
            <a:r>
              <a:rPr lang="en-US" altLang="en-US" sz="2400" smtClean="0"/>
              <a:t>The more frequently session key are exchanged, the more secure they are, (opponent has less ciphertext for any given session key)</a:t>
            </a:r>
          </a:p>
          <a:p>
            <a:pPr lvl="1"/>
            <a:r>
              <a:rPr lang="en-US" altLang="en-US" sz="2400" smtClean="0"/>
              <a:t>Distributing session key delays the start of exchange and increases network traffic</a:t>
            </a:r>
          </a:p>
          <a:p>
            <a:pPr lvl="1"/>
            <a:r>
              <a:rPr lang="en-US" altLang="en-US" sz="2400" smtClean="0"/>
              <a:t>Connection oriented protocol: one session key for one session</a:t>
            </a:r>
          </a:p>
          <a:p>
            <a:pPr lvl="1"/>
            <a:r>
              <a:rPr lang="en-US" altLang="en-US" sz="2400" smtClean="0"/>
              <a:t>Connectionless protocol: use new key for each exchange.</a:t>
            </a:r>
          </a:p>
        </p:txBody>
      </p:sp>
    </p:spTree>
    <p:extLst>
      <p:ext uri="{BB962C8B-B14F-4D97-AF65-F5344CB8AC3E}">
        <p14:creationId xmlns:p14="http://schemas.microsoft.com/office/powerpoint/2010/main" xmlns="" val="11378396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7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74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74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74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74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41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741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 smtClean="0"/>
              <a:t>Transparent key control scheme</a:t>
            </a:r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>
          <a:xfrm>
            <a:off x="228600" y="1271337"/>
            <a:ext cx="8915400" cy="3733800"/>
          </a:xfrm>
        </p:spPr>
        <p:txBody>
          <a:bodyPr/>
          <a:lstStyle/>
          <a:p>
            <a:r>
              <a:rPr lang="en-US" altLang="en-US" sz="2400" dirty="0" smtClean="0"/>
              <a:t>Session Security Module (</a:t>
            </a:r>
            <a:r>
              <a:rPr lang="en-US" altLang="en-US" sz="2400" i="1" dirty="0" smtClean="0"/>
              <a:t>SSM</a:t>
            </a:r>
            <a:r>
              <a:rPr lang="en-US" altLang="en-US" sz="2400" dirty="0" smtClean="0"/>
              <a:t>): performs end to end encryption and Obtains session keys on behalf of its host</a:t>
            </a:r>
          </a:p>
          <a:p>
            <a:r>
              <a:rPr lang="en-US" altLang="en-US" sz="2400" dirty="0" smtClean="0"/>
              <a:t>Works as follows</a:t>
            </a:r>
          </a:p>
          <a:p>
            <a:pPr marL="914400" lvl="1" indent="-514350">
              <a:buFont typeface="Calibri" panose="020F0502020204030204" pitchFamily="34" charset="0"/>
              <a:buAutoNum type="arabicPeriod"/>
            </a:pPr>
            <a:r>
              <a:rPr lang="en-US" altLang="en-US" sz="2400" dirty="0" smtClean="0"/>
              <a:t>host sends packet requesting connection</a:t>
            </a:r>
          </a:p>
          <a:p>
            <a:pPr marL="914400" lvl="1" indent="-514350">
              <a:buFont typeface="Calibri" panose="020F0502020204030204" pitchFamily="34" charset="0"/>
              <a:buAutoNum type="arabicPeriod"/>
            </a:pPr>
            <a:r>
              <a:rPr lang="en-US" altLang="en-US" sz="2400" dirty="0" smtClean="0"/>
              <a:t>SSM buffers packet, it ask KDC for session key </a:t>
            </a:r>
          </a:p>
          <a:p>
            <a:pPr marL="914400" lvl="1" indent="-514350">
              <a:buFont typeface="Calibri" panose="020F0502020204030204" pitchFamily="34" charset="0"/>
              <a:buAutoNum type="arabicPeriod"/>
            </a:pPr>
            <a:r>
              <a:rPr lang="en-US" altLang="en-US" sz="2400" dirty="0" smtClean="0"/>
              <a:t>KDC distribute session key to both host</a:t>
            </a:r>
          </a:p>
          <a:p>
            <a:pPr marL="914400" lvl="1" indent="-514350">
              <a:buFont typeface="Calibri" panose="020F0502020204030204" pitchFamily="34" charset="0"/>
              <a:buAutoNum type="arabicPeriod"/>
            </a:pPr>
            <a:r>
              <a:rPr lang="en-US" altLang="en-US" sz="2400" dirty="0" smtClean="0"/>
              <a:t>Buffered packet is</a:t>
            </a:r>
          </a:p>
          <a:p>
            <a:pPr marL="914400" lvl="1" indent="-514350">
              <a:buFont typeface="Arial" panose="020B0604020202020204" pitchFamily="34" charset="0"/>
              <a:buNone/>
            </a:pPr>
            <a:r>
              <a:rPr lang="en-US" altLang="en-US" sz="2400" dirty="0" smtClean="0"/>
              <a:t>        transmitted</a:t>
            </a:r>
          </a:p>
          <a:p>
            <a:pPr>
              <a:buFont typeface="Arial" panose="020B0604020202020204" pitchFamily="34" charset="0"/>
              <a:buNone/>
            </a:pPr>
            <a:r>
              <a:rPr lang="en-US" altLang="en-US" sz="2400" dirty="0" smtClean="0"/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xmlns="" val="24009229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685800"/>
          </a:xfrm>
        </p:spPr>
        <p:txBody>
          <a:bodyPr/>
          <a:lstStyle/>
          <a:p>
            <a:r>
              <a:rPr lang="en-US" altLang="en-US" dirty="0" smtClean="0"/>
              <a:t>Transparent key control scheme</a:t>
            </a:r>
          </a:p>
        </p:txBody>
      </p:sp>
      <p:sp>
        <p:nvSpPr>
          <p:cNvPr id="6" name="Rectangle 5"/>
          <p:cNvSpPr/>
          <p:nvPr/>
        </p:nvSpPr>
        <p:spPr>
          <a:xfrm>
            <a:off x="288758" y="6208294"/>
            <a:ext cx="8855241" cy="6497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>
                <a:solidFill>
                  <a:schemeClr val="tx1"/>
                </a:solidFill>
              </a:rPr>
              <a:t>Communication between KDC and SSM is encrypted by master key, shared between KDC and SSM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894" y="762000"/>
            <a:ext cx="5347390" cy="5544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25672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39762"/>
          </a:xfrm>
        </p:spPr>
        <p:txBody>
          <a:bodyPr/>
          <a:lstStyle/>
          <a:p>
            <a:r>
              <a:rPr lang="en-US" altLang="en-US" dirty="0" smtClean="0"/>
              <a:t>Decentralized Key Control</a:t>
            </a: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6105" t="20292" r="16527" b="8784"/>
          <a:stretch/>
        </p:blipFill>
        <p:spPr>
          <a:xfrm>
            <a:off x="738825" y="1224297"/>
            <a:ext cx="7666349" cy="45399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589336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639762"/>
          </a:xfrm>
        </p:spPr>
        <p:txBody>
          <a:bodyPr/>
          <a:lstStyle/>
          <a:p>
            <a:r>
              <a:rPr lang="en-US" altLang="en-US" dirty="0" smtClean="0"/>
              <a:t>Decentralized Key Control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>
          <a:xfrm>
            <a:off x="228600" y="990600"/>
            <a:ext cx="8534400" cy="5257800"/>
          </a:xfrm>
        </p:spPr>
        <p:txBody>
          <a:bodyPr/>
          <a:lstStyle/>
          <a:p>
            <a:r>
              <a:rPr lang="en-US" altLang="en-US" sz="2400" dirty="0" smtClean="0"/>
              <a:t>Not practical for large network, </a:t>
            </a:r>
          </a:p>
          <a:p>
            <a:r>
              <a:rPr lang="en-US" altLang="en-US" sz="2400" dirty="0" smtClean="0"/>
              <a:t>Requirement: each end system able to perform secure communication  with other end system for session key distribution</a:t>
            </a:r>
          </a:p>
          <a:p>
            <a:r>
              <a:rPr lang="en-US" altLang="en-US" sz="2400" dirty="0" smtClean="0"/>
              <a:t>For </a:t>
            </a:r>
            <a:r>
              <a:rPr lang="en-US" altLang="en-US" sz="2400" i="1" dirty="0" smtClean="0"/>
              <a:t>n</a:t>
            </a:r>
            <a:r>
              <a:rPr lang="en-US" altLang="en-US" sz="2400" dirty="0" smtClean="0"/>
              <a:t> end system, </a:t>
            </a:r>
            <a:r>
              <a:rPr lang="en-US" altLang="en-US" sz="2400" i="1" dirty="0" smtClean="0"/>
              <a:t>[n(n-1)]/2</a:t>
            </a:r>
            <a:r>
              <a:rPr lang="en-US" altLang="en-US" sz="2400" dirty="0" smtClean="0"/>
              <a:t> master keys are required.</a:t>
            </a:r>
          </a:p>
          <a:p>
            <a:r>
              <a:rPr lang="en-US" altLang="en-US" sz="2400" dirty="0" smtClean="0"/>
              <a:t>message send using master key are short, crypt analysis is difficult, </a:t>
            </a:r>
          </a:p>
          <a:p>
            <a:r>
              <a:rPr lang="en-US" altLang="en-US" sz="2400" dirty="0" smtClean="0"/>
              <a:t>session are used for limited time</a:t>
            </a:r>
          </a:p>
          <a:p>
            <a:endParaRPr lang="en-US" altLang="en-US" sz="2400" dirty="0" smtClean="0"/>
          </a:p>
        </p:txBody>
      </p:sp>
      <p:pic>
        <p:nvPicPr>
          <p:cNvPr id="19461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600" y="4757780"/>
            <a:ext cx="6172200" cy="1716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24897675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9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94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94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94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94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Summary</a:t>
            </a:r>
            <a:endParaRPr lang="en-AU" altLang="en-US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2400" dirty="0" smtClean="0"/>
              <a:t>In today’s we continued our discussion about </a:t>
            </a:r>
            <a:r>
              <a:rPr lang="en-US" sz="2400" dirty="0"/>
              <a:t>Confidentiality using symmetric encryption</a:t>
            </a:r>
          </a:p>
          <a:p>
            <a:r>
              <a:rPr lang="en-US" sz="2400" dirty="0" smtClean="0"/>
              <a:t>Key exchange is a challenging task in symmetric key cryptography. We discussed the role of KDC</a:t>
            </a:r>
            <a:endParaRPr lang="en-US" altLang="en-US" sz="2400" dirty="0"/>
          </a:p>
          <a:p>
            <a:r>
              <a:rPr lang="en-US" altLang="en-US" sz="2400" dirty="0" smtClean="0"/>
              <a:t>The </a:t>
            </a:r>
            <a:r>
              <a:rPr lang="en-US" sz="2400" dirty="0"/>
              <a:t>design constraints </a:t>
            </a:r>
            <a:r>
              <a:rPr lang="en-US" sz="2400" dirty="0" smtClean="0"/>
              <a:t>for </a:t>
            </a:r>
            <a:r>
              <a:rPr lang="en-US" altLang="en-US" sz="2400" dirty="0" smtClean="0"/>
              <a:t>Key </a:t>
            </a:r>
            <a:r>
              <a:rPr lang="en-US" altLang="en-US" sz="2400" dirty="0"/>
              <a:t>Distribution</a:t>
            </a:r>
            <a:r>
              <a:rPr lang="en-US" sz="2400" dirty="0"/>
              <a:t> </a:t>
            </a:r>
            <a:r>
              <a:rPr lang="en-US" sz="2400" dirty="0" smtClean="0"/>
              <a:t>was also explored</a:t>
            </a:r>
            <a:endParaRPr lang="en-US" sz="2400" dirty="0"/>
          </a:p>
          <a:p>
            <a:pPr lvl="1"/>
            <a:endParaRPr lang="en-AU" altLang="en-US" dirty="0"/>
          </a:p>
        </p:txBody>
      </p:sp>
    </p:spTree>
    <p:extLst>
      <p:ext uri="{BB962C8B-B14F-4D97-AF65-F5344CB8AC3E}">
        <p14:creationId xmlns:p14="http://schemas.microsoft.com/office/powerpoint/2010/main" xmlns="" val="309098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 topics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82235"/>
            <a:ext cx="8229600" cy="4530725"/>
          </a:xfrm>
        </p:spPr>
        <p:txBody>
          <a:bodyPr/>
          <a:lstStyle/>
          <a:p>
            <a:r>
              <a:rPr lang="en-US" sz="2400" dirty="0" smtClean="0"/>
              <a:t>We will talk about user authentication in computer networks</a:t>
            </a:r>
          </a:p>
        </p:txBody>
      </p:sp>
    </p:spTree>
    <p:extLst>
      <p:ext uri="{BB962C8B-B14F-4D97-AF65-F5344CB8AC3E}">
        <p14:creationId xmlns:p14="http://schemas.microsoft.com/office/powerpoint/2010/main" xmlns="" val="1006577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990600"/>
            <a:ext cx="7772400" cy="1890713"/>
          </a:xfrm>
        </p:spPr>
        <p:txBody>
          <a:bodyPr/>
          <a:lstStyle/>
          <a:p>
            <a:pPr eaLnBrk="1" hangingPunct="1"/>
            <a:r>
              <a:rPr lang="en-US" altLang="en-US" smtClean="0"/>
              <a:t>The End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s-8">
  <a:themeElements>
    <a:clrScheme name="os-8 8">
      <a:dk1>
        <a:srgbClr val="000000"/>
      </a:dk1>
      <a:lt1>
        <a:srgbClr val="FFFFFF"/>
      </a:lt1>
      <a:dk2>
        <a:srgbClr val="999900"/>
      </a:dk2>
      <a:lt2>
        <a:srgbClr val="666600"/>
      </a:lt2>
      <a:accent1>
        <a:srgbClr val="99CC00"/>
      </a:accent1>
      <a:accent2>
        <a:srgbClr val="CCCC66"/>
      </a:accent2>
      <a:accent3>
        <a:srgbClr val="FFFFFF"/>
      </a:accent3>
      <a:accent4>
        <a:srgbClr val="000000"/>
      </a:accent4>
      <a:accent5>
        <a:srgbClr val="CAE2AA"/>
      </a:accent5>
      <a:accent6>
        <a:srgbClr val="B9B95C"/>
      </a:accent6>
      <a:hlink>
        <a:srgbClr val="FFCC00"/>
      </a:hlink>
      <a:folHlink>
        <a:srgbClr val="CC9900"/>
      </a:folHlink>
    </a:clrScheme>
    <a:fontScheme name="os-8">
      <a:majorFont>
        <a:latin typeface="Arial"/>
        <a:ea typeface=""/>
        <a:cs typeface=""/>
      </a:majorFont>
      <a:minorFont>
        <a:latin typeface="Helvetic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non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8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Verdana" charset="0"/>
          </a:defRPr>
        </a:defPPr>
      </a:lstStyle>
    </a:lnDef>
  </a:objectDefaults>
  <a:extraClrSchemeLst>
    <a:extraClrScheme>
      <a:clrScheme name="os-8 1">
        <a:dk1>
          <a:srgbClr val="006699"/>
        </a:dk1>
        <a:lt1>
          <a:srgbClr val="FFFFFF"/>
        </a:lt1>
        <a:dk2>
          <a:srgbClr val="000000"/>
        </a:dk2>
        <a:lt2>
          <a:srgbClr val="99FF99"/>
        </a:lt2>
        <a:accent1>
          <a:srgbClr val="00CC99"/>
        </a:accent1>
        <a:accent2>
          <a:srgbClr val="009999"/>
        </a:accent2>
        <a:accent3>
          <a:srgbClr val="AAAAAA"/>
        </a:accent3>
        <a:accent4>
          <a:srgbClr val="DADADA"/>
        </a:accent4>
        <a:accent5>
          <a:srgbClr val="AAE2CA"/>
        </a:accent5>
        <a:accent6>
          <a:srgbClr val="008A8A"/>
        </a:accent6>
        <a:hlink>
          <a:srgbClr val="0066FF"/>
        </a:hlink>
        <a:folHlink>
          <a:srgbClr val="989CBA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2">
        <a:dk1>
          <a:srgbClr val="808000"/>
        </a:dk1>
        <a:lt1>
          <a:srgbClr val="FFFFFF"/>
        </a:lt1>
        <a:dk2>
          <a:srgbClr val="5C271E"/>
        </a:dk2>
        <a:lt2>
          <a:srgbClr val="FFDD89"/>
        </a:lt2>
        <a:accent1>
          <a:srgbClr val="CC6600"/>
        </a:accent1>
        <a:accent2>
          <a:srgbClr val="CC9900"/>
        </a:accent2>
        <a:accent3>
          <a:srgbClr val="B5ACAB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3">
        <a:dk1>
          <a:srgbClr val="763B00"/>
        </a:dk1>
        <a:lt1>
          <a:srgbClr val="FFFFFF"/>
        </a:lt1>
        <a:dk2>
          <a:srgbClr val="330000"/>
        </a:dk2>
        <a:lt2>
          <a:srgbClr val="CC9900"/>
        </a:lt2>
        <a:accent1>
          <a:srgbClr val="FFCC00"/>
        </a:accent1>
        <a:accent2>
          <a:srgbClr val="CC3300"/>
        </a:accent2>
        <a:accent3>
          <a:srgbClr val="ADAAAA"/>
        </a:accent3>
        <a:accent4>
          <a:srgbClr val="DADADA"/>
        </a:accent4>
        <a:accent5>
          <a:srgbClr val="FFE2AA"/>
        </a:accent5>
        <a:accent6>
          <a:srgbClr val="B92D00"/>
        </a:accent6>
        <a:hlink>
          <a:srgbClr val="666699"/>
        </a:hlink>
        <a:folHlink>
          <a:srgbClr val="99996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4">
        <a:dk1>
          <a:srgbClr val="6D3696"/>
        </a:dk1>
        <a:lt1>
          <a:srgbClr val="FFFFFF"/>
        </a:lt1>
        <a:dk2>
          <a:srgbClr val="51255D"/>
        </a:dk2>
        <a:lt2>
          <a:srgbClr val="FFFFCC"/>
        </a:lt2>
        <a:accent1>
          <a:srgbClr val="666699"/>
        </a:accent1>
        <a:accent2>
          <a:srgbClr val="800080"/>
        </a:accent2>
        <a:accent3>
          <a:srgbClr val="B3ACB6"/>
        </a:accent3>
        <a:accent4>
          <a:srgbClr val="DADADA"/>
        </a:accent4>
        <a:accent5>
          <a:srgbClr val="B8B8CA"/>
        </a:accent5>
        <a:accent6>
          <a:srgbClr val="730073"/>
        </a:accent6>
        <a:hlink>
          <a:srgbClr val="CCCC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5">
        <a:dk1>
          <a:srgbClr val="CC6600"/>
        </a:dk1>
        <a:lt1>
          <a:srgbClr val="FFFFFF"/>
        </a:lt1>
        <a:dk2>
          <a:srgbClr val="4A553B"/>
        </a:dk2>
        <a:lt2>
          <a:srgbClr val="FFBF1F"/>
        </a:lt2>
        <a:accent1>
          <a:srgbClr val="FFCC00"/>
        </a:accent1>
        <a:accent2>
          <a:srgbClr val="CC9900"/>
        </a:accent2>
        <a:accent3>
          <a:srgbClr val="B1B4AF"/>
        </a:accent3>
        <a:accent4>
          <a:srgbClr val="DADADA"/>
        </a:accent4>
        <a:accent5>
          <a:srgbClr val="FFE2AA"/>
        </a:accent5>
        <a:accent6>
          <a:srgbClr val="B98A00"/>
        </a:accent6>
        <a:hlink>
          <a:srgbClr val="669900"/>
        </a:hlink>
        <a:folHlink>
          <a:srgbClr val="A3A27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s-8 6">
        <a:dk1>
          <a:srgbClr val="000000"/>
        </a:dk1>
        <a:lt1>
          <a:srgbClr val="FFFFFF"/>
        </a:lt1>
        <a:dk2>
          <a:srgbClr val="666699"/>
        </a:dk2>
        <a:lt2>
          <a:srgbClr val="FFCC00"/>
        </a:lt2>
        <a:accent1>
          <a:srgbClr val="FF9900"/>
        </a:accent1>
        <a:accent2>
          <a:srgbClr val="FF0000"/>
        </a:accent2>
        <a:accent3>
          <a:srgbClr val="FFFFFF"/>
        </a:accent3>
        <a:accent4>
          <a:srgbClr val="000000"/>
        </a:accent4>
        <a:accent5>
          <a:srgbClr val="FFCAAA"/>
        </a:accent5>
        <a:accent6>
          <a:srgbClr val="E70000"/>
        </a:accent6>
        <a:hlink>
          <a:srgbClr val="666699"/>
        </a:hlink>
        <a:folHlink>
          <a:srgbClr val="9999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7">
        <a:dk1>
          <a:srgbClr val="000000"/>
        </a:dk1>
        <a:lt1>
          <a:srgbClr val="FFFFFF"/>
        </a:lt1>
        <a:dk2>
          <a:srgbClr val="CC3300"/>
        </a:dk2>
        <a:lt2>
          <a:srgbClr val="663300"/>
        </a:lt2>
        <a:accent1>
          <a:srgbClr val="FFCC00"/>
        </a:accent1>
        <a:accent2>
          <a:srgbClr val="CC6600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B95C00"/>
        </a:accent6>
        <a:hlink>
          <a:srgbClr val="CC9900"/>
        </a:hlink>
        <a:folHlink>
          <a:srgbClr val="9966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s-8 8">
        <a:dk1>
          <a:srgbClr val="000000"/>
        </a:dk1>
        <a:lt1>
          <a:srgbClr val="FFFFFF"/>
        </a:lt1>
        <a:dk2>
          <a:srgbClr val="999900"/>
        </a:dk2>
        <a:lt2>
          <a:srgbClr val="666600"/>
        </a:lt2>
        <a:accent1>
          <a:srgbClr val="99CC00"/>
        </a:accent1>
        <a:accent2>
          <a:srgbClr val="CCCC66"/>
        </a:accent2>
        <a:accent3>
          <a:srgbClr val="FFFFFF"/>
        </a:accent3>
        <a:accent4>
          <a:srgbClr val="000000"/>
        </a:accent4>
        <a:accent5>
          <a:srgbClr val="CAE2AA"/>
        </a:accent5>
        <a:accent6>
          <a:srgbClr val="B9B95C"/>
        </a:accent6>
        <a:hlink>
          <a:srgbClr val="FFCC00"/>
        </a:hlink>
        <a:folHlink>
          <a:srgbClr val="CC99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OS8</Template>
  <TotalTime>14295</TotalTime>
  <Words>922</Words>
  <Application>Microsoft Office PowerPoint</Application>
  <PresentationFormat>On-screen Show (4:3)</PresentationFormat>
  <Paragraphs>108</Paragraphs>
  <Slides>24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os-8</vt:lpstr>
      <vt:lpstr>Slide 1</vt:lpstr>
      <vt:lpstr>Slide 2</vt:lpstr>
      <vt:lpstr>Summary of the Previous Lecture</vt:lpstr>
      <vt:lpstr>Summary of the previous lecture</vt:lpstr>
      <vt:lpstr>Slide 5</vt:lpstr>
      <vt:lpstr>Outlines of today’s lecture</vt:lpstr>
      <vt:lpstr>Objectives</vt:lpstr>
      <vt:lpstr>Key Distribution</vt:lpstr>
      <vt:lpstr>Key Distribution</vt:lpstr>
      <vt:lpstr>Key Storage</vt:lpstr>
      <vt:lpstr>Master Key &amp; Session Key</vt:lpstr>
      <vt:lpstr>Key Hierarchy</vt:lpstr>
      <vt:lpstr>Key Hierarchy</vt:lpstr>
      <vt:lpstr>No. of keys</vt:lpstr>
      <vt:lpstr>Key Renewal </vt:lpstr>
      <vt:lpstr>Key Distribution Scenario</vt:lpstr>
      <vt:lpstr>Slide 17</vt:lpstr>
      <vt:lpstr>Transparent key control scheme</vt:lpstr>
      <vt:lpstr>Transparent key control scheme</vt:lpstr>
      <vt:lpstr>Decentralized Key Control</vt:lpstr>
      <vt:lpstr>Decentralized Key Control</vt:lpstr>
      <vt:lpstr>Summary</vt:lpstr>
      <vt:lpstr>Next lecture topics</vt:lpstr>
      <vt:lpstr>The End</vt:lpstr>
    </vt:vector>
  </TitlesOfParts>
  <Company>Lucent Technologies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2.01</dc:title>
  <dc:creator>Lucent End User</dc:creator>
  <cp:lastModifiedBy>NTS</cp:lastModifiedBy>
  <cp:revision>592</cp:revision>
  <cp:lastPrinted>2001-06-14T13:58:17Z</cp:lastPrinted>
  <dcterms:created xsi:type="dcterms:W3CDTF">2011-01-13T23:43:38Z</dcterms:created>
  <dcterms:modified xsi:type="dcterms:W3CDTF">2015-06-19T06:35:44Z</dcterms:modified>
</cp:coreProperties>
</file>