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5"/>
  </p:notesMasterIdLst>
  <p:handoutMasterIdLst>
    <p:handoutMasterId r:id="rId26"/>
  </p:handoutMasterIdLst>
  <p:sldIdLst>
    <p:sldId id="403" r:id="rId2"/>
    <p:sldId id="925" r:id="rId3"/>
    <p:sldId id="1012" r:id="rId4"/>
    <p:sldId id="1039" r:id="rId5"/>
    <p:sldId id="483" r:id="rId6"/>
    <p:sldId id="348" r:id="rId7"/>
    <p:sldId id="1035" r:id="rId8"/>
    <p:sldId id="1014" r:id="rId9"/>
    <p:sldId id="1015" r:id="rId10"/>
    <p:sldId id="1016" r:id="rId11"/>
    <p:sldId id="1017" r:id="rId12"/>
    <p:sldId id="1018" r:id="rId13"/>
    <p:sldId id="1019" r:id="rId14"/>
    <p:sldId id="1020" r:id="rId15"/>
    <p:sldId id="1021" r:id="rId16"/>
    <p:sldId id="1022" r:id="rId17"/>
    <p:sldId id="1023" r:id="rId18"/>
    <p:sldId id="1024" r:id="rId19"/>
    <p:sldId id="1025" r:id="rId20"/>
    <p:sldId id="1026" r:id="rId21"/>
    <p:sldId id="963" r:id="rId22"/>
    <p:sldId id="575" r:id="rId23"/>
    <p:sldId id="501" r:id="rId24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9900"/>
    <a:srgbClr val="FF0000"/>
    <a:srgbClr val="CC3300"/>
    <a:srgbClr val="CC6600"/>
    <a:srgbClr val="CCECFF"/>
    <a:srgbClr val="66CCFF"/>
    <a:srgbClr val="CCFFFF"/>
    <a:srgbClr val="F8F8F8"/>
    <a:srgbClr val="EAEAE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23" autoAdjust="0"/>
    <p:restoredTop sz="87228" autoAdjust="0"/>
  </p:normalViewPr>
  <p:slideViewPr>
    <p:cSldViewPr snapToGrid="0">
      <p:cViewPr varScale="1">
        <p:scale>
          <a:sx n="58" d="100"/>
          <a:sy n="58" d="100"/>
        </p:scale>
        <p:origin x="-1608" y="-78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 smtClean="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890DDA38-5E15-4458-AA02-5DB6EAB597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978650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B7D5C97-239A-4625-A264-D204ED0A6B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256269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441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061C280-0E1F-4F73-8077-B63DD2892F3B}" type="slidenum">
              <a:rPr lang="en-US" altLang="en-US">
                <a:latin typeface="Calibri" panose="020F0502020204030204" pitchFamily="34" charset="0"/>
              </a:rPr>
              <a:pPr eaLnBrk="1" hangingPunct="1"/>
              <a:t>20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8554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2EBA187-3F9C-4A31-ABE2-454C7EF753BC}" type="slidenum">
              <a:rPr lang="en-US" altLang="en-US" sz="130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23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6843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88475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985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74536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162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0540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39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8447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85375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07382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2791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7883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Network Security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20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4400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2800" dirty="0" smtClean="0">
                <a:solidFill>
                  <a:schemeClr val="bg2">
                    <a:lumMod val="75000"/>
                  </a:schemeClr>
                </a:solidFill>
              </a:rPr>
              <a:t>Presented by: Dr. Munam Ali Shah 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the Previous Lecture</a:t>
            </a:r>
            <a:endParaRPr lang="en-US" altLang="en-US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r>
              <a:rPr lang="en-US" altLang="en-US" sz="2400" dirty="0"/>
              <a:t>In </a:t>
            </a:r>
            <a:r>
              <a:rPr lang="en-US" altLang="en-US" sz="2400" dirty="0" smtClean="0"/>
              <a:t>previous </a:t>
            </a:r>
            <a:r>
              <a:rPr lang="en-US" altLang="en-US" sz="2400" dirty="0"/>
              <a:t>lecture we talked about the random numbers and the random number generators</a:t>
            </a:r>
          </a:p>
          <a:p>
            <a:r>
              <a:rPr lang="en-US" altLang="en-US" sz="2400" dirty="0"/>
              <a:t>We have also discussed random numbers and pseudorandom numbers. </a:t>
            </a:r>
          </a:p>
          <a:p>
            <a:r>
              <a:rPr lang="en-US" altLang="en-US" sz="2400" dirty="0"/>
              <a:t>The design constraints were also discussed</a:t>
            </a:r>
          </a:p>
        </p:txBody>
      </p:sp>
    </p:spTree>
    <p:extLst>
      <p:ext uri="{BB962C8B-B14F-4D97-AF65-F5344CB8AC3E}">
        <p14:creationId xmlns="" xmlns:p14="http://schemas.microsoft.com/office/powerpoint/2010/main" val="64577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 smtClean="0"/>
              <a:t>Summary of the previous lecture</a:t>
            </a:r>
            <a:endParaRPr lang="en-US" altLang="en-US" sz="2800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Random number are the basis for many cryptographic applications</a:t>
            </a:r>
            <a:r>
              <a:rPr lang="en-US" altLang="en-US" sz="2400" dirty="0" smtClean="0"/>
              <a:t>.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There is no reliable “independent” function to generate random numbers</a:t>
            </a:r>
            <a:r>
              <a:rPr lang="en-US" altLang="en-US" sz="2400" dirty="0" smtClean="0"/>
              <a:t>.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Present day computers can only approximate random numbers, using pseudo-random numbers generated by Pseudo Random Number Generators (PRNG)s. 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Attacks on many cryptographic applications are possible by attacks on PRNGs</a:t>
            </a:r>
            <a:r>
              <a:rPr lang="en-US" altLang="en-US" sz="2400" dirty="0" smtClean="0"/>
              <a:t>.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Computer applications are increasingly turning towards using physical data (external/internal) for getting truly random numbers.</a:t>
            </a:r>
          </a:p>
        </p:txBody>
      </p:sp>
    </p:spTree>
    <p:extLst>
      <p:ext uri="{BB962C8B-B14F-4D97-AF65-F5344CB8AC3E}">
        <p14:creationId xmlns="" xmlns:p14="http://schemas.microsoft.com/office/powerpoint/2010/main" val="354760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None/>
              <a:defRPr/>
            </a:pPr>
            <a:r>
              <a:rPr lang="en-GB" sz="5400" dirty="0" smtClean="0"/>
              <a:t>Part – 2 (e): </a:t>
            </a:r>
          </a:p>
          <a:p>
            <a:pPr marL="0" indent="0" algn="ctr">
              <a:buNone/>
              <a:defRPr/>
            </a:pP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</a:rPr>
              <a:t>Incorporating security in other parts of the network</a:t>
            </a:r>
            <a:endParaRPr lang="en-GB" sz="4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240612"/>
            <a:ext cx="9239534" cy="576262"/>
          </a:xfrm>
        </p:spPr>
        <p:txBody>
          <a:bodyPr/>
          <a:lstStyle/>
          <a:p>
            <a:r>
              <a:rPr lang="en-GB" altLang="en-US" dirty="0" smtClean="0"/>
              <a:t>Outlines of today’s lecture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806450" y="164915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We will talk about Confidentiality using symmetric encryption</a:t>
            </a:r>
          </a:p>
          <a:p>
            <a:r>
              <a:rPr lang="en-US" sz="2400" dirty="0"/>
              <a:t>We will also explore </a:t>
            </a:r>
            <a:r>
              <a:rPr lang="en-US" altLang="en-US" sz="2400" dirty="0"/>
              <a:t>Link vs. end to end encryption</a:t>
            </a:r>
          </a:p>
          <a:p>
            <a:r>
              <a:rPr lang="en-US" altLang="en-US" sz="2400" dirty="0"/>
              <a:t>Key Distribution</a:t>
            </a:r>
            <a:r>
              <a:rPr lang="en-US" sz="2400" dirty="0"/>
              <a:t> design constraints will be explored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You would be able to present </a:t>
            </a:r>
            <a:r>
              <a:rPr lang="en-US" sz="2400" dirty="0" smtClean="0"/>
              <a:t>an understanding of </a:t>
            </a:r>
            <a:r>
              <a:rPr lang="en-US" sz="2400" dirty="0" smtClean="0"/>
              <a:t>deploying security in other parts of the networks.</a:t>
            </a:r>
          </a:p>
          <a:p>
            <a:r>
              <a:rPr lang="en-US" sz="2400" dirty="0" smtClean="0"/>
              <a:t>You would understand the potential locations in the network through which attack could be launched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.slidesharecdn.com/cns-13f-lec07-keydistribution-131023123327-phpapp02/95/key-distribution-in-network-security-3-638.jpg?cb=13825328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0"/>
            <a:ext cx="7892715" cy="59257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5078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252668" y="0"/>
            <a:ext cx="8915400" cy="914400"/>
          </a:xfrm>
        </p:spPr>
        <p:txBody>
          <a:bodyPr/>
          <a:lstStyle/>
          <a:p>
            <a:r>
              <a:rPr lang="en-US" altLang="en-US" dirty="0" smtClean="0"/>
              <a:t>Potential locations for confidentiality attacks</a:t>
            </a:r>
          </a:p>
        </p:txBody>
      </p:sp>
      <p:pic>
        <p:nvPicPr>
          <p:cNvPr id="3076" name="Picture 4" descr="Ch07. Points of Vuln#17B518.pdf                                00156198  Mnementh                      BEAE7A2F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3898"/>
          <a:stretch>
            <a:fillRect/>
          </a:stretch>
        </p:blipFill>
        <p:spPr bwMode="auto">
          <a:xfrm>
            <a:off x="3657600" y="2895600"/>
            <a:ext cx="549751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2133600"/>
          </a:xfrm>
        </p:spPr>
        <p:txBody>
          <a:bodyPr/>
          <a:lstStyle/>
          <a:p>
            <a:r>
              <a:rPr lang="en-US" altLang="en-US" sz="2800" smtClean="0"/>
              <a:t>Insider: eavesdropping the LAN</a:t>
            </a:r>
          </a:p>
          <a:p>
            <a:r>
              <a:rPr lang="en-US" altLang="en-US" sz="2800" smtClean="0"/>
              <a:t>Outsider: from server or host with dial up facility</a:t>
            </a:r>
          </a:p>
          <a:p>
            <a:r>
              <a:rPr lang="en-US" altLang="en-US" sz="2800" smtClean="0"/>
              <a:t>Patch panel is vulnerable if intruder access it physically: (can use low power radio transmitter)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28600" y="3124200"/>
            <a:ext cx="4038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>
                <a:latin typeface="+mn-lt"/>
                <a:cs typeface="+mn-cs"/>
              </a:rPr>
              <a:t>Attack through transmission medium</a:t>
            </a:r>
          </a:p>
          <a:p>
            <a:pPr marL="627063" lvl="1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>
                <a:latin typeface="+mn-lt"/>
                <a:cs typeface="+mn-cs"/>
              </a:rPr>
              <a:t>Wired (coaxial, twisted pair, </a:t>
            </a:r>
            <a:r>
              <a:rPr lang="en-US" sz="2400" dirty="0" err="1">
                <a:latin typeface="+mn-lt"/>
                <a:cs typeface="+mn-cs"/>
              </a:rPr>
              <a:t>fibre</a:t>
            </a:r>
            <a:r>
              <a:rPr lang="en-US" sz="2400" dirty="0">
                <a:latin typeface="+mn-lt"/>
                <a:cs typeface="+mn-cs"/>
              </a:rPr>
              <a:t> optic)</a:t>
            </a:r>
          </a:p>
          <a:p>
            <a:pPr marL="627063" lvl="1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>
                <a:latin typeface="+mn-lt"/>
                <a:cs typeface="+mn-cs"/>
              </a:rPr>
              <a:t>Wireless(microwave, satellite)</a:t>
            </a:r>
          </a:p>
        </p:txBody>
      </p:sp>
    </p:spTree>
    <p:extLst>
      <p:ext uri="{BB962C8B-B14F-4D97-AF65-F5344CB8AC3E}">
        <p14:creationId xmlns="" xmlns:p14="http://schemas.microsoft.com/office/powerpoint/2010/main" val="121735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3"/>
          </a:xfrm>
        </p:spPr>
        <p:txBody>
          <a:bodyPr/>
          <a:lstStyle/>
          <a:p>
            <a:r>
              <a:rPr lang="en-US" altLang="en-US" dirty="0" smtClean="0"/>
              <a:t>Link vs. end to end encryption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have two major placement alternatives</a:t>
            </a:r>
          </a:p>
          <a:p>
            <a:pPr>
              <a:lnSpc>
                <a:spcPct val="90000"/>
              </a:lnSpc>
            </a:pPr>
            <a:r>
              <a:rPr lang="en-US" altLang="en-US" b="1" smtClean="0"/>
              <a:t>link encryption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vulnerable links are equipped with encryption device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En/decryption occurs independently on every link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requires many devices in a large network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User has no control over security of these devices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Many keys must be provided</a:t>
            </a:r>
          </a:p>
          <a:p>
            <a:pPr>
              <a:lnSpc>
                <a:spcPct val="90000"/>
              </a:lnSpc>
            </a:pPr>
            <a:r>
              <a:rPr lang="en-US" altLang="en-US" b="1" smtClean="0"/>
              <a:t>end-to-end encryption 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encryption occurs between original source and final destination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need devices at each end with shared keys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Authentication</a:t>
            </a:r>
          </a:p>
        </p:txBody>
      </p:sp>
    </p:spTree>
    <p:extLst>
      <p:ext uri="{BB962C8B-B14F-4D97-AF65-F5344CB8AC3E}">
        <p14:creationId xmlns="" xmlns:p14="http://schemas.microsoft.com/office/powerpoint/2010/main" val="86727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029" descr="Ch07. Encrypt-PacketSwitch.pdf                                 00156198  Mnementh                      BEAE7A2F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3898"/>
          <a:stretch>
            <a:fillRect/>
          </a:stretch>
        </p:blipFill>
        <p:spPr bwMode="auto">
          <a:xfrm>
            <a:off x="766763" y="838200"/>
            <a:ext cx="7539037" cy="501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8694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Needs both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when using end-to-end encryption must leave headers in clear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so network can correctly route information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hence although contents protected, traffic pattern flows are not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ideally want both at once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end-to-end protects data contents over entire path and provides authentication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link protects traffic flows from monitoring</a:t>
            </a:r>
            <a:endParaRPr lang="en-AU" altLang="en-US" smtClean="0"/>
          </a:p>
          <a:p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640136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868362"/>
          </a:xfrm>
        </p:spPr>
        <p:txBody>
          <a:bodyPr/>
          <a:lstStyle/>
          <a:p>
            <a:r>
              <a:rPr lang="en-US" altLang="en-US" dirty="0" smtClean="0"/>
              <a:t>Placement of end to end Encryption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5029200"/>
          </a:xfrm>
        </p:spPr>
        <p:txBody>
          <a:bodyPr/>
          <a:lstStyle/>
          <a:p>
            <a:r>
              <a:rPr lang="en-US" altLang="en-US" sz="2400" dirty="0" smtClean="0"/>
              <a:t>can place encryption function at various layers in OSI Reference Model</a:t>
            </a:r>
          </a:p>
          <a:p>
            <a:pPr lvl="1"/>
            <a:r>
              <a:rPr lang="en-US" altLang="en-US" sz="2400" dirty="0" smtClean="0"/>
              <a:t>link encryption occurs at layers physical or link layer </a:t>
            </a:r>
          </a:p>
          <a:p>
            <a:pPr lvl="1"/>
            <a:r>
              <a:rPr lang="en-US" altLang="en-US" sz="2400" dirty="0" smtClean="0"/>
              <a:t>end-to-end can occur at layers network layer: </a:t>
            </a:r>
          </a:p>
          <a:p>
            <a:pPr lvl="2"/>
            <a:r>
              <a:rPr lang="en-US" altLang="en-US" sz="2400" dirty="0" smtClean="0"/>
              <a:t>all user process and application within end system would employ the same encryption scheme with same key.</a:t>
            </a:r>
          </a:p>
          <a:p>
            <a:pPr lvl="1">
              <a:buFont typeface="Arial" panose="020B0604020202020204" pitchFamily="34" charset="0"/>
              <a:buNone/>
            </a:pPr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60186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pPr algn="r"/>
            <a:r>
              <a:rPr lang="en-US" altLang="en-US" dirty="0" smtClean="0"/>
              <a:t>Cont.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altLang="en-US" sz="2800" smtClean="0"/>
              <a:t>End to end encryption at network layer provides end to end security for traffic within integrated internetwork</a:t>
            </a:r>
          </a:p>
          <a:p>
            <a:r>
              <a:rPr lang="en-US" altLang="en-US" sz="2800" smtClean="0"/>
              <a:t>Such scheme cannot deliver necessary service for traffic that crosses internetwork boundaries e.g. email, ftp</a:t>
            </a:r>
          </a:p>
          <a:p>
            <a:r>
              <a:rPr lang="en-US" altLang="en-US" sz="2800" smtClean="0"/>
              <a:t>Solution: End to end encryption at application layer</a:t>
            </a:r>
          </a:p>
          <a:p>
            <a:r>
              <a:rPr lang="en-US" altLang="en-US" sz="2800" smtClean="0"/>
              <a:t>Transport and network connection ends up at each mail gateway, which setups new setup new transport and network connection to the other end system</a:t>
            </a:r>
          </a:p>
        </p:txBody>
      </p:sp>
    </p:spTree>
    <p:extLst>
      <p:ext uri="{BB962C8B-B14F-4D97-AF65-F5344CB8AC3E}">
        <p14:creationId xmlns="" xmlns:p14="http://schemas.microsoft.com/office/powerpoint/2010/main" val="388527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altLang="en-US" sz="2400" b="1" smtClean="0"/>
              <a:t>Encryption Coverage Implications of Store-and-Forward Communications</a:t>
            </a:r>
            <a:endParaRPr lang="en-US" altLang="en-US" sz="2400" smtClean="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97000"/>
            <a:ext cx="68580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5467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Drawback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/>
              <a:t>A network that support hundred of hosts may support thousands of users and processes. Many secret keys are need to be generated and distributed</a:t>
            </a:r>
          </a:p>
        </p:txBody>
      </p:sp>
    </p:spTree>
    <p:extLst>
      <p:ext uri="{BB962C8B-B14F-4D97-AF65-F5344CB8AC3E}">
        <p14:creationId xmlns="" xmlns:p14="http://schemas.microsoft.com/office/powerpoint/2010/main" val="39439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30163"/>
            <a:ext cx="8229600" cy="731837"/>
          </a:xfrm>
        </p:spPr>
        <p:txBody>
          <a:bodyPr/>
          <a:lstStyle/>
          <a:p>
            <a:r>
              <a:rPr lang="en-US" altLang="en-US" sz="3600" smtClean="0"/>
              <a:t>Encryption vs.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82" y="906376"/>
            <a:ext cx="3962400" cy="5486400"/>
          </a:xfrm>
        </p:spPr>
        <p:txBody>
          <a:bodyPr/>
          <a:lstStyle/>
          <a:p>
            <a:pPr>
              <a:defRPr/>
            </a:pPr>
            <a:r>
              <a:rPr lang="en-US" sz="2400" dirty="0" smtClean="0"/>
              <a:t>Application level </a:t>
            </a:r>
            <a:endParaRPr lang="en-US" sz="2000" dirty="0" smtClean="0"/>
          </a:p>
          <a:p>
            <a:pPr>
              <a:defRPr/>
            </a:pPr>
            <a:r>
              <a:rPr lang="en-US" sz="2400" dirty="0" smtClean="0"/>
              <a:t>TCP level</a:t>
            </a:r>
          </a:p>
          <a:p>
            <a:pPr marL="565150" lvl="1">
              <a:defRPr/>
            </a:pPr>
            <a:r>
              <a:rPr lang="en-US" sz="2000" dirty="0" smtClean="0"/>
              <a:t>User data and TCP header are encrypted</a:t>
            </a:r>
          </a:p>
          <a:p>
            <a:pPr marL="565150" lvl="1">
              <a:defRPr/>
            </a:pPr>
            <a:r>
              <a:rPr lang="en-US" sz="2000" dirty="0" smtClean="0"/>
              <a:t>IP header need by the router</a:t>
            </a:r>
          </a:p>
          <a:p>
            <a:pPr marL="565150" lvl="1">
              <a:defRPr/>
            </a:pPr>
            <a:r>
              <a:rPr lang="en-US" sz="2000" dirty="0" smtClean="0"/>
              <a:t>At gateway: TCP connection is terminated and a new transport connection is open for next hop</a:t>
            </a:r>
          </a:p>
          <a:p>
            <a:pPr>
              <a:defRPr/>
            </a:pPr>
            <a:r>
              <a:rPr lang="en-US" sz="2400" dirty="0" smtClean="0"/>
              <a:t>Link level </a:t>
            </a:r>
          </a:p>
          <a:p>
            <a:pPr lvl="1">
              <a:defRPr/>
            </a:pPr>
            <a:r>
              <a:rPr lang="en-US" sz="2000" dirty="0" smtClean="0"/>
              <a:t>Entire data unit except for the link (h &amp; T)</a:t>
            </a:r>
          </a:p>
          <a:p>
            <a:pPr lvl="1">
              <a:defRPr/>
            </a:pPr>
            <a:r>
              <a:rPr lang="en-US" sz="2000" dirty="0" smtClean="0"/>
              <a:t>Entire data unit is cleared at each router and gateway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D3B34A3-FB85-4220-B63F-B26D27F5DBC8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16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11269" name="Picture 1028" descr="Ch07. PDU Encryption.pdf                                       00156198  Mnementh                      BEAE7A2F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0739"/>
          <a:stretch>
            <a:fillRect/>
          </a:stretch>
        </p:blipFill>
        <p:spPr bwMode="auto">
          <a:xfrm>
            <a:off x="3865563" y="685800"/>
            <a:ext cx="5278437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24890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653716"/>
          </a:xfrm>
        </p:spPr>
        <p:txBody>
          <a:bodyPr/>
          <a:lstStyle/>
          <a:p>
            <a:r>
              <a:rPr lang="en-US" altLang="en-US" dirty="0" smtClean="0"/>
              <a:t>Traffic Analysis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smtClean="0"/>
              <a:t>is monitoring of communications flows between parties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/>
              <a:t>useful both in military &amp; commercial spheres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Following information can be derived from traffic analysis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/>
              <a:t>Identities of partners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/>
              <a:t>Frequency of communication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/>
              <a:t>Message pattern, length and quantity that suggest important information of message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/>
              <a:t>Helpful for covert channel: is a type of computer security attack that creates a capability to transfer information objects between processes that are not supposed to be allowed to communicate by the computer security policy</a:t>
            </a:r>
          </a:p>
        </p:txBody>
      </p:sp>
    </p:spTree>
    <p:extLst>
      <p:ext uri="{BB962C8B-B14F-4D97-AF65-F5344CB8AC3E}">
        <p14:creationId xmlns="" xmlns:p14="http://schemas.microsoft.com/office/powerpoint/2010/main" val="267603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3"/>
          </a:xfrm>
        </p:spPr>
        <p:txBody>
          <a:bodyPr/>
          <a:lstStyle/>
          <a:p>
            <a:r>
              <a:rPr lang="en-US" altLang="en-US" smtClean="0"/>
              <a:t>Traffic Confidentiality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534400" cy="5562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smtClean="0"/>
              <a:t>link encryption obscure header details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but overall traffic volumes in networks and at end-points is still visible</a:t>
            </a:r>
          </a:p>
          <a:p>
            <a:pPr>
              <a:lnSpc>
                <a:spcPct val="90000"/>
              </a:lnSpc>
            </a:pPr>
            <a:r>
              <a:rPr lang="en-US" altLang="en-US" sz="2800" smtClean="0"/>
              <a:t>traffic padding can further obscure flows</a:t>
            </a:r>
          </a:p>
          <a:p>
            <a:r>
              <a:rPr lang="en-US" altLang="en-US" sz="2800" smtClean="0"/>
              <a:t>End to end Encryption</a:t>
            </a:r>
          </a:p>
          <a:p>
            <a:pPr lvl="1"/>
            <a:r>
              <a:rPr lang="en-US" altLang="en-US" sz="2400" smtClean="0"/>
              <a:t>Application layer: communicating entities are visible</a:t>
            </a:r>
          </a:p>
          <a:p>
            <a:pPr lvl="1"/>
            <a:r>
              <a:rPr lang="en-US" altLang="en-US" sz="2400" smtClean="0"/>
              <a:t>Transport layer: network address and traffic patterns are visible</a:t>
            </a:r>
          </a:p>
          <a:p>
            <a:pPr lvl="1"/>
            <a:r>
              <a:rPr lang="en-US" altLang="en-US" sz="2400" smtClean="0"/>
              <a:t>Uniform Padding deny an opponent knowledge of data exchange between user and secure the traffic patterns</a:t>
            </a:r>
          </a:p>
        </p:txBody>
      </p:sp>
    </p:spTree>
    <p:extLst>
      <p:ext uri="{BB962C8B-B14F-4D97-AF65-F5344CB8AC3E}">
        <p14:creationId xmlns="" xmlns:p14="http://schemas.microsoft.com/office/powerpoint/2010/main" val="260538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Key Distribution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/>
              <a:t>symmetric schemes require both parties to share a common secret key</a:t>
            </a:r>
            <a:endParaRPr lang="en-AU" altLang="en-US" sz="2400" dirty="0" smtClean="0"/>
          </a:p>
          <a:p>
            <a:r>
              <a:rPr lang="en-AU" altLang="en-US" sz="2400" dirty="0" smtClean="0"/>
              <a:t>issue is how to securely distribute this key</a:t>
            </a:r>
          </a:p>
          <a:p>
            <a:r>
              <a:rPr lang="en-AU" altLang="en-US" sz="2400" dirty="0" smtClean="0"/>
              <a:t>often secure system failure due to a break in the key distribution scheme 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48687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7730"/>
          </a:xfrm>
        </p:spPr>
        <p:txBody>
          <a:bodyPr/>
          <a:lstStyle/>
          <a:p>
            <a:r>
              <a:rPr lang="en-US" altLang="en-US" dirty="0" smtClean="0"/>
              <a:t>Key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Arial" charset="0"/>
              <a:buNone/>
              <a:defRPr/>
            </a:pPr>
            <a:r>
              <a:rPr lang="en-US" sz="2400" dirty="0" smtClean="0"/>
              <a:t>	Given parties A and B have various </a:t>
            </a:r>
            <a:r>
              <a:rPr lang="en-US" sz="2400" b="1" dirty="0" smtClean="0"/>
              <a:t>key distribution</a:t>
            </a:r>
            <a:r>
              <a:rPr lang="en-US" sz="2400" dirty="0" smtClean="0"/>
              <a:t> alternatives:</a:t>
            </a:r>
          </a:p>
          <a:p>
            <a:pPr marL="990600" lvl="1" indent="-533400">
              <a:buFontTx/>
              <a:buAutoNum type="arabicPeriod"/>
              <a:defRPr/>
            </a:pPr>
            <a:r>
              <a:rPr lang="en-US" sz="2400" dirty="0" smtClean="0"/>
              <a:t>A can select key and physically deliver to B</a:t>
            </a:r>
          </a:p>
          <a:p>
            <a:pPr marL="990600" lvl="1" indent="-533400">
              <a:buFontTx/>
              <a:buAutoNum type="arabicPeriod"/>
              <a:defRPr/>
            </a:pPr>
            <a:r>
              <a:rPr lang="en-US" sz="2400" dirty="0" smtClean="0"/>
              <a:t>third party can select &amp; deliver key to A &amp; B</a:t>
            </a:r>
          </a:p>
          <a:p>
            <a:pPr marL="990600" lvl="1" indent="-533400">
              <a:buFontTx/>
              <a:buAutoNum type="arabicPeriod"/>
              <a:defRPr/>
            </a:pPr>
            <a:r>
              <a:rPr lang="en-US" sz="2400" dirty="0" smtClean="0"/>
              <a:t>if A &amp; B have communicated previously can use previous key to encrypt a new key</a:t>
            </a:r>
          </a:p>
          <a:p>
            <a:pPr marL="990600" lvl="1" indent="-533400">
              <a:buFontTx/>
              <a:buAutoNum type="arabicPeriod"/>
              <a:defRPr/>
            </a:pPr>
            <a:r>
              <a:rPr lang="en-US" sz="2400" dirty="0" smtClean="0"/>
              <a:t>if A &amp; B have secure communications with a third party C, C can relay key between A &amp; B</a:t>
            </a:r>
            <a:endParaRPr lang="en-AU" sz="2400" dirty="0" smtClean="0"/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9940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</a:t>
            </a:r>
            <a:endParaRPr lang="en-AU" alt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In today’s lecture we talked about </a:t>
            </a:r>
            <a:r>
              <a:rPr lang="en-US" sz="2400" dirty="0"/>
              <a:t>Confidentiality using symmetric encryption</a:t>
            </a:r>
          </a:p>
          <a:p>
            <a:r>
              <a:rPr lang="en-US" sz="2400" dirty="0"/>
              <a:t>We </a:t>
            </a:r>
            <a:r>
              <a:rPr lang="en-US" sz="2400" dirty="0" smtClean="0"/>
              <a:t>explored </a:t>
            </a:r>
            <a:r>
              <a:rPr lang="en-US" altLang="en-US" sz="2400" dirty="0"/>
              <a:t>Link vs. end to end encryption</a:t>
            </a:r>
          </a:p>
          <a:p>
            <a:r>
              <a:rPr lang="en-US" altLang="en-US" sz="2400" dirty="0" smtClean="0"/>
              <a:t>The </a:t>
            </a:r>
            <a:r>
              <a:rPr lang="en-US" sz="2400" dirty="0"/>
              <a:t>design constraints </a:t>
            </a:r>
            <a:r>
              <a:rPr lang="en-US" sz="2400" dirty="0" smtClean="0"/>
              <a:t>for </a:t>
            </a:r>
            <a:r>
              <a:rPr lang="en-US" altLang="en-US" sz="2400" dirty="0" smtClean="0"/>
              <a:t>Key </a:t>
            </a:r>
            <a:r>
              <a:rPr lang="en-US" altLang="en-US" sz="2400" dirty="0"/>
              <a:t>Distribution</a:t>
            </a:r>
            <a:r>
              <a:rPr lang="en-US" sz="2400" dirty="0"/>
              <a:t> </a:t>
            </a:r>
            <a:r>
              <a:rPr lang="en-US" sz="2400" dirty="0" smtClean="0"/>
              <a:t>was also explored</a:t>
            </a:r>
            <a:endParaRPr lang="en-US" sz="2400" dirty="0"/>
          </a:p>
          <a:p>
            <a:pPr lvl="1"/>
            <a:endParaRPr lang="en-AU" altLang="en-US" dirty="0"/>
          </a:p>
        </p:txBody>
      </p:sp>
    </p:spTree>
    <p:extLst>
      <p:ext uri="{BB962C8B-B14F-4D97-AF65-F5344CB8AC3E}">
        <p14:creationId xmlns="" xmlns:p14="http://schemas.microsoft.com/office/powerpoint/2010/main" val="309098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2235"/>
            <a:ext cx="8229600" cy="4530725"/>
          </a:xfrm>
        </p:spPr>
        <p:txBody>
          <a:bodyPr/>
          <a:lstStyle/>
          <a:p>
            <a:r>
              <a:rPr lang="en-US" sz="2400" dirty="0" smtClean="0"/>
              <a:t>We will talk about incorporating and ensuring network security through other aspects</a:t>
            </a:r>
          </a:p>
        </p:txBody>
      </p:sp>
    </p:spTree>
    <p:extLst>
      <p:ext uri="{BB962C8B-B14F-4D97-AF65-F5344CB8AC3E}">
        <p14:creationId xmlns="" xmlns:p14="http://schemas.microsoft.com/office/powerpoint/2010/main" val="10065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14247</TotalTime>
  <Words>816</Words>
  <Application>Microsoft Office PowerPoint</Application>
  <PresentationFormat>On-screen Show (4:3)</PresentationFormat>
  <Paragraphs>112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os-8</vt:lpstr>
      <vt:lpstr>Slide 1</vt:lpstr>
      <vt:lpstr>Summary of the Previous Lecture</vt:lpstr>
      <vt:lpstr>Summary of the previous lecture</vt:lpstr>
      <vt:lpstr>Slide 4</vt:lpstr>
      <vt:lpstr>Outlines of today’s lecture</vt:lpstr>
      <vt:lpstr>Objectives</vt:lpstr>
      <vt:lpstr>Slide 7</vt:lpstr>
      <vt:lpstr>Potential locations for confidentiality attacks</vt:lpstr>
      <vt:lpstr>Link vs. end to end encryption</vt:lpstr>
      <vt:lpstr>Slide 10</vt:lpstr>
      <vt:lpstr>Needs both</vt:lpstr>
      <vt:lpstr>Placement of end to end Encryption</vt:lpstr>
      <vt:lpstr>Cont.</vt:lpstr>
      <vt:lpstr>Encryption Coverage Implications of Store-and-Forward Communications</vt:lpstr>
      <vt:lpstr>Drawback</vt:lpstr>
      <vt:lpstr>Encryption vs. protocol</vt:lpstr>
      <vt:lpstr>Traffic Analysis</vt:lpstr>
      <vt:lpstr>Traffic Confidentiality</vt:lpstr>
      <vt:lpstr>Key Distribution</vt:lpstr>
      <vt:lpstr>Key Distribution</vt:lpstr>
      <vt:lpstr>Summary</vt:lpstr>
      <vt:lpstr>Next lecture topics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572</cp:revision>
  <cp:lastPrinted>2001-06-14T13:58:17Z</cp:lastPrinted>
  <dcterms:created xsi:type="dcterms:W3CDTF">2011-01-13T23:43:38Z</dcterms:created>
  <dcterms:modified xsi:type="dcterms:W3CDTF">2015-06-16T05:54:12Z</dcterms:modified>
</cp:coreProperties>
</file>