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9"/>
  </p:notesMasterIdLst>
  <p:handoutMasterIdLst>
    <p:handoutMasterId r:id="rId30"/>
  </p:handoutMasterIdLst>
  <p:sldIdLst>
    <p:sldId id="403" r:id="rId2"/>
    <p:sldId id="925" r:id="rId3"/>
    <p:sldId id="1024" r:id="rId4"/>
    <p:sldId id="1028" r:id="rId5"/>
    <p:sldId id="483" r:id="rId6"/>
    <p:sldId id="348" r:id="rId7"/>
    <p:sldId id="1021" r:id="rId8"/>
    <p:sldId id="1023" r:id="rId9"/>
    <p:sldId id="969" r:id="rId10"/>
    <p:sldId id="970" r:id="rId11"/>
    <p:sldId id="971" r:id="rId12"/>
    <p:sldId id="972" r:id="rId13"/>
    <p:sldId id="992" r:id="rId14"/>
    <p:sldId id="1012" r:id="rId15"/>
    <p:sldId id="993" r:id="rId16"/>
    <p:sldId id="994" r:id="rId17"/>
    <p:sldId id="995" r:id="rId18"/>
    <p:sldId id="996" r:id="rId19"/>
    <p:sldId id="997" r:id="rId20"/>
    <p:sldId id="998" r:id="rId21"/>
    <p:sldId id="999" r:id="rId22"/>
    <p:sldId id="1000" r:id="rId23"/>
    <p:sldId id="1001" r:id="rId24"/>
    <p:sldId id="1008" r:id="rId25"/>
    <p:sldId id="963" r:id="rId26"/>
    <p:sldId id="575" r:id="rId27"/>
    <p:sldId id="501" r:id="rId28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23" autoAdjust="0"/>
    <p:restoredTop sz="87228" autoAdjust="0"/>
  </p:normalViewPr>
  <p:slideViewPr>
    <p:cSldViewPr snapToGrid="0">
      <p:cViewPr varScale="1">
        <p:scale>
          <a:sx n="59" d="100"/>
          <a:sy n="59" d="100"/>
        </p:scale>
        <p:origin x="-157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44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19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Previous Lecture</a:t>
            </a:r>
            <a:endParaRPr lang="en-US" alt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altLang="en-US" sz="2400" dirty="0"/>
              <a:t>We have discussed public/ asymmetric key cryptography in </a:t>
            </a:r>
            <a:r>
              <a:rPr lang="en-US" altLang="en-US" sz="2400" dirty="0" smtClean="0"/>
              <a:t>detail and RSA was discussed as an example.</a:t>
            </a:r>
          </a:p>
          <a:p>
            <a:pPr lvl="1"/>
            <a:r>
              <a:rPr lang="en-US" altLang="en-US" sz="2400" dirty="0" smtClean="0"/>
              <a:t>RSA Algorithm</a:t>
            </a:r>
          </a:p>
          <a:p>
            <a:r>
              <a:rPr lang="en-US" altLang="en-US" sz="2400" dirty="0" smtClean="0"/>
              <a:t>We </a:t>
            </a:r>
            <a:r>
              <a:rPr lang="en-US" altLang="en-US" sz="2400" dirty="0"/>
              <a:t>have explored </a:t>
            </a:r>
            <a:r>
              <a:rPr lang="en-US" altLang="en-US" sz="2400" dirty="0" smtClean="0"/>
              <a:t>the TRNG and PRNG</a:t>
            </a:r>
          </a:p>
          <a:p>
            <a:pPr lvl="1"/>
            <a:r>
              <a:rPr lang="en-US" altLang="en-US" sz="2400" dirty="0" smtClean="0"/>
              <a:t>Introduction to Pseudorandom Numbers</a:t>
            </a:r>
          </a:p>
          <a:p>
            <a:pPr lvl="1"/>
            <a:r>
              <a:rPr lang="en-US" altLang="en-US" sz="2400" dirty="0" smtClean="0"/>
              <a:t>Some Pseudorandom Number Generators</a:t>
            </a:r>
          </a:p>
          <a:p>
            <a:pPr lvl="1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6457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6740"/>
          </a:xfrm>
        </p:spPr>
        <p:txBody>
          <a:bodyPr/>
          <a:lstStyle/>
          <a:p>
            <a:r>
              <a:rPr lang="en-US" dirty="0" smtClean="0"/>
              <a:t>Summary of the Previous Lecture</a:t>
            </a:r>
            <a:endParaRPr lang="en-US" altLang="en-US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/>
          <a:lstStyle/>
          <a:p>
            <a:r>
              <a:rPr lang="en-AU" altLang="en-US" sz="2400" dirty="0" smtClean="0"/>
              <a:t>by </a:t>
            </a:r>
            <a:r>
              <a:rPr lang="en-AU" altLang="en-US" sz="2400" dirty="0" err="1" smtClean="0"/>
              <a:t>Rivest</a:t>
            </a:r>
            <a:r>
              <a:rPr lang="en-AU" altLang="en-US" sz="2400" dirty="0" smtClean="0"/>
              <a:t>, Shamir &amp; </a:t>
            </a:r>
            <a:r>
              <a:rPr lang="en-AU" altLang="en-US" sz="2400" dirty="0" err="1" smtClean="0"/>
              <a:t>Adleman</a:t>
            </a:r>
            <a:r>
              <a:rPr lang="en-AU" altLang="en-US" sz="2400" dirty="0" smtClean="0"/>
              <a:t> of MIT in 1977 </a:t>
            </a:r>
          </a:p>
          <a:p>
            <a:r>
              <a:rPr lang="en-AU" altLang="en-US" sz="2400" dirty="0" smtClean="0"/>
              <a:t>best known &amp; widely used public-key scheme</a:t>
            </a:r>
          </a:p>
          <a:p>
            <a:r>
              <a:rPr lang="en-US" altLang="en-US" sz="2400" dirty="0" smtClean="0"/>
              <a:t>Block cipher scheme: plaintext and </a:t>
            </a:r>
            <a:r>
              <a:rPr lang="en-US" altLang="en-US" sz="2400" dirty="0" err="1" smtClean="0"/>
              <a:t>ciphertext</a:t>
            </a:r>
            <a:r>
              <a:rPr lang="en-US" altLang="en-US" sz="2400" dirty="0" smtClean="0"/>
              <a:t> are integer between 0 to n-1 for some n</a:t>
            </a:r>
          </a:p>
          <a:p>
            <a:r>
              <a:rPr lang="en-US" altLang="en-US" sz="2400" dirty="0" smtClean="0"/>
              <a:t>Use large integers e.g. n = 1024 bits </a:t>
            </a:r>
          </a:p>
        </p:txBody>
      </p:sp>
      <p:pic>
        <p:nvPicPr>
          <p:cNvPr id="2050" name="Picture 2" descr="http://www.usc.edu/dept/molecular-science/pictures/RSA-2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2611" y="3457075"/>
            <a:ext cx="5101389" cy="340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89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792162"/>
          </a:xfrm>
        </p:spPr>
        <p:txBody>
          <a:bodyPr/>
          <a:lstStyle/>
          <a:p>
            <a:r>
              <a:rPr lang="en-US" dirty="0" smtClean="0"/>
              <a:t>Summary of the Previous Lecture</a:t>
            </a:r>
            <a:endParaRPr lang="en-US" altLang="en-US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5257800"/>
          </a:xfrm>
        </p:spPr>
        <p:txBody>
          <a:bodyPr/>
          <a:lstStyle/>
          <a:p>
            <a:r>
              <a:rPr lang="en-AU" altLang="en-US" sz="2400" dirty="0" smtClean="0"/>
              <a:t>sample RSA encryption/decryption is: </a:t>
            </a:r>
          </a:p>
          <a:p>
            <a:r>
              <a:rPr lang="en-AU" altLang="en-US" sz="2400" dirty="0" smtClean="0"/>
              <a:t>given message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M = 88</a:t>
            </a:r>
            <a:r>
              <a:rPr lang="en-AU" altLang="en-US" sz="2400" dirty="0" smtClean="0"/>
              <a:t> (</a:t>
            </a:r>
            <a:r>
              <a:rPr lang="en-AU" altLang="en-US" sz="2400" dirty="0" err="1" smtClean="0"/>
              <a:t>nb.</a:t>
            </a:r>
            <a:r>
              <a:rPr lang="en-AU" altLang="en-US" sz="2400" dirty="0" smtClean="0"/>
              <a:t>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88&lt;187</a:t>
            </a:r>
            <a:r>
              <a:rPr lang="en-AU" altLang="en-US" sz="2400" dirty="0" smtClean="0"/>
              <a:t>)</a:t>
            </a:r>
          </a:p>
          <a:p>
            <a:r>
              <a:rPr lang="en-AU" altLang="en-US" sz="2400" dirty="0" smtClean="0"/>
              <a:t>encryption: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AU" altLang="en-US" sz="2400" dirty="0" smtClean="0">
                <a:latin typeface="Courier New" panose="02070309020205020404" pitchFamily="49" charset="0"/>
              </a:rPr>
              <a:t>C = 88</a:t>
            </a:r>
            <a:r>
              <a:rPr lang="en-AU" altLang="en-US" sz="2400" baseline="30000" dirty="0" smtClean="0">
                <a:latin typeface="Courier New" panose="02070309020205020404" pitchFamily="49" charset="0"/>
              </a:rPr>
              <a:t>7</a:t>
            </a:r>
            <a:r>
              <a:rPr lang="en-AU" altLang="en-US" sz="2400" dirty="0" smtClean="0">
                <a:latin typeface="Courier New" panose="02070309020205020404" pitchFamily="49" charset="0"/>
              </a:rPr>
              <a:t> mod 187 = 11</a:t>
            </a:r>
            <a:r>
              <a:rPr lang="en-AU" altLang="en-US" sz="2400" dirty="0" smtClean="0"/>
              <a:t> </a:t>
            </a:r>
          </a:p>
          <a:p>
            <a:r>
              <a:rPr lang="en-AU" altLang="en-US" sz="2400" dirty="0" smtClean="0"/>
              <a:t>decryption: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AU" altLang="en-US" sz="2400" dirty="0" smtClean="0">
                <a:latin typeface="Courier New" panose="02070309020205020404" pitchFamily="49" charset="0"/>
              </a:rPr>
              <a:t>M = 11</a:t>
            </a:r>
            <a:r>
              <a:rPr lang="en-AU" altLang="en-US" sz="2400" baseline="30000" dirty="0" smtClean="0">
                <a:latin typeface="Courier New" panose="02070309020205020404" pitchFamily="49" charset="0"/>
              </a:rPr>
              <a:t>23</a:t>
            </a:r>
            <a:r>
              <a:rPr lang="en-AU" altLang="en-US" sz="2400" dirty="0" smtClean="0">
                <a:latin typeface="Courier New" panose="02070309020205020404" pitchFamily="49" charset="0"/>
              </a:rPr>
              <a:t> mod 187 = 88</a:t>
            </a:r>
            <a:r>
              <a:rPr lang="en-AU" altLang="en-US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7936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06450" y="164915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609600" indent="-609600">
              <a:buFontTx/>
              <a:buAutoNum type="arabicPeriod"/>
            </a:pPr>
            <a:r>
              <a:rPr lang="en-US" altLang="en-US" sz="2400" dirty="0" smtClean="0"/>
              <a:t>Attacks </a:t>
            </a:r>
            <a:r>
              <a:rPr lang="en-US" altLang="en-US" sz="2400" dirty="0"/>
              <a:t>on Pseudorandom generators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2400" dirty="0"/>
              <a:t>Tests for pseudorandom functions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2400" dirty="0"/>
              <a:t>True Random </a:t>
            </a:r>
            <a:r>
              <a:rPr lang="en-US" altLang="en-US" sz="2400" dirty="0" smtClean="0"/>
              <a:t>generators</a:t>
            </a: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of the random numbers and pseudorandom numbers .</a:t>
            </a:r>
            <a:endParaRPr lang="en-US" sz="2400" dirty="0"/>
          </a:p>
          <a:p>
            <a:r>
              <a:rPr lang="en-US" sz="2400" dirty="0" smtClean="0"/>
              <a:t>You would be able understand the use and implementation of TRNG, PRNG and PRF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0833" y="1038730"/>
            <a:ext cx="81293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lang="en-US" sz="2400" dirty="0"/>
              <a:t>A </a:t>
            </a:r>
            <a:r>
              <a:rPr lang="en-US" sz="2400" b="1" dirty="0"/>
              <a:t>random number generator</a:t>
            </a:r>
            <a:r>
              <a:rPr lang="en-US" sz="2400" dirty="0"/>
              <a:t> (RNG) is a computational or physical device designed to generate a sequence of </a:t>
            </a:r>
            <a:r>
              <a:rPr lang="en-US" sz="2400" b="1" dirty="0"/>
              <a:t>numbers</a:t>
            </a:r>
            <a:r>
              <a:rPr lang="en-US" sz="2400" dirty="0"/>
              <a:t> or symbols that lack any pattern, i.e. appear </a:t>
            </a:r>
            <a:r>
              <a:rPr lang="en-US" sz="2400" b="1" dirty="0"/>
              <a:t>random</a:t>
            </a:r>
            <a:r>
              <a:rPr lang="en-US" sz="2400" dirty="0"/>
              <a:t>. The many applications of randomness have led to the development of several different methods for generating </a:t>
            </a:r>
            <a:r>
              <a:rPr lang="en-US" sz="2400" b="1" dirty="0"/>
              <a:t>random</a:t>
            </a:r>
            <a:r>
              <a:rPr lang="en-US" sz="2400" dirty="0"/>
              <a:t> data</a:t>
            </a:r>
            <a:endParaRPr kumimoji="1" lang="en-US" sz="2400" dirty="0">
              <a:latin typeface="+mn-lt"/>
              <a:cs typeface="ＭＳ Ｐゴシック" charset="-128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00833" y="277813"/>
            <a:ext cx="8285967" cy="5762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r>
              <a:rPr kumimoji="1" lang="en-US" dirty="0" smtClean="0"/>
              <a:t>True Random </a:t>
            </a:r>
            <a:r>
              <a:rPr kumimoji="1" lang="en-US" dirty="0"/>
              <a:t>number generator </a:t>
            </a:r>
            <a:r>
              <a:rPr kumimoji="1" lang="en-US" dirty="0" smtClean="0"/>
              <a:t>(TRNG</a:t>
            </a:r>
            <a:r>
              <a:rPr kumimoji="1" lang="en-US" dirty="0"/>
              <a:t>)</a:t>
            </a:r>
            <a:endParaRPr lang="en-US" altLang="en-US" kern="0" dirty="0"/>
          </a:p>
        </p:txBody>
      </p:sp>
    </p:spTree>
    <p:extLst>
      <p:ext uri="{BB962C8B-B14F-4D97-AF65-F5344CB8AC3E}">
        <p14:creationId xmlns:p14="http://schemas.microsoft.com/office/powerpoint/2010/main" xmlns="" val="17998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50" y="1191615"/>
            <a:ext cx="7277854" cy="461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366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Introduction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r>
              <a:rPr lang="en-US" altLang="en-US" sz="2400" dirty="0"/>
              <a:t>Usage</a:t>
            </a:r>
          </a:p>
          <a:p>
            <a:pPr lvl="1"/>
            <a:r>
              <a:rPr lang="en-US" altLang="en-US" sz="2400" dirty="0"/>
              <a:t>Almost all network security protocols rely on the randomness of certain parameters</a:t>
            </a:r>
          </a:p>
          <a:p>
            <a:pPr lvl="2"/>
            <a:r>
              <a:rPr lang="en-US" altLang="en-US" sz="2400" dirty="0"/>
              <a:t> Nonce  - used to avoid replay</a:t>
            </a:r>
          </a:p>
          <a:p>
            <a:pPr lvl="2"/>
            <a:r>
              <a:rPr lang="en-US" altLang="en-US" sz="2400" dirty="0"/>
              <a:t>  session key </a:t>
            </a:r>
          </a:p>
          <a:p>
            <a:pPr lvl="2"/>
            <a:r>
              <a:rPr lang="en-US" altLang="en-US" sz="2400" dirty="0"/>
              <a:t>Unique parameters in digital signatures</a:t>
            </a:r>
          </a:p>
          <a:p>
            <a:pPr lvl="1"/>
            <a:r>
              <a:rPr lang="en-US" altLang="en-US" sz="2400" dirty="0"/>
              <a:t> Monte Carlo Simulations -</a:t>
            </a:r>
          </a:p>
          <a:p>
            <a:pPr lvl="2"/>
            <a:r>
              <a:rPr lang="en-US" altLang="en-US" sz="2400" dirty="0"/>
              <a:t>is a mathematical technique for numerically solving differential equations. Randomly generates scenarios for collecting statistics.</a:t>
            </a:r>
          </a:p>
        </p:txBody>
      </p:sp>
    </p:spTree>
    <p:extLst>
      <p:ext uri="{BB962C8B-B14F-4D97-AF65-F5344CB8AC3E}">
        <p14:creationId xmlns:p14="http://schemas.microsoft.com/office/powerpoint/2010/main" xmlns="" val="202259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685800"/>
          </a:xfrm>
        </p:spPr>
        <p:txBody>
          <a:bodyPr/>
          <a:lstStyle/>
          <a:p>
            <a:r>
              <a:rPr lang="en-US" altLang="en-US" sz="3600" dirty="0"/>
              <a:t>Introduction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90600"/>
            <a:ext cx="7772400" cy="5562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(Desirable) Properties of Pseudorandom Numbers</a:t>
            </a:r>
          </a:p>
          <a:p>
            <a:pPr lvl="1">
              <a:lnSpc>
                <a:spcPct val="80000"/>
              </a:lnSpc>
            </a:pPr>
            <a:r>
              <a:rPr lang="en-US" altLang="en-US" sz="2200" b="1" dirty="0"/>
              <a:t>Uncorrelated Sequences - </a:t>
            </a:r>
            <a:r>
              <a:rPr lang="en-US" altLang="en-US" sz="2200" dirty="0"/>
              <a:t>The sequences of random numbers should be serially </a:t>
            </a:r>
            <a:r>
              <a:rPr lang="en-US" altLang="en-US" sz="2200" i="1" dirty="0"/>
              <a:t>uncorrelated</a:t>
            </a:r>
          </a:p>
          <a:p>
            <a:pPr lvl="1">
              <a:lnSpc>
                <a:spcPct val="80000"/>
              </a:lnSpc>
            </a:pPr>
            <a:r>
              <a:rPr lang="en-US" altLang="en-US" sz="2200" b="1" dirty="0"/>
              <a:t>Long Period</a:t>
            </a:r>
            <a:r>
              <a:rPr lang="en-US" altLang="en-US" sz="2200" dirty="0"/>
              <a:t> - The generator should be of </a:t>
            </a:r>
            <a:r>
              <a:rPr lang="en-US" altLang="en-US" sz="2200" i="1" dirty="0"/>
              <a:t>long period</a:t>
            </a:r>
            <a:r>
              <a:rPr lang="en-US" altLang="en-US" sz="2200" dirty="0"/>
              <a:t> (ideally, the generator should not repeat; practically, the repetition should occur only after the generation of a very large set of random numbers).</a:t>
            </a:r>
          </a:p>
          <a:p>
            <a:pPr lvl="1">
              <a:lnSpc>
                <a:spcPct val="80000"/>
              </a:lnSpc>
            </a:pPr>
            <a:r>
              <a:rPr lang="en-US" altLang="en-US" sz="2200" b="1" dirty="0"/>
              <a:t>Uniformity</a:t>
            </a:r>
            <a:r>
              <a:rPr lang="en-US" altLang="en-US" sz="2200" dirty="0"/>
              <a:t> - The sequence of random numbers should be uniform, and unbiased. That is, equal fractions of random numbers should fall into equal ``areas'' in space. </a:t>
            </a:r>
            <a:r>
              <a:rPr lang="en-US" altLang="en-US" sz="2200" dirty="0" err="1"/>
              <a:t>Eg</a:t>
            </a:r>
            <a:r>
              <a:rPr lang="en-US" altLang="en-US" sz="2200" dirty="0"/>
              <a:t>. if random numbers on [0,1) are to be generated, it would be poor practice were more than half to fall into [0, 0.1), presuming the sample size is sufficiently large.</a:t>
            </a:r>
          </a:p>
          <a:p>
            <a:pPr lvl="1">
              <a:lnSpc>
                <a:spcPct val="80000"/>
              </a:lnSpc>
            </a:pPr>
            <a:r>
              <a:rPr lang="en-US" altLang="en-US" sz="2200" b="1" dirty="0"/>
              <a:t>Efficiency</a:t>
            </a:r>
            <a:r>
              <a:rPr lang="en-US" altLang="en-US" sz="2200" dirty="0"/>
              <a:t> - The generator should be efficient. Low overhead  for massively parallel computations.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47204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 altLang="en-US" sz="3200" b="1"/>
              <a:t>The Random Number Cycle</a:t>
            </a:r>
            <a:br>
              <a:rPr lang="en-US" altLang="en-US" sz="3200" b="1"/>
            </a:br>
            <a:endParaRPr lang="en-US" altLang="en-US" sz="3200" b="1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21105" y="952500"/>
            <a:ext cx="4186989" cy="5568616"/>
          </a:xfrm>
        </p:spPr>
        <p:txBody>
          <a:bodyPr/>
          <a:lstStyle/>
          <a:p>
            <a:r>
              <a:rPr lang="en-US" altLang="en-US" sz="1800" dirty="0"/>
              <a:t>Almost all random number generators have as their basis a sequence of pseudorandom integers </a:t>
            </a:r>
          </a:p>
          <a:p>
            <a:r>
              <a:rPr lang="en-US" altLang="en-US" sz="1800" dirty="0"/>
              <a:t>The integers or ``fixed point'' numbers are manipulated arithmetically to yield floating point or ``real'' numbers. </a:t>
            </a:r>
          </a:p>
          <a:p>
            <a:r>
              <a:rPr lang="en-US" altLang="en-US" sz="1800" dirty="0"/>
              <a:t>The Nature of the cycle</a:t>
            </a:r>
          </a:p>
          <a:p>
            <a:pPr lvl="1"/>
            <a:r>
              <a:rPr lang="en-US" altLang="en-US" sz="1600" dirty="0"/>
              <a:t> the sequence has a finite number of integers</a:t>
            </a:r>
          </a:p>
          <a:p>
            <a:pPr lvl="1"/>
            <a:r>
              <a:rPr lang="en-US" altLang="en-US" sz="1600" dirty="0"/>
              <a:t>the sequence gets traversed in a particular order</a:t>
            </a:r>
          </a:p>
          <a:p>
            <a:pPr lvl="1"/>
            <a:r>
              <a:rPr lang="en-US" altLang="en-US" sz="1600" dirty="0"/>
              <a:t>the sequence repeats if the period of the generator is exceeded </a:t>
            </a:r>
          </a:p>
          <a:p>
            <a:pPr lvl="1"/>
            <a:r>
              <a:rPr lang="en-US" altLang="en-US" sz="1600" dirty="0"/>
              <a:t>the integers need not be distinct; that is, they may repeat. </a:t>
            </a:r>
          </a:p>
          <a:p>
            <a:pPr lvl="1"/>
            <a:endParaRPr lang="en-US" altLang="en-US" sz="1600" dirty="0"/>
          </a:p>
          <a:p>
            <a:endParaRPr lang="en-US" altLang="en-US" sz="1800" dirty="0"/>
          </a:p>
          <a:p>
            <a:endParaRPr lang="en-US" altLang="en-US" sz="1800" dirty="0"/>
          </a:p>
        </p:txBody>
      </p:sp>
      <p:pic>
        <p:nvPicPr>
          <p:cNvPr id="5127" name="Picture 7" descr="rn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42672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4392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685800" y="188494"/>
            <a:ext cx="7772400" cy="70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dirty="0"/>
              <a:t>Testing Pseudorandom generators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/>
            <a:r>
              <a:rPr lang="en-US" altLang="en-US" sz="2400" dirty="0" smtClean="0"/>
              <a:t>clever </a:t>
            </a:r>
            <a:r>
              <a:rPr lang="en-US" altLang="en-US" sz="2400" dirty="0"/>
              <a:t>algorithms have been developed which generate sequences of numbers which pass every statistical test used to distinguish random sequences from those containing some pattern or internal order.</a:t>
            </a:r>
          </a:p>
          <a:p>
            <a:pPr lvl="1"/>
            <a:r>
              <a:rPr lang="en-US" altLang="en-US" sz="2400" dirty="0"/>
              <a:t>Tests to check the different properties discusses above.</a:t>
            </a:r>
          </a:p>
          <a:p>
            <a:pPr lvl="1"/>
            <a:r>
              <a:rPr lang="en-US" altLang="en-US" sz="2400" dirty="0"/>
              <a:t>Tests include mean and variance checks. Mean should be close to 0.5 and variance 1/12 = 0.08 for uniformly distributed pseudorandom numbers</a:t>
            </a:r>
            <a:r>
              <a:rPr lang="en-US" altLang="en-US" sz="1800" dirty="0"/>
              <a:t>.</a:t>
            </a:r>
          </a:p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5823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Shuffling Numbers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Sometimes it is desirable to randomize a small set of numbers so that a non-repeating sequence is obtained. 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Games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Oceanographic RAFOS float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It is Important not to repeat numbers. Taking the modulus of a generator like r250 will not work as the numbers could repeat.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One way to do this would be to put the value to be shuffled into an array and to use a random number generator to generate indices into the array to actually shuffle the numbers. The array is then accessed sequentially. </a:t>
            </a:r>
          </a:p>
        </p:txBody>
      </p:sp>
    </p:spTree>
    <p:extLst>
      <p:ext uri="{BB962C8B-B14F-4D97-AF65-F5344CB8AC3E}">
        <p14:creationId xmlns:p14="http://schemas.microsoft.com/office/powerpoint/2010/main" xmlns="" val="392981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Quasi Random Numbers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For some applications pseudo random numbers are a little too random.</a:t>
            </a:r>
          </a:p>
          <a:p>
            <a:r>
              <a:rPr lang="en-US" altLang="en-US" sz="2800"/>
              <a:t>Some portions of the domain are relatively under sampled and other portions are over sampled.</a:t>
            </a:r>
          </a:p>
          <a:p>
            <a:r>
              <a:rPr lang="en-US" altLang="en-US" sz="2800"/>
              <a:t>Quasi Random number generators  maintain a uniform density of coverage over the entire domain by giving up serial independence of subsequenctly generated value in order to obtain a uniform coverage of the domain.</a:t>
            </a:r>
          </a:p>
        </p:txBody>
      </p:sp>
    </p:spTree>
    <p:extLst>
      <p:ext uri="{BB962C8B-B14F-4D97-AF65-F5344CB8AC3E}">
        <p14:creationId xmlns:p14="http://schemas.microsoft.com/office/powerpoint/2010/main" xmlns="" val="396592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Quasi Random Numbers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5573" y="1233488"/>
            <a:ext cx="8760477" cy="4530725"/>
          </a:xfrm>
        </p:spPr>
        <p:txBody>
          <a:bodyPr/>
          <a:lstStyle/>
          <a:p>
            <a:r>
              <a:rPr lang="en-US" sz="2800" dirty="0"/>
              <a:t>Low-discrepancy sequences are also called </a:t>
            </a:r>
            <a:r>
              <a:rPr lang="en-US" sz="2800" b="1" dirty="0"/>
              <a:t>quasi-random</a:t>
            </a:r>
            <a:r>
              <a:rPr lang="en-US" sz="2800" dirty="0"/>
              <a:t> or </a:t>
            </a:r>
            <a:r>
              <a:rPr lang="en-US" sz="2800" b="1" dirty="0"/>
              <a:t>sub-random</a:t>
            </a:r>
            <a:r>
              <a:rPr lang="en-US" sz="2800" dirty="0"/>
              <a:t> sequences, due to their common use as a replacement of uniformly distributed random numbers.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"quasi" modifier is used to denote more clearly that the values of a low-discrepancy sequence are neither random nor </a:t>
            </a:r>
            <a:r>
              <a:rPr lang="en-US" sz="2800" dirty="0" smtClean="0"/>
              <a:t>pseudorandom.</a:t>
            </a:r>
          </a:p>
          <a:p>
            <a:r>
              <a:rPr lang="en-US" sz="2800" dirty="0"/>
              <a:t>S</a:t>
            </a:r>
            <a:r>
              <a:rPr lang="en-US" sz="2800" dirty="0" smtClean="0"/>
              <a:t>uch </a:t>
            </a:r>
            <a:r>
              <a:rPr lang="en-US" sz="2800" dirty="0"/>
              <a:t>sequences share some properties of random variables and in certain applications such as the quasi-Monte Carlo method </a:t>
            </a:r>
            <a:r>
              <a:rPr lang="en-US" sz="2800" dirty="0" smtClean="0"/>
              <a:t>.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18632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Cryptanalytic Attacks on Random Number Generators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2400" dirty="0"/>
          </a:p>
          <a:p>
            <a:r>
              <a:rPr lang="en-US" altLang="en-US" sz="2400" dirty="0"/>
              <a:t>Examples of random parameters in cryptography:</a:t>
            </a:r>
          </a:p>
          <a:p>
            <a:pPr lvl="1"/>
            <a:r>
              <a:rPr lang="en-US" altLang="en-US" sz="2400" dirty="0"/>
              <a:t>Session keys</a:t>
            </a:r>
          </a:p>
          <a:p>
            <a:pPr lvl="1"/>
            <a:r>
              <a:rPr lang="en-US" altLang="en-US" sz="2400" dirty="0"/>
              <a:t>Numbers to be hashed with passwords</a:t>
            </a:r>
          </a:p>
          <a:p>
            <a:pPr lvl="1"/>
            <a:r>
              <a:rPr lang="en-US" altLang="en-US" sz="2400" dirty="0"/>
              <a:t>Parameters in digital signatures</a:t>
            </a:r>
          </a:p>
          <a:p>
            <a:pPr lvl="1"/>
            <a:r>
              <a:rPr lang="en-US" altLang="en-US" sz="2400" dirty="0" err="1" smtClean="0"/>
              <a:t>Nonces</a:t>
            </a:r>
            <a:endParaRPr lang="en-US" altLang="en-US" sz="2400" dirty="0"/>
          </a:p>
          <a:p>
            <a:pPr lvl="2"/>
            <a:r>
              <a:rPr lang="en-US" altLang="en-US" sz="2400" dirty="0" smtClean="0"/>
              <a:t>(</a:t>
            </a:r>
            <a:r>
              <a:rPr lang="en-US" dirty="0"/>
              <a:t>In </a:t>
            </a:r>
            <a:r>
              <a:rPr lang="en-US" b="1" dirty="0"/>
              <a:t>security</a:t>
            </a:r>
            <a:r>
              <a:rPr lang="en-US" dirty="0"/>
              <a:t> engineering, a </a:t>
            </a:r>
            <a:r>
              <a:rPr lang="en-US" b="1" dirty="0"/>
              <a:t>nonce</a:t>
            </a:r>
            <a:r>
              <a:rPr lang="en-US" dirty="0"/>
              <a:t> is an arbitrary number used only once in a cryptographic communication. It is similar in spirit to a </a:t>
            </a:r>
            <a:r>
              <a:rPr lang="en-US" b="1" dirty="0"/>
              <a:t>nonce</a:t>
            </a:r>
            <a:r>
              <a:rPr lang="en-US" dirty="0"/>
              <a:t> word, hence the name. It is often a random or pseudo-random number issued in an authentication protocol to ensure that old communications cannot be reused in replay attacks</a:t>
            </a:r>
            <a:r>
              <a:rPr lang="en-US" altLang="en-US" sz="2400" dirty="0" smtClean="0"/>
              <a:t>)</a:t>
            </a:r>
            <a:endParaRPr lang="en-US" altLang="en-US" sz="2400" dirty="0"/>
          </a:p>
          <a:p>
            <a:r>
              <a:rPr lang="en-US" altLang="en-US" sz="2400" dirty="0"/>
              <a:t>Most of the above are approximated using PRNGs 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07111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Classes of Attacks on PRNGs: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2000" dirty="0"/>
          </a:p>
          <a:p>
            <a:r>
              <a:rPr lang="en-US" altLang="en-US" sz="2000" dirty="0"/>
              <a:t>Direct Cryptanalytic Attack:</a:t>
            </a:r>
          </a:p>
          <a:p>
            <a:pPr lvl="1"/>
            <a:r>
              <a:rPr lang="en-US" altLang="en-US" sz="1800" dirty="0"/>
              <a:t>When the attacker can directly distinguish between PRNG numbers and random numbers (cryptanalyze the PRNG).</a:t>
            </a:r>
          </a:p>
          <a:p>
            <a:pPr lvl="1">
              <a:buFontTx/>
              <a:buNone/>
            </a:pPr>
            <a:endParaRPr lang="en-US" altLang="en-US" sz="1800" dirty="0"/>
          </a:p>
          <a:p>
            <a:r>
              <a:rPr lang="en-US" altLang="en-US" sz="2000" dirty="0"/>
              <a:t>Input Based Attack:</a:t>
            </a:r>
          </a:p>
          <a:p>
            <a:pPr lvl="1"/>
            <a:r>
              <a:rPr lang="en-US" altLang="en-US" sz="1800" dirty="0"/>
              <a:t>When the attacker is able to use knowledge and control of PRNG inputs to  cryptanalyze the PRNG.</a:t>
            </a:r>
          </a:p>
          <a:p>
            <a:pPr lvl="1"/>
            <a:endParaRPr lang="en-US" altLang="en-US" sz="1800" dirty="0"/>
          </a:p>
          <a:p>
            <a:r>
              <a:rPr lang="en-US" altLang="en-US" sz="2000" dirty="0"/>
              <a:t>State Compromise Extension Attacks:</a:t>
            </a:r>
          </a:p>
          <a:p>
            <a:pPr lvl="1"/>
            <a:r>
              <a:rPr lang="en-US" altLang="en-US" sz="1800" dirty="0"/>
              <a:t>When the attacker can guess some information due to an earlier breach of security. The advantage of a previous attack is extended.</a:t>
            </a:r>
          </a:p>
        </p:txBody>
      </p:sp>
    </p:spTree>
    <p:extLst>
      <p:ext uri="{BB962C8B-B14F-4D97-AF65-F5344CB8AC3E}">
        <p14:creationId xmlns:p14="http://schemas.microsoft.com/office/powerpoint/2010/main" xmlns="" val="78198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Direct Cryptanalytic Attacks: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2000"/>
          </a:p>
          <a:p>
            <a:r>
              <a:rPr lang="en-US" altLang="en-US" sz="2000"/>
              <a:t>When the attacker can directly cryptanalyze the PRNG.</a:t>
            </a:r>
          </a:p>
          <a:p>
            <a:endParaRPr lang="en-US" altLang="en-US" sz="2000"/>
          </a:p>
          <a:p>
            <a:r>
              <a:rPr lang="en-US" altLang="en-US" sz="2000"/>
              <a:t>Applicable to most PRNGs</a:t>
            </a:r>
          </a:p>
          <a:p>
            <a:endParaRPr lang="en-US" altLang="en-US" sz="2000"/>
          </a:p>
          <a:p>
            <a:r>
              <a:rPr lang="en-US" altLang="en-US" sz="2000"/>
              <a:t>Not applicable when the attacker is not able to directly see the output of the PRNG.</a:t>
            </a:r>
          </a:p>
          <a:p>
            <a:pPr lvl="1"/>
            <a:r>
              <a:rPr lang="en-US" altLang="en-US" sz="1800"/>
              <a:t>Eg A PRNG used to generate triple-DES keys. Here the output of the PRNG is never directly seen by an attacker.</a:t>
            </a:r>
          </a:p>
          <a:p>
            <a:pPr>
              <a:buFontTx/>
              <a:buNone/>
            </a:pPr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xmlns="" val="29589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Input Based Attacks: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/>
              <a:t>When an attacker used knowledge or control of the inputs to cyptanalyze the PRNG output.</a:t>
            </a:r>
          </a:p>
          <a:p>
            <a:r>
              <a:rPr lang="en-US" altLang="en-US" sz="2000"/>
              <a:t>Types:</a:t>
            </a:r>
          </a:p>
          <a:p>
            <a:pPr lvl="1"/>
            <a:r>
              <a:rPr lang="en-US" altLang="en-US" sz="1800"/>
              <a:t>Known Input</a:t>
            </a:r>
          </a:p>
          <a:p>
            <a:pPr lvl="2"/>
            <a:r>
              <a:rPr lang="en-US" altLang="en-US" sz="1600"/>
              <a:t>If the inputs to the PRNG, that are designed to be difficult for a user to guess, turn out to be easily deducible. Eg disk latency time. When the user is accessing a network disk, the attacker can observe the latency time. </a:t>
            </a:r>
          </a:p>
          <a:p>
            <a:pPr lvl="1"/>
            <a:r>
              <a:rPr lang="en-US" altLang="en-US" sz="1800"/>
              <a:t>Chosen input</a:t>
            </a:r>
          </a:p>
          <a:p>
            <a:pPr lvl="2"/>
            <a:r>
              <a:rPr lang="en-US" altLang="en-US" sz="1600"/>
              <a:t>Practical against smartcards, applications that feed incoming messages (username/password etc) to the PRNG as entropy samples.</a:t>
            </a:r>
          </a:p>
          <a:p>
            <a:pPr lvl="1"/>
            <a:r>
              <a:rPr lang="en-US" altLang="en-US" sz="1800"/>
              <a:t>Replayed Input</a:t>
            </a:r>
          </a:p>
          <a:p>
            <a:pPr lvl="2"/>
            <a:r>
              <a:rPr lang="en-US" altLang="en-US" sz="1600"/>
              <a:t>Similar to chosen input, except it requires less sophistication on the part of the attacker.</a:t>
            </a:r>
          </a:p>
          <a:p>
            <a:pPr lvl="2">
              <a:buFontTx/>
              <a:buNone/>
            </a:pPr>
            <a:endParaRPr lang="en-US" altLang="en-US" sz="1600"/>
          </a:p>
        </p:txBody>
      </p:sp>
    </p:spTree>
    <p:extLst>
      <p:ext uri="{BB962C8B-B14F-4D97-AF65-F5344CB8AC3E}">
        <p14:creationId xmlns:p14="http://schemas.microsoft.com/office/powerpoint/2010/main" xmlns="" val="65521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State Compromise Extension Attacks: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/>
              <a:t>Attempts to extend the advantages of a temporary security breach</a:t>
            </a:r>
          </a:p>
          <a:p>
            <a:r>
              <a:rPr lang="en-US" altLang="en-US" sz="2000"/>
              <a:t>These breaches can be:</a:t>
            </a:r>
          </a:p>
          <a:p>
            <a:pPr lvl="1"/>
            <a:r>
              <a:rPr lang="en-US" altLang="en-US" sz="1800"/>
              <a:t>Inadvertent leak</a:t>
            </a:r>
          </a:p>
          <a:p>
            <a:pPr lvl="1"/>
            <a:r>
              <a:rPr lang="en-US" altLang="en-US" sz="1800"/>
              <a:t>Previous cryptographic success</a:t>
            </a:r>
          </a:p>
          <a:p>
            <a:r>
              <a:rPr lang="en-US" altLang="en-US" sz="2000"/>
              <a:t>This attack is successful when:</a:t>
            </a:r>
          </a:p>
          <a:p>
            <a:pPr lvl="1"/>
            <a:r>
              <a:rPr lang="en-US" altLang="en-US" sz="1800"/>
              <a:t>The attacker learns the internal state of the system at state S and it’s:</a:t>
            </a:r>
          </a:p>
          <a:p>
            <a:pPr lvl="1"/>
            <a:r>
              <a:rPr lang="en-US" altLang="en-US" sz="1800"/>
              <a:t>Able to recover unknown PRNG outputs from before S was compromised. OR</a:t>
            </a:r>
          </a:p>
          <a:p>
            <a:pPr lvl="1"/>
            <a:r>
              <a:rPr lang="en-US" altLang="en-US" sz="1800"/>
              <a:t>Recover outputs from after a PRNG has collected a sequence of inputs that an attacker cannot otherwise guess.</a:t>
            </a:r>
          </a:p>
          <a:p>
            <a:r>
              <a:rPr lang="en-US" altLang="en-US" sz="2000"/>
              <a:t>These attacks usually succeed when the system is started in guessable state (due to lack of entropy):</a:t>
            </a:r>
          </a:p>
        </p:txBody>
      </p:sp>
    </p:spTree>
    <p:extLst>
      <p:ext uri="{BB962C8B-B14F-4D97-AF65-F5344CB8AC3E}">
        <p14:creationId xmlns:p14="http://schemas.microsoft.com/office/powerpoint/2010/main" xmlns="" val="356742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State Compromise Extension Attacks (cont):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/>
              <a:t>These attacks are classified as:</a:t>
            </a:r>
          </a:p>
          <a:p>
            <a:endParaRPr lang="en-US" altLang="en-US" sz="2000"/>
          </a:p>
          <a:p>
            <a:pPr lvl="1"/>
            <a:r>
              <a:rPr lang="en-US" altLang="en-US" sz="1800"/>
              <a:t>Backtracking attacks</a:t>
            </a:r>
          </a:p>
          <a:p>
            <a:pPr lvl="2"/>
            <a:r>
              <a:rPr lang="en-US" altLang="en-US" sz="1600"/>
              <a:t>Uses the compromise of PRNG state S to learn about all previous PRNG outputs.</a:t>
            </a:r>
          </a:p>
          <a:p>
            <a:pPr lvl="1"/>
            <a:r>
              <a:rPr lang="en-US" altLang="en-US" sz="1800"/>
              <a:t>Permanent compromise attack</a:t>
            </a:r>
          </a:p>
          <a:p>
            <a:pPr lvl="2"/>
            <a:r>
              <a:rPr lang="en-US" altLang="en-US" sz="1600"/>
              <a:t>Once S has been compromised, all future and past outputs of the PRNG are vulnerable.</a:t>
            </a:r>
          </a:p>
          <a:p>
            <a:pPr lvl="1"/>
            <a:r>
              <a:rPr lang="en-US" altLang="en-US" sz="1800"/>
              <a:t>Iterative guessing attacks</a:t>
            </a:r>
          </a:p>
          <a:p>
            <a:pPr lvl="2"/>
            <a:r>
              <a:rPr lang="en-US" altLang="en-US" sz="1600"/>
              <a:t>Uses the knowledge of state S that was compromised at time t and the intervening PRNG outputs to guess the state S’ at time t+</a:t>
            </a:r>
            <a:r>
              <a:rPr lang="el-GR" altLang="en-US" sz="1600">
                <a:cs typeface="Arial" panose="020B0604020202020204" pitchFamily="34" charset="0"/>
              </a:rPr>
              <a:t>Δ</a:t>
            </a:r>
            <a:r>
              <a:rPr lang="en-US" altLang="en-US" sz="1600">
                <a:cs typeface="Arial" panose="020B0604020202020204" pitchFamily="34" charset="0"/>
              </a:rPr>
              <a:t>.</a:t>
            </a:r>
            <a:endParaRPr lang="el-GR" altLang="en-US" sz="1600">
              <a:cs typeface="Arial" panose="020B0604020202020204" pitchFamily="34" charset="0"/>
            </a:endParaRPr>
          </a:p>
          <a:p>
            <a:pPr lvl="1"/>
            <a:r>
              <a:rPr lang="en-US" altLang="en-US" sz="1800"/>
              <a:t>Meet-in-the-middle attacks</a:t>
            </a:r>
          </a:p>
          <a:p>
            <a:pPr lvl="2"/>
            <a:r>
              <a:rPr lang="en-US" altLang="en-US" sz="1600"/>
              <a:t>Combination of iterative guessing and backtracking.</a:t>
            </a:r>
          </a:p>
        </p:txBody>
      </p:sp>
    </p:spTree>
    <p:extLst>
      <p:ext uri="{BB962C8B-B14F-4D97-AF65-F5344CB8AC3E}">
        <p14:creationId xmlns:p14="http://schemas.microsoft.com/office/powerpoint/2010/main" xmlns="" val="135410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Some Examples: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2000"/>
          </a:p>
          <a:p>
            <a:r>
              <a:rPr lang="en-US" altLang="en-US" sz="2000"/>
              <a:t>X 9.17 PRNG:</a:t>
            </a:r>
          </a:p>
          <a:p>
            <a:pPr lvl="1"/>
            <a:r>
              <a:rPr lang="en-US" altLang="en-US" sz="1800"/>
              <a:t>Vulnerable to </a:t>
            </a:r>
            <a:r>
              <a:rPr lang="en-US" altLang="en-US" sz="1800" i="1"/>
              <a:t>Input based attack</a:t>
            </a:r>
            <a:r>
              <a:rPr lang="en-US" altLang="en-US" sz="1800"/>
              <a:t> and </a:t>
            </a:r>
            <a:r>
              <a:rPr lang="en-US" altLang="en-US" sz="1800" i="1"/>
              <a:t>state compromise extension attacks</a:t>
            </a:r>
            <a:r>
              <a:rPr lang="en-US" altLang="en-US" sz="1800"/>
              <a:t>.</a:t>
            </a:r>
          </a:p>
          <a:p>
            <a:endParaRPr lang="en-US" altLang="en-US" sz="2000"/>
          </a:p>
          <a:p>
            <a:r>
              <a:rPr lang="en-US" altLang="en-US" sz="2000"/>
              <a:t>DSA PRNG:</a:t>
            </a:r>
          </a:p>
          <a:p>
            <a:pPr lvl="1"/>
            <a:r>
              <a:rPr lang="en-US" altLang="en-US" sz="1800"/>
              <a:t>Vulnerable only to </a:t>
            </a:r>
            <a:r>
              <a:rPr lang="en-US" altLang="en-US" sz="1800" i="1"/>
              <a:t>state compromise extension attacks</a:t>
            </a:r>
            <a:r>
              <a:rPr lang="en-US" altLang="en-US" sz="1800"/>
              <a:t>.</a:t>
            </a:r>
          </a:p>
          <a:p>
            <a:endParaRPr lang="en-US" altLang="en-US" sz="2000"/>
          </a:p>
          <a:p>
            <a:r>
              <a:rPr lang="en-US" altLang="en-US" sz="2000"/>
              <a:t>RSAREF PRNG:</a:t>
            </a:r>
          </a:p>
          <a:p>
            <a:pPr lvl="1"/>
            <a:r>
              <a:rPr lang="en-US" altLang="en-US" sz="1800"/>
              <a:t>Vulnerable to </a:t>
            </a:r>
            <a:r>
              <a:rPr lang="en-US" altLang="en-US" sz="1800" i="1"/>
              <a:t>Input based attack</a:t>
            </a:r>
            <a:r>
              <a:rPr lang="en-US" altLang="en-US" sz="1800"/>
              <a:t> and </a:t>
            </a:r>
            <a:r>
              <a:rPr lang="en-US" altLang="en-US" sz="1800" i="1"/>
              <a:t>state compromise extension attacks</a:t>
            </a:r>
            <a:r>
              <a:rPr lang="en-US" altLang="en-US" sz="1800"/>
              <a:t>. </a:t>
            </a:r>
          </a:p>
          <a:p>
            <a:pPr>
              <a:buFontTx/>
              <a:buNone/>
            </a:pPr>
            <a:endParaRPr lang="en-US" altLang="en-US" sz="2000"/>
          </a:p>
          <a:p>
            <a:pPr lvl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xmlns="" val="376352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Tests for Randomness in Random Numbers: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2000">
              <a:cs typeface="Arial" panose="020B0604020202020204" pitchFamily="34" charset="0"/>
            </a:endParaRPr>
          </a:p>
          <a:p>
            <a:r>
              <a:rPr lang="en-US" altLang="en-US" sz="2000">
                <a:cs typeface="Arial" panose="020B0604020202020204" pitchFamily="34" charset="0"/>
              </a:rPr>
              <a:t>Quantitative tests:</a:t>
            </a:r>
          </a:p>
          <a:p>
            <a:pPr lvl="1"/>
            <a:r>
              <a:rPr lang="el-GR" altLang="en-US" sz="1800">
                <a:cs typeface="Arial" panose="020B0604020202020204" pitchFamily="34" charset="0"/>
              </a:rPr>
              <a:t>Χ</a:t>
            </a:r>
            <a:r>
              <a:rPr lang="en-US" altLang="en-US" sz="1800" baseline="30000">
                <a:cs typeface="Arial" panose="020B0604020202020204" pitchFamily="34" charset="0"/>
              </a:rPr>
              <a:t>2 </a:t>
            </a:r>
            <a:r>
              <a:rPr lang="en-US" altLang="en-US" sz="1800">
                <a:cs typeface="Arial" panose="020B0604020202020204" pitchFamily="34" charset="0"/>
              </a:rPr>
              <a:t>tests:</a:t>
            </a:r>
          </a:p>
          <a:p>
            <a:pPr lvl="1"/>
            <a:r>
              <a:rPr lang="en-US" altLang="en-US" sz="1800">
                <a:cs typeface="Arial" panose="020B0604020202020204" pitchFamily="34" charset="0"/>
              </a:rPr>
              <a:t>Lagged Correlation:</a:t>
            </a:r>
          </a:p>
          <a:p>
            <a:endParaRPr lang="en-US" altLang="en-US" sz="2000">
              <a:cs typeface="Arial" panose="020B0604020202020204" pitchFamily="34" charset="0"/>
            </a:endParaRPr>
          </a:p>
          <a:p>
            <a:r>
              <a:rPr lang="en-US" altLang="en-US" sz="2000">
                <a:cs typeface="Arial" panose="020B0604020202020204" pitchFamily="34" charset="0"/>
              </a:rPr>
              <a:t>Qualitative tests:</a:t>
            </a:r>
          </a:p>
          <a:p>
            <a:pPr lvl="1"/>
            <a:r>
              <a:rPr lang="en-US" altLang="en-US" sz="1800">
                <a:cs typeface="Arial" panose="020B0604020202020204" pitchFamily="34" charset="0"/>
              </a:rPr>
              <a:t>Scatter Plots</a:t>
            </a:r>
          </a:p>
          <a:p>
            <a:pPr lvl="2"/>
            <a:r>
              <a:rPr lang="en-US" altLang="en-US" sz="1600">
                <a:cs typeface="Arial" panose="020B0604020202020204" pitchFamily="34" charset="0"/>
              </a:rPr>
              <a:t>Plot pairs of random numbers.</a:t>
            </a:r>
          </a:p>
          <a:p>
            <a:pPr lvl="2"/>
            <a:r>
              <a:rPr lang="en-US" altLang="en-US" sz="1600">
                <a:cs typeface="Arial" panose="020B0604020202020204" pitchFamily="34" charset="0"/>
              </a:rPr>
              <a:t>Clumps of numbers, gaps and patterns are easily visible.</a:t>
            </a:r>
          </a:p>
          <a:p>
            <a:pPr lvl="1"/>
            <a:r>
              <a:rPr lang="en-US" altLang="en-US" sz="1800">
                <a:cs typeface="Arial" panose="020B0604020202020204" pitchFamily="34" charset="0"/>
              </a:rPr>
              <a:t>Random Walk</a:t>
            </a:r>
          </a:p>
          <a:p>
            <a:pPr lvl="1">
              <a:buFontTx/>
              <a:buNone/>
            </a:pPr>
            <a:endParaRPr lang="en-US" altLang="en-US" sz="1800">
              <a:cs typeface="Arial" panose="020B0604020202020204" pitchFamily="34" charset="0"/>
            </a:endParaRPr>
          </a:p>
          <a:p>
            <a:pPr lvl="1"/>
            <a:endParaRPr lang="en-US" altLang="en-US" sz="1800">
              <a:cs typeface="Arial" panose="020B0604020202020204" pitchFamily="34" charset="0"/>
            </a:endParaRPr>
          </a:p>
          <a:p>
            <a:endParaRPr lang="el-GR" altLang="en-US" sz="2000" baseline="30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1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Conclusions: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/>
              <a:t>Random number are the basis for many cryptographic applications.</a:t>
            </a:r>
          </a:p>
          <a:p>
            <a:pPr>
              <a:lnSpc>
                <a:spcPct val="90000"/>
              </a:lnSpc>
            </a:pPr>
            <a:endParaRPr lang="en-US" altLang="en-US" sz="2000"/>
          </a:p>
          <a:p>
            <a:pPr>
              <a:lnSpc>
                <a:spcPct val="90000"/>
              </a:lnSpc>
            </a:pPr>
            <a:r>
              <a:rPr lang="en-US" altLang="en-US" sz="2000"/>
              <a:t>There is no reliable “independent” function to generate random numbers.</a:t>
            </a:r>
          </a:p>
          <a:p>
            <a:pPr>
              <a:lnSpc>
                <a:spcPct val="90000"/>
              </a:lnSpc>
            </a:pPr>
            <a:endParaRPr lang="en-US" altLang="en-US" sz="2000"/>
          </a:p>
          <a:p>
            <a:pPr>
              <a:lnSpc>
                <a:spcPct val="90000"/>
              </a:lnSpc>
            </a:pPr>
            <a:r>
              <a:rPr lang="en-US" altLang="en-US" sz="2000"/>
              <a:t>Present day computers can only approximate random numbers, using pseudo-random numbers generated by Pseudo Random Number Generators (PRNG)s. </a:t>
            </a:r>
          </a:p>
          <a:p>
            <a:pPr>
              <a:lnSpc>
                <a:spcPct val="90000"/>
              </a:lnSpc>
            </a:pPr>
            <a:endParaRPr lang="en-US" altLang="en-US" sz="2000"/>
          </a:p>
          <a:p>
            <a:pPr>
              <a:lnSpc>
                <a:spcPct val="90000"/>
              </a:lnSpc>
            </a:pPr>
            <a:r>
              <a:rPr lang="en-US" altLang="en-US" sz="2000"/>
              <a:t>Attacks on many cryptographic applications are possible by attacks on PRNGs.</a:t>
            </a:r>
          </a:p>
          <a:p>
            <a:pPr>
              <a:lnSpc>
                <a:spcPct val="90000"/>
              </a:lnSpc>
            </a:pPr>
            <a:endParaRPr lang="en-US" altLang="en-US" sz="2000"/>
          </a:p>
          <a:p>
            <a:pPr>
              <a:lnSpc>
                <a:spcPct val="90000"/>
              </a:lnSpc>
            </a:pPr>
            <a:r>
              <a:rPr lang="en-US" altLang="en-US" sz="2000"/>
              <a:t>Computer applications are increasingly turning towards using physical data (external/internal) for getting truly random numbers.</a:t>
            </a:r>
          </a:p>
        </p:txBody>
      </p:sp>
    </p:spTree>
    <p:extLst>
      <p:ext uri="{BB962C8B-B14F-4D97-AF65-F5344CB8AC3E}">
        <p14:creationId xmlns:p14="http://schemas.microsoft.com/office/powerpoint/2010/main" xmlns="" val="43719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  <a:endParaRPr lang="en-AU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 smtClean="0"/>
              <a:t>We explored an example of PKC, i.e., RSA.</a:t>
            </a:r>
          </a:p>
          <a:p>
            <a:r>
              <a:rPr lang="en-US" altLang="en-US" sz="2400" dirty="0" smtClean="0"/>
              <a:t>In today’s lecture we talked about the random numbers and the random number generators</a:t>
            </a:r>
          </a:p>
          <a:p>
            <a:r>
              <a:rPr lang="en-US" altLang="en-US" sz="2400" dirty="0" smtClean="0"/>
              <a:t>We have also discussed random numbers and pseudorandom numbers. </a:t>
            </a:r>
          </a:p>
          <a:p>
            <a:r>
              <a:rPr lang="en-US" altLang="en-US" sz="2400" dirty="0" smtClean="0"/>
              <a:t>The design constraints were also discussed. </a:t>
            </a:r>
          </a:p>
          <a:p>
            <a:pPr lvl="1"/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909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2235"/>
            <a:ext cx="8229600" cy="4530725"/>
          </a:xfrm>
        </p:spPr>
        <p:txBody>
          <a:bodyPr/>
          <a:lstStyle/>
          <a:p>
            <a:r>
              <a:rPr lang="en-US" sz="2400" dirty="0" smtClean="0"/>
              <a:t>We will talk about </a:t>
            </a:r>
            <a:r>
              <a:rPr lang="en-US" sz="2400" dirty="0"/>
              <a:t>Confidentiality using symmetric encryption</a:t>
            </a:r>
          </a:p>
          <a:p>
            <a:r>
              <a:rPr lang="en-US" sz="2400" dirty="0" smtClean="0"/>
              <a:t>We will also explore </a:t>
            </a:r>
            <a:r>
              <a:rPr lang="en-US" altLang="en-US" sz="2400" dirty="0"/>
              <a:t>Link vs. end to end </a:t>
            </a:r>
            <a:r>
              <a:rPr lang="en-US" altLang="en-US" sz="2400" dirty="0" smtClean="0"/>
              <a:t>encryption</a:t>
            </a:r>
          </a:p>
          <a:p>
            <a:r>
              <a:rPr lang="en-US" altLang="en-US" sz="2400" dirty="0"/>
              <a:t>Key </a:t>
            </a:r>
            <a:r>
              <a:rPr lang="en-US" altLang="en-US" sz="2400" dirty="0" smtClean="0"/>
              <a:t>Distribution</a:t>
            </a:r>
            <a:r>
              <a:rPr lang="en-US" sz="2400" dirty="0" smtClean="0"/>
              <a:t> design </a:t>
            </a:r>
            <a:r>
              <a:rPr lang="en-US" sz="2400" smtClean="0"/>
              <a:t>constraints will </a:t>
            </a:r>
            <a:r>
              <a:rPr lang="en-US" sz="2400" dirty="0" smtClean="0"/>
              <a:t>be explored</a:t>
            </a:r>
          </a:p>
        </p:txBody>
      </p:sp>
    </p:spTree>
    <p:extLst>
      <p:ext uri="{BB962C8B-B14F-4D97-AF65-F5344CB8AC3E}">
        <p14:creationId xmlns:p14="http://schemas.microsoft.com/office/powerpoint/2010/main" xmlns="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14266</TotalTime>
  <Words>1402</Words>
  <Application>Microsoft Office PowerPoint</Application>
  <PresentationFormat>On-screen Show (4:3)</PresentationFormat>
  <Paragraphs>174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os-8</vt:lpstr>
      <vt:lpstr>Slide 1</vt:lpstr>
      <vt:lpstr>Summary of the Previous Lecture</vt:lpstr>
      <vt:lpstr>Summary of the Previous Lecture</vt:lpstr>
      <vt:lpstr>Summary of the Previous Lecture</vt:lpstr>
      <vt:lpstr>Outlines of today’s lecture</vt:lpstr>
      <vt:lpstr>Objectives</vt:lpstr>
      <vt:lpstr>Slide 7</vt:lpstr>
      <vt:lpstr>Slide 8</vt:lpstr>
      <vt:lpstr>Introduction</vt:lpstr>
      <vt:lpstr>Introduction</vt:lpstr>
      <vt:lpstr>The Random Number Cycle </vt:lpstr>
      <vt:lpstr>Slide 12</vt:lpstr>
      <vt:lpstr>Shuffling Numbers</vt:lpstr>
      <vt:lpstr>Quasi Random Numbers</vt:lpstr>
      <vt:lpstr>Quasi Random Numbers</vt:lpstr>
      <vt:lpstr>Cryptanalytic Attacks on Random Number Generators</vt:lpstr>
      <vt:lpstr>Classes of Attacks on PRNGs:</vt:lpstr>
      <vt:lpstr>Direct Cryptanalytic Attacks:</vt:lpstr>
      <vt:lpstr>Input Based Attacks:</vt:lpstr>
      <vt:lpstr>State Compromise Extension Attacks:</vt:lpstr>
      <vt:lpstr>State Compromise Extension Attacks (cont):</vt:lpstr>
      <vt:lpstr>Some Examples:</vt:lpstr>
      <vt:lpstr>Tests for Randomness in Random Numbers:</vt:lpstr>
      <vt:lpstr>Conclusions:</vt:lpstr>
      <vt:lpstr>Summary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581</cp:revision>
  <cp:lastPrinted>2001-06-14T13:58:17Z</cp:lastPrinted>
  <dcterms:created xsi:type="dcterms:W3CDTF">2011-01-13T23:43:38Z</dcterms:created>
  <dcterms:modified xsi:type="dcterms:W3CDTF">2015-06-15T06:01:47Z</dcterms:modified>
</cp:coreProperties>
</file>