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22"/>
  </p:notesMasterIdLst>
  <p:handoutMasterIdLst>
    <p:handoutMasterId r:id="rId23"/>
  </p:handoutMasterIdLst>
  <p:sldIdLst>
    <p:sldId id="403" r:id="rId2"/>
    <p:sldId id="925" r:id="rId3"/>
    <p:sldId id="1013" r:id="rId4"/>
    <p:sldId id="1018" r:id="rId5"/>
    <p:sldId id="1020" r:id="rId6"/>
    <p:sldId id="483" r:id="rId7"/>
    <p:sldId id="348" r:id="rId8"/>
    <p:sldId id="1024" r:id="rId9"/>
    <p:sldId id="1025" r:id="rId10"/>
    <p:sldId id="1026" r:id="rId11"/>
    <p:sldId id="1027" r:id="rId12"/>
    <p:sldId id="1028" r:id="rId13"/>
    <p:sldId id="1021" r:id="rId14"/>
    <p:sldId id="1022" r:id="rId15"/>
    <p:sldId id="1023" r:id="rId16"/>
    <p:sldId id="967" r:id="rId17"/>
    <p:sldId id="968" r:id="rId18"/>
    <p:sldId id="963" r:id="rId19"/>
    <p:sldId id="575" r:id="rId20"/>
    <p:sldId id="501" r:id="rId21"/>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 xmlns:p15="http://schemas.microsoft.com/office/powerpoint/2012/main">
        <p15:guide id="1" orient="horz" pos="816">
          <p15:clr>
            <a:srgbClr val="A4A3A4"/>
          </p15:clr>
        </p15:guide>
        <p15:guide id="2" pos="440">
          <p15:clr>
            <a:srgbClr val="A4A3A4"/>
          </p15:clr>
        </p15:guide>
      </p15:sldGuideLst>
    </p:ext>
    <p:ext uri="{2D200454-40CA-4A62-9FC3-DE9A4176ACB9}">
      <p15:notesGuideLst xmlns="" xmlns:p15="http://schemas.microsoft.com/office/powerpoint/2012/main">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9900"/>
    <a:srgbClr val="FF0000"/>
    <a:srgbClr val="CC3300"/>
    <a:srgbClr val="CC6600"/>
    <a:srgbClr val="CCECFF"/>
    <a:srgbClr val="66CCFF"/>
    <a:srgbClr val="CCFFFF"/>
    <a:srgbClr val="F8F8F8"/>
    <a:srgbClr val="EAEAE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23" autoAdjust="0"/>
    <p:restoredTop sz="87228" autoAdjust="0"/>
  </p:normalViewPr>
  <p:slideViewPr>
    <p:cSldViewPr snapToGrid="0">
      <p:cViewPr varScale="1">
        <p:scale>
          <a:sx n="58" d="100"/>
          <a:sy n="58" d="100"/>
        </p:scale>
        <p:origin x="-1608" y="-78"/>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 xmlns:p14="http://schemas.microsoft.com/office/powerpoint/2010/main"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 xmlns:p14="http://schemas.microsoft.com/office/powerpoint/2010/main"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9CE45AF-F868-4A3B-9C36-7435B2BF1A8E}" type="slidenum">
              <a:rPr lang="en-US" altLang="en-US">
                <a:latin typeface="Calibri" panose="020F0502020204030204" pitchFamily="34" charset="0"/>
              </a:rPr>
              <a:pPr eaLnBrk="1" hangingPunct="1"/>
              <a:t>3</a:t>
            </a:fld>
            <a:endParaRPr lang="en-US" altLang="en-US">
              <a:latin typeface="Calibri" panose="020F0502020204030204" pitchFamily="34" charset="0"/>
            </a:endParaRPr>
          </a:p>
        </p:txBody>
      </p:sp>
    </p:spTree>
    <p:extLst>
      <p:ext uri="{BB962C8B-B14F-4D97-AF65-F5344CB8AC3E}">
        <p14:creationId xmlns="" xmlns:p14="http://schemas.microsoft.com/office/powerpoint/2010/main" val="4022394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 xmlns:p14="http://schemas.microsoft.com/office/powerpoint/2010/main" val="421441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0FF15A7-67CB-446A-9067-6C84C6E8FF33}" type="slidenum">
              <a:rPr lang="en-US" altLang="en-US">
                <a:latin typeface="Calibri" panose="020F0502020204030204" pitchFamily="34" charset="0"/>
              </a:rPr>
              <a:pPr eaLnBrk="1" hangingPunct="1"/>
              <a:t>9</a:t>
            </a:fld>
            <a:endParaRPr lang="en-US" altLang="en-US">
              <a:latin typeface="Calibri" panose="020F0502020204030204" pitchFamily="34" charset="0"/>
            </a:endParaRPr>
          </a:p>
        </p:txBody>
      </p:sp>
    </p:spTree>
    <p:extLst>
      <p:ext uri="{BB962C8B-B14F-4D97-AF65-F5344CB8AC3E}">
        <p14:creationId xmlns="" xmlns:p14="http://schemas.microsoft.com/office/powerpoint/2010/main" val="4189237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20</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 xmlns:p14="http://schemas.microsoft.com/office/powerpoint/2010/main"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278833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4AE1B1A8-CE0F-43A7-B270-C5E48F876C2B}" type="datetime1">
              <a:rPr lang="en-US"/>
              <a:pPr>
                <a:defRPr/>
              </a:pPr>
              <a:t>13/06/2015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8E5B233C-28BC-4D73-8C38-66823B1481DC}" type="slidenum">
              <a:rPr lang="en-US" altLang="en-US"/>
              <a:pPr/>
              <a:t>‹#›</a:t>
            </a:fld>
            <a:endParaRPr lang="en-US" altLang="en-US"/>
          </a:p>
        </p:txBody>
      </p:sp>
    </p:spTree>
    <p:extLst>
      <p:ext uri="{BB962C8B-B14F-4D97-AF65-F5344CB8AC3E}">
        <p14:creationId xmlns="" xmlns:p14="http://schemas.microsoft.com/office/powerpoint/2010/main" val="3087332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1" r:id="rId12"/>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18</a:t>
            </a: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a:t>Summary of the Previous Lecture</a:t>
            </a:r>
            <a:endParaRPr lang="en-US" altLang="en-US" dirty="0" smtClean="0"/>
          </a:p>
        </p:txBody>
      </p:sp>
      <p:sp>
        <p:nvSpPr>
          <p:cNvPr id="10243" name="Content Placeholder 2"/>
          <p:cNvSpPr>
            <a:spLocks noGrp="1"/>
          </p:cNvSpPr>
          <p:nvPr>
            <p:ph idx="1"/>
          </p:nvPr>
        </p:nvSpPr>
        <p:spPr>
          <a:xfrm>
            <a:off x="457200" y="1600200"/>
            <a:ext cx="8153400" cy="4525963"/>
          </a:xfrm>
        </p:spPr>
        <p:txBody>
          <a:bodyPr/>
          <a:lstStyle/>
          <a:p>
            <a:r>
              <a:rPr lang="en-US" altLang="en-US" sz="2400" dirty="0"/>
              <a:t>We have discussed public/ asymmetric key cryptography in detail</a:t>
            </a:r>
          </a:p>
          <a:p>
            <a:r>
              <a:rPr lang="en-US" altLang="en-US" sz="2400" dirty="0"/>
              <a:t>We have explored how confidentiality, authentication and integrity could be achieved through public key </a:t>
            </a:r>
            <a:r>
              <a:rPr lang="en-US" altLang="en-US" sz="2400" dirty="0" smtClean="0"/>
              <a:t>cryptography</a:t>
            </a:r>
            <a:endParaRPr lang="en-US" altLang="en-US" sz="2400" dirty="0"/>
          </a:p>
        </p:txBody>
      </p:sp>
    </p:spTree>
    <p:extLst>
      <p:ext uri="{BB962C8B-B14F-4D97-AF65-F5344CB8AC3E}">
        <p14:creationId xmlns="" xmlns:p14="http://schemas.microsoft.com/office/powerpoint/2010/main" val="6457737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101208"/>
            <a:ext cx="7772400" cy="800665"/>
          </a:xfrm>
        </p:spPr>
        <p:txBody>
          <a:bodyPr/>
          <a:lstStyle/>
          <a:p>
            <a:pPr eaLnBrk="1" hangingPunct="1"/>
            <a:r>
              <a:rPr lang="en-US" altLang="en-US" dirty="0" smtClean="0"/>
              <a:t>Different names</a:t>
            </a:r>
          </a:p>
        </p:txBody>
      </p:sp>
      <p:sp>
        <p:nvSpPr>
          <p:cNvPr id="5" name="Title 1"/>
          <p:cNvSpPr txBox="1">
            <a:spLocks/>
          </p:cNvSpPr>
          <p:nvPr/>
        </p:nvSpPr>
        <p:spPr bwMode="auto">
          <a:xfrm>
            <a:off x="397702" y="761696"/>
            <a:ext cx="7772400" cy="3196529"/>
          </a:xfrm>
          <a:prstGeom prst="rect">
            <a:avLst/>
          </a:prstGeom>
          <a:noFill/>
          <a:ln w="9525">
            <a:noFill/>
            <a:miter lim="800000"/>
            <a:headEnd/>
            <a:tailEnd/>
          </a:ln>
        </p:spPr>
        <p:txBody>
          <a:bodyPr anchor="ctr"/>
          <a:lstStyle/>
          <a:p>
            <a:pPr marL="463550" indent="-463550">
              <a:buFont typeface="Wingdings" panose="05000000000000000000" pitchFamily="2" charset="2"/>
              <a:buChar char="q"/>
              <a:defRPr/>
            </a:pPr>
            <a:r>
              <a:rPr lang="en-US" sz="2400" dirty="0" smtClean="0">
                <a:latin typeface="+mj-lt"/>
                <a:ea typeface="+mj-ea"/>
                <a:cs typeface="+mj-cs"/>
              </a:rPr>
              <a:t>Public </a:t>
            </a:r>
            <a:r>
              <a:rPr lang="en-US" sz="2400" dirty="0">
                <a:latin typeface="+mj-lt"/>
                <a:ea typeface="+mj-ea"/>
                <a:cs typeface="+mj-cs"/>
              </a:rPr>
              <a:t>key c</a:t>
            </a:r>
            <a:r>
              <a:rPr lang="en-US" sz="2400" dirty="0" smtClean="0">
                <a:latin typeface="+mj-lt"/>
                <a:ea typeface="+mj-ea"/>
                <a:cs typeface="+mj-cs"/>
              </a:rPr>
              <a:t>ryptography</a:t>
            </a:r>
          </a:p>
          <a:p>
            <a:pPr marL="463550" indent="-463550">
              <a:buFont typeface="Wingdings" panose="05000000000000000000" pitchFamily="2" charset="2"/>
              <a:buChar char="q"/>
              <a:defRPr/>
            </a:pPr>
            <a:r>
              <a:rPr lang="en-US" sz="2400" dirty="0" smtClean="0">
                <a:latin typeface="+mj-lt"/>
                <a:ea typeface="+mj-ea"/>
                <a:cs typeface="+mj-cs"/>
              </a:rPr>
              <a:t>Asymmetric key cryptography</a:t>
            </a:r>
          </a:p>
          <a:p>
            <a:pPr marL="463550" indent="-463550">
              <a:buFont typeface="Wingdings" panose="05000000000000000000" pitchFamily="2" charset="2"/>
              <a:buChar char="q"/>
              <a:defRPr/>
            </a:pPr>
            <a:r>
              <a:rPr lang="en-US" sz="2400" dirty="0" smtClean="0">
                <a:latin typeface="+mj-lt"/>
                <a:ea typeface="+mj-ea"/>
                <a:cs typeface="+mj-cs"/>
              </a:rPr>
              <a:t>2 key cryptography </a:t>
            </a:r>
          </a:p>
          <a:p>
            <a:pPr marL="463550" indent="-463550">
              <a:buFont typeface="Wingdings" panose="05000000000000000000" pitchFamily="2" charset="2"/>
              <a:buChar char="q"/>
              <a:defRPr/>
            </a:pPr>
            <a:endParaRPr lang="en-US" sz="2400" dirty="0">
              <a:latin typeface="+mj-lt"/>
              <a:ea typeface="+mj-ea"/>
              <a:cs typeface="+mj-cs"/>
            </a:endParaRPr>
          </a:p>
          <a:p>
            <a:pPr marL="463550" indent="-463550">
              <a:buFont typeface="Wingdings" panose="05000000000000000000" pitchFamily="2" charset="2"/>
              <a:buChar char="q"/>
              <a:defRPr/>
            </a:pPr>
            <a:endParaRPr lang="en-US" sz="2400" dirty="0" smtClean="0">
              <a:latin typeface="+mj-lt"/>
              <a:ea typeface="+mj-ea"/>
              <a:cs typeface="+mj-cs"/>
            </a:endParaRPr>
          </a:p>
          <a:p>
            <a:pPr lvl="1"/>
            <a:r>
              <a:rPr lang="en-US" sz="2400" dirty="0" smtClean="0"/>
              <a:t>Presented </a:t>
            </a:r>
            <a:r>
              <a:rPr lang="en-US" sz="2400" dirty="0"/>
              <a:t>by </a:t>
            </a:r>
            <a:r>
              <a:rPr lang="en-US" sz="2400" dirty="0" err="1"/>
              <a:t>Diffie</a:t>
            </a:r>
            <a:r>
              <a:rPr lang="en-US" sz="2400" dirty="0"/>
              <a:t> &amp; Hallman (1976)</a:t>
            </a:r>
          </a:p>
          <a:p>
            <a:pPr lvl="2"/>
            <a:r>
              <a:rPr lang="en-US" sz="2400" i="1" dirty="0"/>
              <a:t>New directions in cryptography</a:t>
            </a:r>
          </a:p>
          <a:p>
            <a:pPr marL="463550" indent="-463550">
              <a:buFont typeface="Wingdings" panose="05000000000000000000" pitchFamily="2" charset="2"/>
              <a:buChar char="q"/>
              <a:defRPr/>
            </a:pPr>
            <a:endParaRPr lang="en-US" sz="2400" dirty="0">
              <a:latin typeface="+mj-lt"/>
              <a:ea typeface="+mj-ea"/>
              <a:cs typeface="+mj-cs"/>
            </a:endParaRPr>
          </a:p>
        </p:txBody>
      </p:sp>
      <p:pic>
        <p:nvPicPr>
          <p:cNvPr id="1026" name="Picture 2" descr="http://image.slidesharecdn.com/presentation-rsa-131024073333-phpapp01/95/presentation-about-rsa-3-638.jpg?cb=1382600307"/>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21468" t="22441" r="19994" b="30337"/>
          <a:stretch/>
        </p:blipFill>
        <p:spPr bwMode="auto">
          <a:xfrm>
            <a:off x="4020339" y="3670126"/>
            <a:ext cx="5123661" cy="310306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211903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t>Essential steps</a:t>
            </a:r>
          </a:p>
        </p:txBody>
      </p:sp>
      <p:sp>
        <p:nvSpPr>
          <p:cNvPr id="7171" name="Content Placeholder 2"/>
          <p:cNvSpPr>
            <a:spLocks noGrp="1"/>
          </p:cNvSpPr>
          <p:nvPr>
            <p:ph idx="1"/>
          </p:nvPr>
        </p:nvSpPr>
        <p:spPr/>
        <p:txBody>
          <a:bodyPr/>
          <a:lstStyle/>
          <a:p>
            <a:r>
              <a:rPr lang="en-US" altLang="en-US" sz="2400" dirty="0" smtClean="0"/>
              <a:t>Each user </a:t>
            </a:r>
          </a:p>
          <a:p>
            <a:pPr lvl="1"/>
            <a:r>
              <a:rPr lang="en-US" altLang="en-US" sz="2400" dirty="0" smtClean="0"/>
              <a:t>generates its pair of keys</a:t>
            </a:r>
          </a:p>
          <a:p>
            <a:pPr lvl="1"/>
            <a:r>
              <a:rPr lang="en-US" altLang="en-US" sz="2400" dirty="0" smtClean="0"/>
              <a:t>Places public key in public folder</a:t>
            </a:r>
          </a:p>
          <a:p>
            <a:pPr lvl="1"/>
            <a:r>
              <a:rPr lang="en-US" altLang="en-US" sz="2400" dirty="0" smtClean="0"/>
              <a:t>Bob encrypt the message using Alice’s public key for secure communication</a:t>
            </a:r>
          </a:p>
          <a:p>
            <a:pPr lvl="1"/>
            <a:r>
              <a:rPr lang="en-US" altLang="en-US" sz="2400" dirty="0" smtClean="0"/>
              <a:t>Alice decrypts it using her private key</a:t>
            </a:r>
          </a:p>
        </p:txBody>
      </p:sp>
    </p:spTree>
    <p:extLst>
      <p:ext uri="{BB962C8B-B14F-4D97-AF65-F5344CB8AC3E}">
        <p14:creationId xmlns="" xmlns:p14="http://schemas.microsoft.com/office/powerpoint/2010/main" val="1423454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4818" name="Picture 2" descr="http://upload.wikimedia.org/wikipedia/commons/thumb/f/f9/Public_key_encryption.svg/250px-Public_key_encryption.svg.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029216" y="1233488"/>
            <a:ext cx="4819662" cy="470399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784869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240612"/>
            <a:ext cx="9239534" cy="576262"/>
          </a:xfrm>
        </p:spPr>
        <p:txBody>
          <a:bodyPr/>
          <a:lstStyle/>
          <a:p>
            <a:r>
              <a:rPr lang="en-GB" altLang="en-US" dirty="0" smtClean="0"/>
              <a:t>Outlines of today’s lecture</a:t>
            </a:r>
            <a:endParaRPr lang="en-US" altLang="en-US" dirty="0"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dirty="0" smtClean="0"/>
          </a:p>
          <a:p>
            <a:pPr>
              <a:defRPr/>
            </a:pPr>
            <a:endParaRPr lang="en-US" sz="2400" dirty="0"/>
          </a:p>
        </p:txBody>
      </p:sp>
      <p:sp>
        <p:nvSpPr>
          <p:cNvPr id="4" name="Content Placeholder 2"/>
          <p:cNvSpPr txBox="1">
            <a:spLocks/>
          </p:cNvSpPr>
          <p:nvPr/>
        </p:nvSpPr>
        <p:spPr bwMode="auto">
          <a:xfrm>
            <a:off x="806450" y="1649150"/>
            <a:ext cx="8229600" cy="453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609600" indent="-609600">
              <a:buFontTx/>
              <a:buAutoNum type="arabicPeriod"/>
            </a:pPr>
            <a:r>
              <a:rPr lang="en-US" altLang="en-US" sz="2400" dirty="0" smtClean="0"/>
              <a:t>RSA Algorithm</a:t>
            </a:r>
          </a:p>
          <a:p>
            <a:pPr marL="609600" indent="-609600">
              <a:buFontTx/>
              <a:buAutoNum type="arabicPeriod"/>
            </a:pPr>
            <a:r>
              <a:rPr lang="en-US" altLang="en-US" sz="2400" dirty="0" smtClean="0"/>
              <a:t>Introduction </a:t>
            </a:r>
            <a:r>
              <a:rPr lang="en-US" altLang="en-US" sz="2400" dirty="0"/>
              <a:t>to Pseudorandom Numbers</a:t>
            </a:r>
          </a:p>
          <a:p>
            <a:pPr marL="609600" indent="-609600">
              <a:buFontTx/>
              <a:buAutoNum type="arabicPeriod"/>
            </a:pPr>
            <a:r>
              <a:rPr lang="en-US" altLang="en-US" sz="2400" dirty="0" smtClean="0"/>
              <a:t>Some </a:t>
            </a:r>
            <a:r>
              <a:rPr lang="en-US" altLang="en-US" sz="2400" dirty="0"/>
              <a:t>Pseudorandom Number Generators</a:t>
            </a:r>
          </a:p>
          <a:p>
            <a:pPr marL="609600" indent="-609600">
              <a:buFontTx/>
              <a:buAutoNum type="arabicPeriod"/>
            </a:pPr>
            <a:r>
              <a:rPr lang="en-US" altLang="en-US" sz="2400" dirty="0"/>
              <a:t>Attacks on Pseudorandom generators</a:t>
            </a:r>
          </a:p>
          <a:p>
            <a:pPr marL="609600" indent="-609600">
              <a:buFontTx/>
              <a:buAutoNum type="arabicPeriod"/>
            </a:pPr>
            <a:r>
              <a:rPr lang="en-US" altLang="en-US" sz="2400" dirty="0"/>
              <a:t>Tests for pseudorandom functions</a:t>
            </a:r>
          </a:p>
          <a:p>
            <a:pPr marL="609600" indent="-609600">
              <a:buFontTx/>
              <a:buAutoNum type="arabicPeriod"/>
            </a:pPr>
            <a:r>
              <a:rPr lang="en-US" altLang="en-US" sz="2400" dirty="0"/>
              <a:t>True Random </a:t>
            </a:r>
            <a:r>
              <a:rPr lang="en-US" altLang="en-US" sz="2400" dirty="0" smtClean="0"/>
              <a:t>generators</a:t>
            </a:r>
            <a:endParaRPr lang="en-US" alt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r>
              <a:rPr lang="en-US" altLang="en-US" sz="2400" dirty="0" smtClean="0"/>
              <a:t>You would be able to understand the a public key cryptography algorithm. </a:t>
            </a:r>
          </a:p>
          <a:p>
            <a:r>
              <a:rPr lang="en-US" altLang="en-US" sz="2400" dirty="0" smtClean="0"/>
              <a:t>You would be able to present </a:t>
            </a:r>
            <a:r>
              <a:rPr lang="en-US" sz="2400" dirty="0" smtClean="0"/>
              <a:t>an understanding of the random numbers and pseudorandom numbers .</a:t>
            </a:r>
            <a:endParaRPr lang="en-US" sz="2400" dirty="0"/>
          </a:p>
          <a:p>
            <a:r>
              <a:rPr lang="en-US" sz="2400" dirty="0" smtClean="0"/>
              <a:t>You would be able understand the use and implementation of PRNG.</a:t>
            </a:r>
            <a:endParaRPr 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152400"/>
            <a:ext cx="8229600" cy="636740"/>
          </a:xfrm>
        </p:spPr>
        <p:txBody>
          <a:bodyPr/>
          <a:lstStyle/>
          <a:p>
            <a:r>
              <a:rPr lang="en-US" altLang="en-US" dirty="0" smtClean="0"/>
              <a:t>The RSA Algorithm</a:t>
            </a:r>
          </a:p>
        </p:txBody>
      </p:sp>
      <p:sp>
        <p:nvSpPr>
          <p:cNvPr id="14339" name="Content Placeholder 2"/>
          <p:cNvSpPr>
            <a:spLocks noGrp="1"/>
          </p:cNvSpPr>
          <p:nvPr>
            <p:ph idx="1"/>
          </p:nvPr>
        </p:nvSpPr>
        <p:spPr>
          <a:xfrm>
            <a:off x="457200" y="1219200"/>
            <a:ext cx="8229600" cy="5181600"/>
          </a:xfrm>
        </p:spPr>
        <p:txBody>
          <a:bodyPr/>
          <a:lstStyle/>
          <a:p>
            <a:r>
              <a:rPr lang="en-AU" altLang="en-US" sz="2400" dirty="0" smtClean="0"/>
              <a:t>by </a:t>
            </a:r>
            <a:r>
              <a:rPr lang="en-AU" altLang="en-US" sz="2400" dirty="0" err="1" smtClean="0"/>
              <a:t>Rivest</a:t>
            </a:r>
            <a:r>
              <a:rPr lang="en-AU" altLang="en-US" sz="2400" dirty="0" smtClean="0"/>
              <a:t>, Shamir &amp; </a:t>
            </a:r>
            <a:r>
              <a:rPr lang="en-AU" altLang="en-US" sz="2400" dirty="0" err="1" smtClean="0"/>
              <a:t>Adleman</a:t>
            </a:r>
            <a:r>
              <a:rPr lang="en-AU" altLang="en-US" sz="2400" dirty="0" smtClean="0"/>
              <a:t> of MIT in 1977 </a:t>
            </a:r>
          </a:p>
          <a:p>
            <a:r>
              <a:rPr lang="en-AU" altLang="en-US" sz="2400" dirty="0" smtClean="0"/>
              <a:t>best known &amp; widely used public-key scheme</a:t>
            </a:r>
          </a:p>
          <a:p>
            <a:r>
              <a:rPr lang="en-US" altLang="en-US" sz="2400" dirty="0" smtClean="0"/>
              <a:t>Block cipher scheme: plaintext and </a:t>
            </a:r>
            <a:r>
              <a:rPr lang="en-US" altLang="en-US" sz="2400" dirty="0" err="1" smtClean="0"/>
              <a:t>ciphertext</a:t>
            </a:r>
            <a:r>
              <a:rPr lang="en-US" altLang="en-US" sz="2400" dirty="0" smtClean="0"/>
              <a:t> are integer between 0 to n-1 for some n</a:t>
            </a:r>
          </a:p>
          <a:p>
            <a:r>
              <a:rPr lang="en-US" altLang="en-US" sz="2400" dirty="0" smtClean="0"/>
              <a:t>Use large integers e.g. n = 1024 bits </a:t>
            </a:r>
          </a:p>
        </p:txBody>
      </p:sp>
      <p:pic>
        <p:nvPicPr>
          <p:cNvPr id="2050" name="Picture 2" descr="http://www.usc.edu/dept/molecular-science/pictures/RSA-2003.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042611" y="3457075"/>
            <a:ext cx="5101389" cy="34009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28993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blinds(horizontal)">
                                      <p:cBhvr>
                                        <p:cTn id="7" dur="5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blinds(horizontal)">
                                      <p:cBhvr>
                                        <p:cTn id="12" dur="500"/>
                                        <p:tgtEl>
                                          <p:spTgt spid="143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blinds(horizontal)">
                                      <p:cBhvr>
                                        <p:cTn id="17" dur="500"/>
                                        <p:tgtEl>
                                          <p:spTgt spid="143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4339">
                                            <p:txEl>
                                              <p:pRg st="3" end="3"/>
                                            </p:txEl>
                                          </p:spTgt>
                                        </p:tgtEl>
                                        <p:attrNameLst>
                                          <p:attrName>style.visibility</p:attrName>
                                        </p:attrNameLst>
                                      </p:cBhvr>
                                      <p:to>
                                        <p:strVal val="visible"/>
                                      </p:to>
                                    </p:set>
                                    <p:animEffect transition="in" filter="blinds(horizontal)">
                                      <p:cBhvr>
                                        <p:cTn id="22" dur="500"/>
                                        <p:tgtEl>
                                          <p:spTgt spid="143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76200"/>
            <a:ext cx="8229600" cy="662836"/>
          </a:xfrm>
        </p:spPr>
        <p:txBody>
          <a:bodyPr/>
          <a:lstStyle/>
          <a:p>
            <a:r>
              <a:rPr lang="en-AU" altLang="en-US" dirty="0" smtClean="0"/>
              <a:t>RSA Key Setup</a:t>
            </a:r>
            <a:endParaRPr lang="en-US" altLang="en-US" dirty="0" smtClean="0"/>
          </a:p>
        </p:txBody>
      </p:sp>
      <p:sp>
        <p:nvSpPr>
          <p:cNvPr id="15363" name="Content Placeholder 2"/>
          <p:cNvSpPr>
            <a:spLocks noGrp="1"/>
          </p:cNvSpPr>
          <p:nvPr>
            <p:ph idx="1"/>
          </p:nvPr>
        </p:nvSpPr>
        <p:spPr>
          <a:xfrm>
            <a:off x="457200" y="1219200"/>
            <a:ext cx="8229600" cy="4953000"/>
          </a:xfrm>
        </p:spPr>
        <p:txBody>
          <a:bodyPr/>
          <a:lstStyle/>
          <a:p>
            <a:pPr>
              <a:lnSpc>
                <a:spcPct val="90000"/>
              </a:lnSpc>
            </a:pPr>
            <a:r>
              <a:rPr lang="en-AU" altLang="en-US" sz="2800" dirty="0" smtClean="0"/>
              <a:t>each user generates a public/private key pair by: </a:t>
            </a:r>
          </a:p>
          <a:p>
            <a:pPr>
              <a:lnSpc>
                <a:spcPct val="90000"/>
              </a:lnSpc>
            </a:pPr>
            <a:r>
              <a:rPr lang="en-AU" altLang="en-US" sz="2800" dirty="0" smtClean="0"/>
              <a:t>selecting two large primes at random - </a:t>
            </a:r>
            <a:r>
              <a:rPr lang="en-AU" altLang="en-US" sz="2800" dirty="0" smtClean="0">
                <a:latin typeface="Courier New" panose="02070309020205020404" pitchFamily="49" charset="0"/>
              </a:rPr>
              <a:t>p, q</a:t>
            </a:r>
            <a:r>
              <a:rPr lang="en-AU" altLang="en-US" sz="2800" dirty="0" smtClean="0"/>
              <a:t> </a:t>
            </a:r>
          </a:p>
          <a:p>
            <a:pPr>
              <a:lnSpc>
                <a:spcPct val="90000"/>
              </a:lnSpc>
            </a:pPr>
            <a:r>
              <a:rPr lang="en-AU" altLang="en-US" sz="2800" dirty="0" smtClean="0"/>
              <a:t>Computing</a:t>
            </a:r>
          </a:p>
          <a:p>
            <a:pPr lvl="1">
              <a:lnSpc>
                <a:spcPct val="90000"/>
              </a:lnSpc>
            </a:pPr>
            <a:r>
              <a:rPr lang="en-AU" altLang="en-US" dirty="0" smtClean="0">
                <a:latin typeface="Courier New" panose="02070309020205020404" pitchFamily="49" charset="0"/>
              </a:rPr>
              <a:t>n=</a:t>
            </a:r>
            <a:r>
              <a:rPr lang="en-AU" altLang="en-US" dirty="0" err="1" smtClean="0">
                <a:latin typeface="Courier New" panose="02070309020205020404" pitchFamily="49" charset="0"/>
              </a:rPr>
              <a:t>p.q</a:t>
            </a:r>
            <a:endParaRPr lang="en-AU" altLang="en-US" dirty="0" smtClean="0">
              <a:latin typeface="Courier New" panose="02070309020205020404" pitchFamily="49" charset="0"/>
            </a:endParaRPr>
          </a:p>
          <a:p>
            <a:pPr lvl="1">
              <a:lnSpc>
                <a:spcPct val="90000"/>
              </a:lnSpc>
            </a:pPr>
            <a:r>
              <a:rPr lang="en-AU" altLang="en-US" dirty="0" smtClean="0">
                <a:latin typeface="Courier New" panose="02070309020205020404" pitchFamily="49" charset="0"/>
              </a:rPr>
              <a:t>ø(n)=(p-1)(q-1)</a:t>
            </a:r>
            <a:r>
              <a:rPr lang="en-AU" altLang="en-US" dirty="0" smtClean="0"/>
              <a:t> </a:t>
            </a:r>
            <a:endParaRPr lang="en-AU" altLang="en-US" dirty="0" smtClean="0">
              <a:latin typeface="Courier New" panose="02070309020205020404" pitchFamily="49" charset="0"/>
            </a:endParaRPr>
          </a:p>
          <a:p>
            <a:pPr>
              <a:lnSpc>
                <a:spcPct val="90000"/>
              </a:lnSpc>
            </a:pPr>
            <a:r>
              <a:rPr lang="en-AU" altLang="en-US" sz="2800" dirty="0" smtClean="0"/>
              <a:t>selecting at random the encryption key </a:t>
            </a:r>
            <a:r>
              <a:rPr lang="en-AU" altLang="en-US" sz="2800" dirty="0" smtClean="0">
                <a:latin typeface="Courier New" panose="02070309020205020404" pitchFamily="49" charset="0"/>
              </a:rPr>
              <a:t>e</a:t>
            </a:r>
          </a:p>
          <a:p>
            <a:pPr lvl="2">
              <a:lnSpc>
                <a:spcPct val="90000"/>
              </a:lnSpc>
            </a:pPr>
            <a:r>
              <a:rPr lang="en-AU" altLang="en-US" sz="2800" dirty="0" smtClean="0"/>
              <a:t>where 1&lt;</a:t>
            </a:r>
            <a:r>
              <a:rPr lang="en-AU" altLang="en-US" sz="2800" dirty="0" smtClean="0">
                <a:latin typeface="Courier New" panose="02070309020205020404" pitchFamily="49" charset="0"/>
              </a:rPr>
              <a:t>e&lt;ø(n), </a:t>
            </a:r>
            <a:r>
              <a:rPr lang="en-AU" altLang="en-US" sz="2800" dirty="0" err="1" smtClean="0">
                <a:latin typeface="Courier New" panose="02070309020205020404" pitchFamily="49" charset="0"/>
              </a:rPr>
              <a:t>gcd</a:t>
            </a:r>
            <a:r>
              <a:rPr lang="en-AU" altLang="en-US" sz="2800" dirty="0" smtClean="0">
                <a:latin typeface="Courier New" panose="02070309020205020404" pitchFamily="49" charset="0"/>
              </a:rPr>
              <a:t>(</a:t>
            </a:r>
            <a:r>
              <a:rPr lang="en-AU" altLang="en-US" sz="2800" dirty="0" err="1" smtClean="0">
                <a:latin typeface="Courier New" panose="02070309020205020404" pitchFamily="49" charset="0"/>
              </a:rPr>
              <a:t>e,ø</a:t>
            </a:r>
            <a:r>
              <a:rPr lang="en-AU" altLang="en-US" sz="2800" dirty="0" smtClean="0">
                <a:latin typeface="Courier New" panose="02070309020205020404" pitchFamily="49" charset="0"/>
              </a:rPr>
              <a:t>(n))=1 </a:t>
            </a:r>
          </a:p>
          <a:p>
            <a:pPr>
              <a:lnSpc>
                <a:spcPct val="90000"/>
              </a:lnSpc>
            </a:pPr>
            <a:r>
              <a:rPr lang="en-AU" altLang="en-US" sz="2800" dirty="0" smtClean="0"/>
              <a:t>solve following equation to find decryption key </a:t>
            </a:r>
            <a:r>
              <a:rPr lang="en-AU" altLang="en-US" sz="2800" dirty="0" smtClean="0">
                <a:latin typeface="Courier New" panose="02070309020205020404" pitchFamily="49" charset="0"/>
              </a:rPr>
              <a:t>d</a:t>
            </a:r>
            <a:r>
              <a:rPr lang="en-AU" altLang="en-US" sz="2800" dirty="0" smtClean="0"/>
              <a:t> </a:t>
            </a:r>
          </a:p>
          <a:p>
            <a:pPr lvl="1">
              <a:lnSpc>
                <a:spcPct val="90000"/>
              </a:lnSpc>
            </a:pPr>
            <a:r>
              <a:rPr lang="en-AU" altLang="en-US" dirty="0" err="1" smtClean="0">
                <a:latin typeface="Courier New" panose="02070309020205020404" pitchFamily="49" charset="0"/>
              </a:rPr>
              <a:t>e.d</a:t>
            </a:r>
            <a:r>
              <a:rPr lang="en-AU" altLang="en-US" dirty="0" smtClean="0">
                <a:latin typeface="Courier New" panose="02070309020205020404" pitchFamily="49" charset="0"/>
              </a:rPr>
              <a:t>=1 mod ø(n) and 0</a:t>
            </a:r>
            <a:r>
              <a:rPr lang="en-AU" altLang="en-US" dirty="0" smtClean="0">
                <a:latin typeface="Courier New" panose="02070309020205020404" pitchFamily="49" charset="0"/>
                <a:cs typeface="Courier New" panose="02070309020205020404" pitchFamily="49" charset="0"/>
              </a:rPr>
              <a:t>≤</a:t>
            </a:r>
            <a:r>
              <a:rPr lang="en-AU" altLang="en-US" dirty="0" smtClean="0">
                <a:latin typeface="Courier New" panose="02070309020205020404" pitchFamily="49" charset="0"/>
              </a:rPr>
              <a:t>d</a:t>
            </a:r>
            <a:r>
              <a:rPr lang="en-AU" altLang="en-US" dirty="0" smtClean="0">
                <a:latin typeface="Courier New" panose="02070309020205020404" pitchFamily="49" charset="0"/>
                <a:cs typeface="Courier New" panose="02070309020205020404" pitchFamily="49" charset="0"/>
              </a:rPr>
              <a:t>≤</a:t>
            </a:r>
            <a:r>
              <a:rPr lang="en-AU" altLang="en-US" dirty="0" smtClean="0">
                <a:latin typeface="Courier New" panose="02070309020205020404" pitchFamily="49" charset="0"/>
              </a:rPr>
              <a:t>n</a:t>
            </a:r>
            <a:r>
              <a:rPr lang="en-AU" altLang="en-US" dirty="0" smtClean="0"/>
              <a:t> </a:t>
            </a:r>
          </a:p>
          <a:p>
            <a:pPr>
              <a:lnSpc>
                <a:spcPct val="90000"/>
              </a:lnSpc>
            </a:pPr>
            <a:r>
              <a:rPr lang="en-AU" altLang="en-US" sz="2800" dirty="0" smtClean="0"/>
              <a:t>publish their public encryption key: PU={</a:t>
            </a:r>
            <a:r>
              <a:rPr lang="en-AU" altLang="en-US" sz="2800" dirty="0" err="1" smtClean="0"/>
              <a:t>e,n</a:t>
            </a:r>
            <a:r>
              <a:rPr lang="en-AU" altLang="en-US" sz="2800" dirty="0" smtClean="0"/>
              <a:t>} </a:t>
            </a:r>
          </a:p>
          <a:p>
            <a:pPr>
              <a:lnSpc>
                <a:spcPct val="90000"/>
              </a:lnSpc>
            </a:pPr>
            <a:r>
              <a:rPr lang="en-AU" altLang="en-US" sz="2800" dirty="0" smtClean="0"/>
              <a:t>keep secret private decryption key: PR={</a:t>
            </a:r>
            <a:r>
              <a:rPr lang="en-AU" altLang="en-US" sz="2800" dirty="0" err="1" smtClean="0"/>
              <a:t>d,n</a:t>
            </a:r>
            <a:r>
              <a:rPr lang="en-AU" altLang="en-US" sz="2800" dirty="0" smtClean="0"/>
              <a:t>}</a:t>
            </a:r>
            <a:endParaRPr lang="en-US" altLang="en-US" dirty="0" smtClean="0"/>
          </a:p>
        </p:txBody>
      </p:sp>
    </p:spTree>
    <p:extLst>
      <p:ext uri="{BB962C8B-B14F-4D97-AF65-F5344CB8AC3E}">
        <p14:creationId xmlns="" xmlns:p14="http://schemas.microsoft.com/office/powerpoint/2010/main" val="33092341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linds(horizontal)">
                                      <p:cBhvr>
                                        <p:cTn id="7" dur="500"/>
                                        <p:tgtEl>
                                          <p:spTgt spid="153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blinds(horizontal)">
                                      <p:cBhvr>
                                        <p:cTn id="12" dur="500"/>
                                        <p:tgtEl>
                                          <p:spTgt spid="1536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blinds(horizontal)">
                                      <p:cBhvr>
                                        <p:cTn id="17" dur="500"/>
                                        <p:tgtEl>
                                          <p:spTgt spid="15363">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15363">
                                            <p:txEl>
                                              <p:pRg st="3" end="3"/>
                                            </p:txEl>
                                          </p:spTgt>
                                        </p:tgtEl>
                                        <p:attrNameLst>
                                          <p:attrName>style.visibility</p:attrName>
                                        </p:attrNameLst>
                                      </p:cBhvr>
                                      <p:to>
                                        <p:strVal val="visible"/>
                                      </p:to>
                                    </p:set>
                                    <p:animEffect transition="in" filter="blinds(horizontal)">
                                      <p:cBhvr>
                                        <p:cTn id="20" dur="500"/>
                                        <p:tgtEl>
                                          <p:spTgt spid="15363">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5363">
                                            <p:txEl>
                                              <p:pRg st="4" end="4"/>
                                            </p:txEl>
                                          </p:spTgt>
                                        </p:tgtEl>
                                        <p:attrNameLst>
                                          <p:attrName>style.visibility</p:attrName>
                                        </p:attrNameLst>
                                      </p:cBhvr>
                                      <p:to>
                                        <p:strVal val="visible"/>
                                      </p:to>
                                    </p:set>
                                    <p:animEffect transition="in" filter="blinds(horizontal)">
                                      <p:cBhvr>
                                        <p:cTn id="23" dur="500"/>
                                        <p:tgtEl>
                                          <p:spTgt spid="15363">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15363">
                                            <p:txEl>
                                              <p:pRg st="5" end="5"/>
                                            </p:txEl>
                                          </p:spTgt>
                                        </p:tgtEl>
                                        <p:attrNameLst>
                                          <p:attrName>style.visibility</p:attrName>
                                        </p:attrNameLst>
                                      </p:cBhvr>
                                      <p:to>
                                        <p:strVal val="visible"/>
                                      </p:to>
                                    </p:set>
                                    <p:animEffect transition="in" filter="blinds(horizontal)">
                                      <p:cBhvr>
                                        <p:cTn id="28" dur="500"/>
                                        <p:tgtEl>
                                          <p:spTgt spid="15363">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5363">
                                            <p:txEl>
                                              <p:pRg st="6" end="6"/>
                                            </p:txEl>
                                          </p:spTgt>
                                        </p:tgtEl>
                                        <p:attrNameLst>
                                          <p:attrName>style.visibility</p:attrName>
                                        </p:attrNameLst>
                                      </p:cBhvr>
                                      <p:to>
                                        <p:strVal val="visible"/>
                                      </p:to>
                                    </p:set>
                                    <p:animEffect transition="in" filter="blinds(horizontal)">
                                      <p:cBhvr>
                                        <p:cTn id="31" dur="500"/>
                                        <p:tgtEl>
                                          <p:spTgt spid="15363">
                                            <p:txEl>
                                              <p:pRg st="6" end="6"/>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nodeType="clickEffect">
                                  <p:stCondLst>
                                    <p:cond delay="0"/>
                                  </p:stCondLst>
                                  <p:childTnLst>
                                    <p:set>
                                      <p:cBhvr>
                                        <p:cTn id="35" dur="1" fill="hold">
                                          <p:stCondLst>
                                            <p:cond delay="0"/>
                                          </p:stCondLst>
                                        </p:cTn>
                                        <p:tgtEl>
                                          <p:spTgt spid="15363">
                                            <p:txEl>
                                              <p:pRg st="7" end="7"/>
                                            </p:txEl>
                                          </p:spTgt>
                                        </p:tgtEl>
                                        <p:attrNameLst>
                                          <p:attrName>style.visibility</p:attrName>
                                        </p:attrNameLst>
                                      </p:cBhvr>
                                      <p:to>
                                        <p:strVal val="visible"/>
                                      </p:to>
                                    </p:set>
                                    <p:animEffect transition="in" filter="blinds(horizontal)">
                                      <p:cBhvr>
                                        <p:cTn id="36" dur="500"/>
                                        <p:tgtEl>
                                          <p:spTgt spid="15363">
                                            <p:txEl>
                                              <p:pRg st="7" end="7"/>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15363">
                                            <p:txEl>
                                              <p:pRg st="8" end="8"/>
                                            </p:txEl>
                                          </p:spTgt>
                                        </p:tgtEl>
                                        <p:attrNameLst>
                                          <p:attrName>style.visibility</p:attrName>
                                        </p:attrNameLst>
                                      </p:cBhvr>
                                      <p:to>
                                        <p:strVal val="visible"/>
                                      </p:to>
                                    </p:set>
                                    <p:animEffect transition="in" filter="blinds(horizontal)">
                                      <p:cBhvr>
                                        <p:cTn id="39" dur="500"/>
                                        <p:tgtEl>
                                          <p:spTgt spid="15363">
                                            <p:txEl>
                                              <p:pRg st="8" end="8"/>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15363">
                                            <p:txEl>
                                              <p:pRg st="9" end="9"/>
                                            </p:txEl>
                                          </p:spTgt>
                                        </p:tgtEl>
                                        <p:attrNameLst>
                                          <p:attrName>style.visibility</p:attrName>
                                        </p:attrNameLst>
                                      </p:cBhvr>
                                      <p:to>
                                        <p:strVal val="visible"/>
                                      </p:to>
                                    </p:set>
                                    <p:animEffect transition="in" filter="blinds(horizontal)">
                                      <p:cBhvr>
                                        <p:cTn id="44" dur="500"/>
                                        <p:tgtEl>
                                          <p:spTgt spid="15363">
                                            <p:txEl>
                                              <p:pRg st="9" end="9"/>
                                            </p:txEl>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3" presetClass="entr" presetSubtype="10" fill="hold" nodeType="clickEffect">
                                  <p:stCondLst>
                                    <p:cond delay="0"/>
                                  </p:stCondLst>
                                  <p:childTnLst>
                                    <p:set>
                                      <p:cBhvr>
                                        <p:cTn id="48" dur="1" fill="hold">
                                          <p:stCondLst>
                                            <p:cond delay="0"/>
                                          </p:stCondLst>
                                        </p:cTn>
                                        <p:tgtEl>
                                          <p:spTgt spid="15363">
                                            <p:txEl>
                                              <p:pRg st="10" end="10"/>
                                            </p:txEl>
                                          </p:spTgt>
                                        </p:tgtEl>
                                        <p:attrNameLst>
                                          <p:attrName>style.visibility</p:attrName>
                                        </p:attrNameLst>
                                      </p:cBhvr>
                                      <p:to>
                                        <p:strVal val="visible"/>
                                      </p:to>
                                    </p:set>
                                    <p:animEffect transition="in" filter="blinds(horizontal)">
                                      <p:cBhvr>
                                        <p:cTn id="49" dur="500"/>
                                        <p:tgtEl>
                                          <p:spTgt spid="1536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RSA Encryption / Decryption</a:t>
            </a:r>
          </a:p>
        </p:txBody>
      </p:sp>
      <p:sp>
        <p:nvSpPr>
          <p:cNvPr id="16387" name="Content Placeholder 2"/>
          <p:cNvSpPr>
            <a:spLocks noGrp="1"/>
          </p:cNvSpPr>
          <p:nvPr>
            <p:ph idx="1"/>
          </p:nvPr>
        </p:nvSpPr>
        <p:spPr>
          <a:xfrm>
            <a:off x="457200" y="1447800"/>
            <a:ext cx="8229600" cy="4678363"/>
          </a:xfrm>
        </p:spPr>
        <p:txBody>
          <a:bodyPr/>
          <a:lstStyle/>
          <a:p>
            <a:r>
              <a:rPr lang="en-AU" altLang="en-US" sz="2400" dirty="0" smtClean="0"/>
              <a:t>to encrypt a message M the sender:</a:t>
            </a:r>
          </a:p>
          <a:p>
            <a:pPr lvl="1"/>
            <a:r>
              <a:rPr lang="en-AU" altLang="en-US" sz="2400" dirty="0" smtClean="0"/>
              <a:t>obtains </a:t>
            </a:r>
            <a:r>
              <a:rPr lang="en-AU" altLang="en-US" sz="2400" b="1" dirty="0" smtClean="0"/>
              <a:t>public key</a:t>
            </a:r>
            <a:r>
              <a:rPr lang="en-AU" altLang="en-US" sz="2400" dirty="0" smtClean="0"/>
              <a:t> of recipient </a:t>
            </a:r>
            <a:r>
              <a:rPr lang="en-AU" altLang="en-US" sz="2400" dirty="0" smtClean="0">
                <a:latin typeface="Courier New" panose="02070309020205020404" pitchFamily="49" charset="0"/>
              </a:rPr>
              <a:t>PU={</a:t>
            </a:r>
            <a:r>
              <a:rPr lang="en-AU" altLang="en-US" sz="2400" dirty="0" err="1" smtClean="0">
                <a:latin typeface="Courier New" panose="02070309020205020404" pitchFamily="49" charset="0"/>
              </a:rPr>
              <a:t>e,n</a:t>
            </a:r>
            <a:r>
              <a:rPr lang="en-AU" altLang="en-US" sz="2400" dirty="0" smtClean="0">
                <a:latin typeface="Courier New" panose="02070309020205020404" pitchFamily="49" charset="0"/>
              </a:rPr>
              <a:t>}</a:t>
            </a:r>
            <a:r>
              <a:rPr lang="en-AU" altLang="en-US" sz="2400" dirty="0" smtClean="0"/>
              <a:t> </a:t>
            </a:r>
          </a:p>
          <a:p>
            <a:pPr lvl="1"/>
            <a:r>
              <a:rPr lang="en-AU" altLang="en-US" sz="2400" dirty="0" smtClean="0"/>
              <a:t>computes: </a:t>
            </a:r>
            <a:r>
              <a:rPr lang="en-AU" altLang="en-US" sz="2400" dirty="0" smtClean="0">
                <a:latin typeface="Courier New" panose="02070309020205020404" pitchFamily="49" charset="0"/>
              </a:rPr>
              <a:t>C = M</a:t>
            </a:r>
            <a:r>
              <a:rPr lang="en-AU" altLang="en-US" sz="2400" baseline="30000" dirty="0" smtClean="0">
                <a:latin typeface="Courier New" panose="02070309020205020404" pitchFamily="49" charset="0"/>
              </a:rPr>
              <a:t>e</a:t>
            </a:r>
            <a:r>
              <a:rPr lang="en-AU" altLang="en-US" sz="2400" dirty="0" smtClean="0">
                <a:latin typeface="Courier New" panose="02070309020205020404" pitchFamily="49" charset="0"/>
              </a:rPr>
              <a:t> mod n</a:t>
            </a:r>
            <a:r>
              <a:rPr lang="en-AU" altLang="en-US" sz="2400" dirty="0" smtClean="0"/>
              <a:t>, where </a:t>
            </a:r>
            <a:r>
              <a:rPr lang="en-AU" altLang="en-US" sz="2400" dirty="0" smtClean="0">
                <a:latin typeface="Courier New" panose="02070309020205020404" pitchFamily="49" charset="0"/>
              </a:rPr>
              <a:t>0</a:t>
            </a:r>
            <a:r>
              <a:rPr lang="en-AU" altLang="en-US" sz="2400" dirty="0" smtClean="0">
                <a:latin typeface="Courier New" panose="02070309020205020404" pitchFamily="49" charset="0"/>
                <a:cs typeface="Courier New" panose="02070309020205020404" pitchFamily="49" charset="0"/>
              </a:rPr>
              <a:t>≤</a:t>
            </a:r>
            <a:r>
              <a:rPr lang="en-AU" altLang="en-US" sz="2400" dirty="0" smtClean="0">
                <a:latin typeface="Courier New" panose="02070309020205020404" pitchFamily="49" charset="0"/>
              </a:rPr>
              <a:t>M</a:t>
            </a:r>
            <a:r>
              <a:rPr lang="en-AU" altLang="en-US" sz="2400" dirty="0" smtClean="0">
                <a:latin typeface="Courier New" panose="02070309020205020404" pitchFamily="49" charset="0"/>
                <a:cs typeface="Courier New" panose="02070309020205020404" pitchFamily="49" charset="0"/>
              </a:rPr>
              <a:t>&lt;</a:t>
            </a:r>
            <a:r>
              <a:rPr lang="en-AU" altLang="en-US" sz="2400" dirty="0" smtClean="0">
                <a:latin typeface="Courier New" panose="02070309020205020404" pitchFamily="49" charset="0"/>
              </a:rPr>
              <a:t>n</a:t>
            </a:r>
            <a:endParaRPr lang="en-AU" altLang="en-US" sz="2400" dirty="0" smtClean="0"/>
          </a:p>
          <a:p>
            <a:r>
              <a:rPr lang="en-AU" altLang="en-US" sz="2400" dirty="0" smtClean="0"/>
              <a:t>to decrypt the </a:t>
            </a:r>
            <a:r>
              <a:rPr lang="en-AU" altLang="en-US" sz="2400" dirty="0" err="1" smtClean="0"/>
              <a:t>ciphertext</a:t>
            </a:r>
            <a:r>
              <a:rPr lang="en-AU" altLang="en-US" sz="2400" dirty="0" smtClean="0"/>
              <a:t> C the owner:</a:t>
            </a:r>
          </a:p>
          <a:p>
            <a:pPr lvl="1"/>
            <a:r>
              <a:rPr lang="en-AU" altLang="en-US" sz="2400" dirty="0" smtClean="0"/>
              <a:t>uses their private key </a:t>
            </a:r>
            <a:r>
              <a:rPr lang="en-AU" altLang="en-US" sz="2400" dirty="0" smtClean="0">
                <a:latin typeface="Courier New" panose="02070309020205020404" pitchFamily="49" charset="0"/>
              </a:rPr>
              <a:t>PR={</a:t>
            </a:r>
            <a:r>
              <a:rPr lang="en-AU" altLang="en-US" sz="2400" dirty="0" err="1" smtClean="0">
                <a:latin typeface="Courier New" panose="02070309020205020404" pitchFamily="49" charset="0"/>
              </a:rPr>
              <a:t>d,n</a:t>
            </a:r>
            <a:r>
              <a:rPr lang="en-AU" altLang="en-US" sz="2400" dirty="0" smtClean="0">
                <a:latin typeface="Courier New" panose="02070309020205020404" pitchFamily="49" charset="0"/>
              </a:rPr>
              <a:t>}</a:t>
            </a:r>
            <a:r>
              <a:rPr lang="en-AU" altLang="en-US" sz="2400" dirty="0" smtClean="0"/>
              <a:t> </a:t>
            </a:r>
          </a:p>
          <a:p>
            <a:pPr lvl="1"/>
            <a:r>
              <a:rPr lang="en-AU" altLang="en-US" sz="2400" dirty="0" smtClean="0"/>
              <a:t>computes: </a:t>
            </a:r>
            <a:r>
              <a:rPr lang="en-AU" altLang="en-US" sz="2400" dirty="0" smtClean="0">
                <a:latin typeface="Courier New" panose="02070309020205020404" pitchFamily="49" charset="0"/>
              </a:rPr>
              <a:t>M = C</a:t>
            </a:r>
            <a:r>
              <a:rPr lang="en-AU" altLang="en-US" sz="2400" baseline="30000" dirty="0" smtClean="0">
                <a:latin typeface="Courier New" panose="02070309020205020404" pitchFamily="49" charset="0"/>
              </a:rPr>
              <a:t>d</a:t>
            </a:r>
            <a:r>
              <a:rPr lang="en-AU" altLang="en-US" sz="2400" dirty="0" smtClean="0">
                <a:latin typeface="Courier New" panose="02070309020205020404" pitchFamily="49" charset="0"/>
              </a:rPr>
              <a:t> mod n</a:t>
            </a:r>
            <a:r>
              <a:rPr lang="en-AU" altLang="en-US" sz="2400" dirty="0" smtClean="0"/>
              <a:t> </a:t>
            </a:r>
          </a:p>
          <a:p>
            <a:endParaRPr lang="en-US" altLang="en-US" dirty="0" smtClean="0"/>
          </a:p>
        </p:txBody>
      </p:sp>
    </p:spTree>
    <p:extLst>
      <p:ext uri="{BB962C8B-B14F-4D97-AF65-F5344CB8AC3E}">
        <p14:creationId xmlns="" xmlns:p14="http://schemas.microsoft.com/office/powerpoint/2010/main" val="17652899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blinds(horizontal)">
                                      <p:cBhvr>
                                        <p:cTn id="7" dur="500"/>
                                        <p:tgtEl>
                                          <p:spTgt spid="1638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6387">
                                            <p:txEl>
                                              <p:pRg st="1" end="1"/>
                                            </p:txEl>
                                          </p:spTgt>
                                        </p:tgtEl>
                                        <p:attrNameLst>
                                          <p:attrName>style.visibility</p:attrName>
                                        </p:attrNameLst>
                                      </p:cBhvr>
                                      <p:to>
                                        <p:strVal val="visible"/>
                                      </p:to>
                                    </p:set>
                                    <p:animEffect transition="in" filter="blinds(horizontal)">
                                      <p:cBhvr>
                                        <p:cTn id="10" dur="500"/>
                                        <p:tgtEl>
                                          <p:spTgt spid="16387">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6387">
                                            <p:txEl>
                                              <p:pRg st="2" end="2"/>
                                            </p:txEl>
                                          </p:spTgt>
                                        </p:tgtEl>
                                        <p:attrNameLst>
                                          <p:attrName>style.visibility</p:attrName>
                                        </p:attrNameLst>
                                      </p:cBhvr>
                                      <p:to>
                                        <p:strVal val="visible"/>
                                      </p:to>
                                    </p:set>
                                    <p:animEffect transition="in" filter="blinds(horizontal)">
                                      <p:cBhvr>
                                        <p:cTn id="13" dur="500"/>
                                        <p:tgtEl>
                                          <p:spTgt spid="16387">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16387">
                                            <p:txEl>
                                              <p:pRg st="3" end="3"/>
                                            </p:txEl>
                                          </p:spTgt>
                                        </p:tgtEl>
                                        <p:attrNameLst>
                                          <p:attrName>style.visibility</p:attrName>
                                        </p:attrNameLst>
                                      </p:cBhvr>
                                      <p:to>
                                        <p:strVal val="visible"/>
                                      </p:to>
                                    </p:set>
                                    <p:animEffect transition="in" filter="blinds(horizontal)">
                                      <p:cBhvr>
                                        <p:cTn id="18" dur="500"/>
                                        <p:tgtEl>
                                          <p:spTgt spid="16387">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6387">
                                            <p:txEl>
                                              <p:pRg st="4" end="4"/>
                                            </p:txEl>
                                          </p:spTgt>
                                        </p:tgtEl>
                                        <p:attrNameLst>
                                          <p:attrName>style.visibility</p:attrName>
                                        </p:attrNameLst>
                                      </p:cBhvr>
                                      <p:to>
                                        <p:strVal val="visible"/>
                                      </p:to>
                                    </p:set>
                                    <p:animEffect transition="in" filter="blinds(horizontal)">
                                      <p:cBhvr>
                                        <p:cTn id="21" dur="500"/>
                                        <p:tgtEl>
                                          <p:spTgt spid="16387">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16387">
                                            <p:txEl>
                                              <p:pRg st="5" end="5"/>
                                            </p:txEl>
                                          </p:spTgt>
                                        </p:tgtEl>
                                        <p:attrNameLst>
                                          <p:attrName>style.visibility</p:attrName>
                                        </p:attrNameLst>
                                      </p:cBhvr>
                                      <p:to>
                                        <p:strVal val="visible"/>
                                      </p:to>
                                    </p:set>
                                    <p:animEffect transition="in" filter="blinds(horizontal)">
                                      <p:cBhvr>
                                        <p:cTn id="24" dur="500"/>
                                        <p:tgtEl>
                                          <p:spTgt spid="16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30163"/>
            <a:ext cx="8229600" cy="731837"/>
          </a:xfrm>
        </p:spPr>
        <p:txBody>
          <a:bodyPr/>
          <a:lstStyle/>
          <a:p>
            <a:r>
              <a:rPr lang="en-AU" altLang="en-US" smtClean="0"/>
              <a:t>RSA Example - Key Setup</a:t>
            </a:r>
            <a:endParaRPr lang="en-US" altLang="en-US" smtClean="0"/>
          </a:p>
        </p:txBody>
      </p:sp>
      <p:sp>
        <p:nvSpPr>
          <p:cNvPr id="17411" name="Content Placeholder 2"/>
          <p:cNvSpPr>
            <a:spLocks noGrp="1"/>
          </p:cNvSpPr>
          <p:nvPr>
            <p:ph idx="1"/>
          </p:nvPr>
        </p:nvSpPr>
        <p:spPr>
          <a:xfrm>
            <a:off x="457200" y="990600"/>
            <a:ext cx="8229600" cy="5867400"/>
          </a:xfrm>
        </p:spPr>
        <p:txBody>
          <a:bodyPr/>
          <a:lstStyle/>
          <a:p>
            <a:pPr marL="609600" indent="-609600">
              <a:lnSpc>
                <a:spcPct val="90000"/>
              </a:lnSpc>
              <a:buFontTx/>
              <a:buAutoNum type="arabicPeriod"/>
            </a:pPr>
            <a:r>
              <a:rPr lang="en-AU" altLang="en-US" sz="2400" dirty="0" smtClean="0"/>
              <a:t>Select primes: </a:t>
            </a:r>
            <a:r>
              <a:rPr lang="en-AU" altLang="en-US" sz="2400" i="1" dirty="0" smtClean="0">
                <a:latin typeface="Courier New" panose="02070309020205020404" pitchFamily="49" charset="0"/>
              </a:rPr>
              <a:t>p</a:t>
            </a:r>
            <a:r>
              <a:rPr lang="en-AU" altLang="en-US" sz="2400" dirty="0" smtClean="0">
                <a:latin typeface="Courier New" panose="02070309020205020404" pitchFamily="49" charset="0"/>
              </a:rPr>
              <a:t>=17 &amp; </a:t>
            </a:r>
            <a:r>
              <a:rPr lang="en-AU" altLang="en-US" sz="2400" i="1" dirty="0" smtClean="0">
                <a:latin typeface="Courier New" panose="02070309020205020404" pitchFamily="49" charset="0"/>
              </a:rPr>
              <a:t>q</a:t>
            </a:r>
            <a:r>
              <a:rPr lang="en-AU" altLang="en-US" sz="2400" dirty="0" smtClean="0">
                <a:latin typeface="Courier New" panose="02070309020205020404" pitchFamily="49" charset="0"/>
              </a:rPr>
              <a:t>=11</a:t>
            </a:r>
            <a:endParaRPr lang="en-AU" altLang="en-US" sz="2400" dirty="0" smtClean="0"/>
          </a:p>
          <a:p>
            <a:pPr marL="609600" indent="-609600">
              <a:lnSpc>
                <a:spcPct val="90000"/>
              </a:lnSpc>
              <a:buFontTx/>
              <a:buAutoNum type="arabicPeriod"/>
            </a:pPr>
            <a:r>
              <a:rPr lang="en-AU" altLang="en-US" sz="2400" dirty="0" smtClean="0"/>
              <a:t>Compute</a:t>
            </a:r>
            <a:r>
              <a:rPr lang="en-AU" altLang="en-US" sz="2400" dirty="0" smtClean="0">
                <a:latin typeface="Courier New" panose="02070309020205020404" pitchFamily="49" charset="0"/>
              </a:rPr>
              <a:t> </a:t>
            </a:r>
            <a:r>
              <a:rPr lang="en-AU" altLang="en-US" sz="2400" i="1" dirty="0" smtClean="0">
                <a:latin typeface="Courier New" panose="02070309020205020404" pitchFamily="49" charset="0"/>
              </a:rPr>
              <a:t>n </a:t>
            </a:r>
            <a:r>
              <a:rPr lang="en-AU" altLang="en-US" sz="2400" dirty="0" smtClean="0">
                <a:latin typeface="Courier New" panose="02070309020205020404" pitchFamily="49" charset="0"/>
              </a:rPr>
              <a:t>= </a:t>
            </a:r>
            <a:r>
              <a:rPr lang="en-AU" altLang="en-US" sz="2400" i="1" dirty="0" err="1" smtClean="0">
                <a:latin typeface="Courier New" panose="02070309020205020404" pitchFamily="49" charset="0"/>
              </a:rPr>
              <a:t>pq</a:t>
            </a:r>
            <a:r>
              <a:rPr lang="en-AU" altLang="en-US" sz="2400" i="1" dirty="0" smtClean="0">
                <a:latin typeface="Courier New" panose="02070309020205020404" pitchFamily="49" charset="0"/>
              </a:rPr>
              <a:t> </a:t>
            </a:r>
            <a:r>
              <a:rPr lang="en-AU" altLang="en-US" sz="2400" dirty="0" smtClean="0">
                <a:latin typeface="Courier New" panose="02070309020205020404" pitchFamily="49" charset="0"/>
              </a:rPr>
              <a:t>=17</a:t>
            </a:r>
            <a:r>
              <a:rPr lang="en-US" altLang="en-US" sz="2400" dirty="0" smtClean="0">
                <a:latin typeface="Courier New" panose="02070309020205020404" pitchFamily="49" charset="0"/>
                <a:cs typeface="Arial" panose="020B0604020202020204" pitchFamily="34" charset="0"/>
              </a:rPr>
              <a:t> x </a:t>
            </a:r>
            <a:r>
              <a:rPr lang="en-AU" altLang="en-US" sz="2400" dirty="0" smtClean="0">
                <a:latin typeface="Courier New" panose="02070309020205020404" pitchFamily="49" charset="0"/>
              </a:rPr>
              <a:t>11=187</a:t>
            </a:r>
          </a:p>
          <a:p>
            <a:pPr marL="609600" indent="-609600">
              <a:lnSpc>
                <a:spcPct val="90000"/>
              </a:lnSpc>
              <a:buFontTx/>
              <a:buAutoNum type="arabicPeriod"/>
            </a:pPr>
            <a:r>
              <a:rPr lang="en-AU" altLang="en-US" sz="2400" dirty="0" smtClean="0"/>
              <a:t>Compute</a:t>
            </a:r>
            <a:r>
              <a:rPr lang="en-AU" altLang="en-US" sz="2400" dirty="0" smtClean="0">
                <a:latin typeface="Courier New" panose="02070309020205020404" pitchFamily="49" charset="0"/>
              </a:rPr>
              <a:t> ø(</a:t>
            </a:r>
            <a:r>
              <a:rPr lang="en-AU" altLang="en-US" sz="2400" i="1" dirty="0" smtClean="0">
                <a:latin typeface="Courier New" panose="02070309020205020404" pitchFamily="49" charset="0"/>
              </a:rPr>
              <a:t>n</a:t>
            </a:r>
            <a:r>
              <a:rPr lang="en-AU" altLang="en-US" sz="2400" dirty="0" smtClean="0">
                <a:latin typeface="Courier New" panose="02070309020205020404" pitchFamily="49" charset="0"/>
              </a:rPr>
              <a:t>)=(</a:t>
            </a:r>
            <a:r>
              <a:rPr lang="en-AU" altLang="en-US" sz="2400" i="1" dirty="0" smtClean="0">
                <a:latin typeface="Courier New" panose="02070309020205020404" pitchFamily="49" charset="0"/>
              </a:rPr>
              <a:t>p–</a:t>
            </a:r>
            <a:r>
              <a:rPr lang="en-AU" altLang="en-US" sz="2400" dirty="0" smtClean="0">
                <a:latin typeface="Courier New" panose="02070309020205020404" pitchFamily="49" charset="0"/>
              </a:rPr>
              <a:t>1)(</a:t>
            </a:r>
            <a:r>
              <a:rPr lang="en-AU" altLang="en-US" sz="2400" i="1" dirty="0" smtClean="0">
                <a:latin typeface="Courier New" panose="02070309020205020404" pitchFamily="49" charset="0"/>
              </a:rPr>
              <a:t>q-</a:t>
            </a:r>
            <a:r>
              <a:rPr lang="en-AU" altLang="en-US" sz="2400" dirty="0" smtClean="0">
                <a:latin typeface="Courier New" panose="02070309020205020404" pitchFamily="49" charset="0"/>
              </a:rPr>
              <a:t>1)</a:t>
            </a:r>
          </a:p>
          <a:p>
            <a:pPr marL="609600" indent="-609600">
              <a:lnSpc>
                <a:spcPct val="90000"/>
              </a:lnSpc>
              <a:buFont typeface="Arial" panose="020B0604020202020204" pitchFamily="34" charset="0"/>
              <a:buNone/>
            </a:pPr>
            <a:r>
              <a:rPr lang="en-AU" altLang="en-US" sz="2400" dirty="0" smtClean="0">
                <a:latin typeface="Courier New" panose="02070309020205020404" pitchFamily="49" charset="0"/>
              </a:rPr>
              <a:t>				  =16</a:t>
            </a:r>
            <a:r>
              <a:rPr lang="en-US" altLang="en-US" sz="2400" dirty="0" smtClean="0">
                <a:latin typeface="Courier New" panose="02070309020205020404" pitchFamily="49" charset="0"/>
                <a:cs typeface="Arial" panose="020B0604020202020204" pitchFamily="34" charset="0"/>
              </a:rPr>
              <a:t> x </a:t>
            </a:r>
            <a:r>
              <a:rPr lang="en-AU" altLang="en-US" sz="2400" dirty="0" smtClean="0">
                <a:latin typeface="Courier New" panose="02070309020205020404" pitchFamily="49" charset="0"/>
              </a:rPr>
              <a:t>10=160</a:t>
            </a:r>
          </a:p>
          <a:p>
            <a:pPr marL="609600" indent="-609600">
              <a:lnSpc>
                <a:spcPct val="90000"/>
              </a:lnSpc>
              <a:buFont typeface="Arial" panose="020B0604020202020204" pitchFamily="34" charset="0"/>
              <a:buNone/>
            </a:pPr>
            <a:r>
              <a:rPr lang="en-AU" altLang="en-US" sz="2400" dirty="0" smtClean="0"/>
              <a:t>4.	Select </a:t>
            </a:r>
            <a:r>
              <a:rPr lang="en-AU" altLang="en-US" sz="2400" dirty="0" smtClean="0">
                <a:latin typeface="Courier New" panose="02070309020205020404" pitchFamily="49" charset="0"/>
              </a:rPr>
              <a:t>e</a:t>
            </a:r>
            <a:r>
              <a:rPr lang="en-AU" altLang="en-US" sz="2400" dirty="0" smtClean="0"/>
              <a:t>:</a:t>
            </a:r>
            <a:r>
              <a:rPr lang="en-AU" altLang="en-US" sz="2400" i="1" dirty="0" smtClean="0"/>
              <a:t> </a:t>
            </a:r>
            <a:r>
              <a:rPr lang="en-AU" altLang="en-US" sz="2400" dirty="0" err="1" smtClean="0">
                <a:latin typeface="Courier New" panose="02070309020205020404" pitchFamily="49" charset="0"/>
              </a:rPr>
              <a:t>gcd</a:t>
            </a:r>
            <a:r>
              <a:rPr lang="en-AU" altLang="en-US" sz="2400" dirty="0" smtClean="0">
                <a:latin typeface="Courier New" panose="02070309020205020404" pitchFamily="49" charset="0"/>
              </a:rPr>
              <a:t>(e,160)=1; </a:t>
            </a:r>
            <a:r>
              <a:rPr lang="en-AU" altLang="en-US" sz="2400" dirty="0" smtClean="0"/>
              <a:t>choose </a:t>
            </a:r>
            <a:r>
              <a:rPr lang="en-AU" altLang="en-US" sz="2400" i="1" dirty="0" smtClean="0">
                <a:latin typeface="Courier New" panose="02070309020205020404" pitchFamily="49" charset="0"/>
              </a:rPr>
              <a:t>e</a:t>
            </a:r>
            <a:r>
              <a:rPr lang="en-AU" altLang="en-US" sz="2400" dirty="0" smtClean="0">
                <a:latin typeface="Courier New" panose="02070309020205020404" pitchFamily="49" charset="0"/>
              </a:rPr>
              <a:t>=7</a:t>
            </a:r>
            <a:endParaRPr lang="en-AU" altLang="en-US" sz="2400" dirty="0" smtClean="0"/>
          </a:p>
          <a:p>
            <a:pPr marL="609600" indent="-609600">
              <a:lnSpc>
                <a:spcPct val="90000"/>
              </a:lnSpc>
              <a:buFont typeface="Arial" panose="020B0604020202020204" pitchFamily="34" charset="0"/>
              <a:buNone/>
            </a:pPr>
            <a:r>
              <a:rPr lang="en-AU" altLang="en-US" sz="2400" dirty="0" smtClean="0"/>
              <a:t>5.	Determine </a:t>
            </a:r>
            <a:r>
              <a:rPr lang="en-AU" altLang="en-US" sz="2400" dirty="0" smtClean="0">
                <a:latin typeface="Courier New" panose="02070309020205020404" pitchFamily="49" charset="0"/>
              </a:rPr>
              <a:t>d</a:t>
            </a:r>
            <a:r>
              <a:rPr lang="en-AU" altLang="en-US" sz="2400" dirty="0" smtClean="0"/>
              <a:t>:</a:t>
            </a:r>
            <a:r>
              <a:rPr lang="en-AU" altLang="en-US" sz="2400" i="1" dirty="0" smtClean="0"/>
              <a:t> </a:t>
            </a:r>
          </a:p>
          <a:p>
            <a:pPr marL="609600" indent="-609600">
              <a:lnSpc>
                <a:spcPct val="90000"/>
              </a:lnSpc>
              <a:buFont typeface="Arial" panose="020B0604020202020204" pitchFamily="34" charset="0"/>
              <a:buNone/>
            </a:pPr>
            <a:r>
              <a:rPr lang="en-AU" altLang="en-US" sz="2400" i="1" dirty="0" smtClean="0">
                <a:latin typeface="Courier New" panose="02070309020205020404" pitchFamily="49" charset="0"/>
              </a:rPr>
              <a:t>			</a:t>
            </a:r>
            <a:r>
              <a:rPr lang="en-AU" altLang="en-US" sz="2400" i="1" dirty="0" err="1" smtClean="0">
                <a:latin typeface="Courier New" panose="02070309020205020404" pitchFamily="49" charset="0"/>
              </a:rPr>
              <a:t>d.e</a:t>
            </a:r>
            <a:r>
              <a:rPr lang="en-AU" altLang="en-US" sz="2400" i="1" dirty="0" smtClean="0">
                <a:latin typeface="Courier New" panose="02070309020205020404" pitchFamily="49" charset="0"/>
              </a:rPr>
              <a:t>=</a:t>
            </a:r>
            <a:r>
              <a:rPr lang="en-AU" altLang="en-US" sz="2400" dirty="0" smtClean="0">
                <a:latin typeface="Courier New" panose="02070309020205020404" pitchFamily="49" charset="0"/>
              </a:rPr>
              <a:t>1 mod 160</a:t>
            </a:r>
            <a:r>
              <a:rPr lang="en-AU" altLang="en-US" sz="2400" dirty="0" smtClean="0"/>
              <a:t> and </a:t>
            </a:r>
          </a:p>
          <a:p>
            <a:pPr marL="609600" indent="-609600">
              <a:lnSpc>
                <a:spcPct val="90000"/>
              </a:lnSpc>
              <a:buFont typeface="Arial" panose="020B0604020202020204" pitchFamily="34" charset="0"/>
              <a:buNone/>
            </a:pPr>
            <a:r>
              <a:rPr lang="en-AU" altLang="en-US" sz="2400" i="1" dirty="0" smtClean="0">
                <a:latin typeface="Courier New" panose="02070309020205020404" pitchFamily="49" charset="0"/>
              </a:rPr>
              <a:t>	d </a:t>
            </a:r>
            <a:r>
              <a:rPr lang="en-AU" altLang="en-US" sz="2400" dirty="0" smtClean="0">
                <a:latin typeface="Courier New" panose="02070309020205020404" pitchFamily="49" charset="0"/>
              </a:rPr>
              <a:t>&lt; 160</a:t>
            </a:r>
            <a:r>
              <a:rPr lang="en-AU" altLang="en-US" sz="2400" dirty="0" smtClean="0"/>
              <a:t> Value is </a:t>
            </a:r>
            <a:r>
              <a:rPr lang="en-AU" altLang="en-US" sz="2400" dirty="0" smtClean="0">
                <a:latin typeface="Courier New" panose="02070309020205020404" pitchFamily="49" charset="0"/>
              </a:rPr>
              <a:t>d=23</a:t>
            </a:r>
            <a:r>
              <a:rPr lang="en-AU" altLang="en-US" sz="2400" dirty="0" smtClean="0"/>
              <a:t> since </a:t>
            </a:r>
            <a:r>
              <a:rPr lang="en-AU" altLang="en-US" sz="2400" dirty="0" smtClean="0">
                <a:latin typeface="Courier New" panose="02070309020205020404" pitchFamily="49" charset="0"/>
              </a:rPr>
              <a:t>23</a:t>
            </a:r>
            <a:r>
              <a:rPr lang="en-US" altLang="en-US" sz="2400" dirty="0" smtClean="0">
                <a:latin typeface="Courier New" panose="02070309020205020404" pitchFamily="49" charset="0"/>
                <a:cs typeface="Arial" panose="020B0604020202020204" pitchFamily="34" charset="0"/>
              </a:rPr>
              <a:t>x</a:t>
            </a:r>
            <a:r>
              <a:rPr lang="en-AU" altLang="en-US" sz="2400" dirty="0" smtClean="0">
                <a:latin typeface="Courier New" panose="02070309020205020404" pitchFamily="49" charset="0"/>
              </a:rPr>
              <a:t>7=161</a:t>
            </a:r>
          </a:p>
          <a:p>
            <a:pPr marL="609600" indent="-609600">
              <a:lnSpc>
                <a:spcPct val="90000"/>
              </a:lnSpc>
              <a:buFont typeface="Arial" panose="020B0604020202020204" pitchFamily="34" charset="0"/>
              <a:buNone/>
            </a:pPr>
            <a:r>
              <a:rPr lang="en-AU" altLang="en-US" sz="2400" dirty="0" smtClean="0">
                <a:latin typeface="Courier New" panose="02070309020205020404" pitchFamily="49" charset="0"/>
              </a:rPr>
              <a:t>				= 161 mod 160 = 1</a:t>
            </a:r>
          </a:p>
          <a:p>
            <a:pPr marL="609600" indent="-609600">
              <a:lnSpc>
                <a:spcPct val="90000"/>
              </a:lnSpc>
              <a:buFont typeface="Arial" panose="020B0604020202020204" pitchFamily="34" charset="0"/>
              <a:buNone/>
            </a:pPr>
            <a:r>
              <a:rPr lang="en-US" altLang="en-US" sz="2400" dirty="0" smtClean="0"/>
              <a:t>	Publish public key </a:t>
            </a:r>
            <a:r>
              <a:rPr lang="en-US" altLang="en-US" sz="2400" dirty="0" smtClean="0">
                <a:latin typeface="Courier New" panose="02070309020205020404" pitchFamily="49" charset="0"/>
              </a:rPr>
              <a:t>PU={7,187}</a:t>
            </a:r>
          </a:p>
          <a:p>
            <a:pPr marL="609600" indent="-609600">
              <a:lnSpc>
                <a:spcPct val="90000"/>
              </a:lnSpc>
              <a:buFont typeface="Arial" panose="020B0604020202020204" pitchFamily="34" charset="0"/>
              <a:buNone/>
            </a:pPr>
            <a:r>
              <a:rPr lang="en-US" altLang="en-US" sz="2400" dirty="0" smtClean="0"/>
              <a:t>	Keep secret private key </a:t>
            </a:r>
            <a:r>
              <a:rPr lang="en-US" altLang="en-US" sz="2400" dirty="0" smtClean="0">
                <a:latin typeface="Courier New" panose="02070309020205020404" pitchFamily="49" charset="0"/>
              </a:rPr>
              <a:t>PR={23,</a:t>
            </a:r>
            <a:r>
              <a:rPr lang="en-AU" altLang="en-US" sz="2400" dirty="0" smtClean="0">
                <a:latin typeface="Courier New" panose="02070309020205020404" pitchFamily="49" charset="0"/>
              </a:rPr>
              <a:t>187}</a:t>
            </a:r>
          </a:p>
        </p:txBody>
      </p:sp>
    </p:spTree>
    <p:extLst>
      <p:ext uri="{BB962C8B-B14F-4D97-AF65-F5344CB8AC3E}">
        <p14:creationId xmlns="" xmlns:p14="http://schemas.microsoft.com/office/powerpoint/2010/main" val="3607205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7411">
                                            <p:txEl>
                                              <p:pRg st="1" end="1"/>
                                            </p:txEl>
                                          </p:spTgt>
                                        </p:tgtEl>
                                        <p:attrNameLst>
                                          <p:attrName>style.visibility</p:attrName>
                                        </p:attrNameLst>
                                      </p:cBhvr>
                                      <p:to>
                                        <p:strVal val="visible"/>
                                      </p:to>
                                    </p:set>
                                    <p:animEffect transition="in" filter="blinds(horizontal)">
                                      <p:cBhvr>
                                        <p:cTn id="7" dur="500"/>
                                        <p:tgtEl>
                                          <p:spTgt spid="1741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411">
                                            <p:txEl>
                                              <p:pRg st="2" end="2"/>
                                            </p:txEl>
                                          </p:spTgt>
                                        </p:tgtEl>
                                        <p:attrNameLst>
                                          <p:attrName>style.visibility</p:attrName>
                                        </p:attrNameLst>
                                      </p:cBhvr>
                                      <p:to>
                                        <p:strVal val="visible"/>
                                      </p:to>
                                    </p:set>
                                    <p:animEffect transition="in" filter="blinds(horizontal)">
                                      <p:cBhvr>
                                        <p:cTn id="12" dur="500"/>
                                        <p:tgtEl>
                                          <p:spTgt spid="17411">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7411">
                                            <p:txEl>
                                              <p:pRg st="3" end="3"/>
                                            </p:txEl>
                                          </p:spTgt>
                                        </p:tgtEl>
                                        <p:attrNameLst>
                                          <p:attrName>style.visibility</p:attrName>
                                        </p:attrNameLst>
                                      </p:cBhvr>
                                      <p:to>
                                        <p:strVal val="visible"/>
                                      </p:to>
                                    </p:set>
                                    <p:animEffect transition="in" filter="blinds(horizontal)">
                                      <p:cBhvr>
                                        <p:cTn id="15" dur="500"/>
                                        <p:tgtEl>
                                          <p:spTgt spid="17411">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17411">
                                            <p:txEl>
                                              <p:pRg st="4" end="4"/>
                                            </p:txEl>
                                          </p:spTgt>
                                        </p:tgtEl>
                                        <p:attrNameLst>
                                          <p:attrName>style.visibility</p:attrName>
                                        </p:attrNameLst>
                                      </p:cBhvr>
                                      <p:to>
                                        <p:strVal val="visible"/>
                                      </p:to>
                                    </p:set>
                                    <p:animEffect transition="in" filter="blinds(horizontal)">
                                      <p:cBhvr>
                                        <p:cTn id="20" dur="500"/>
                                        <p:tgtEl>
                                          <p:spTgt spid="17411">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17411">
                                            <p:txEl>
                                              <p:pRg st="5" end="5"/>
                                            </p:txEl>
                                          </p:spTgt>
                                        </p:tgtEl>
                                        <p:attrNameLst>
                                          <p:attrName>style.visibility</p:attrName>
                                        </p:attrNameLst>
                                      </p:cBhvr>
                                      <p:to>
                                        <p:strVal val="visible"/>
                                      </p:to>
                                    </p:set>
                                    <p:animEffect transition="in" filter="blinds(horizontal)">
                                      <p:cBhvr>
                                        <p:cTn id="25" dur="500"/>
                                        <p:tgtEl>
                                          <p:spTgt spid="17411">
                                            <p:txEl>
                                              <p:pRg st="5" end="5"/>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17411">
                                            <p:txEl>
                                              <p:pRg st="6" end="6"/>
                                            </p:txEl>
                                          </p:spTgt>
                                        </p:tgtEl>
                                        <p:attrNameLst>
                                          <p:attrName>style.visibility</p:attrName>
                                        </p:attrNameLst>
                                      </p:cBhvr>
                                      <p:to>
                                        <p:strVal val="visible"/>
                                      </p:to>
                                    </p:set>
                                    <p:animEffect transition="in" filter="blinds(horizontal)">
                                      <p:cBhvr>
                                        <p:cTn id="28" dur="500"/>
                                        <p:tgtEl>
                                          <p:spTgt spid="17411">
                                            <p:txEl>
                                              <p:pRg st="6" end="6"/>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7411">
                                            <p:txEl>
                                              <p:pRg st="7" end="7"/>
                                            </p:txEl>
                                          </p:spTgt>
                                        </p:tgtEl>
                                        <p:attrNameLst>
                                          <p:attrName>style.visibility</p:attrName>
                                        </p:attrNameLst>
                                      </p:cBhvr>
                                      <p:to>
                                        <p:strVal val="visible"/>
                                      </p:to>
                                    </p:set>
                                    <p:animEffect transition="in" filter="blinds(horizontal)">
                                      <p:cBhvr>
                                        <p:cTn id="31" dur="500"/>
                                        <p:tgtEl>
                                          <p:spTgt spid="17411">
                                            <p:txEl>
                                              <p:pRg st="7" end="7"/>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17411">
                                            <p:txEl>
                                              <p:pRg st="8" end="8"/>
                                            </p:txEl>
                                          </p:spTgt>
                                        </p:tgtEl>
                                        <p:attrNameLst>
                                          <p:attrName>style.visibility</p:attrName>
                                        </p:attrNameLst>
                                      </p:cBhvr>
                                      <p:to>
                                        <p:strVal val="visible"/>
                                      </p:to>
                                    </p:set>
                                    <p:animEffect transition="in" filter="blinds(horizontal)">
                                      <p:cBhvr>
                                        <p:cTn id="34" dur="500"/>
                                        <p:tgtEl>
                                          <p:spTgt spid="17411">
                                            <p:txEl>
                                              <p:pRg st="8" end="8"/>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17411">
                                            <p:txEl>
                                              <p:pRg st="9" end="9"/>
                                            </p:txEl>
                                          </p:spTgt>
                                        </p:tgtEl>
                                        <p:attrNameLst>
                                          <p:attrName>style.visibility</p:attrName>
                                        </p:attrNameLst>
                                      </p:cBhvr>
                                      <p:to>
                                        <p:strVal val="visible"/>
                                      </p:to>
                                    </p:set>
                                    <p:animEffect transition="in" filter="blinds(horizontal)">
                                      <p:cBhvr>
                                        <p:cTn id="39" dur="500"/>
                                        <p:tgtEl>
                                          <p:spTgt spid="17411">
                                            <p:txEl>
                                              <p:pRg st="9" end="9"/>
                                            </p:txEl>
                                          </p:spTgt>
                                        </p:tgtEl>
                                      </p:cBhvr>
                                    </p:animEffect>
                                  </p:childTnLst>
                                </p:cTn>
                              </p:par>
                              <p:par>
                                <p:cTn id="40" presetID="3" presetClass="entr" presetSubtype="10" fill="hold" nodeType="withEffect">
                                  <p:stCondLst>
                                    <p:cond delay="0"/>
                                  </p:stCondLst>
                                  <p:childTnLst>
                                    <p:set>
                                      <p:cBhvr>
                                        <p:cTn id="41" dur="1" fill="hold">
                                          <p:stCondLst>
                                            <p:cond delay="0"/>
                                          </p:stCondLst>
                                        </p:cTn>
                                        <p:tgtEl>
                                          <p:spTgt spid="17411">
                                            <p:txEl>
                                              <p:pRg st="10" end="10"/>
                                            </p:txEl>
                                          </p:spTgt>
                                        </p:tgtEl>
                                        <p:attrNameLst>
                                          <p:attrName>style.visibility</p:attrName>
                                        </p:attrNameLst>
                                      </p:cBhvr>
                                      <p:to>
                                        <p:strVal val="visible"/>
                                      </p:to>
                                    </p:set>
                                    <p:animEffect transition="in" filter="blinds(horizontal)">
                                      <p:cBhvr>
                                        <p:cTn id="42" dur="500"/>
                                        <p:tgtEl>
                                          <p:spTgt spid="174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533400" y="0"/>
            <a:ext cx="8229600" cy="792162"/>
          </a:xfrm>
        </p:spPr>
        <p:txBody>
          <a:bodyPr/>
          <a:lstStyle/>
          <a:p>
            <a:r>
              <a:rPr lang="en-AU" altLang="en-US" dirty="0" smtClean="0"/>
              <a:t>RSA Example - </a:t>
            </a:r>
            <a:r>
              <a:rPr lang="en-AU" altLang="en-US" dirty="0" err="1" smtClean="0"/>
              <a:t>En</a:t>
            </a:r>
            <a:r>
              <a:rPr lang="en-AU" altLang="en-US" dirty="0" smtClean="0"/>
              <a:t>/Decryption</a:t>
            </a:r>
            <a:endParaRPr lang="en-US" altLang="en-US" dirty="0" smtClean="0"/>
          </a:p>
        </p:txBody>
      </p:sp>
      <p:sp>
        <p:nvSpPr>
          <p:cNvPr id="19459" name="Content Placeholder 2"/>
          <p:cNvSpPr>
            <a:spLocks noGrp="1"/>
          </p:cNvSpPr>
          <p:nvPr>
            <p:ph idx="1"/>
          </p:nvPr>
        </p:nvSpPr>
        <p:spPr>
          <a:xfrm>
            <a:off x="304800" y="1219200"/>
            <a:ext cx="8458200" cy="5257800"/>
          </a:xfrm>
        </p:spPr>
        <p:txBody>
          <a:bodyPr/>
          <a:lstStyle/>
          <a:p>
            <a:r>
              <a:rPr lang="en-AU" altLang="en-US" sz="2400" dirty="0" smtClean="0"/>
              <a:t>sample RSA encryption/decryption is: </a:t>
            </a:r>
          </a:p>
          <a:p>
            <a:r>
              <a:rPr lang="en-AU" altLang="en-US" sz="2400" dirty="0" smtClean="0"/>
              <a:t>given message </a:t>
            </a:r>
            <a:r>
              <a:rPr lang="en-AU" altLang="en-US" sz="2400" dirty="0" smtClean="0">
                <a:latin typeface="Courier New" panose="02070309020205020404" pitchFamily="49" charset="0"/>
              </a:rPr>
              <a:t>M = 88</a:t>
            </a:r>
            <a:r>
              <a:rPr lang="en-AU" altLang="en-US" sz="2400" dirty="0" smtClean="0"/>
              <a:t> (</a:t>
            </a:r>
            <a:r>
              <a:rPr lang="en-AU" altLang="en-US" sz="2400" dirty="0" err="1" smtClean="0"/>
              <a:t>nb.</a:t>
            </a:r>
            <a:r>
              <a:rPr lang="en-AU" altLang="en-US" sz="2400" dirty="0" smtClean="0"/>
              <a:t> </a:t>
            </a:r>
            <a:r>
              <a:rPr lang="en-AU" altLang="en-US" sz="2400" dirty="0" smtClean="0">
                <a:latin typeface="Courier New" panose="02070309020205020404" pitchFamily="49" charset="0"/>
              </a:rPr>
              <a:t>88&lt;187</a:t>
            </a:r>
            <a:r>
              <a:rPr lang="en-AU" altLang="en-US" sz="2400" dirty="0" smtClean="0"/>
              <a:t>)</a:t>
            </a:r>
          </a:p>
          <a:p>
            <a:r>
              <a:rPr lang="en-AU" altLang="en-US" sz="2400" dirty="0" smtClean="0"/>
              <a:t>encryption:</a:t>
            </a:r>
          </a:p>
          <a:p>
            <a:pPr lvl="1">
              <a:buFont typeface="Wingdings" panose="05000000000000000000" pitchFamily="2" charset="2"/>
              <a:buNone/>
            </a:pPr>
            <a:r>
              <a:rPr lang="en-AU" altLang="en-US" sz="2400" dirty="0" smtClean="0">
                <a:latin typeface="Courier New" panose="02070309020205020404" pitchFamily="49" charset="0"/>
              </a:rPr>
              <a:t>C = 88</a:t>
            </a:r>
            <a:r>
              <a:rPr lang="en-AU" altLang="en-US" sz="2400" baseline="30000" dirty="0" smtClean="0">
                <a:latin typeface="Courier New" panose="02070309020205020404" pitchFamily="49" charset="0"/>
              </a:rPr>
              <a:t>7</a:t>
            </a:r>
            <a:r>
              <a:rPr lang="en-AU" altLang="en-US" sz="2400" dirty="0" smtClean="0">
                <a:latin typeface="Courier New" panose="02070309020205020404" pitchFamily="49" charset="0"/>
              </a:rPr>
              <a:t> mod 187 = 11</a:t>
            </a:r>
            <a:r>
              <a:rPr lang="en-AU" altLang="en-US" sz="2400" dirty="0" smtClean="0"/>
              <a:t> </a:t>
            </a:r>
          </a:p>
          <a:p>
            <a:r>
              <a:rPr lang="en-AU" altLang="en-US" sz="2400" dirty="0" smtClean="0"/>
              <a:t>decryption:</a:t>
            </a:r>
          </a:p>
          <a:p>
            <a:pPr lvl="1">
              <a:buFont typeface="Wingdings" panose="05000000000000000000" pitchFamily="2" charset="2"/>
              <a:buNone/>
            </a:pPr>
            <a:r>
              <a:rPr lang="en-AU" altLang="en-US" sz="2400" dirty="0" smtClean="0">
                <a:latin typeface="Courier New" panose="02070309020205020404" pitchFamily="49" charset="0"/>
              </a:rPr>
              <a:t>M = 11</a:t>
            </a:r>
            <a:r>
              <a:rPr lang="en-AU" altLang="en-US" sz="2400" baseline="30000" dirty="0" smtClean="0">
                <a:latin typeface="Courier New" panose="02070309020205020404" pitchFamily="49" charset="0"/>
              </a:rPr>
              <a:t>23</a:t>
            </a:r>
            <a:r>
              <a:rPr lang="en-AU" altLang="en-US" sz="2400" dirty="0" smtClean="0">
                <a:latin typeface="Courier New" panose="02070309020205020404" pitchFamily="49" charset="0"/>
              </a:rPr>
              <a:t> mod 187 = 88</a:t>
            </a:r>
            <a:r>
              <a:rPr lang="en-AU" altLang="en-US" sz="2400" dirty="0" smtClean="0"/>
              <a:t> </a:t>
            </a:r>
          </a:p>
        </p:txBody>
      </p:sp>
    </p:spTree>
    <p:extLst>
      <p:ext uri="{BB962C8B-B14F-4D97-AF65-F5344CB8AC3E}">
        <p14:creationId xmlns="" xmlns:p14="http://schemas.microsoft.com/office/powerpoint/2010/main" val="24793610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0833" y="1038730"/>
            <a:ext cx="8129392" cy="2677656"/>
          </a:xfrm>
          <a:prstGeom prst="rect">
            <a:avLst/>
          </a:prstGeom>
        </p:spPr>
        <p:txBody>
          <a:bodyPr wrap="square">
            <a:spAutoFit/>
          </a:bodyPr>
          <a:lstStyle/>
          <a:p>
            <a:pPr marL="342900" indent="-342900">
              <a:spcBef>
                <a:spcPct val="35000"/>
              </a:spcBef>
              <a:buClr>
                <a:srgbClr val="993300"/>
              </a:buClr>
              <a:buSzPct val="90000"/>
              <a:buFont typeface="Monotype Sorts" pitchFamily="-84" charset="2"/>
              <a:buChar char="n"/>
            </a:pPr>
            <a:r>
              <a:rPr lang="en-US" sz="2400" dirty="0"/>
              <a:t>A </a:t>
            </a:r>
            <a:r>
              <a:rPr lang="en-US" sz="2400" b="1" dirty="0"/>
              <a:t>random number generator</a:t>
            </a:r>
            <a:r>
              <a:rPr lang="en-US" sz="2400" dirty="0"/>
              <a:t> (RNG) is a computational or physical device designed to generate a sequence of </a:t>
            </a:r>
            <a:r>
              <a:rPr lang="en-US" sz="2400" b="1" dirty="0"/>
              <a:t>numbers</a:t>
            </a:r>
            <a:r>
              <a:rPr lang="en-US" sz="2400" dirty="0"/>
              <a:t> or symbols that lack any pattern, i.e. appear </a:t>
            </a:r>
            <a:r>
              <a:rPr lang="en-US" sz="2400" b="1" dirty="0"/>
              <a:t>random</a:t>
            </a:r>
            <a:r>
              <a:rPr lang="en-US" sz="2400" dirty="0"/>
              <a:t>. The many applications of randomness have led to the development of several different methods for generating </a:t>
            </a:r>
            <a:r>
              <a:rPr lang="en-US" sz="2400" b="1" dirty="0"/>
              <a:t>random</a:t>
            </a:r>
            <a:r>
              <a:rPr lang="en-US" sz="2400" dirty="0"/>
              <a:t> data</a:t>
            </a:r>
            <a:endParaRPr kumimoji="1" lang="en-US" sz="2400" dirty="0">
              <a:latin typeface="+mn-lt"/>
              <a:cs typeface="ＭＳ Ｐゴシック" charset="-128"/>
            </a:endParaRPr>
          </a:p>
        </p:txBody>
      </p:sp>
      <p:sp>
        <p:nvSpPr>
          <p:cNvPr id="4" name="Rectangle 2"/>
          <p:cNvSpPr txBox="1">
            <a:spLocks noChangeArrowheads="1"/>
          </p:cNvSpPr>
          <p:nvPr/>
        </p:nvSpPr>
        <p:spPr>
          <a:xfrm>
            <a:off x="400833" y="277813"/>
            <a:ext cx="8285967" cy="576262"/>
          </a:xfrm>
          <a:prstGeom prst="rect">
            <a:avLst/>
          </a:prstGeom>
        </p:spPr>
        <p:txBody>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r>
              <a:rPr kumimoji="1" lang="en-US" dirty="0" smtClean="0"/>
              <a:t>True Random </a:t>
            </a:r>
            <a:r>
              <a:rPr kumimoji="1" lang="en-US" dirty="0"/>
              <a:t>number generator </a:t>
            </a:r>
            <a:r>
              <a:rPr kumimoji="1" lang="en-US" dirty="0" smtClean="0"/>
              <a:t>(TRNG</a:t>
            </a:r>
            <a:r>
              <a:rPr kumimoji="1" lang="en-US" dirty="0"/>
              <a:t>)</a:t>
            </a:r>
            <a:endParaRPr lang="en-US" altLang="en-US" kern="0" dirty="0"/>
          </a:p>
        </p:txBody>
      </p:sp>
    </p:spTree>
    <p:extLst>
      <p:ext uri="{BB962C8B-B14F-4D97-AF65-F5344CB8AC3E}">
        <p14:creationId xmlns="" xmlns:p14="http://schemas.microsoft.com/office/powerpoint/2010/main" val="1799868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0833" y="1038730"/>
            <a:ext cx="8129392" cy="5521512"/>
          </a:xfrm>
          <a:prstGeom prst="rect">
            <a:avLst/>
          </a:prstGeom>
        </p:spPr>
        <p:txBody>
          <a:bodyPr wrap="square">
            <a:spAutoFit/>
          </a:bodyPr>
          <a:lstStyle/>
          <a:p>
            <a:pPr marL="342900" indent="-342900">
              <a:spcBef>
                <a:spcPct val="35000"/>
              </a:spcBef>
              <a:buClr>
                <a:srgbClr val="993300"/>
              </a:buClr>
              <a:buSzPct val="90000"/>
              <a:buFont typeface="Monotype Sorts" pitchFamily="-84" charset="2"/>
              <a:buChar char="n"/>
            </a:pPr>
            <a:r>
              <a:rPr kumimoji="1" lang="en-US" sz="2400" dirty="0">
                <a:latin typeface="+mn-lt"/>
                <a:cs typeface="ＭＳ Ｐゴシック" charset="-128"/>
              </a:rPr>
              <a:t>A </a:t>
            </a:r>
            <a:r>
              <a:rPr kumimoji="1" lang="en-US" sz="2400" dirty="0">
                <a:cs typeface="ＭＳ Ｐゴシック" charset="-128"/>
              </a:rPr>
              <a:t>pseudorandom number generator (PRNG), </a:t>
            </a:r>
            <a:r>
              <a:rPr kumimoji="1" lang="en-US" sz="2400" dirty="0" smtClean="0">
                <a:latin typeface="+mn-lt"/>
                <a:cs typeface="ＭＳ Ｐゴシック" charset="-128"/>
              </a:rPr>
              <a:t>also </a:t>
            </a:r>
            <a:r>
              <a:rPr kumimoji="1" lang="en-US" sz="2400" dirty="0">
                <a:latin typeface="+mn-lt"/>
                <a:cs typeface="ＭＳ Ｐゴシック" charset="-128"/>
              </a:rPr>
              <a:t>known as a deterministic random bit generator (DRBG), is an algorithm for generating a sequence of numbers whose properties approximate the properties of sequences of random numbers. </a:t>
            </a:r>
          </a:p>
          <a:p>
            <a:pPr marL="342900" indent="-342900">
              <a:spcBef>
                <a:spcPct val="35000"/>
              </a:spcBef>
              <a:buClr>
                <a:srgbClr val="993300"/>
              </a:buClr>
              <a:buSzPct val="90000"/>
              <a:buFont typeface="Monotype Sorts" pitchFamily="-84" charset="2"/>
              <a:buChar char="n"/>
            </a:pPr>
            <a:r>
              <a:rPr kumimoji="1" lang="en-US" sz="2400" dirty="0">
                <a:latin typeface="+mn-lt"/>
                <a:cs typeface="ＭＳ Ｐゴシック" charset="-128"/>
              </a:rPr>
              <a:t>The PRNG-generated sequence is not truly random, because it is completely determined by a relatively small set of initial values, called the PRNG's seed (which may include truly random values).</a:t>
            </a:r>
          </a:p>
          <a:p>
            <a:pPr marL="342900" indent="-342900">
              <a:spcBef>
                <a:spcPct val="35000"/>
              </a:spcBef>
              <a:buClr>
                <a:srgbClr val="993300"/>
              </a:buClr>
              <a:buSzPct val="90000"/>
              <a:buFont typeface="Monotype Sorts" pitchFamily="-84" charset="2"/>
              <a:buChar char="n"/>
            </a:pPr>
            <a:r>
              <a:rPr kumimoji="1" lang="en-US" sz="2400" dirty="0">
                <a:latin typeface="+mn-lt"/>
                <a:cs typeface="ＭＳ Ｐゴシック" charset="-128"/>
              </a:rPr>
              <a:t>Although sequences that are closer to truly random can be generated using hardware random number generators, pseudorandom number generators are important in practice for their speed in number generation and their reproducibility</a:t>
            </a:r>
          </a:p>
        </p:txBody>
      </p:sp>
      <p:sp>
        <p:nvSpPr>
          <p:cNvPr id="4" name="Rectangle 2"/>
          <p:cNvSpPr txBox="1">
            <a:spLocks noChangeArrowheads="1"/>
          </p:cNvSpPr>
          <p:nvPr/>
        </p:nvSpPr>
        <p:spPr>
          <a:xfrm>
            <a:off x="400833" y="277813"/>
            <a:ext cx="8285967" cy="576262"/>
          </a:xfrm>
          <a:prstGeom prst="rect">
            <a:avLst/>
          </a:prstGeom>
        </p:spPr>
        <p:txBody>
          <a:bodyPr/>
          <a:lst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a:lstStyle>
          <a:p>
            <a:r>
              <a:rPr kumimoji="1" lang="en-US" dirty="0" smtClean="0"/>
              <a:t>Pseudorandom </a:t>
            </a:r>
            <a:r>
              <a:rPr kumimoji="1" lang="en-US" dirty="0"/>
              <a:t>number generator (PRNG)</a:t>
            </a:r>
            <a:endParaRPr lang="en-US" altLang="en-US" kern="0" dirty="0"/>
          </a:p>
        </p:txBody>
      </p:sp>
    </p:spTree>
    <p:extLst>
      <p:ext uri="{BB962C8B-B14F-4D97-AF65-F5344CB8AC3E}">
        <p14:creationId xmlns="" xmlns:p14="http://schemas.microsoft.com/office/powerpoint/2010/main" val="335508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06450" y="1191615"/>
            <a:ext cx="7277854" cy="4614469"/>
          </a:xfrm>
          <a:prstGeom prst="rect">
            <a:avLst/>
          </a:prstGeom>
        </p:spPr>
      </p:pic>
    </p:spTree>
    <p:extLst>
      <p:ext uri="{BB962C8B-B14F-4D97-AF65-F5344CB8AC3E}">
        <p14:creationId xmlns="" xmlns:p14="http://schemas.microsoft.com/office/powerpoint/2010/main" val="26536694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z="3200" dirty="0"/>
              <a:t>Introduction</a:t>
            </a:r>
          </a:p>
        </p:txBody>
      </p:sp>
      <p:sp>
        <p:nvSpPr>
          <p:cNvPr id="6147" name="Rectangle 3"/>
          <p:cNvSpPr>
            <a:spLocks noGrp="1" noChangeArrowheads="1"/>
          </p:cNvSpPr>
          <p:nvPr>
            <p:ph type="body" idx="1"/>
          </p:nvPr>
        </p:nvSpPr>
        <p:spPr/>
        <p:txBody>
          <a:bodyPr/>
          <a:lstStyle/>
          <a:p>
            <a:pPr>
              <a:buFont typeface="Wingdings" panose="05000000000000000000" pitchFamily="2" charset="2"/>
              <a:buChar char="§"/>
            </a:pPr>
            <a:r>
              <a:rPr lang="en-US" altLang="en-US" sz="2400" b="1"/>
              <a:t>Truly random</a:t>
            </a:r>
            <a:r>
              <a:rPr lang="en-US" altLang="en-US" sz="2400"/>
              <a:t> - is defined as exhibiting ``true'' randomness, such as the time between ``tics'' from a Geiger counter exposed to a radioactive element</a:t>
            </a:r>
          </a:p>
          <a:p>
            <a:pPr>
              <a:buFont typeface="Wingdings" panose="05000000000000000000" pitchFamily="2" charset="2"/>
              <a:buChar char="§"/>
            </a:pPr>
            <a:r>
              <a:rPr lang="en-US" altLang="en-US" sz="2400" b="1"/>
              <a:t>Pseudorandom</a:t>
            </a:r>
            <a:r>
              <a:rPr lang="en-US" altLang="en-US" sz="2400"/>
              <a:t> - is defined as having the </a:t>
            </a:r>
            <a:r>
              <a:rPr lang="en-US" altLang="en-US" sz="2400" i="1"/>
              <a:t>appearance</a:t>
            </a:r>
            <a:r>
              <a:rPr lang="en-US" altLang="en-US" sz="2400"/>
              <a:t> of randomness, but nevertheless exhibiting a specific, repeatable pattern.</a:t>
            </a:r>
          </a:p>
          <a:p>
            <a:pPr>
              <a:buFont typeface="Wingdings" panose="05000000000000000000" pitchFamily="2" charset="2"/>
              <a:buChar char="§"/>
            </a:pPr>
            <a:r>
              <a:rPr lang="en-US" altLang="en-US" sz="2400"/>
              <a:t>numbers calculated by a computer through a deterministic process, cannot, by definition, be random</a:t>
            </a:r>
          </a:p>
        </p:txBody>
      </p:sp>
    </p:spTree>
    <p:extLst>
      <p:ext uri="{BB962C8B-B14F-4D97-AF65-F5344CB8AC3E}">
        <p14:creationId xmlns="" xmlns:p14="http://schemas.microsoft.com/office/powerpoint/2010/main" val="2032287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sz="3200" dirty="0"/>
              <a:t>Introduction</a:t>
            </a:r>
          </a:p>
        </p:txBody>
      </p:sp>
      <p:sp>
        <p:nvSpPr>
          <p:cNvPr id="7171" name="Rectangle 3"/>
          <p:cNvSpPr>
            <a:spLocks noGrp="1" noChangeArrowheads="1"/>
          </p:cNvSpPr>
          <p:nvPr>
            <p:ph type="body" idx="1"/>
          </p:nvPr>
        </p:nvSpPr>
        <p:spPr/>
        <p:txBody>
          <a:bodyPr/>
          <a:lstStyle/>
          <a:p>
            <a:r>
              <a:rPr lang="en-US" altLang="en-US" sz="2400" dirty="0"/>
              <a:t>Given knowledge of the algorithm used to create the numbers and its internal state (i.e. seed), you can predict all the numbers returned by subsequent calls to the algorithm, whereas with genuinely random numbers, knowledge of one number or an arbitrarily long sequence of numbers is of no use whatsoever in predicting the next number to be generated. </a:t>
            </a:r>
          </a:p>
          <a:p>
            <a:r>
              <a:rPr lang="en-US" altLang="en-US" sz="2400" dirty="0"/>
              <a:t>Computer-generated "random" numbers are more properly referred to as </a:t>
            </a:r>
            <a:r>
              <a:rPr lang="en-US" altLang="en-US" sz="2400" i="1" dirty="0"/>
              <a:t>pseudorandom numbers</a:t>
            </a:r>
            <a:r>
              <a:rPr lang="en-US" altLang="en-US" sz="2400" dirty="0"/>
              <a:t>, and </a:t>
            </a:r>
            <a:r>
              <a:rPr lang="en-US" altLang="en-US" sz="2400" i="1" dirty="0"/>
              <a:t>pseudorandom sequences</a:t>
            </a:r>
            <a:r>
              <a:rPr lang="en-US" altLang="en-US" sz="2400" dirty="0"/>
              <a:t> of such numbers.</a:t>
            </a:r>
          </a:p>
          <a:p>
            <a:pPr>
              <a:buFontTx/>
              <a:buNone/>
            </a:pPr>
            <a:endParaRPr lang="en-US" altLang="en-US" sz="2000" dirty="0"/>
          </a:p>
        </p:txBody>
      </p:sp>
    </p:spTree>
    <p:extLst>
      <p:ext uri="{BB962C8B-B14F-4D97-AF65-F5344CB8AC3E}">
        <p14:creationId xmlns="" xmlns:p14="http://schemas.microsoft.com/office/powerpoint/2010/main" val="21592871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a:t>Summary</a:t>
            </a:r>
            <a:endParaRPr lang="en-AU" altLang="en-US"/>
          </a:p>
        </p:txBody>
      </p:sp>
      <p:sp>
        <p:nvSpPr>
          <p:cNvPr id="45059" name="Rectangle 3"/>
          <p:cNvSpPr>
            <a:spLocks noGrp="1" noChangeArrowheads="1"/>
          </p:cNvSpPr>
          <p:nvPr>
            <p:ph type="body" idx="1"/>
          </p:nvPr>
        </p:nvSpPr>
        <p:spPr/>
        <p:txBody>
          <a:bodyPr/>
          <a:lstStyle/>
          <a:p>
            <a:r>
              <a:rPr lang="en-US" altLang="en-US" sz="2400" dirty="0" smtClean="0"/>
              <a:t>We explored an example of PKC, i.e., RSA.</a:t>
            </a:r>
          </a:p>
          <a:p>
            <a:r>
              <a:rPr lang="en-US" altLang="en-US" sz="2400" dirty="0" smtClean="0"/>
              <a:t>In today’s lecture we talked about the random numbers and the random number generators</a:t>
            </a:r>
          </a:p>
          <a:p>
            <a:r>
              <a:rPr lang="en-US" altLang="en-US" sz="2400" dirty="0" smtClean="0"/>
              <a:t>We have also discussed random numbers and pseudorandom numbers. </a:t>
            </a:r>
          </a:p>
          <a:p>
            <a:r>
              <a:rPr lang="en-US" altLang="en-US" sz="2400" dirty="0" smtClean="0"/>
              <a:t>The design constraints were also discussed. </a:t>
            </a:r>
          </a:p>
          <a:p>
            <a:pPr lvl="1"/>
            <a:endParaRPr lang="en-AU" altLang="en-US" dirty="0"/>
          </a:p>
        </p:txBody>
      </p:sp>
    </p:spTree>
    <p:extLst>
      <p:ext uri="{BB962C8B-B14F-4D97-AF65-F5344CB8AC3E}">
        <p14:creationId xmlns="" xmlns:p14="http://schemas.microsoft.com/office/powerpoint/2010/main" val="30909815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 topics</a:t>
            </a:r>
            <a:endParaRPr lang="en-US" dirty="0"/>
          </a:p>
        </p:txBody>
      </p:sp>
      <p:sp>
        <p:nvSpPr>
          <p:cNvPr id="3" name="Content Placeholder 2"/>
          <p:cNvSpPr>
            <a:spLocks noGrp="1"/>
          </p:cNvSpPr>
          <p:nvPr>
            <p:ph idx="1"/>
          </p:nvPr>
        </p:nvSpPr>
        <p:spPr>
          <a:xfrm>
            <a:off x="457200" y="1382235"/>
            <a:ext cx="8229600" cy="4530725"/>
          </a:xfrm>
        </p:spPr>
        <p:txBody>
          <a:bodyPr/>
          <a:lstStyle/>
          <a:p>
            <a:pPr marL="609600" indent="-609600">
              <a:buFontTx/>
              <a:buAutoNum type="arabicPeriod"/>
            </a:pPr>
            <a:r>
              <a:rPr lang="en-US" altLang="en-US" sz="2400" dirty="0" smtClean="0"/>
              <a:t>Attacks on Pseudorandom generators</a:t>
            </a:r>
          </a:p>
          <a:p>
            <a:pPr marL="609600" indent="-609600">
              <a:buFontTx/>
              <a:buAutoNum type="arabicPeriod"/>
            </a:pPr>
            <a:r>
              <a:rPr lang="en-US" altLang="en-US" sz="2400" dirty="0" smtClean="0"/>
              <a:t>Tests for pseudorandom functions</a:t>
            </a:r>
          </a:p>
          <a:p>
            <a:pPr marL="609600" indent="-609600">
              <a:buFontTx/>
              <a:buAutoNum type="arabicPeriod"/>
            </a:pPr>
            <a:r>
              <a:rPr lang="en-US" altLang="en-US" sz="2400" dirty="0" smtClean="0"/>
              <a:t>True Random generators</a:t>
            </a:r>
            <a:endParaRPr lang="en-US" altLang="en-US" sz="2400" dirty="0"/>
          </a:p>
        </p:txBody>
      </p:sp>
    </p:spTree>
    <p:extLst>
      <p:ext uri="{BB962C8B-B14F-4D97-AF65-F5344CB8AC3E}">
        <p14:creationId xmlns="" xmlns:p14="http://schemas.microsoft.com/office/powerpoint/2010/main" val="10065775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14230</TotalTime>
  <Words>745</Words>
  <Application>Microsoft Office PowerPoint</Application>
  <PresentationFormat>On-screen Show (4:3)</PresentationFormat>
  <Paragraphs>103</Paragraphs>
  <Slides>20</Slides>
  <Notes>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os-8</vt:lpstr>
      <vt:lpstr>Slide 1</vt:lpstr>
      <vt:lpstr>Summary of the Previous Lecture</vt:lpstr>
      <vt:lpstr>Different names</vt:lpstr>
      <vt:lpstr>Essential steps</vt:lpstr>
      <vt:lpstr>Slide 5</vt:lpstr>
      <vt:lpstr>Outlines of today’s lecture</vt:lpstr>
      <vt:lpstr>Objectives</vt:lpstr>
      <vt:lpstr>The RSA Algorithm</vt:lpstr>
      <vt:lpstr>RSA Key Setup</vt:lpstr>
      <vt:lpstr>RSA Encryption / Decryption</vt:lpstr>
      <vt:lpstr>RSA Example - Key Setup</vt:lpstr>
      <vt:lpstr>RSA Example - En/Decryption</vt:lpstr>
      <vt:lpstr>Slide 13</vt:lpstr>
      <vt:lpstr>Slide 14</vt:lpstr>
      <vt:lpstr>Slide 15</vt:lpstr>
      <vt:lpstr>Introduction</vt:lpstr>
      <vt:lpstr>Introduction</vt:lpstr>
      <vt:lpstr>Summary</vt:lpstr>
      <vt:lpstr>Next lecture topics</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575</cp:revision>
  <cp:lastPrinted>2001-06-14T13:58:17Z</cp:lastPrinted>
  <dcterms:created xsi:type="dcterms:W3CDTF">2011-01-13T23:43:38Z</dcterms:created>
  <dcterms:modified xsi:type="dcterms:W3CDTF">2015-06-13T06:06:47Z</dcterms:modified>
</cp:coreProperties>
</file>