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7"/>
  </p:notesMasterIdLst>
  <p:handoutMasterIdLst>
    <p:handoutMasterId r:id="rId38"/>
  </p:handoutMasterIdLst>
  <p:sldIdLst>
    <p:sldId id="403" r:id="rId2"/>
    <p:sldId id="925" r:id="rId3"/>
    <p:sldId id="1002" r:id="rId4"/>
    <p:sldId id="1007" r:id="rId5"/>
    <p:sldId id="1008" r:id="rId6"/>
    <p:sldId id="677" r:id="rId7"/>
    <p:sldId id="483" r:id="rId8"/>
    <p:sldId id="348" r:id="rId9"/>
    <p:sldId id="969" r:id="rId10"/>
    <p:sldId id="970" r:id="rId11"/>
    <p:sldId id="971" r:id="rId12"/>
    <p:sldId id="972" r:id="rId13"/>
    <p:sldId id="973" r:id="rId14"/>
    <p:sldId id="974" r:id="rId15"/>
    <p:sldId id="997" r:id="rId16"/>
    <p:sldId id="998" r:id="rId17"/>
    <p:sldId id="999" r:id="rId18"/>
    <p:sldId id="1000" r:id="rId19"/>
    <p:sldId id="995" r:id="rId20"/>
    <p:sldId id="975" r:id="rId21"/>
    <p:sldId id="996" r:id="rId22"/>
    <p:sldId id="976" r:id="rId23"/>
    <p:sldId id="977" r:id="rId24"/>
    <p:sldId id="978" r:id="rId25"/>
    <p:sldId id="979" r:id="rId26"/>
    <p:sldId id="980" r:id="rId27"/>
    <p:sldId id="981" r:id="rId28"/>
    <p:sldId id="982" r:id="rId29"/>
    <p:sldId id="983" r:id="rId30"/>
    <p:sldId id="984" r:id="rId31"/>
    <p:sldId id="985" r:id="rId32"/>
    <p:sldId id="986" r:id="rId33"/>
    <p:sldId id="963" r:id="rId34"/>
    <p:sldId id="575" r:id="rId35"/>
    <p:sldId id="501" r:id="rId36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00"/>
    <a:srgbClr val="FF0000"/>
    <a:srgbClr val="CC3300"/>
    <a:srgbClr val="CC66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23" autoAdjust="0"/>
    <p:restoredTop sz="87228" autoAdjust="0"/>
  </p:normalViewPr>
  <p:slideViewPr>
    <p:cSldViewPr snapToGrid="0">
      <p:cViewPr varScale="1">
        <p:scale>
          <a:sx n="60" d="100"/>
          <a:sy n="60" d="100"/>
        </p:scale>
        <p:origin x="-1548" y="-96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0DE747-02FE-4ADA-908E-5F6CDEF66739}" type="slidenum">
              <a:rPr lang="en-AU" altLang="en-US"/>
              <a:pPr/>
              <a:t>3</a:t>
            </a:fld>
            <a:endParaRPr lang="en-AU" alt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Criteria from Rueppel</a:t>
            </a:r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xmlns="" val="4117086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441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9CE45AF-F868-4A3B-9C36-7435B2BF1A8E}" type="slidenum">
              <a:rPr lang="en-US" altLang="en-US">
                <a:latin typeface="Calibri" panose="020F0502020204030204" pitchFamily="34" charset="0"/>
              </a:rPr>
              <a:pPr eaLnBrk="1" hangingPunct="1"/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8790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0FF15A7-67CB-446A-9067-6C84C6E8FF33}" type="slidenum">
              <a:rPr lang="en-US" altLang="en-US">
                <a:latin typeface="Calibri" panose="020F0502020204030204" pitchFamily="34" charset="0"/>
              </a:rPr>
              <a:pPr eaLnBrk="1" hangingPunct="1"/>
              <a:t>29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6754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35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8833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1B1A8-CE0F-43A7-B270-C5E48F876C2B}" type="datetime1">
              <a:rPr lang="en-US"/>
              <a:pPr>
                <a:defRPr/>
              </a:pPr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E5B233C-28BC-4D73-8C38-66823B148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174161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1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17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the Previous Lecture</a:t>
            </a:r>
            <a:endParaRPr lang="en-US" alt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 smtClean="0"/>
              <a:t>We discussed stream ciphers and its working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We explored how stream ciphers are efficient when compared to block ciphers in terms of performance</a:t>
            </a:r>
          </a:p>
          <a:p>
            <a:pPr>
              <a:lnSpc>
                <a:spcPct val="90000"/>
              </a:lnSpc>
            </a:pPr>
            <a:r>
              <a:rPr lang="en-US" altLang="en-US" sz="2800" dirty="0" smtClean="0"/>
              <a:t>Some examples of stream ciphers such as RC4, RC5 and blowfish etc. were explored</a:t>
            </a:r>
            <a:endParaRPr lang="en-AU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64577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dirty="0" smtClean="0"/>
              <a:t>Summary of the previous Lecture</a:t>
            </a:r>
            <a:endParaRPr lang="en-AU" altLang="en-US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Stream Cipher </a:t>
            </a:r>
            <a:r>
              <a:rPr lang="en-US" altLang="en-US" sz="2400" dirty="0" smtClean="0"/>
              <a:t>Properties some </a:t>
            </a:r>
            <a:r>
              <a:rPr lang="en-US" altLang="en-US" sz="2400" dirty="0"/>
              <a:t>design considerations are:</a:t>
            </a:r>
          </a:p>
          <a:p>
            <a:pPr lvl="1">
              <a:lnSpc>
                <a:spcPct val="90000"/>
              </a:lnSpc>
            </a:pPr>
            <a:r>
              <a:rPr lang="en-AU" altLang="en-US" sz="2400" dirty="0"/>
              <a:t>long period with no repetitions </a:t>
            </a:r>
          </a:p>
          <a:p>
            <a:pPr lvl="1">
              <a:lnSpc>
                <a:spcPct val="90000"/>
              </a:lnSpc>
            </a:pPr>
            <a:r>
              <a:rPr lang="en-AU" altLang="en-US" sz="2400" dirty="0"/>
              <a:t>statistically random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depends on large enough key</a:t>
            </a:r>
            <a:endParaRPr lang="en-AU" altLang="en-US" sz="2400" dirty="0"/>
          </a:p>
          <a:p>
            <a:pPr lvl="1">
              <a:lnSpc>
                <a:spcPct val="90000"/>
              </a:lnSpc>
            </a:pPr>
            <a:r>
              <a:rPr lang="en-AU" altLang="en-US" sz="2400" dirty="0"/>
              <a:t>large linear complexity</a:t>
            </a:r>
          </a:p>
          <a:p>
            <a:pPr lvl="1">
              <a:lnSpc>
                <a:spcPct val="90000"/>
              </a:lnSpc>
            </a:pPr>
            <a:r>
              <a:rPr lang="en-AU" altLang="en-US" sz="2400" dirty="0" smtClean="0"/>
              <a:t>use </a:t>
            </a:r>
            <a:r>
              <a:rPr lang="en-AU" altLang="en-US" sz="2400" dirty="0"/>
              <a:t>of highly non-linear </a:t>
            </a:r>
            <a:r>
              <a:rPr lang="en-AU" altLang="en-US" sz="2400" dirty="0" err="1"/>
              <a:t>boolean</a:t>
            </a:r>
            <a:r>
              <a:rPr lang="en-AU" altLang="en-US" sz="2400" dirty="0"/>
              <a:t> </a:t>
            </a:r>
            <a:r>
              <a:rPr lang="en-AU" altLang="en-US" sz="2400" dirty="0" smtClean="0"/>
              <a:t>functions</a:t>
            </a:r>
          </a:p>
          <a:p>
            <a:pPr lvl="1">
              <a:lnSpc>
                <a:spcPct val="90000"/>
              </a:lnSpc>
            </a:pPr>
            <a:endParaRPr lang="en-AU" altLang="en-US" sz="2400" dirty="0"/>
          </a:p>
          <a:p>
            <a:pPr lvl="1">
              <a:lnSpc>
                <a:spcPct val="90000"/>
              </a:lnSpc>
            </a:pPr>
            <a:r>
              <a:rPr lang="en-AU" altLang="en-US" sz="2400" dirty="0">
                <a:latin typeface="Courier New" panose="02070309020205020404" pitchFamily="49" charset="0"/>
              </a:rPr>
              <a:t>C</a:t>
            </a:r>
            <a:r>
              <a:rPr lang="en-AU" altLang="en-US" sz="2400" baseline="-25000" dirty="0">
                <a:latin typeface="Courier New" panose="02070309020205020404" pitchFamily="49" charset="0"/>
              </a:rPr>
              <a:t>i</a:t>
            </a:r>
            <a:r>
              <a:rPr lang="en-AU" altLang="en-US" sz="2400" dirty="0">
                <a:latin typeface="Courier New" panose="02070309020205020404" pitchFamily="49" charset="0"/>
              </a:rPr>
              <a:t> = </a:t>
            </a:r>
            <a:r>
              <a:rPr lang="en-AU" altLang="en-US" sz="2400" dirty="0" err="1">
                <a:latin typeface="Courier New" panose="02070309020205020404" pitchFamily="49" charset="0"/>
              </a:rPr>
              <a:t>M</a:t>
            </a:r>
            <a:r>
              <a:rPr lang="en-AU" altLang="en-US" sz="2400" baseline="-25000" dirty="0" err="1">
                <a:latin typeface="Courier New" panose="02070309020205020404" pitchFamily="49" charset="0"/>
              </a:rPr>
              <a:t>i</a:t>
            </a:r>
            <a:r>
              <a:rPr lang="en-AU" altLang="en-US" sz="2400" dirty="0">
                <a:latin typeface="Courier New" panose="02070309020205020404" pitchFamily="49" charset="0"/>
              </a:rPr>
              <a:t> XOR </a:t>
            </a:r>
            <a:r>
              <a:rPr lang="en-AU" altLang="en-US" sz="2400" dirty="0" err="1">
                <a:latin typeface="Courier New" panose="02070309020205020404" pitchFamily="49" charset="0"/>
              </a:rPr>
              <a:t>StreamKey</a:t>
            </a:r>
            <a:r>
              <a:rPr lang="en-AU" altLang="en-US" sz="2400" baseline="-25000" dirty="0" err="1">
                <a:latin typeface="Courier New" panose="02070309020205020404" pitchFamily="49" charset="0"/>
              </a:rPr>
              <a:t>i</a:t>
            </a:r>
            <a:r>
              <a:rPr lang="en-AU" altLang="en-US" sz="2400" dirty="0">
                <a:latin typeface="Courier New" panose="02070309020205020404" pitchFamily="49" charset="0"/>
              </a:rPr>
              <a:t> </a:t>
            </a:r>
          </a:p>
          <a:p>
            <a:pPr lvl="1">
              <a:lnSpc>
                <a:spcPct val="90000"/>
              </a:lnSpc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3479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Stream Cipher Illustration</a:t>
            </a:r>
            <a:endParaRPr lang="en-US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828800"/>
            <a:ext cx="8216900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048337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Summary of the Previous Lecture (RC4)</a:t>
            </a:r>
            <a:endParaRPr lang="en-AU" altLang="en-US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190" y="854075"/>
            <a:ext cx="8229600" cy="4530725"/>
          </a:xfrm>
        </p:spPr>
        <p:txBody>
          <a:bodyPr/>
          <a:lstStyle/>
          <a:p>
            <a:r>
              <a:rPr lang="en-AU" altLang="en-US" sz="2800" dirty="0"/>
              <a:t>a proprietary cipher owned by RSA </a:t>
            </a:r>
            <a:r>
              <a:rPr lang="en-AU" altLang="en-US" sz="2800" dirty="0" smtClean="0"/>
              <a:t>another </a:t>
            </a:r>
            <a:r>
              <a:rPr lang="en-AU" altLang="en-US" sz="2800" dirty="0"/>
              <a:t>Ron </a:t>
            </a:r>
            <a:r>
              <a:rPr lang="en-AU" altLang="en-US" sz="2800" dirty="0" err="1"/>
              <a:t>Rivest</a:t>
            </a:r>
            <a:r>
              <a:rPr lang="en-AU" altLang="en-US" sz="2800" dirty="0"/>
              <a:t> design, simple but effective</a:t>
            </a:r>
          </a:p>
          <a:p>
            <a:r>
              <a:rPr lang="en-AU" altLang="en-US" sz="2800" dirty="0"/>
              <a:t>variable key </a:t>
            </a:r>
            <a:r>
              <a:rPr lang="en-AU" altLang="en-US" sz="2800" dirty="0" smtClean="0"/>
              <a:t>size </a:t>
            </a:r>
            <a:r>
              <a:rPr lang="en-US" sz="2800" dirty="0"/>
              <a:t>(1-256 bytes)</a:t>
            </a:r>
          </a:p>
          <a:p>
            <a:r>
              <a:rPr lang="en-AU" altLang="en-US" sz="2800" dirty="0" smtClean="0"/>
              <a:t>byte-oriented </a:t>
            </a:r>
            <a:r>
              <a:rPr lang="en-AU" altLang="en-US" sz="2800" dirty="0"/>
              <a:t>stream cipher </a:t>
            </a:r>
          </a:p>
          <a:p>
            <a:r>
              <a:rPr lang="en-AU" altLang="en-US" sz="2800" dirty="0"/>
              <a:t>widely used (web SSL/TLS, wireless WEP) </a:t>
            </a:r>
          </a:p>
          <a:p>
            <a:r>
              <a:rPr lang="en-AU" altLang="en-US" sz="2800" dirty="0"/>
              <a:t>key forms random permutation of all 8-bit values </a:t>
            </a:r>
          </a:p>
          <a:p>
            <a:r>
              <a:rPr lang="en-AU" altLang="en-US" sz="2800" dirty="0"/>
              <a:t>uses that permutation to scramble input info processed a byte at a time </a:t>
            </a:r>
            <a:endParaRPr lang="en-AU" altLang="en-US" sz="2800" dirty="0" smtClean="0"/>
          </a:p>
          <a:p>
            <a:r>
              <a:rPr lang="en-US" sz="2400" dirty="0" smtClean="0"/>
              <a:t>Remained </a:t>
            </a:r>
            <a:r>
              <a:rPr lang="en-US" sz="2400" dirty="0"/>
              <a:t>trade secret till </a:t>
            </a:r>
            <a:r>
              <a:rPr lang="en-US" sz="2400" dirty="0" smtClean="0"/>
              <a:t>1994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22304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Part 2 (d)</a:t>
            </a:r>
          </a:p>
          <a:p>
            <a:pPr marL="0" indent="0" algn="ctr">
              <a:lnSpc>
                <a:spcPct val="150000"/>
              </a:lnSpc>
              <a:buNone/>
              <a:defRPr/>
            </a:pPr>
            <a:r>
              <a:rPr lang="en-US" altLang="en-US" sz="4400" dirty="0" smtClean="0"/>
              <a:t>Asymmetric Key Cryptography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902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40612"/>
            <a:ext cx="9239534" cy="576262"/>
          </a:xfrm>
        </p:spPr>
        <p:txBody>
          <a:bodyPr/>
          <a:lstStyle/>
          <a:p>
            <a:r>
              <a:rPr lang="en-GB" altLang="en-US" dirty="0" smtClean="0"/>
              <a:t>Outlines of today’s lecture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806450" y="164915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 smtClean="0"/>
              <a:t>We will explore the need, features and  characteristics of public key cryptography</a:t>
            </a:r>
          </a:p>
          <a:p>
            <a:r>
              <a:rPr lang="en-US" sz="2400" dirty="0" smtClean="0"/>
              <a:t>The working/function of a public key cryptography scheme will be discussed in detail</a:t>
            </a:r>
          </a:p>
          <a:p>
            <a:r>
              <a:rPr lang="en-US" sz="2400" dirty="0" smtClean="0"/>
              <a:t>RSA, as an example, will be explained</a:t>
            </a:r>
          </a:p>
          <a:p>
            <a:pPr marL="0" indent="0"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You would be able to present </a:t>
            </a:r>
            <a:r>
              <a:rPr lang="en-US" sz="2400" dirty="0" smtClean="0"/>
              <a:t>an understanding of the public key cryptography.</a:t>
            </a:r>
            <a:endParaRPr lang="en-US" sz="2400" dirty="0"/>
          </a:p>
          <a:p>
            <a:r>
              <a:rPr lang="en-US" sz="2400" dirty="0" smtClean="0"/>
              <a:t>You would be able use and implement the RSA technique.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85800" y="101208"/>
            <a:ext cx="7772400" cy="80066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Different names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397702" y="761696"/>
            <a:ext cx="7772400" cy="3196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63550" indent="-463550">
              <a:buFont typeface="Wingdings" panose="05000000000000000000" pitchFamily="2" charset="2"/>
              <a:buChar char="q"/>
              <a:defRPr/>
            </a:pPr>
            <a:r>
              <a:rPr lang="en-US" sz="2400" dirty="0" smtClean="0">
                <a:latin typeface="+mj-lt"/>
                <a:ea typeface="+mj-ea"/>
                <a:cs typeface="+mj-cs"/>
              </a:rPr>
              <a:t>Public </a:t>
            </a:r>
            <a:r>
              <a:rPr lang="en-US" sz="2400" dirty="0">
                <a:latin typeface="+mj-lt"/>
                <a:ea typeface="+mj-ea"/>
                <a:cs typeface="+mj-cs"/>
              </a:rPr>
              <a:t>key c</a:t>
            </a:r>
            <a:r>
              <a:rPr lang="en-US" sz="2400" dirty="0" smtClean="0">
                <a:latin typeface="+mj-lt"/>
                <a:ea typeface="+mj-ea"/>
                <a:cs typeface="+mj-cs"/>
              </a:rPr>
              <a:t>ryptography</a:t>
            </a:r>
          </a:p>
          <a:p>
            <a:pPr marL="463550" indent="-463550">
              <a:buFont typeface="Wingdings" panose="05000000000000000000" pitchFamily="2" charset="2"/>
              <a:buChar char="q"/>
              <a:defRPr/>
            </a:pPr>
            <a:r>
              <a:rPr lang="en-US" sz="2400" dirty="0" smtClean="0">
                <a:latin typeface="+mj-lt"/>
                <a:ea typeface="+mj-ea"/>
                <a:cs typeface="+mj-cs"/>
              </a:rPr>
              <a:t>Asymmetric key cryptography</a:t>
            </a:r>
          </a:p>
          <a:p>
            <a:pPr marL="463550" indent="-463550">
              <a:buFont typeface="Wingdings" panose="05000000000000000000" pitchFamily="2" charset="2"/>
              <a:buChar char="q"/>
              <a:defRPr/>
            </a:pPr>
            <a:r>
              <a:rPr lang="en-US" sz="2400" dirty="0" smtClean="0">
                <a:latin typeface="+mj-lt"/>
                <a:ea typeface="+mj-ea"/>
                <a:cs typeface="+mj-cs"/>
              </a:rPr>
              <a:t>2 key cryptography </a:t>
            </a:r>
          </a:p>
          <a:p>
            <a:pPr marL="463550" indent="-463550">
              <a:buFont typeface="Wingdings" panose="05000000000000000000" pitchFamily="2" charset="2"/>
              <a:buChar char="q"/>
              <a:defRPr/>
            </a:pPr>
            <a:endParaRPr lang="en-US" sz="2400" dirty="0">
              <a:latin typeface="+mj-lt"/>
              <a:ea typeface="+mj-ea"/>
              <a:cs typeface="+mj-cs"/>
            </a:endParaRPr>
          </a:p>
          <a:p>
            <a:pPr marL="463550" indent="-463550">
              <a:buFont typeface="Wingdings" panose="05000000000000000000" pitchFamily="2" charset="2"/>
              <a:buChar char="q"/>
              <a:defRPr/>
            </a:pPr>
            <a:endParaRPr lang="en-US" sz="2400" dirty="0" smtClean="0">
              <a:latin typeface="+mj-lt"/>
              <a:ea typeface="+mj-ea"/>
              <a:cs typeface="+mj-cs"/>
            </a:endParaRPr>
          </a:p>
          <a:p>
            <a:pPr lvl="1"/>
            <a:r>
              <a:rPr lang="en-US" sz="2400" dirty="0" smtClean="0"/>
              <a:t>Presented </a:t>
            </a:r>
            <a:r>
              <a:rPr lang="en-US" sz="2400" dirty="0"/>
              <a:t>by </a:t>
            </a:r>
            <a:r>
              <a:rPr lang="en-US" sz="2400" dirty="0" err="1"/>
              <a:t>Diffie</a:t>
            </a:r>
            <a:r>
              <a:rPr lang="en-US" sz="2400" dirty="0"/>
              <a:t> &amp; Hallman (1976)</a:t>
            </a:r>
          </a:p>
          <a:p>
            <a:pPr lvl="2"/>
            <a:r>
              <a:rPr lang="en-US" sz="2400" i="1" dirty="0"/>
              <a:t>New directions in cryptography</a:t>
            </a:r>
          </a:p>
          <a:p>
            <a:pPr marL="463550" indent="-463550">
              <a:buFont typeface="Wingdings" panose="05000000000000000000" pitchFamily="2" charset="2"/>
              <a:buChar char="q"/>
              <a:defRPr/>
            </a:pPr>
            <a:endParaRPr lang="en-US" sz="2400" dirty="0"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http://image.slidesharecdn.com/presentation-rsa-131024073333-phpapp01/95/presentation-about-rsa-3-638.jpg?cb=138260030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468" t="22441" r="19994" b="30337"/>
          <a:stretch/>
        </p:blipFill>
        <p:spPr bwMode="auto">
          <a:xfrm>
            <a:off x="4020339" y="3670126"/>
            <a:ext cx="5123661" cy="310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8099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60748"/>
          </a:xfrm>
        </p:spPr>
        <p:txBody>
          <a:bodyPr/>
          <a:lstStyle/>
          <a:p>
            <a:r>
              <a:rPr lang="en-AU" altLang="en-US" dirty="0" smtClean="0"/>
              <a:t>Why Public-Key Cryptography?</a:t>
            </a:r>
            <a:endParaRPr lang="en-US" altLang="en-US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610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/>
              <a:t>Key distribution under symmetric encryption requires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Two communicants already share a key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The use of Key Distribution Center (KDC)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/>
              <a:t>Whitfield </a:t>
            </a:r>
            <a:r>
              <a:rPr lang="en-US" altLang="en-US" sz="2400" dirty="0" err="1" smtClean="0"/>
              <a:t>Diffie</a:t>
            </a:r>
            <a:r>
              <a:rPr lang="en-US" altLang="en-US" sz="2400" dirty="0" smtClean="0"/>
              <a:t> &amp; Martin Hellman reasoned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2</a:t>
            </a:r>
            <a:r>
              <a:rPr lang="en-US" altLang="en-US" sz="2400" baseline="30000" dirty="0" smtClean="0"/>
              <a:t>nd</a:t>
            </a:r>
            <a:r>
              <a:rPr lang="en-US" altLang="en-US" sz="2400" dirty="0" smtClean="0"/>
              <a:t> requirement neglected the essence of cryptography, i.e. the ability to maintain total secrecy over your own communication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smtClean="0"/>
              <a:t>how to verify a message comes intact from the claimed sender?</a:t>
            </a:r>
          </a:p>
        </p:txBody>
      </p:sp>
    </p:spTree>
    <p:extLst>
      <p:ext uri="{BB962C8B-B14F-4D97-AF65-F5344CB8AC3E}">
        <p14:creationId xmlns:p14="http://schemas.microsoft.com/office/powerpoint/2010/main" xmlns="" val="142305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Private-Key Cryptography</a:t>
            </a:r>
            <a:endParaRPr lang="en-US" altLang="en-US" smtClean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AU" altLang="en-US" sz="2400" dirty="0" smtClean="0"/>
              <a:t>traditional </a:t>
            </a:r>
            <a:r>
              <a:rPr lang="en-AU" altLang="en-US" sz="2400" b="1" dirty="0" smtClean="0"/>
              <a:t>private/secret/single key</a:t>
            </a:r>
            <a:r>
              <a:rPr lang="en-AU" altLang="en-US" sz="2400" dirty="0" smtClean="0"/>
              <a:t> cryptography uses </a:t>
            </a:r>
            <a:r>
              <a:rPr lang="en-AU" altLang="en-US" sz="2400" b="1" dirty="0" smtClean="0"/>
              <a:t>one</a:t>
            </a:r>
            <a:r>
              <a:rPr lang="en-AU" altLang="en-US" sz="2400" dirty="0" smtClean="0"/>
              <a:t> key </a:t>
            </a:r>
          </a:p>
          <a:p>
            <a:pPr>
              <a:lnSpc>
                <a:spcPct val="90000"/>
              </a:lnSpc>
            </a:pPr>
            <a:r>
              <a:rPr lang="en-AU" altLang="en-US" sz="2400" dirty="0" smtClean="0"/>
              <a:t>shared by both sender and receiver </a:t>
            </a:r>
          </a:p>
          <a:p>
            <a:pPr>
              <a:lnSpc>
                <a:spcPct val="90000"/>
              </a:lnSpc>
            </a:pPr>
            <a:r>
              <a:rPr lang="en-AU" altLang="en-US" sz="2400" dirty="0" smtClean="0"/>
              <a:t>if this key is disclosed communications are compromised </a:t>
            </a:r>
          </a:p>
          <a:p>
            <a:pPr>
              <a:lnSpc>
                <a:spcPct val="90000"/>
              </a:lnSpc>
            </a:pPr>
            <a:r>
              <a:rPr lang="en-AU" altLang="en-US" sz="2400" dirty="0" smtClean="0"/>
              <a:t>also is </a:t>
            </a:r>
            <a:r>
              <a:rPr lang="en-AU" altLang="en-US" sz="2400" b="1" dirty="0" smtClean="0"/>
              <a:t>symmetric</a:t>
            </a:r>
            <a:r>
              <a:rPr lang="en-AU" altLang="en-US" sz="2400" dirty="0" smtClean="0"/>
              <a:t>, parties are equal </a:t>
            </a:r>
          </a:p>
          <a:p>
            <a:pPr>
              <a:lnSpc>
                <a:spcPct val="90000"/>
              </a:lnSpc>
            </a:pPr>
            <a:r>
              <a:rPr lang="en-AU" altLang="en-US" sz="2400" dirty="0" smtClean="0"/>
              <a:t>hence does not protect sender from receiver forging a message &amp; claiming is sent by sender 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45015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08037"/>
          </a:xfrm>
        </p:spPr>
        <p:txBody>
          <a:bodyPr/>
          <a:lstStyle/>
          <a:p>
            <a:r>
              <a:rPr lang="en-AU" altLang="en-US" dirty="0" smtClean="0"/>
              <a:t>Public-Key Cryptography</a:t>
            </a:r>
            <a:endParaRPr lang="en-US" altLang="en-US" dirty="0" smtClean="0"/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355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altLang="en-US" sz="2800" smtClean="0"/>
              <a:t>involves the use of two keys: </a:t>
            </a:r>
          </a:p>
          <a:p>
            <a:pPr lvl="1">
              <a:lnSpc>
                <a:spcPct val="90000"/>
              </a:lnSpc>
            </a:pPr>
            <a:r>
              <a:rPr lang="en-AU" altLang="en-US" sz="2400" smtClean="0"/>
              <a:t>a public-key, which may be known by anybody, and can be used to encrypt messages, and verify signatures </a:t>
            </a:r>
          </a:p>
          <a:p>
            <a:pPr lvl="1">
              <a:lnSpc>
                <a:spcPct val="90000"/>
              </a:lnSpc>
            </a:pPr>
            <a:r>
              <a:rPr lang="en-AU" altLang="en-US" sz="2400" smtClean="0"/>
              <a:t>a private-key, known only to the recipient, used to decrypt messages, and sign (create) signatures</a:t>
            </a:r>
          </a:p>
          <a:p>
            <a:pPr>
              <a:lnSpc>
                <a:spcPct val="90000"/>
              </a:lnSpc>
            </a:pPr>
            <a:r>
              <a:rPr lang="en-AU" altLang="en-US" sz="2800" smtClean="0"/>
              <a:t>is asymmetric because</a:t>
            </a:r>
          </a:p>
          <a:p>
            <a:pPr lvl="1">
              <a:lnSpc>
                <a:spcPct val="90000"/>
              </a:lnSpc>
            </a:pPr>
            <a:r>
              <a:rPr lang="en-AU" altLang="en-US" sz="2400" smtClean="0"/>
              <a:t>those who encrypt messages or verify signatures cannot decrypt messages or create signatures</a:t>
            </a:r>
            <a:endParaRPr lang="en-AU" altLang="en-US" smtClean="0"/>
          </a:p>
          <a:p>
            <a:pPr>
              <a:lnSpc>
                <a:spcPct val="90000"/>
              </a:lnSpc>
            </a:pPr>
            <a:endParaRPr lang="en-AU" altLang="en-US" sz="2800" smtClean="0"/>
          </a:p>
        </p:txBody>
      </p:sp>
    </p:spTree>
    <p:extLst>
      <p:ext uri="{BB962C8B-B14F-4D97-AF65-F5344CB8AC3E}">
        <p14:creationId xmlns:p14="http://schemas.microsoft.com/office/powerpoint/2010/main" xmlns="" val="107553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Public-Key Characteristics</a:t>
            </a:r>
            <a:endParaRPr lang="en-US" altLang="en-US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altLang="en-US" sz="2800" smtClean="0"/>
              <a:t>Public-Key algorithms rely on two keys where:</a:t>
            </a:r>
          </a:p>
          <a:p>
            <a:pPr lvl="1"/>
            <a:r>
              <a:rPr lang="en-AU" altLang="en-US" sz="2400" smtClean="0"/>
              <a:t>it is computationally infeasible to find decryption key knowing only algorithm &amp; encryption key</a:t>
            </a:r>
          </a:p>
          <a:p>
            <a:pPr lvl="1"/>
            <a:r>
              <a:rPr lang="en-AU" altLang="en-US" sz="2400" smtClean="0"/>
              <a:t>it is computationally easy to en/decrypt messages when the relevant (en/decrypt) key is known</a:t>
            </a:r>
          </a:p>
          <a:p>
            <a:pPr lvl="1"/>
            <a:r>
              <a:rPr lang="en-AU" altLang="en-US" sz="2400" smtClean="0"/>
              <a:t>either of the two related keys can be used for encryption, with the other used for decryption</a:t>
            </a:r>
          </a:p>
        </p:txBody>
      </p:sp>
    </p:spTree>
    <p:extLst>
      <p:ext uri="{BB962C8B-B14F-4D97-AF65-F5344CB8AC3E}">
        <p14:creationId xmlns:p14="http://schemas.microsoft.com/office/powerpoint/2010/main" xmlns="" val="290918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Essential steps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Each user </a:t>
            </a:r>
          </a:p>
          <a:p>
            <a:pPr lvl="1"/>
            <a:r>
              <a:rPr lang="en-US" altLang="en-US" sz="2400" dirty="0" smtClean="0"/>
              <a:t>generates its pair of keys</a:t>
            </a:r>
          </a:p>
          <a:p>
            <a:pPr lvl="1"/>
            <a:r>
              <a:rPr lang="en-US" altLang="en-US" sz="2400" dirty="0" smtClean="0"/>
              <a:t>Places public key in public folder</a:t>
            </a:r>
          </a:p>
          <a:p>
            <a:pPr lvl="1"/>
            <a:r>
              <a:rPr lang="en-US" altLang="en-US" sz="2400" dirty="0" smtClean="0"/>
              <a:t>Bob encrypt the message using Alice’s public key for secure communication</a:t>
            </a:r>
          </a:p>
          <a:p>
            <a:pPr lvl="1"/>
            <a:r>
              <a:rPr lang="en-US" altLang="en-US" sz="2400" dirty="0" smtClean="0"/>
              <a:t>Alice decrypts it using her private key</a:t>
            </a:r>
          </a:p>
        </p:txBody>
      </p:sp>
    </p:spTree>
    <p:extLst>
      <p:ext uri="{BB962C8B-B14F-4D97-AF65-F5344CB8AC3E}">
        <p14:creationId xmlns:p14="http://schemas.microsoft.com/office/powerpoint/2010/main" xmlns="" val="202427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www.engineersgarage.com/sites/default/files/imagecache/Original/wysiwyg_imageupload/28714/Asymmmetric-key-syste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2096" y="1233488"/>
            <a:ext cx="8047319" cy="370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4112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http://upload.wikimedia.org/wikipedia/commons/thumb/f/f9/Public_key_encryption.svg/250px-Public_key_encryption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29216" y="1233488"/>
            <a:ext cx="4819662" cy="470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8435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Asymmetric Key Cryptography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 symmetric cryptography:</a:t>
            </a:r>
          </a:p>
          <a:p>
            <a:pPr marL="1023937" lvl="1" indent="-457200">
              <a:buFont typeface="+mj-lt"/>
              <a:buAutoNum type="arabicPeriod"/>
            </a:pPr>
            <a:r>
              <a:rPr lang="en-US" sz="2400" dirty="0" smtClean="0"/>
              <a:t>If Alice and Bob are physically apart and communicate, they have to agree on a key</a:t>
            </a:r>
          </a:p>
          <a:p>
            <a:pPr lvl="2"/>
            <a:r>
              <a:rPr lang="en-US" sz="2400" dirty="0" smtClean="0"/>
              <a:t>Meet personally, or</a:t>
            </a:r>
          </a:p>
          <a:p>
            <a:pPr lvl="2"/>
            <a:r>
              <a:rPr lang="en-US" sz="2400" dirty="0" smtClean="0"/>
              <a:t>Use trusted couriers</a:t>
            </a:r>
          </a:p>
          <a:p>
            <a:pPr marL="1023937" lvl="1" indent="-457200">
              <a:buFont typeface="+mj-lt"/>
              <a:buAutoNum type="arabicPeriod"/>
            </a:pPr>
            <a:r>
              <a:rPr lang="en-US" sz="2400" dirty="0" smtClean="0"/>
              <a:t>Alice needs one secret key for Bob, one for Carol, one for Dave and so on</a:t>
            </a:r>
          </a:p>
          <a:p>
            <a:pPr marL="1412875" lvl="2" indent="-457200"/>
            <a:r>
              <a:rPr lang="en-US" sz="2400" dirty="0" smtClean="0"/>
              <a:t>Storage of so many secret keys is not feasible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54437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Asymmetric Key Cryptography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738" y="1447800"/>
            <a:ext cx="8001000" cy="4889500"/>
          </a:xfrm>
        </p:spPr>
        <p:txBody>
          <a:bodyPr/>
          <a:lstStyle/>
          <a:p>
            <a:r>
              <a:rPr lang="en-US" dirty="0" smtClean="0"/>
              <a:t>In Asymmetric Key Cryptography:</a:t>
            </a:r>
          </a:p>
          <a:p>
            <a:pPr lvl="1"/>
            <a:r>
              <a:rPr lang="en-US" dirty="0" smtClean="0"/>
              <a:t>2 people who never met can communicate securely</a:t>
            </a:r>
          </a:p>
          <a:p>
            <a:pPr lvl="1"/>
            <a:r>
              <a:rPr lang="en-US" dirty="0" smtClean="0"/>
              <a:t>Alice can securely communicate with all her friends by storing just a single private key</a:t>
            </a:r>
          </a:p>
          <a:p>
            <a:pPr lvl="1"/>
            <a:r>
              <a:rPr lang="en-US" dirty="0" smtClean="0"/>
              <a:t>2 keys are used</a:t>
            </a:r>
          </a:p>
          <a:p>
            <a:pPr lvl="2"/>
            <a:r>
              <a:rPr lang="en-US" dirty="0" smtClean="0"/>
              <a:t>Public: known to everyone (for encryption or signature verification)</a:t>
            </a:r>
          </a:p>
          <a:p>
            <a:pPr lvl="2"/>
            <a:r>
              <a:rPr lang="en-US" dirty="0" smtClean="0"/>
              <a:t>Private: known to receiver only (for decryption or signature generation)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839996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838200" y="46038"/>
            <a:ext cx="7543800" cy="868362"/>
          </a:xfrm>
        </p:spPr>
        <p:txBody>
          <a:bodyPr/>
          <a:lstStyle/>
          <a:p>
            <a:r>
              <a:rPr lang="en-AU" altLang="en-US" dirty="0" smtClean="0"/>
              <a:t>Public-Key Cryptography</a:t>
            </a:r>
            <a:endParaRPr lang="en-US" altLang="en-US" dirty="0" smtClean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659436"/>
            <a:ext cx="6551243" cy="399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32279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813148" y="0"/>
            <a:ext cx="7543800" cy="868362"/>
          </a:xfrm>
        </p:spPr>
        <p:txBody>
          <a:bodyPr/>
          <a:lstStyle/>
          <a:p>
            <a:r>
              <a:rPr lang="en-AU" altLang="en-US" dirty="0" smtClean="0"/>
              <a:t>Public-Key Cryptography</a:t>
            </a:r>
            <a:endParaRPr lang="en-US" alt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1870553" y="1445712"/>
            <a:ext cx="3848100" cy="29543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endParaRPr lang="en-US" b="1" dirty="0">
              <a:latin typeface="Arial" charset="0"/>
              <a:cs typeface="Arial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2800" dirty="0">
                <a:latin typeface="+mn-lt"/>
                <a:cs typeface="+mn-cs"/>
              </a:rPr>
              <a:t>Plaintext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2800" dirty="0">
                <a:latin typeface="+mn-lt"/>
                <a:cs typeface="+mn-cs"/>
              </a:rPr>
              <a:t>Encryption algorithm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2800" dirty="0">
                <a:latin typeface="+mn-lt"/>
                <a:cs typeface="+mn-cs"/>
              </a:rPr>
              <a:t>Public and private keys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2800" dirty="0">
                <a:latin typeface="+mn-lt"/>
                <a:cs typeface="+mn-cs"/>
              </a:rPr>
              <a:t>Ciphertext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sz="2800" dirty="0">
                <a:latin typeface="+mn-lt"/>
                <a:cs typeface="+mn-cs"/>
              </a:rPr>
              <a:t>Decryption algorithm</a:t>
            </a:r>
          </a:p>
          <a:p>
            <a:pPr>
              <a:defRPr/>
            </a:pPr>
            <a:endParaRPr lang="en-US" sz="28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17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838200" y="137785"/>
            <a:ext cx="7543800" cy="676405"/>
          </a:xfrm>
        </p:spPr>
        <p:txBody>
          <a:bodyPr/>
          <a:lstStyle/>
          <a:p>
            <a:r>
              <a:rPr lang="en-AU" altLang="en-US" dirty="0" smtClean="0"/>
              <a:t>Public-Key Cryptography</a:t>
            </a:r>
            <a:endParaRPr lang="en-US" altLang="en-US" dirty="0" smtClean="0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1539" y="1441537"/>
            <a:ext cx="6697122" cy="4094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2058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1E15C31-8377-49DC-B14C-45C6C9A6A90A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22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8668" y="3274512"/>
            <a:ext cx="6167438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Content Placeholder 2"/>
          <p:cNvSpPr>
            <a:spLocks noGrp="1"/>
          </p:cNvSpPr>
          <p:nvPr>
            <p:ph idx="1"/>
          </p:nvPr>
        </p:nvSpPr>
        <p:spPr>
          <a:xfrm>
            <a:off x="457200" y="989556"/>
            <a:ext cx="8229600" cy="5258736"/>
          </a:xfrm>
        </p:spPr>
        <p:txBody>
          <a:bodyPr/>
          <a:lstStyle/>
          <a:p>
            <a:r>
              <a:rPr lang="en-US" altLang="en-US" sz="2800" dirty="0" smtClean="0"/>
              <a:t>Y = E(</a:t>
            </a:r>
            <a:r>
              <a:rPr lang="en-US" altLang="en-US" sz="2800" dirty="0" err="1" smtClean="0"/>
              <a:t>PU</a:t>
            </a:r>
            <a:r>
              <a:rPr lang="en-US" altLang="en-US" sz="2800" baseline="-25000" dirty="0" err="1" smtClean="0"/>
              <a:t>b</a:t>
            </a:r>
            <a:r>
              <a:rPr lang="en-US" altLang="en-US" sz="2800" dirty="0" smtClean="0"/>
              <a:t>, X )</a:t>
            </a:r>
          </a:p>
          <a:p>
            <a:r>
              <a:rPr lang="en-US" altLang="en-US" sz="2800" dirty="0" smtClean="0"/>
              <a:t>X = D(</a:t>
            </a:r>
            <a:r>
              <a:rPr lang="en-US" altLang="en-US" sz="2800" dirty="0" err="1" smtClean="0"/>
              <a:t>PR</a:t>
            </a:r>
            <a:r>
              <a:rPr lang="en-US" altLang="en-US" sz="2800" baseline="-25000" dirty="0" err="1" smtClean="0"/>
              <a:t>b</a:t>
            </a:r>
            <a:r>
              <a:rPr lang="en-US" altLang="en-US" sz="2800" dirty="0" smtClean="0"/>
              <a:t>, Y )</a:t>
            </a:r>
          </a:p>
          <a:p>
            <a:r>
              <a:rPr lang="en-US" altLang="en-US" sz="2800" dirty="0" smtClean="0"/>
              <a:t>Adversary can access </a:t>
            </a:r>
            <a:r>
              <a:rPr lang="en-US" altLang="en-US" sz="2800" dirty="0" err="1" smtClean="0"/>
              <a:t>PU</a:t>
            </a:r>
            <a:r>
              <a:rPr lang="en-US" altLang="en-US" sz="2800" baseline="-25000" dirty="0" err="1" smtClean="0"/>
              <a:t>b</a:t>
            </a:r>
            <a:r>
              <a:rPr lang="en-US" altLang="en-US" sz="2800" dirty="0" smtClean="0"/>
              <a:t> and Y, attempt to recover X or </a:t>
            </a:r>
            <a:r>
              <a:rPr lang="en-US" altLang="en-US" sz="2800" dirty="0" err="1" smtClean="0"/>
              <a:t>PR</a:t>
            </a:r>
            <a:r>
              <a:rPr lang="en-US" altLang="en-US" sz="2800" baseline="-25000" dirty="0" err="1" smtClean="0"/>
              <a:t>b</a:t>
            </a:r>
            <a:r>
              <a:rPr lang="en-US" altLang="en-US" sz="2800" dirty="0" smtClean="0"/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2744653" y="206571"/>
            <a:ext cx="30283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3200" b="1" dirty="0">
                <a:solidFill>
                  <a:srgbClr val="006699"/>
                </a:solidFill>
                <a:latin typeface="+mj-lt"/>
                <a:cs typeface="ＭＳ Ｐゴシック" charset="-128"/>
              </a:rPr>
              <a:t>Confidentiality</a:t>
            </a:r>
            <a:endParaRPr lang="en-US" sz="3200" b="1" dirty="0">
              <a:solidFill>
                <a:srgbClr val="006699"/>
              </a:solidFill>
              <a:latin typeface="+mj-lt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862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E2D920-8D2E-44F0-83E0-9B36CAE179E3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 eaLnBrk="1" hangingPunct="1"/>
              <a:t>23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020143"/>
            <a:ext cx="6705600" cy="390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Content Placeholder 2"/>
          <p:cNvSpPr>
            <a:spLocks noGrp="1"/>
          </p:cNvSpPr>
          <p:nvPr>
            <p:ph idx="1"/>
          </p:nvPr>
        </p:nvSpPr>
        <p:spPr>
          <a:xfrm>
            <a:off x="378912" y="1161899"/>
            <a:ext cx="8534400" cy="2470650"/>
          </a:xfrm>
        </p:spPr>
        <p:txBody>
          <a:bodyPr/>
          <a:lstStyle/>
          <a:p>
            <a:r>
              <a:rPr lang="en-US" altLang="en-US" sz="2800" dirty="0" smtClean="0"/>
              <a:t>Impossible to alter the message without access to A’s private key</a:t>
            </a:r>
          </a:p>
          <a:p>
            <a:r>
              <a:rPr lang="en-US" altLang="en-US" sz="2800" dirty="0" smtClean="0"/>
              <a:t>Authenticate the source</a:t>
            </a:r>
          </a:p>
          <a:p>
            <a:r>
              <a:rPr lang="en-US" altLang="en-US" sz="2800" dirty="0" smtClean="0"/>
              <a:t>Ensure data integrity</a:t>
            </a:r>
          </a:p>
        </p:txBody>
      </p:sp>
      <p:sp>
        <p:nvSpPr>
          <p:cNvPr id="2" name="Rectangle 1"/>
          <p:cNvSpPr/>
          <p:nvPr/>
        </p:nvSpPr>
        <p:spPr>
          <a:xfrm>
            <a:off x="3141025" y="162931"/>
            <a:ext cx="18004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3200" b="1" dirty="0">
                <a:solidFill>
                  <a:srgbClr val="006699"/>
                </a:solidFill>
                <a:latin typeface="+mj-lt"/>
                <a:cs typeface="ＭＳ Ｐゴシック" charset="-128"/>
              </a:rPr>
              <a:t>Integrity</a:t>
            </a:r>
            <a:endParaRPr lang="en-US" sz="3200" b="1" dirty="0">
              <a:solidFill>
                <a:srgbClr val="006699"/>
              </a:solidFill>
              <a:latin typeface="+mj-lt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29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76201"/>
            <a:ext cx="8229600" cy="700414"/>
          </a:xfrm>
        </p:spPr>
        <p:txBody>
          <a:bodyPr/>
          <a:lstStyle/>
          <a:p>
            <a:r>
              <a:rPr lang="en-US" altLang="en-US" dirty="0" smtClean="0"/>
              <a:t>Authentication and Confidentiality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181600"/>
          </a:xfrm>
        </p:spPr>
        <p:txBody>
          <a:bodyPr/>
          <a:lstStyle/>
          <a:p>
            <a:r>
              <a:rPr lang="en-US" altLang="en-US" sz="2800" i="1" dirty="0" smtClean="0"/>
              <a:t>Z = E(</a:t>
            </a:r>
            <a:r>
              <a:rPr lang="en-US" altLang="en-US" sz="2800" i="1" dirty="0" err="1" smtClean="0"/>
              <a:t>PUb</a:t>
            </a:r>
            <a:r>
              <a:rPr lang="en-US" altLang="en-US" sz="2800" i="1" dirty="0" smtClean="0"/>
              <a:t>, E(</a:t>
            </a:r>
            <a:r>
              <a:rPr lang="en-US" altLang="en-US" sz="2800" i="1" dirty="0" err="1" smtClean="0"/>
              <a:t>PRa</a:t>
            </a:r>
            <a:r>
              <a:rPr lang="en-US" altLang="en-US" sz="2800" i="1" dirty="0" smtClean="0"/>
              <a:t>, X))</a:t>
            </a:r>
          </a:p>
          <a:p>
            <a:r>
              <a:rPr lang="en-US" altLang="en-US" sz="2800" i="1" dirty="0" smtClean="0"/>
              <a:t>X = D(</a:t>
            </a:r>
            <a:r>
              <a:rPr lang="en-US" altLang="en-US" sz="2800" i="1" dirty="0" err="1" smtClean="0"/>
              <a:t>PUa</a:t>
            </a:r>
            <a:r>
              <a:rPr lang="en-US" altLang="en-US" sz="2800" i="1" dirty="0" smtClean="0"/>
              <a:t>, E(</a:t>
            </a:r>
            <a:r>
              <a:rPr lang="en-US" altLang="en-US" sz="2800" i="1" dirty="0" err="1" smtClean="0"/>
              <a:t>PRb</a:t>
            </a:r>
            <a:r>
              <a:rPr lang="en-US" altLang="en-US" sz="2800" i="1" dirty="0" smtClean="0"/>
              <a:t>, Z))</a:t>
            </a:r>
          </a:p>
          <a:p>
            <a:endParaRPr lang="en-US" altLang="en-US" sz="2800" i="1" dirty="0" smtClean="0"/>
          </a:p>
          <a:p>
            <a:endParaRPr lang="en-US" altLang="en-US" sz="2800" i="1" dirty="0" smtClean="0"/>
          </a:p>
          <a:p>
            <a:endParaRPr lang="en-US" altLang="en-US" sz="2800" i="1" dirty="0" smtClean="0"/>
          </a:p>
          <a:p>
            <a:endParaRPr lang="en-US" altLang="en-US" sz="2800" i="1" dirty="0" smtClean="0"/>
          </a:p>
          <a:p>
            <a:endParaRPr lang="en-US" altLang="en-US" sz="2800" i="1" dirty="0" smtClean="0"/>
          </a:p>
          <a:p>
            <a:endParaRPr lang="en-US" altLang="en-US" sz="2800" i="1" dirty="0" smtClean="0"/>
          </a:p>
          <a:p>
            <a:endParaRPr lang="en-US" altLang="en-US" sz="2800" i="1" dirty="0" smtClean="0"/>
          </a:p>
          <a:p>
            <a:r>
              <a:rPr lang="en-US" altLang="en-US" sz="2400" i="1" dirty="0" smtClean="0"/>
              <a:t>Overhead: public key algorithm executed four times</a:t>
            </a:r>
            <a:endParaRPr lang="en-US" altLang="en-US" sz="2400" dirty="0" smtClean="0"/>
          </a:p>
        </p:txBody>
      </p:sp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133600"/>
            <a:ext cx="677545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7391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mtClean="0"/>
              <a:t>Public-Key Applications</a:t>
            </a:r>
            <a:endParaRPr lang="en-US" altLang="en-US" smtClean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3048000"/>
          </a:xfrm>
        </p:spPr>
        <p:txBody>
          <a:bodyPr/>
          <a:lstStyle/>
          <a:p>
            <a:r>
              <a:rPr lang="en-US" altLang="en-US" sz="2400" dirty="0" smtClean="0"/>
              <a:t>can classify uses into 3 categories:</a:t>
            </a:r>
          </a:p>
          <a:p>
            <a:pPr lvl="1"/>
            <a:r>
              <a:rPr lang="en-US" altLang="en-US" sz="2400" b="1" dirty="0" smtClean="0"/>
              <a:t>encryption/decryption</a:t>
            </a:r>
            <a:r>
              <a:rPr lang="en-US" altLang="en-US" sz="2400" dirty="0" smtClean="0"/>
              <a:t> (provide secrecy)</a:t>
            </a:r>
          </a:p>
          <a:p>
            <a:pPr lvl="1"/>
            <a:r>
              <a:rPr lang="en-US" altLang="en-US" sz="2400" b="1" dirty="0" smtClean="0"/>
              <a:t>digital signatures</a:t>
            </a:r>
            <a:r>
              <a:rPr lang="en-US" altLang="en-US" sz="2400" dirty="0" smtClean="0"/>
              <a:t> (provide authentication)</a:t>
            </a:r>
          </a:p>
          <a:p>
            <a:pPr lvl="1"/>
            <a:r>
              <a:rPr lang="en-US" altLang="en-US" sz="2400" b="1" dirty="0" smtClean="0"/>
              <a:t>key exchange</a:t>
            </a:r>
            <a:r>
              <a:rPr lang="en-US" altLang="en-US" sz="2400" dirty="0" smtClean="0"/>
              <a:t> (of session keys)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55353163"/>
              </p:ext>
            </p:extLst>
          </p:nvPr>
        </p:nvGraphicFramePr>
        <p:xfrm>
          <a:off x="1066800" y="3733800"/>
          <a:ext cx="6781801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5450"/>
                <a:gridCol w="1985114"/>
                <a:gridCol w="1565754"/>
                <a:gridCol w="1535483"/>
              </a:tblGrid>
              <a:tr h="73502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Algorithm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En/decryption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Digital signature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Key</a:t>
                      </a:r>
                      <a:r>
                        <a:rPr lang="en-US" sz="2000" baseline="0" dirty="0" smtClean="0"/>
                        <a:t> exchange</a:t>
                      </a:r>
                      <a:endParaRPr lang="en-US" sz="2000" dirty="0"/>
                    </a:p>
                  </a:txBody>
                  <a:tcPr/>
                </a:tc>
              </a:tr>
              <a:tr h="425845">
                <a:tc>
                  <a:txBody>
                    <a:bodyPr/>
                    <a:lstStyle/>
                    <a:p>
                      <a:r>
                        <a:rPr lang="en-US" dirty="0" smtClean="0"/>
                        <a:t>RSA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425845">
                <a:tc>
                  <a:txBody>
                    <a:bodyPr/>
                    <a:lstStyle/>
                    <a:p>
                      <a:r>
                        <a:rPr lang="en-US" dirty="0" smtClean="0"/>
                        <a:t>Elliptic curve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425845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Diffie</a:t>
                      </a:r>
                      <a:r>
                        <a:rPr lang="en-US" dirty="0" smtClean="0"/>
                        <a:t> Hellman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  <a:tr h="425845">
                <a:tc>
                  <a:txBody>
                    <a:bodyPr/>
                    <a:lstStyle/>
                    <a:p>
                      <a:r>
                        <a:rPr lang="en-US" dirty="0" smtClean="0"/>
                        <a:t>DSS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9478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225468" y="76200"/>
            <a:ext cx="8686800" cy="639763"/>
          </a:xfrm>
        </p:spPr>
        <p:txBody>
          <a:bodyPr/>
          <a:lstStyle/>
          <a:p>
            <a:r>
              <a:rPr lang="en-US" altLang="en-US" dirty="0" smtClean="0"/>
              <a:t>Requirements for Public key cryptography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638800"/>
          </a:xfrm>
        </p:spPr>
        <p:txBody>
          <a:bodyPr/>
          <a:lstStyle/>
          <a:p>
            <a:r>
              <a:rPr lang="en-US" altLang="en-US" sz="2400" dirty="0" smtClean="0"/>
              <a:t>Computationally easy </a:t>
            </a:r>
          </a:p>
          <a:p>
            <a:pPr lvl="1"/>
            <a:r>
              <a:rPr lang="en-US" altLang="en-US" sz="2400" dirty="0" smtClean="0"/>
              <a:t>for B to generate a pair of key (public and private)</a:t>
            </a:r>
          </a:p>
          <a:p>
            <a:pPr lvl="1"/>
            <a:r>
              <a:rPr lang="en-US" altLang="en-US" sz="2400" dirty="0" smtClean="0"/>
              <a:t>for sender A, knowing the public key and the message M to generate the </a:t>
            </a:r>
            <a:r>
              <a:rPr lang="en-US" altLang="en-US" sz="2400" dirty="0" err="1" smtClean="0"/>
              <a:t>ciphertext</a:t>
            </a:r>
            <a:endParaRPr lang="en-US" altLang="en-US" sz="2400" dirty="0" smtClean="0"/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400" dirty="0" smtClean="0"/>
              <a:t>			C = E(</a:t>
            </a:r>
            <a:r>
              <a:rPr lang="en-US" altLang="en-US" sz="2400" dirty="0" err="1" smtClean="0"/>
              <a:t>PU</a:t>
            </a:r>
            <a:r>
              <a:rPr lang="en-US" altLang="en-US" sz="2400" baseline="-25000" dirty="0" err="1" smtClean="0"/>
              <a:t>b</a:t>
            </a:r>
            <a:r>
              <a:rPr lang="en-US" altLang="en-US" sz="2400" dirty="0" smtClean="0"/>
              <a:t>, M)</a:t>
            </a:r>
          </a:p>
          <a:p>
            <a:pPr lvl="1"/>
            <a:r>
              <a:rPr lang="en-US" altLang="en-US" sz="2400" dirty="0" smtClean="0"/>
              <a:t>for receiver B, to decrypt the </a:t>
            </a:r>
            <a:r>
              <a:rPr lang="en-US" altLang="en-US" sz="2400" dirty="0" err="1" smtClean="0"/>
              <a:t>ciphertext</a:t>
            </a:r>
            <a:r>
              <a:rPr lang="en-US" altLang="en-US" sz="2400" dirty="0" smtClean="0"/>
              <a:t> using its private key to recover M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400" dirty="0" smtClean="0"/>
              <a:t>			 M = D(</a:t>
            </a:r>
            <a:r>
              <a:rPr lang="en-US" altLang="en-US" sz="2400" dirty="0" err="1" smtClean="0"/>
              <a:t>PR</a:t>
            </a:r>
            <a:r>
              <a:rPr lang="en-US" altLang="en-US" sz="2400" baseline="-25000" dirty="0" err="1" smtClean="0"/>
              <a:t>b</a:t>
            </a:r>
            <a:r>
              <a:rPr lang="en-US" altLang="en-US" sz="2400" dirty="0" smtClean="0"/>
              <a:t>, C) = D(</a:t>
            </a:r>
            <a:r>
              <a:rPr lang="en-US" altLang="en-US" sz="2400" dirty="0" err="1" smtClean="0"/>
              <a:t>PR</a:t>
            </a:r>
            <a:r>
              <a:rPr lang="en-US" altLang="en-US" sz="2400" baseline="-25000" dirty="0" err="1" smtClean="0"/>
              <a:t>b</a:t>
            </a:r>
            <a:r>
              <a:rPr lang="en-US" altLang="en-US" sz="2400" dirty="0" smtClean="0"/>
              <a:t>, E(</a:t>
            </a:r>
            <a:r>
              <a:rPr lang="en-US" altLang="en-US" sz="2400" dirty="0" err="1" smtClean="0"/>
              <a:t>PU</a:t>
            </a:r>
            <a:r>
              <a:rPr lang="en-US" altLang="en-US" sz="2400" baseline="-25000" dirty="0" err="1" smtClean="0"/>
              <a:t>b</a:t>
            </a:r>
            <a:r>
              <a:rPr lang="en-US" altLang="en-US" sz="2400" dirty="0" smtClean="0"/>
              <a:t>, M) )	</a:t>
            </a:r>
          </a:p>
          <a:p>
            <a:r>
              <a:rPr lang="en-US" altLang="en-US" sz="2400" dirty="0" smtClean="0"/>
              <a:t>Computationally infeasible for an adversary</a:t>
            </a:r>
          </a:p>
          <a:p>
            <a:pPr lvl="1"/>
            <a:r>
              <a:rPr lang="en-US" altLang="en-US" sz="2400" dirty="0" smtClean="0"/>
              <a:t>knowing the </a:t>
            </a:r>
            <a:r>
              <a:rPr lang="en-US" altLang="en-US" sz="2400" dirty="0" err="1" smtClean="0"/>
              <a:t>PU</a:t>
            </a:r>
            <a:r>
              <a:rPr lang="en-US" altLang="en-US" sz="2400" baseline="-25000" dirty="0" err="1" smtClean="0"/>
              <a:t>b</a:t>
            </a:r>
            <a:r>
              <a:rPr lang="en-US" altLang="en-US" sz="2400" dirty="0" smtClean="0"/>
              <a:t> to determine the private key </a:t>
            </a:r>
            <a:r>
              <a:rPr lang="en-US" altLang="en-US" sz="2400" dirty="0" err="1" smtClean="0"/>
              <a:t>PR</a:t>
            </a:r>
            <a:r>
              <a:rPr lang="en-US" altLang="en-US" sz="2400" baseline="-25000" dirty="0" err="1" smtClean="0"/>
              <a:t>b</a:t>
            </a:r>
            <a:r>
              <a:rPr lang="en-US" altLang="en-US" sz="2400" dirty="0" smtClean="0"/>
              <a:t> </a:t>
            </a:r>
          </a:p>
          <a:p>
            <a:pPr lvl="1"/>
            <a:r>
              <a:rPr lang="en-US" altLang="en-US" sz="2400" dirty="0" smtClean="0"/>
              <a:t>knowing the </a:t>
            </a:r>
            <a:r>
              <a:rPr lang="en-US" altLang="en-US" sz="2400" dirty="0" err="1" smtClean="0"/>
              <a:t>PU</a:t>
            </a:r>
            <a:r>
              <a:rPr lang="en-US" altLang="en-US" sz="2400" baseline="-25000" dirty="0" err="1" smtClean="0"/>
              <a:t>b</a:t>
            </a:r>
            <a:r>
              <a:rPr lang="en-US" altLang="en-US" sz="2400" dirty="0" smtClean="0"/>
              <a:t> and </a:t>
            </a:r>
            <a:r>
              <a:rPr lang="en-US" altLang="en-US" sz="2400" dirty="0" err="1" smtClean="0"/>
              <a:t>ciphertext</a:t>
            </a:r>
            <a:r>
              <a:rPr lang="en-US" altLang="en-US" sz="2400" dirty="0" smtClean="0"/>
              <a:t> C to recover M</a:t>
            </a:r>
          </a:p>
        </p:txBody>
      </p:sp>
    </p:spTree>
    <p:extLst>
      <p:ext uri="{BB962C8B-B14F-4D97-AF65-F5344CB8AC3E}">
        <p14:creationId xmlns:p14="http://schemas.microsoft.com/office/powerpoint/2010/main" xmlns="" val="262786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658"/>
          </a:xfrm>
        </p:spPr>
        <p:txBody>
          <a:bodyPr/>
          <a:lstStyle/>
          <a:p>
            <a:r>
              <a:rPr lang="en-AU" altLang="en-US" dirty="0" smtClean="0"/>
              <a:t>Security of Public Key Schemes</a:t>
            </a:r>
            <a:endParaRPr lang="en-US" altLang="en-US" dirty="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304800" y="1341438"/>
            <a:ext cx="8534400" cy="50593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altLang="en-US" sz="2400" dirty="0" smtClean="0"/>
              <a:t>like private key schemes brute force </a:t>
            </a:r>
            <a:r>
              <a:rPr lang="en-AU" altLang="en-US" sz="2400" b="1" dirty="0" smtClean="0"/>
              <a:t>exhaustive search</a:t>
            </a:r>
            <a:r>
              <a:rPr lang="en-AU" altLang="en-US" sz="2400" dirty="0" smtClean="0"/>
              <a:t> attack is always theoretically possible </a:t>
            </a:r>
          </a:p>
          <a:p>
            <a:pPr>
              <a:lnSpc>
                <a:spcPct val="90000"/>
              </a:lnSpc>
            </a:pPr>
            <a:r>
              <a:rPr lang="en-AU" altLang="en-US" sz="2400" dirty="0" smtClean="0"/>
              <a:t>keys used are too large (&gt;512bits) </a:t>
            </a:r>
          </a:p>
          <a:p>
            <a:pPr>
              <a:lnSpc>
                <a:spcPct val="90000"/>
              </a:lnSpc>
            </a:pPr>
            <a:r>
              <a:rPr lang="en-AU" altLang="en-US" sz="2400" dirty="0" smtClean="0"/>
              <a:t>security relies on a </a:t>
            </a:r>
            <a:r>
              <a:rPr lang="en-AU" altLang="en-US" sz="2400" b="1" dirty="0" smtClean="0"/>
              <a:t>large enough</a:t>
            </a:r>
            <a:r>
              <a:rPr lang="en-AU" altLang="en-US" sz="2400" dirty="0" smtClean="0"/>
              <a:t> difference in difficulty between </a:t>
            </a:r>
            <a:r>
              <a:rPr lang="en-AU" altLang="en-US" sz="2400" b="1" dirty="0" smtClean="0"/>
              <a:t>easy</a:t>
            </a:r>
            <a:r>
              <a:rPr lang="en-AU" altLang="en-US" sz="2400" dirty="0" smtClean="0"/>
              <a:t> (</a:t>
            </a:r>
            <a:r>
              <a:rPr lang="en-AU" altLang="en-US" sz="2400" dirty="0" err="1" smtClean="0"/>
              <a:t>en</a:t>
            </a:r>
            <a:r>
              <a:rPr lang="en-AU" altLang="en-US" sz="2400" dirty="0" smtClean="0"/>
              <a:t>/decrypt) and </a:t>
            </a:r>
            <a:r>
              <a:rPr lang="en-AU" altLang="en-US" sz="2400" b="1" dirty="0" smtClean="0"/>
              <a:t>hard</a:t>
            </a:r>
            <a:r>
              <a:rPr lang="en-AU" altLang="en-US" sz="2400" dirty="0" smtClean="0"/>
              <a:t> (</a:t>
            </a:r>
            <a:r>
              <a:rPr lang="en-AU" altLang="en-US" sz="2400" dirty="0" err="1" smtClean="0"/>
              <a:t>cryptanalyse</a:t>
            </a:r>
            <a:r>
              <a:rPr lang="en-AU" altLang="en-US" sz="2400" dirty="0" smtClean="0"/>
              <a:t>) problems</a:t>
            </a:r>
          </a:p>
          <a:p>
            <a:pPr>
              <a:lnSpc>
                <a:spcPct val="90000"/>
              </a:lnSpc>
            </a:pPr>
            <a:r>
              <a:rPr lang="en-AU" altLang="en-US" sz="2400" dirty="0" smtClean="0"/>
              <a:t>requires the use of </a:t>
            </a:r>
            <a:r>
              <a:rPr lang="en-AU" altLang="en-US" sz="2400" b="1" dirty="0" smtClean="0"/>
              <a:t>very large numbers</a:t>
            </a:r>
          </a:p>
          <a:p>
            <a:pPr>
              <a:lnSpc>
                <a:spcPct val="90000"/>
              </a:lnSpc>
            </a:pPr>
            <a:r>
              <a:rPr lang="en-AU" altLang="en-US" sz="2400" dirty="0" smtClean="0"/>
              <a:t>hence is </a:t>
            </a:r>
            <a:r>
              <a:rPr lang="en-AU" altLang="en-US" sz="2400" b="1" dirty="0" smtClean="0"/>
              <a:t>slow</a:t>
            </a:r>
            <a:r>
              <a:rPr lang="en-AU" altLang="en-US" sz="2400" dirty="0" smtClean="0"/>
              <a:t> compared to private/symmetric key schemes</a:t>
            </a:r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77076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6740"/>
          </a:xfrm>
        </p:spPr>
        <p:txBody>
          <a:bodyPr/>
          <a:lstStyle/>
          <a:p>
            <a:r>
              <a:rPr lang="en-US" altLang="en-US" dirty="0" smtClean="0"/>
              <a:t>The RSA Algorithm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/>
          <a:lstStyle/>
          <a:p>
            <a:r>
              <a:rPr lang="en-AU" altLang="en-US" sz="2400" dirty="0" smtClean="0"/>
              <a:t>by </a:t>
            </a:r>
            <a:r>
              <a:rPr lang="en-AU" altLang="en-US" sz="2400" dirty="0" err="1" smtClean="0"/>
              <a:t>Rivest</a:t>
            </a:r>
            <a:r>
              <a:rPr lang="en-AU" altLang="en-US" sz="2400" dirty="0" smtClean="0"/>
              <a:t>, Shamir &amp; </a:t>
            </a:r>
            <a:r>
              <a:rPr lang="en-AU" altLang="en-US" sz="2400" dirty="0" err="1" smtClean="0"/>
              <a:t>Adleman</a:t>
            </a:r>
            <a:r>
              <a:rPr lang="en-AU" altLang="en-US" sz="2400" dirty="0" smtClean="0"/>
              <a:t> of MIT in 1977 </a:t>
            </a:r>
          </a:p>
          <a:p>
            <a:r>
              <a:rPr lang="en-AU" altLang="en-US" sz="2400" dirty="0" smtClean="0"/>
              <a:t>best known &amp; widely used public-key scheme</a:t>
            </a:r>
          </a:p>
          <a:p>
            <a:r>
              <a:rPr lang="en-US" altLang="en-US" sz="2400" dirty="0" smtClean="0"/>
              <a:t>Block cipher scheme: plaintext and </a:t>
            </a:r>
            <a:r>
              <a:rPr lang="en-US" altLang="en-US" sz="2400" dirty="0" err="1" smtClean="0"/>
              <a:t>ciphertext</a:t>
            </a:r>
            <a:r>
              <a:rPr lang="en-US" altLang="en-US" sz="2400" dirty="0" smtClean="0"/>
              <a:t> are integer between 0 to n-1 for some n</a:t>
            </a:r>
          </a:p>
          <a:p>
            <a:r>
              <a:rPr lang="en-US" altLang="en-US" sz="2400" dirty="0" smtClean="0"/>
              <a:t>Use large integers e.g. n = 1024 bits </a:t>
            </a:r>
          </a:p>
        </p:txBody>
      </p:sp>
      <p:pic>
        <p:nvPicPr>
          <p:cNvPr id="2050" name="Picture 2" descr="http://www.usc.edu/dept/molecular-science/pictures/RSA-2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2611" y="3457075"/>
            <a:ext cx="5101389" cy="340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7942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62836"/>
          </a:xfrm>
        </p:spPr>
        <p:txBody>
          <a:bodyPr/>
          <a:lstStyle/>
          <a:p>
            <a:r>
              <a:rPr lang="en-AU" altLang="en-US" dirty="0" smtClean="0"/>
              <a:t>RSA Key Setup</a:t>
            </a:r>
            <a:endParaRPr lang="en-US" alt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AU" altLang="en-US" sz="2800" dirty="0" smtClean="0"/>
              <a:t>each user generates a public/private key pair by: </a:t>
            </a:r>
          </a:p>
          <a:p>
            <a:pPr>
              <a:lnSpc>
                <a:spcPct val="90000"/>
              </a:lnSpc>
            </a:pPr>
            <a:r>
              <a:rPr lang="en-AU" altLang="en-US" sz="2800" dirty="0" smtClean="0"/>
              <a:t>selecting two large primes at random - </a:t>
            </a:r>
            <a:r>
              <a:rPr lang="en-AU" altLang="en-US" sz="2800" dirty="0" smtClean="0">
                <a:latin typeface="Courier New" panose="02070309020205020404" pitchFamily="49" charset="0"/>
              </a:rPr>
              <a:t>p, q</a:t>
            </a:r>
            <a:r>
              <a:rPr lang="en-AU" altLang="en-US" sz="2800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en-AU" altLang="en-US" sz="2800" dirty="0" smtClean="0"/>
              <a:t>Computing</a:t>
            </a:r>
          </a:p>
          <a:p>
            <a:pPr lvl="1">
              <a:lnSpc>
                <a:spcPct val="90000"/>
              </a:lnSpc>
            </a:pPr>
            <a:r>
              <a:rPr lang="en-AU" altLang="en-US" dirty="0" smtClean="0">
                <a:latin typeface="Courier New" panose="02070309020205020404" pitchFamily="49" charset="0"/>
              </a:rPr>
              <a:t>n=</a:t>
            </a:r>
            <a:r>
              <a:rPr lang="en-AU" altLang="en-US" dirty="0" err="1" smtClean="0">
                <a:latin typeface="Courier New" panose="02070309020205020404" pitchFamily="49" charset="0"/>
              </a:rPr>
              <a:t>p.q</a:t>
            </a:r>
            <a:endParaRPr lang="en-AU" altLang="en-US" dirty="0" smtClean="0">
              <a:latin typeface="Courier New" panose="020703090202050204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AU" altLang="en-US" dirty="0" smtClean="0">
                <a:latin typeface="Courier New" panose="02070309020205020404" pitchFamily="49" charset="0"/>
              </a:rPr>
              <a:t>ø(n)=(p-1)(q-1)</a:t>
            </a:r>
            <a:r>
              <a:rPr lang="en-AU" altLang="en-US" dirty="0" smtClean="0"/>
              <a:t> </a:t>
            </a:r>
            <a:endParaRPr lang="en-AU" altLang="en-US" dirty="0" smtClean="0">
              <a:latin typeface="Courier New" panose="02070309020205020404" pitchFamily="49" charset="0"/>
            </a:endParaRPr>
          </a:p>
          <a:p>
            <a:pPr>
              <a:lnSpc>
                <a:spcPct val="90000"/>
              </a:lnSpc>
            </a:pPr>
            <a:r>
              <a:rPr lang="en-AU" altLang="en-US" sz="2800" dirty="0" smtClean="0"/>
              <a:t>selecting at random the encryption key </a:t>
            </a:r>
            <a:r>
              <a:rPr lang="en-AU" altLang="en-US" sz="2800" dirty="0" smtClean="0">
                <a:latin typeface="Courier New" panose="02070309020205020404" pitchFamily="49" charset="0"/>
              </a:rPr>
              <a:t>e</a:t>
            </a:r>
          </a:p>
          <a:p>
            <a:pPr lvl="2">
              <a:lnSpc>
                <a:spcPct val="90000"/>
              </a:lnSpc>
            </a:pPr>
            <a:r>
              <a:rPr lang="en-AU" altLang="en-US" sz="2800" dirty="0" smtClean="0"/>
              <a:t>where 1&lt;</a:t>
            </a:r>
            <a:r>
              <a:rPr lang="en-AU" altLang="en-US" sz="2800" dirty="0" smtClean="0">
                <a:latin typeface="Courier New" panose="02070309020205020404" pitchFamily="49" charset="0"/>
              </a:rPr>
              <a:t>e&lt;ø(n), </a:t>
            </a:r>
            <a:r>
              <a:rPr lang="en-AU" altLang="en-US" sz="2800" dirty="0" err="1" smtClean="0">
                <a:latin typeface="Courier New" panose="02070309020205020404" pitchFamily="49" charset="0"/>
              </a:rPr>
              <a:t>gcd</a:t>
            </a:r>
            <a:r>
              <a:rPr lang="en-AU" altLang="en-US" sz="2800" dirty="0" smtClean="0">
                <a:latin typeface="Courier New" panose="02070309020205020404" pitchFamily="49" charset="0"/>
              </a:rPr>
              <a:t>(</a:t>
            </a:r>
            <a:r>
              <a:rPr lang="en-AU" altLang="en-US" sz="2800" dirty="0" err="1" smtClean="0">
                <a:latin typeface="Courier New" panose="02070309020205020404" pitchFamily="49" charset="0"/>
              </a:rPr>
              <a:t>e,ø</a:t>
            </a:r>
            <a:r>
              <a:rPr lang="en-AU" altLang="en-US" sz="2800" dirty="0" smtClean="0">
                <a:latin typeface="Courier New" panose="02070309020205020404" pitchFamily="49" charset="0"/>
              </a:rPr>
              <a:t>(n))=1 </a:t>
            </a:r>
          </a:p>
          <a:p>
            <a:pPr>
              <a:lnSpc>
                <a:spcPct val="90000"/>
              </a:lnSpc>
            </a:pPr>
            <a:r>
              <a:rPr lang="en-AU" altLang="en-US" sz="2800" dirty="0" smtClean="0"/>
              <a:t>solve following equation to find decryption key </a:t>
            </a:r>
            <a:r>
              <a:rPr lang="en-AU" altLang="en-US" sz="2800" dirty="0" smtClean="0">
                <a:latin typeface="Courier New" panose="02070309020205020404" pitchFamily="49" charset="0"/>
              </a:rPr>
              <a:t>d</a:t>
            </a:r>
            <a:r>
              <a:rPr lang="en-AU" altLang="en-US" sz="2800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en-AU" altLang="en-US" dirty="0" err="1" smtClean="0">
                <a:latin typeface="Courier New" panose="02070309020205020404" pitchFamily="49" charset="0"/>
              </a:rPr>
              <a:t>e.d</a:t>
            </a:r>
            <a:r>
              <a:rPr lang="en-AU" altLang="en-US" dirty="0" smtClean="0">
                <a:latin typeface="Courier New" panose="02070309020205020404" pitchFamily="49" charset="0"/>
              </a:rPr>
              <a:t>=1 mod ø(n) and 0</a:t>
            </a:r>
            <a:r>
              <a:rPr lang="en-AU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≤</a:t>
            </a:r>
            <a:r>
              <a:rPr lang="en-AU" altLang="en-US" dirty="0" smtClean="0">
                <a:latin typeface="Courier New" panose="02070309020205020404" pitchFamily="49" charset="0"/>
              </a:rPr>
              <a:t>d</a:t>
            </a:r>
            <a:r>
              <a:rPr lang="en-AU" alt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≤</a:t>
            </a:r>
            <a:r>
              <a:rPr lang="en-AU" altLang="en-US" dirty="0" smtClean="0">
                <a:latin typeface="Courier New" panose="02070309020205020404" pitchFamily="49" charset="0"/>
              </a:rPr>
              <a:t>n</a:t>
            </a:r>
            <a:r>
              <a:rPr lang="en-AU" altLang="en-US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en-AU" altLang="en-US" sz="2800" dirty="0" smtClean="0"/>
              <a:t>publish their public encryption key: PU={</a:t>
            </a:r>
            <a:r>
              <a:rPr lang="en-AU" altLang="en-US" sz="2800" dirty="0" err="1" smtClean="0"/>
              <a:t>e,n</a:t>
            </a:r>
            <a:r>
              <a:rPr lang="en-AU" altLang="en-US" sz="2800" dirty="0" smtClean="0"/>
              <a:t>} </a:t>
            </a:r>
          </a:p>
          <a:p>
            <a:pPr>
              <a:lnSpc>
                <a:spcPct val="90000"/>
              </a:lnSpc>
            </a:pPr>
            <a:r>
              <a:rPr lang="en-AU" altLang="en-US" sz="2800" dirty="0" smtClean="0"/>
              <a:t>keep secret private decryption key: PR={</a:t>
            </a:r>
            <a:r>
              <a:rPr lang="en-AU" altLang="en-US" sz="2800" dirty="0" err="1" smtClean="0"/>
              <a:t>d,n</a:t>
            </a:r>
            <a:r>
              <a:rPr lang="en-AU" altLang="en-US" sz="2800" dirty="0" smtClean="0"/>
              <a:t>}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37863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RSA Encryption / Decryption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r>
              <a:rPr lang="en-AU" altLang="en-US" sz="2400" dirty="0" smtClean="0"/>
              <a:t>to encrypt a message M the sender:</a:t>
            </a:r>
          </a:p>
          <a:p>
            <a:pPr lvl="1"/>
            <a:r>
              <a:rPr lang="en-AU" altLang="en-US" sz="2400" dirty="0" smtClean="0"/>
              <a:t>obtains </a:t>
            </a:r>
            <a:r>
              <a:rPr lang="en-AU" altLang="en-US" sz="2400" b="1" dirty="0" smtClean="0"/>
              <a:t>public key</a:t>
            </a:r>
            <a:r>
              <a:rPr lang="en-AU" altLang="en-US" sz="2400" dirty="0" smtClean="0"/>
              <a:t> of recipient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PU={</a:t>
            </a:r>
            <a:r>
              <a:rPr lang="en-AU" altLang="en-US" sz="2400" dirty="0" err="1" smtClean="0">
                <a:latin typeface="Courier New" panose="02070309020205020404" pitchFamily="49" charset="0"/>
              </a:rPr>
              <a:t>e,n</a:t>
            </a:r>
            <a:r>
              <a:rPr lang="en-AU" altLang="en-US" sz="2400" dirty="0" smtClean="0">
                <a:latin typeface="Courier New" panose="02070309020205020404" pitchFamily="49" charset="0"/>
              </a:rPr>
              <a:t>}</a:t>
            </a:r>
            <a:r>
              <a:rPr lang="en-AU" altLang="en-US" sz="2400" dirty="0" smtClean="0"/>
              <a:t> </a:t>
            </a:r>
          </a:p>
          <a:p>
            <a:pPr lvl="1"/>
            <a:r>
              <a:rPr lang="en-AU" altLang="en-US" sz="2400" dirty="0" smtClean="0"/>
              <a:t>computes: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C = M</a:t>
            </a:r>
            <a:r>
              <a:rPr lang="en-AU" altLang="en-US" sz="2400" baseline="30000" dirty="0" smtClean="0">
                <a:latin typeface="Courier New" panose="02070309020205020404" pitchFamily="49" charset="0"/>
              </a:rPr>
              <a:t>e</a:t>
            </a:r>
            <a:r>
              <a:rPr lang="en-AU" altLang="en-US" sz="2400" dirty="0" smtClean="0">
                <a:latin typeface="Courier New" panose="02070309020205020404" pitchFamily="49" charset="0"/>
              </a:rPr>
              <a:t> mod n</a:t>
            </a:r>
            <a:r>
              <a:rPr lang="en-AU" altLang="en-US" sz="2400" dirty="0" smtClean="0"/>
              <a:t>, where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0</a:t>
            </a:r>
            <a:r>
              <a:rPr lang="en-AU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≤</a:t>
            </a:r>
            <a:r>
              <a:rPr lang="en-AU" altLang="en-US" sz="2400" dirty="0" smtClean="0">
                <a:latin typeface="Courier New" panose="02070309020205020404" pitchFamily="49" charset="0"/>
              </a:rPr>
              <a:t>M</a:t>
            </a:r>
            <a:r>
              <a:rPr lang="en-AU" altLang="en-US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en-AU" altLang="en-US" sz="2400" dirty="0" smtClean="0">
                <a:latin typeface="Courier New" panose="02070309020205020404" pitchFamily="49" charset="0"/>
              </a:rPr>
              <a:t>n</a:t>
            </a:r>
            <a:endParaRPr lang="en-AU" altLang="en-US" sz="2400" dirty="0" smtClean="0"/>
          </a:p>
          <a:p>
            <a:r>
              <a:rPr lang="en-AU" altLang="en-US" sz="2400" dirty="0" smtClean="0"/>
              <a:t>to decrypt the </a:t>
            </a:r>
            <a:r>
              <a:rPr lang="en-AU" altLang="en-US" sz="2400" dirty="0" err="1" smtClean="0"/>
              <a:t>ciphertext</a:t>
            </a:r>
            <a:r>
              <a:rPr lang="en-AU" altLang="en-US" sz="2400" dirty="0" smtClean="0"/>
              <a:t> C the owner:</a:t>
            </a:r>
          </a:p>
          <a:p>
            <a:pPr lvl="1"/>
            <a:r>
              <a:rPr lang="en-AU" altLang="en-US" sz="2400" dirty="0" smtClean="0"/>
              <a:t>uses their private key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PR={</a:t>
            </a:r>
            <a:r>
              <a:rPr lang="en-AU" altLang="en-US" sz="2400" dirty="0" err="1" smtClean="0">
                <a:latin typeface="Courier New" panose="02070309020205020404" pitchFamily="49" charset="0"/>
              </a:rPr>
              <a:t>d,n</a:t>
            </a:r>
            <a:r>
              <a:rPr lang="en-AU" altLang="en-US" sz="2400" dirty="0" smtClean="0">
                <a:latin typeface="Courier New" panose="02070309020205020404" pitchFamily="49" charset="0"/>
              </a:rPr>
              <a:t>}</a:t>
            </a:r>
            <a:r>
              <a:rPr lang="en-AU" altLang="en-US" sz="2400" dirty="0" smtClean="0"/>
              <a:t> </a:t>
            </a:r>
          </a:p>
          <a:p>
            <a:pPr lvl="1"/>
            <a:r>
              <a:rPr lang="en-AU" altLang="en-US" sz="2400" dirty="0" smtClean="0"/>
              <a:t>computes: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M = C</a:t>
            </a:r>
            <a:r>
              <a:rPr lang="en-AU" altLang="en-US" sz="2400" baseline="30000" dirty="0" smtClean="0">
                <a:latin typeface="Courier New" panose="02070309020205020404" pitchFamily="49" charset="0"/>
              </a:rPr>
              <a:t>d</a:t>
            </a:r>
            <a:r>
              <a:rPr lang="en-AU" altLang="en-US" sz="2400" dirty="0" smtClean="0">
                <a:latin typeface="Courier New" panose="02070309020205020404" pitchFamily="49" charset="0"/>
              </a:rPr>
              <a:t> mod n</a:t>
            </a:r>
            <a:r>
              <a:rPr lang="en-AU" altLang="en-US" sz="2400" dirty="0" smtClean="0"/>
              <a:t> 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84950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30163"/>
            <a:ext cx="8229600" cy="731837"/>
          </a:xfrm>
        </p:spPr>
        <p:txBody>
          <a:bodyPr/>
          <a:lstStyle/>
          <a:p>
            <a:r>
              <a:rPr lang="en-AU" altLang="en-US" smtClean="0"/>
              <a:t>RSA Example - Key Setup</a:t>
            </a:r>
            <a:endParaRPr lang="en-US" altLang="en-US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AU" altLang="en-US" sz="2400" dirty="0" smtClean="0"/>
              <a:t>Select primes: </a:t>
            </a:r>
            <a:r>
              <a:rPr lang="en-AU" altLang="en-US" sz="2400" i="1" dirty="0" smtClean="0">
                <a:latin typeface="Courier New" panose="02070309020205020404" pitchFamily="49" charset="0"/>
              </a:rPr>
              <a:t>p</a:t>
            </a:r>
            <a:r>
              <a:rPr lang="en-AU" altLang="en-US" sz="2400" dirty="0" smtClean="0">
                <a:latin typeface="Courier New" panose="02070309020205020404" pitchFamily="49" charset="0"/>
              </a:rPr>
              <a:t>=17 &amp; </a:t>
            </a:r>
            <a:r>
              <a:rPr lang="en-AU" altLang="en-US" sz="2400" i="1" dirty="0" smtClean="0">
                <a:latin typeface="Courier New" panose="02070309020205020404" pitchFamily="49" charset="0"/>
              </a:rPr>
              <a:t>q</a:t>
            </a:r>
            <a:r>
              <a:rPr lang="en-AU" altLang="en-US" sz="2400" dirty="0" smtClean="0">
                <a:latin typeface="Courier New" panose="02070309020205020404" pitchFamily="49" charset="0"/>
              </a:rPr>
              <a:t>=11</a:t>
            </a:r>
            <a:endParaRPr lang="en-AU" altLang="en-US" sz="2400" dirty="0" smtClean="0"/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AU" altLang="en-US" sz="2400" dirty="0" smtClean="0"/>
              <a:t>Compute</a:t>
            </a:r>
            <a:r>
              <a:rPr lang="en-AU" altLang="en-US" sz="2400" dirty="0" smtClean="0">
                <a:latin typeface="Courier New" panose="02070309020205020404" pitchFamily="49" charset="0"/>
              </a:rPr>
              <a:t> </a:t>
            </a:r>
            <a:r>
              <a:rPr lang="en-AU" altLang="en-US" sz="2400" i="1" dirty="0" smtClean="0">
                <a:latin typeface="Courier New" panose="02070309020205020404" pitchFamily="49" charset="0"/>
              </a:rPr>
              <a:t>n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= </a:t>
            </a:r>
            <a:r>
              <a:rPr lang="en-AU" altLang="en-US" sz="2400" i="1" dirty="0" err="1" smtClean="0">
                <a:latin typeface="Courier New" panose="02070309020205020404" pitchFamily="49" charset="0"/>
              </a:rPr>
              <a:t>pq</a:t>
            </a:r>
            <a:r>
              <a:rPr lang="en-AU" altLang="en-US" sz="2400" i="1" dirty="0" smtClean="0">
                <a:latin typeface="Courier New" panose="02070309020205020404" pitchFamily="49" charset="0"/>
              </a:rPr>
              <a:t>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=17</a:t>
            </a:r>
            <a:r>
              <a:rPr lang="en-US" altLang="en-US" sz="2400" dirty="0" smtClean="0">
                <a:latin typeface="Courier New" panose="02070309020205020404" pitchFamily="49" charset="0"/>
                <a:cs typeface="Arial" panose="020B0604020202020204" pitchFamily="34" charset="0"/>
              </a:rPr>
              <a:t> x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11=187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en-AU" altLang="en-US" sz="2400" dirty="0" smtClean="0"/>
              <a:t>Compute</a:t>
            </a:r>
            <a:r>
              <a:rPr lang="en-AU" altLang="en-US" sz="2400" dirty="0" smtClean="0">
                <a:latin typeface="Courier New" panose="02070309020205020404" pitchFamily="49" charset="0"/>
              </a:rPr>
              <a:t> ø(</a:t>
            </a:r>
            <a:r>
              <a:rPr lang="en-AU" altLang="en-US" sz="2400" i="1" dirty="0" smtClean="0">
                <a:latin typeface="Courier New" panose="02070309020205020404" pitchFamily="49" charset="0"/>
              </a:rPr>
              <a:t>n</a:t>
            </a:r>
            <a:r>
              <a:rPr lang="en-AU" altLang="en-US" sz="2400" dirty="0" smtClean="0">
                <a:latin typeface="Courier New" panose="02070309020205020404" pitchFamily="49" charset="0"/>
              </a:rPr>
              <a:t>)=(</a:t>
            </a:r>
            <a:r>
              <a:rPr lang="en-AU" altLang="en-US" sz="2400" i="1" dirty="0" smtClean="0">
                <a:latin typeface="Courier New" panose="02070309020205020404" pitchFamily="49" charset="0"/>
              </a:rPr>
              <a:t>p–</a:t>
            </a:r>
            <a:r>
              <a:rPr lang="en-AU" altLang="en-US" sz="2400" dirty="0" smtClean="0">
                <a:latin typeface="Courier New" panose="02070309020205020404" pitchFamily="49" charset="0"/>
              </a:rPr>
              <a:t>1)(</a:t>
            </a:r>
            <a:r>
              <a:rPr lang="en-AU" altLang="en-US" sz="2400" i="1" dirty="0" smtClean="0">
                <a:latin typeface="Courier New" panose="02070309020205020404" pitchFamily="49" charset="0"/>
              </a:rPr>
              <a:t>q-</a:t>
            </a:r>
            <a:r>
              <a:rPr lang="en-AU" altLang="en-US" sz="2400" dirty="0" smtClean="0">
                <a:latin typeface="Courier New" panose="02070309020205020404" pitchFamily="49" charset="0"/>
              </a:rPr>
              <a:t>1)</a:t>
            </a:r>
          </a:p>
          <a:p>
            <a:pPr marL="609600" indent="-60960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AU" altLang="en-US" sz="2400" dirty="0" smtClean="0">
                <a:latin typeface="Courier New" panose="02070309020205020404" pitchFamily="49" charset="0"/>
              </a:rPr>
              <a:t>				  =16</a:t>
            </a:r>
            <a:r>
              <a:rPr lang="en-US" altLang="en-US" sz="2400" dirty="0" smtClean="0">
                <a:latin typeface="Courier New" panose="02070309020205020404" pitchFamily="49" charset="0"/>
                <a:cs typeface="Arial" panose="020B0604020202020204" pitchFamily="34" charset="0"/>
              </a:rPr>
              <a:t> x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10=160</a:t>
            </a:r>
          </a:p>
          <a:p>
            <a:pPr marL="609600" indent="-60960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AU" altLang="en-US" sz="2400" dirty="0" smtClean="0"/>
              <a:t>4.	Select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e</a:t>
            </a:r>
            <a:r>
              <a:rPr lang="en-AU" altLang="en-US" sz="2400" dirty="0" smtClean="0"/>
              <a:t>:</a:t>
            </a:r>
            <a:r>
              <a:rPr lang="en-AU" altLang="en-US" sz="2400" i="1" dirty="0" smtClean="0"/>
              <a:t> </a:t>
            </a:r>
            <a:r>
              <a:rPr lang="en-AU" altLang="en-US" sz="2400" dirty="0" err="1" smtClean="0">
                <a:latin typeface="Courier New" panose="02070309020205020404" pitchFamily="49" charset="0"/>
              </a:rPr>
              <a:t>gcd</a:t>
            </a:r>
            <a:r>
              <a:rPr lang="en-AU" altLang="en-US" sz="2400" dirty="0" smtClean="0">
                <a:latin typeface="Courier New" panose="02070309020205020404" pitchFamily="49" charset="0"/>
              </a:rPr>
              <a:t>(e,160)=1; </a:t>
            </a:r>
            <a:r>
              <a:rPr lang="en-AU" altLang="en-US" sz="2400" dirty="0" smtClean="0"/>
              <a:t>choose </a:t>
            </a:r>
            <a:r>
              <a:rPr lang="en-AU" altLang="en-US" sz="2400" i="1" dirty="0" smtClean="0">
                <a:latin typeface="Courier New" panose="02070309020205020404" pitchFamily="49" charset="0"/>
              </a:rPr>
              <a:t>e</a:t>
            </a:r>
            <a:r>
              <a:rPr lang="en-AU" altLang="en-US" sz="2400" dirty="0" smtClean="0">
                <a:latin typeface="Courier New" panose="02070309020205020404" pitchFamily="49" charset="0"/>
              </a:rPr>
              <a:t>=7</a:t>
            </a:r>
            <a:endParaRPr lang="en-AU" altLang="en-US" sz="2400" dirty="0" smtClean="0"/>
          </a:p>
          <a:p>
            <a:pPr marL="609600" indent="-60960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AU" altLang="en-US" sz="2400" dirty="0" smtClean="0"/>
              <a:t>5.	Determine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d</a:t>
            </a:r>
            <a:r>
              <a:rPr lang="en-AU" altLang="en-US" sz="2400" dirty="0" smtClean="0"/>
              <a:t>:</a:t>
            </a:r>
            <a:r>
              <a:rPr lang="en-AU" altLang="en-US" sz="2400" i="1" dirty="0" smtClean="0"/>
              <a:t> </a:t>
            </a:r>
          </a:p>
          <a:p>
            <a:pPr marL="609600" indent="-60960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AU" altLang="en-US" sz="2400" i="1" dirty="0" smtClean="0">
                <a:latin typeface="Courier New" panose="02070309020205020404" pitchFamily="49" charset="0"/>
              </a:rPr>
              <a:t>			</a:t>
            </a:r>
            <a:r>
              <a:rPr lang="en-AU" altLang="en-US" sz="2400" i="1" dirty="0" err="1" smtClean="0">
                <a:latin typeface="Courier New" panose="02070309020205020404" pitchFamily="49" charset="0"/>
              </a:rPr>
              <a:t>d.e</a:t>
            </a:r>
            <a:r>
              <a:rPr lang="en-AU" altLang="en-US" sz="2400" i="1" dirty="0" smtClean="0">
                <a:latin typeface="Courier New" panose="02070309020205020404" pitchFamily="49" charset="0"/>
              </a:rPr>
              <a:t>=</a:t>
            </a:r>
            <a:r>
              <a:rPr lang="en-AU" altLang="en-US" sz="2400" dirty="0" smtClean="0">
                <a:latin typeface="Courier New" panose="02070309020205020404" pitchFamily="49" charset="0"/>
              </a:rPr>
              <a:t>1 mod 160</a:t>
            </a:r>
            <a:r>
              <a:rPr lang="en-AU" altLang="en-US" sz="2400" dirty="0" smtClean="0"/>
              <a:t> and </a:t>
            </a:r>
          </a:p>
          <a:p>
            <a:pPr marL="609600" indent="-60960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AU" altLang="en-US" sz="2400" i="1" dirty="0" smtClean="0">
                <a:latin typeface="Courier New" panose="02070309020205020404" pitchFamily="49" charset="0"/>
              </a:rPr>
              <a:t>	d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&lt; 160</a:t>
            </a:r>
            <a:r>
              <a:rPr lang="en-AU" altLang="en-US" sz="2400" dirty="0" smtClean="0"/>
              <a:t> Value is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d=23</a:t>
            </a:r>
            <a:r>
              <a:rPr lang="en-AU" altLang="en-US" sz="2400" dirty="0" smtClean="0"/>
              <a:t> since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23</a:t>
            </a:r>
            <a:r>
              <a:rPr lang="en-US" altLang="en-US" sz="2400" dirty="0" smtClean="0">
                <a:latin typeface="Courier New" panose="02070309020205020404" pitchFamily="49" charset="0"/>
                <a:cs typeface="Arial" panose="020B0604020202020204" pitchFamily="34" charset="0"/>
              </a:rPr>
              <a:t>x</a:t>
            </a:r>
            <a:r>
              <a:rPr lang="en-AU" altLang="en-US" sz="2400" dirty="0" smtClean="0">
                <a:latin typeface="Courier New" panose="02070309020205020404" pitchFamily="49" charset="0"/>
              </a:rPr>
              <a:t>7=161</a:t>
            </a:r>
          </a:p>
          <a:p>
            <a:pPr marL="609600" indent="-60960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AU" altLang="en-US" sz="2400" dirty="0" smtClean="0">
                <a:latin typeface="Courier New" panose="02070309020205020404" pitchFamily="49" charset="0"/>
              </a:rPr>
              <a:t>				= 161 mod 160 = 1</a:t>
            </a:r>
          </a:p>
          <a:p>
            <a:pPr marL="609600" indent="-60960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 dirty="0" smtClean="0"/>
              <a:t>	Publish public key </a:t>
            </a:r>
            <a:r>
              <a:rPr lang="en-US" altLang="en-US" sz="2400" dirty="0" smtClean="0">
                <a:latin typeface="Courier New" panose="02070309020205020404" pitchFamily="49" charset="0"/>
              </a:rPr>
              <a:t>PU={7,187}</a:t>
            </a:r>
          </a:p>
          <a:p>
            <a:pPr marL="609600" indent="-609600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400" dirty="0" smtClean="0"/>
              <a:t>	Keep secret private key </a:t>
            </a:r>
            <a:r>
              <a:rPr lang="en-US" altLang="en-US" sz="2400" dirty="0" smtClean="0">
                <a:latin typeface="Courier New" panose="02070309020205020404" pitchFamily="49" charset="0"/>
              </a:rPr>
              <a:t>PR={23,</a:t>
            </a:r>
            <a:r>
              <a:rPr lang="en-AU" altLang="en-US" sz="2400" dirty="0" smtClean="0">
                <a:latin typeface="Courier New" panose="02070309020205020404" pitchFamily="49" charset="0"/>
              </a:rPr>
              <a:t>187}</a:t>
            </a:r>
          </a:p>
        </p:txBody>
      </p:sp>
    </p:spTree>
    <p:extLst>
      <p:ext uri="{BB962C8B-B14F-4D97-AF65-F5344CB8AC3E}">
        <p14:creationId xmlns:p14="http://schemas.microsoft.com/office/powerpoint/2010/main" xmlns="" val="268615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792162"/>
          </a:xfrm>
        </p:spPr>
        <p:txBody>
          <a:bodyPr/>
          <a:lstStyle/>
          <a:p>
            <a:r>
              <a:rPr lang="en-AU" altLang="en-US" dirty="0" smtClean="0"/>
              <a:t>RSA Example - </a:t>
            </a:r>
            <a:r>
              <a:rPr lang="en-AU" altLang="en-US" dirty="0" err="1" smtClean="0"/>
              <a:t>En</a:t>
            </a:r>
            <a:r>
              <a:rPr lang="en-AU" altLang="en-US" dirty="0" smtClean="0"/>
              <a:t>/Decryption</a:t>
            </a:r>
            <a:endParaRPr lang="en-US" altLang="en-US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458200" cy="5257800"/>
          </a:xfrm>
        </p:spPr>
        <p:txBody>
          <a:bodyPr/>
          <a:lstStyle/>
          <a:p>
            <a:r>
              <a:rPr lang="en-AU" altLang="en-US" sz="2400" dirty="0" smtClean="0"/>
              <a:t>sample RSA encryption/decryption is: </a:t>
            </a:r>
          </a:p>
          <a:p>
            <a:r>
              <a:rPr lang="en-AU" altLang="en-US" sz="2400" dirty="0" smtClean="0"/>
              <a:t>given message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M = 88</a:t>
            </a:r>
            <a:r>
              <a:rPr lang="en-AU" altLang="en-US" sz="2400" dirty="0" smtClean="0"/>
              <a:t> (</a:t>
            </a:r>
            <a:r>
              <a:rPr lang="en-AU" altLang="en-US" sz="2400" dirty="0" err="1" smtClean="0"/>
              <a:t>nb.</a:t>
            </a:r>
            <a:r>
              <a:rPr lang="en-AU" altLang="en-US" sz="2400" dirty="0" smtClean="0"/>
              <a:t> </a:t>
            </a:r>
            <a:r>
              <a:rPr lang="en-AU" altLang="en-US" sz="2400" dirty="0" smtClean="0">
                <a:latin typeface="Courier New" panose="02070309020205020404" pitchFamily="49" charset="0"/>
              </a:rPr>
              <a:t>88&lt;187</a:t>
            </a:r>
            <a:r>
              <a:rPr lang="en-AU" altLang="en-US" sz="2400" dirty="0" smtClean="0"/>
              <a:t>)</a:t>
            </a:r>
          </a:p>
          <a:p>
            <a:r>
              <a:rPr lang="en-AU" altLang="en-US" sz="2400" dirty="0" smtClean="0"/>
              <a:t>encryption: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AU" altLang="en-US" sz="2400" dirty="0" smtClean="0">
                <a:latin typeface="Courier New" panose="02070309020205020404" pitchFamily="49" charset="0"/>
              </a:rPr>
              <a:t>C = 88</a:t>
            </a:r>
            <a:r>
              <a:rPr lang="en-AU" altLang="en-US" sz="2400" baseline="30000" dirty="0" smtClean="0">
                <a:latin typeface="Courier New" panose="02070309020205020404" pitchFamily="49" charset="0"/>
              </a:rPr>
              <a:t>7</a:t>
            </a:r>
            <a:r>
              <a:rPr lang="en-AU" altLang="en-US" sz="2400" dirty="0" smtClean="0">
                <a:latin typeface="Courier New" panose="02070309020205020404" pitchFamily="49" charset="0"/>
              </a:rPr>
              <a:t> mod 187 = 11</a:t>
            </a:r>
            <a:r>
              <a:rPr lang="en-AU" altLang="en-US" sz="2400" dirty="0" smtClean="0"/>
              <a:t> </a:t>
            </a:r>
          </a:p>
          <a:p>
            <a:r>
              <a:rPr lang="en-AU" altLang="en-US" sz="2400" dirty="0" smtClean="0"/>
              <a:t>decryption: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AU" altLang="en-US" sz="2400" dirty="0" smtClean="0">
                <a:latin typeface="Courier New" panose="02070309020205020404" pitchFamily="49" charset="0"/>
              </a:rPr>
              <a:t>M = 11</a:t>
            </a:r>
            <a:r>
              <a:rPr lang="en-AU" altLang="en-US" sz="2400" baseline="30000" dirty="0" smtClean="0">
                <a:latin typeface="Courier New" panose="02070309020205020404" pitchFamily="49" charset="0"/>
              </a:rPr>
              <a:t>23</a:t>
            </a:r>
            <a:r>
              <a:rPr lang="en-AU" altLang="en-US" sz="2400" dirty="0" smtClean="0">
                <a:latin typeface="Courier New" panose="02070309020205020404" pitchFamily="49" charset="0"/>
              </a:rPr>
              <a:t> mod 187 = 88</a:t>
            </a:r>
            <a:r>
              <a:rPr lang="en-AU" altLang="en-US" sz="2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84164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  <a:endParaRPr lang="en-AU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400" dirty="0" smtClean="0"/>
              <a:t>We have discussed public/ asymmetric key cryptography in detail</a:t>
            </a:r>
            <a:endParaRPr lang="en-US" altLang="en-US" sz="2400" dirty="0"/>
          </a:p>
          <a:p>
            <a:r>
              <a:rPr lang="en-US" altLang="en-US" sz="2400" dirty="0" smtClean="0"/>
              <a:t>We have explored how confidentiality, authentication and integrity could be achieved through public key cryptography</a:t>
            </a:r>
          </a:p>
          <a:p>
            <a:pPr lvl="1">
              <a:buNone/>
            </a:pPr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xmlns="" val="309098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2235"/>
            <a:ext cx="8229600" cy="4530725"/>
          </a:xfrm>
        </p:spPr>
        <p:txBody>
          <a:bodyPr/>
          <a:lstStyle/>
          <a:p>
            <a:r>
              <a:rPr lang="en-US" altLang="en-US" sz="2400" dirty="0" smtClean="0"/>
              <a:t>An example of RSA algorithm was discussed</a:t>
            </a:r>
            <a:r>
              <a:rPr lang="en-US" altLang="en-US" sz="2400" smtClean="0"/>
              <a:t>. </a:t>
            </a:r>
            <a:endParaRPr lang="en-US" sz="2400" smtClean="0"/>
          </a:p>
          <a:p>
            <a:r>
              <a:rPr lang="en-US" sz="2400" dirty="0" smtClean="0"/>
              <a:t>We </a:t>
            </a:r>
            <a:r>
              <a:rPr lang="en-US" sz="2400" dirty="0" smtClean="0"/>
              <a:t>will talk about random numbers.</a:t>
            </a:r>
          </a:p>
          <a:p>
            <a:r>
              <a:rPr lang="en-US" sz="2400" dirty="0" smtClean="0"/>
              <a:t>The design constraints for random numbers and pseudo random numbers will be explored</a:t>
            </a:r>
          </a:p>
        </p:txBody>
      </p:sp>
    </p:spTree>
    <p:extLst>
      <p:ext uri="{BB962C8B-B14F-4D97-AF65-F5344CB8AC3E}">
        <p14:creationId xmlns:p14="http://schemas.microsoft.com/office/powerpoint/2010/main" xmlns="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14160</TotalTime>
  <Words>1194</Words>
  <Application>Microsoft Office PowerPoint</Application>
  <PresentationFormat>On-screen Show (4:3)</PresentationFormat>
  <Paragraphs>217</Paragraphs>
  <Slides>35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os-8</vt:lpstr>
      <vt:lpstr>Slide 1</vt:lpstr>
      <vt:lpstr>Summary of the Previous Lecture</vt:lpstr>
      <vt:lpstr>Summary of the previous Lecture</vt:lpstr>
      <vt:lpstr>Stream Cipher Illustration</vt:lpstr>
      <vt:lpstr>Summary of the Previous Lecture (RC4)</vt:lpstr>
      <vt:lpstr>Slide 6</vt:lpstr>
      <vt:lpstr>Outlines of today’s lecture</vt:lpstr>
      <vt:lpstr>Objectives</vt:lpstr>
      <vt:lpstr>Different names</vt:lpstr>
      <vt:lpstr>Why Public-Key Cryptography?</vt:lpstr>
      <vt:lpstr>Private-Key Cryptography</vt:lpstr>
      <vt:lpstr>Public-Key Cryptography</vt:lpstr>
      <vt:lpstr>Public-Key Characteristics</vt:lpstr>
      <vt:lpstr>Essential steps</vt:lpstr>
      <vt:lpstr>Slide 15</vt:lpstr>
      <vt:lpstr>Slide 16</vt:lpstr>
      <vt:lpstr>Asymmetric Key Cryptography</vt:lpstr>
      <vt:lpstr>Asymmetric Key Cryptography</vt:lpstr>
      <vt:lpstr>Public-Key Cryptography</vt:lpstr>
      <vt:lpstr>Public-Key Cryptography</vt:lpstr>
      <vt:lpstr>Public-Key Cryptography</vt:lpstr>
      <vt:lpstr>Slide 22</vt:lpstr>
      <vt:lpstr>Slide 23</vt:lpstr>
      <vt:lpstr>Authentication and Confidentiality</vt:lpstr>
      <vt:lpstr>Public-Key Applications</vt:lpstr>
      <vt:lpstr>Requirements for Public key cryptography</vt:lpstr>
      <vt:lpstr>Security of Public Key Schemes</vt:lpstr>
      <vt:lpstr>The RSA Algorithm</vt:lpstr>
      <vt:lpstr>RSA Key Setup</vt:lpstr>
      <vt:lpstr>RSA Encryption / Decryption</vt:lpstr>
      <vt:lpstr>RSA Example - Key Setup</vt:lpstr>
      <vt:lpstr>RSA Example - En/Decryption</vt:lpstr>
      <vt:lpstr>Summary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Administrator</cp:lastModifiedBy>
  <cp:revision>553</cp:revision>
  <cp:lastPrinted>2001-06-14T13:58:17Z</cp:lastPrinted>
  <dcterms:created xsi:type="dcterms:W3CDTF">2011-01-13T23:43:38Z</dcterms:created>
  <dcterms:modified xsi:type="dcterms:W3CDTF">2015-06-12T07:33:57Z</dcterms:modified>
</cp:coreProperties>
</file>