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7"/>
  </p:notesMasterIdLst>
  <p:handoutMasterIdLst>
    <p:handoutMasterId r:id="rId38"/>
  </p:handoutMasterIdLst>
  <p:sldIdLst>
    <p:sldId id="403" r:id="rId2"/>
    <p:sldId id="677" r:id="rId3"/>
    <p:sldId id="925" r:id="rId4"/>
    <p:sldId id="927" r:id="rId5"/>
    <p:sldId id="483" r:id="rId6"/>
    <p:sldId id="348" r:id="rId7"/>
    <p:sldId id="965" r:id="rId8"/>
    <p:sldId id="966" r:id="rId9"/>
    <p:sldId id="967" r:id="rId10"/>
    <p:sldId id="928" r:id="rId11"/>
    <p:sldId id="929" r:id="rId12"/>
    <p:sldId id="930" r:id="rId13"/>
    <p:sldId id="931" r:id="rId14"/>
    <p:sldId id="933" r:id="rId15"/>
    <p:sldId id="968" r:id="rId16"/>
    <p:sldId id="935" r:id="rId17"/>
    <p:sldId id="936" r:id="rId18"/>
    <p:sldId id="937" r:id="rId19"/>
    <p:sldId id="938" r:id="rId20"/>
    <p:sldId id="939" r:id="rId21"/>
    <p:sldId id="943" r:id="rId22"/>
    <p:sldId id="945" r:id="rId23"/>
    <p:sldId id="946" r:id="rId24"/>
    <p:sldId id="947" r:id="rId25"/>
    <p:sldId id="948" r:id="rId26"/>
    <p:sldId id="950" r:id="rId27"/>
    <p:sldId id="951" r:id="rId28"/>
    <p:sldId id="952" r:id="rId29"/>
    <p:sldId id="953" r:id="rId30"/>
    <p:sldId id="954" r:id="rId31"/>
    <p:sldId id="955" r:id="rId32"/>
    <p:sldId id="962" r:id="rId33"/>
    <p:sldId id="963" r:id="rId34"/>
    <p:sldId id="575" r:id="rId35"/>
    <p:sldId id="501" r:id="rId3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3" autoAdjust="0"/>
    <p:restoredTop sz="87228" autoAdjust="0"/>
  </p:normalViewPr>
  <p:slideViewPr>
    <p:cSldViewPr snapToGrid="0">
      <p:cViewPr varScale="1">
        <p:scale>
          <a:sx n="77" d="100"/>
          <a:sy n="77" d="100"/>
        </p:scale>
        <p:origin x="1692" y="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0DE747-02FE-4ADA-908E-5F6CDEF66739}" type="slidenum">
              <a:rPr lang="en-AU" altLang="en-US"/>
              <a:pPr/>
              <a:t>9</a:t>
            </a:fld>
            <a:endParaRPr lang="en-AU" alt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Criteria from Rueppel</a:t>
            </a:r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734459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C27D54-90DD-4801-A092-3E66728EE0BE}" type="slidenum">
              <a:rPr lang="en-AU" altLang="en-US"/>
              <a:pPr/>
              <a:t>22</a:t>
            </a:fld>
            <a:endParaRPr lang="en-AU" alt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Triple-DES with two keys is a popular alternative to single-DES, but suffers from being 3 times slower to run.</a:t>
            </a:r>
          </a:p>
          <a:p>
            <a:r>
              <a:rPr lang="en-US" altLang="en-US" dirty="0"/>
              <a:t>Although there are no practical attacks, have some indications of attack approaches.</a:t>
            </a:r>
          </a:p>
          <a:p>
            <a:r>
              <a:rPr lang="en-US" altLang="en-US" dirty="0"/>
              <a:t>Hence some are now adopting Triple-DES with three keys for greater </a:t>
            </a:r>
            <a:r>
              <a:rPr lang="en-US" altLang="en-US" dirty="0" err="1"/>
              <a:t>sucurity</a:t>
            </a:r>
            <a:r>
              <a:rPr lang="en-US" altLang="en-US" dirty="0"/>
              <a:t>.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725656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FA8767-B9FE-4D57-9F2B-CCC01DBA9495}" type="slidenum">
              <a:rPr lang="en-AU" altLang="en-US"/>
              <a:pPr/>
              <a:t>32</a:t>
            </a:fld>
            <a:endParaRPr lang="en-AU" alt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/>
              <a:t>RC4 is widely used, in SSL for secure web transactions amongst other uses. Currently its regarded as quite secure, if used correctly.</a:t>
            </a:r>
          </a:p>
        </p:txBody>
      </p:sp>
    </p:spTree>
    <p:extLst>
      <p:ext uri="{BB962C8B-B14F-4D97-AF65-F5344CB8AC3E}">
        <p14:creationId xmlns:p14="http://schemas.microsoft.com/office/powerpoint/2010/main" val="3493872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16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Part 2 (c)</a:t>
            </a: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altLang="en-US" sz="4400" dirty="0" smtClean="0"/>
              <a:t>Symmetric Key Cryptography</a:t>
            </a: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sz="4400" dirty="0" smtClean="0"/>
              <a:t>Stream Ciphers</a:t>
            </a: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0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Previous Lecture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800" dirty="0" smtClean="0"/>
              <a:t>Discussed AES which was designed by </a:t>
            </a:r>
            <a:r>
              <a:rPr lang="en-AU" altLang="en-US" sz="2800" dirty="0" err="1" smtClean="0"/>
              <a:t>Rijmen</a:t>
            </a:r>
            <a:r>
              <a:rPr lang="en-AU" altLang="en-US" sz="2800" dirty="0" smtClean="0"/>
              <a:t> and </a:t>
            </a:r>
            <a:r>
              <a:rPr lang="en-AU" altLang="en-US" sz="2800" dirty="0" err="1" smtClean="0"/>
              <a:t>Daemen</a:t>
            </a:r>
            <a:r>
              <a:rPr lang="en-AU" altLang="en-US" sz="2800" dirty="0" smtClean="0"/>
              <a:t> in Belgium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has 128/192/256 bit keys, 128 bit data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processes </a:t>
            </a:r>
            <a:r>
              <a:rPr lang="en-AU" altLang="en-US" sz="2400" dirty="0" smtClean="0"/>
              <a:t>data as block of 4 columns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operates on entire data block in every round</a:t>
            </a:r>
            <a:endParaRPr lang="en-AU" altLang="en-US" sz="24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designed to be: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resistant against known attacks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speed and code compactness on wide range of platforms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design simplicity</a:t>
            </a:r>
            <a:endParaRPr lang="en-AU" altLang="en-US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910" y="4903940"/>
            <a:ext cx="2931090" cy="195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AES Stages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altLang="en-US" sz="2400" dirty="0" smtClean="0"/>
              <a:t>Four stages of AES: (Permutation, Substitution)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</a:pPr>
            <a:r>
              <a:rPr lang="de-AT" altLang="en-US" sz="2400" b="1" dirty="0" smtClean="0"/>
              <a:t>Substitute Byte </a:t>
            </a:r>
            <a:r>
              <a:rPr lang="de-AT" altLang="en-US" sz="2400" dirty="0" smtClean="0"/>
              <a:t>: Each byte of the block is replaced by its substitution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</a:pPr>
            <a:r>
              <a:rPr lang="de-AT" altLang="en-US" sz="2400" b="1" dirty="0" smtClean="0"/>
              <a:t>Shift Rows</a:t>
            </a:r>
            <a:r>
              <a:rPr lang="de-AT" altLang="en-US" sz="2400" dirty="0" smtClean="0"/>
              <a:t> : 1-byte circular shift is performed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</a:pPr>
            <a:r>
              <a:rPr lang="de-AT" altLang="en-US" sz="2400" b="1" dirty="0" smtClean="0"/>
              <a:t>Mix columns</a:t>
            </a:r>
            <a:r>
              <a:rPr lang="de-AT" altLang="en-US" sz="2400" dirty="0" smtClean="0"/>
              <a:t> : each byte of a column is mapped in to a new value. 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</a:pPr>
            <a:r>
              <a:rPr lang="de-AT" altLang="en-US" sz="2400" b="1" dirty="0" smtClean="0"/>
              <a:t>Add round key</a:t>
            </a:r>
            <a:r>
              <a:rPr lang="de-AT" altLang="en-US" sz="2400" dirty="0" smtClean="0"/>
              <a:t>: The block is XOR with subkey</a:t>
            </a:r>
          </a:p>
        </p:txBody>
      </p:sp>
    </p:spTree>
    <p:extLst>
      <p:ext uri="{BB962C8B-B14F-4D97-AF65-F5344CB8AC3E}">
        <p14:creationId xmlns:p14="http://schemas.microsoft.com/office/powerpoint/2010/main" val="83058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06450" y="164915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 smtClean="0"/>
              <a:t>Stream Cipher features and  characteristics</a:t>
            </a:r>
          </a:p>
          <a:p>
            <a:r>
              <a:rPr lang="en-US" sz="2400" dirty="0" smtClean="0"/>
              <a:t>We </a:t>
            </a:r>
            <a:r>
              <a:rPr lang="en-US" sz="2400" dirty="0"/>
              <a:t>will explore </a:t>
            </a:r>
            <a:r>
              <a:rPr lang="en-US" sz="2400" dirty="0" smtClean="0"/>
              <a:t>RC4, RC5, Blowfish and Triple DES</a:t>
            </a:r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the principles for stream and block ciphers.</a:t>
            </a:r>
            <a:endParaRPr lang="en-US" sz="2400" dirty="0"/>
          </a:p>
          <a:p>
            <a:r>
              <a:rPr lang="en-US" sz="2400" dirty="0" smtClean="0"/>
              <a:t>You would be able use and understand the different techniques used for stream ciphers.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Block Cipher Characteristics</a:t>
            </a:r>
            <a:endParaRPr lang="en-AU" alt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features seen in modern block ciphers are:</a:t>
            </a:r>
          </a:p>
          <a:p>
            <a:pPr lvl="1"/>
            <a:r>
              <a:rPr lang="en-US" altLang="en-US" sz="2400" dirty="0"/>
              <a:t>variable key length / block size / no rounds</a:t>
            </a:r>
          </a:p>
          <a:p>
            <a:pPr lvl="1"/>
            <a:r>
              <a:rPr lang="en-US" altLang="en-US" sz="2400" dirty="0"/>
              <a:t>mixed operators, data/key dependent rotation</a:t>
            </a:r>
          </a:p>
          <a:p>
            <a:pPr lvl="1"/>
            <a:r>
              <a:rPr lang="en-US" altLang="en-US" sz="2400" dirty="0"/>
              <a:t>key dependent S-boxes</a:t>
            </a:r>
          </a:p>
          <a:p>
            <a:pPr lvl="1"/>
            <a:r>
              <a:rPr lang="en-US" altLang="en-US" sz="2400" dirty="0"/>
              <a:t>more complex key scheduling</a:t>
            </a:r>
          </a:p>
          <a:p>
            <a:pPr lvl="1"/>
            <a:r>
              <a:rPr lang="en-US" altLang="en-US" sz="2400" dirty="0"/>
              <a:t>operation of full data in each round</a:t>
            </a:r>
          </a:p>
          <a:p>
            <a:pPr lvl="1"/>
            <a:r>
              <a:rPr lang="en-US" altLang="en-US" sz="2400" dirty="0"/>
              <a:t>varying non-linear functions</a:t>
            </a:r>
            <a:endParaRPr lang="en-AU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2121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Stream Ciphers</a:t>
            </a:r>
            <a:endParaRPr lang="en-AU" alt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 sz="2800" dirty="0"/>
              <a:t>process the message bit by bit (as a stream) </a:t>
            </a:r>
          </a:p>
          <a:p>
            <a:r>
              <a:rPr lang="en-AU" altLang="en-US" sz="2800" dirty="0"/>
              <a:t>typically have a (pseudo) random </a:t>
            </a:r>
            <a:r>
              <a:rPr lang="en-AU" altLang="en-US" sz="2800" b="1" dirty="0"/>
              <a:t>stream key</a:t>
            </a:r>
            <a:r>
              <a:rPr lang="en-AU" altLang="en-US" sz="2800" dirty="0"/>
              <a:t> </a:t>
            </a:r>
          </a:p>
          <a:p>
            <a:r>
              <a:rPr lang="en-AU" altLang="en-US" sz="2800" dirty="0"/>
              <a:t>combined (XOR) with plaintext bit by bit </a:t>
            </a:r>
          </a:p>
          <a:p>
            <a:r>
              <a:rPr lang="en-AU" altLang="en-US" sz="2800" dirty="0"/>
              <a:t>randomness of </a:t>
            </a:r>
            <a:r>
              <a:rPr lang="en-AU" altLang="en-US" sz="2800" b="1" dirty="0"/>
              <a:t>stream key</a:t>
            </a:r>
            <a:r>
              <a:rPr lang="en-AU" altLang="en-US" sz="2800" dirty="0"/>
              <a:t> completely destroys any statistically properties in the message </a:t>
            </a:r>
          </a:p>
          <a:p>
            <a:pPr lvl="1"/>
            <a:r>
              <a:rPr lang="en-AU" altLang="en-US" sz="2400" dirty="0">
                <a:latin typeface="Courier New" panose="02070309020205020404" pitchFamily="49" charset="0"/>
              </a:rPr>
              <a:t>C</a:t>
            </a:r>
            <a:r>
              <a:rPr lang="en-AU" altLang="en-US" sz="2400" baseline="-25000" dirty="0">
                <a:latin typeface="Courier New" panose="02070309020205020404" pitchFamily="49" charset="0"/>
              </a:rPr>
              <a:t>i</a:t>
            </a:r>
            <a:r>
              <a:rPr lang="en-AU" altLang="en-US" sz="2400" dirty="0">
                <a:latin typeface="Courier New" panose="02070309020205020404" pitchFamily="49" charset="0"/>
              </a:rPr>
              <a:t> = </a:t>
            </a:r>
            <a:r>
              <a:rPr lang="en-AU" altLang="en-US" sz="2400" dirty="0" err="1">
                <a:latin typeface="Courier New" panose="02070309020205020404" pitchFamily="49" charset="0"/>
              </a:rPr>
              <a:t>M</a:t>
            </a:r>
            <a:r>
              <a:rPr lang="en-AU" altLang="en-US" sz="2400" baseline="-25000" dirty="0" err="1">
                <a:latin typeface="Courier New" panose="02070309020205020404" pitchFamily="49" charset="0"/>
              </a:rPr>
              <a:t>i</a:t>
            </a:r>
            <a:r>
              <a:rPr lang="en-AU" altLang="en-US" sz="2400" dirty="0">
                <a:latin typeface="Courier New" panose="02070309020205020404" pitchFamily="49" charset="0"/>
              </a:rPr>
              <a:t> XOR </a:t>
            </a:r>
            <a:r>
              <a:rPr lang="en-AU" altLang="en-US" sz="2400" dirty="0" err="1">
                <a:latin typeface="Courier New" panose="02070309020205020404" pitchFamily="49" charset="0"/>
              </a:rPr>
              <a:t>StreamKey</a:t>
            </a:r>
            <a:r>
              <a:rPr lang="en-AU" altLang="en-US" sz="2400" baseline="-25000" dirty="0" err="1">
                <a:latin typeface="Courier New" panose="02070309020205020404" pitchFamily="49" charset="0"/>
              </a:rPr>
              <a:t>i</a:t>
            </a:r>
            <a:r>
              <a:rPr lang="en-AU" altLang="en-US" sz="2400" dirty="0">
                <a:latin typeface="Courier New" panose="02070309020205020404" pitchFamily="49" charset="0"/>
              </a:rPr>
              <a:t> </a:t>
            </a:r>
          </a:p>
          <a:p>
            <a:r>
              <a:rPr lang="en-US" sz="2800" dirty="0" err="1"/>
              <a:t>Keystream</a:t>
            </a:r>
            <a:r>
              <a:rPr lang="en-US" sz="2800" dirty="0"/>
              <a:t> is </a:t>
            </a:r>
            <a:r>
              <a:rPr lang="en-US" sz="2800" dirty="0" err="1"/>
              <a:t>XORed</a:t>
            </a:r>
            <a:r>
              <a:rPr lang="en-US" sz="2800" dirty="0"/>
              <a:t> with plaintext bit by bit </a:t>
            </a:r>
          </a:p>
          <a:p>
            <a:r>
              <a:rPr lang="en-US" altLang="en-US" sz="2800" dirty="0" smtClean="0"/>
              <a:t>but </a:t>
            </a:r>
            <a:r>
              <a:rPr lang="en-US" altLang="en-US" sz="2800" dirty="0"/>
              <a:t>must never reuse stream key</a:t>
            </a:r>
          </a:p>
          <a:p>
            <a:pPr lvl="1"/>
            <a:r>
              <a:rPr lang="en-US" altLang="en-US" sz="2400" dirty="0"/>
              <a:t>otherwise can remove effect and recover messages</a:t>
            </a:r>
            <a:endParaRPr lang="en-AU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5418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Stream Cipher Properties</a:t>
            </a:r>
            <a:endParaRPr lang="en-AU" alt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some design considerations are:</a:t>
            </a:r>
          </a:p>
          <a:p>
            <a:pPr lvl="1">
              <a:lnSpc>
                <a:spcPct val="90000"/>
              </a:lnSpc>
            </a:pPr>
            <a:r>
              <a:rPr lang="en-AU" altLang="en-US" sz="2400" dirty="0"/>
              <a:t>long period with no repetitions </a:t>
            </a:r>
          </a:p>
          <a:p>
            <a:pPr lvl="1">
              <a:lnSpc>
                <a:spcPct val="90000"/>
              </a:lnSpc>
            </a:pPr>
            <a:r>
              <a:rPr lang="en-AU" altLang="en-US" sz="2400" dirty="0"/>
              <a:t>statistically random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depends on large enough key</a:t>
            </a:r>
            <a:endParaRPr lang="en-AU" altLang="en-US" sz="2400" dirty="0"/>
          </a:p>
          <a:p>
            <a:pPr lvl="1">
              <a:lnSpc>
                <a:spcPct val="90000"/>
              </a:lnSpc>
            </a:pPr>
            <a:r>
              <a:rPr lang="en-AU" altLang="en-US" sz="2400" dirty="0"/>
              <a:t>large linear complexity</a:t>
            </a:r>
          </a:p>
          <a:p>
            <a:pPr lvl="1">
              <a:lnSpc>
                <a:spcPct val="90000"/>
              </a:lnSpc>
            </a:pPr>
            <a:r>
              <a:rPr lang="en-AU" altLang="en-US" sz="2400" dirty="0" smtClean="0"/>
              <a:t>use </a:t>
            </a:r>
            <a:r>
              <a:rPr lang="en-AU" altLang="en-US" sz="2400" dirty="0"/>
              <a:t>of highly non-linear </a:t>
            </a:r>
            <a:r>
              <a:rPr lang="en-AU" altLang="en-US" sz="2400" dirty="0" err="1"/>
              <a:t>boolean</a:t>
            </a:r>
            <a:r>
              <a:rPr lang="en-AU" altLang="en-US" sz="2400" dirty="0"/>
              <a:t> functions </a:t>
            </a:r>
          </a:p>
          <a:p>
            <a:pPr lvl="1">
              <a:lnSpc>
                <a:spcPct val="90000"/>
              </a:lnSpc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28984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Message is processed bit by bit or byte by byte as a stream </a:t>
            </a:r>
          </a:p>
          <a:p>
            <a:r>
              <a:rPr lang="en-US" sz="2400" dirty="0" smtClean="0"/>
              <a:t>A key stream is used which is generated using a pseudo random number generator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5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Randomness of </a:t>
            </a:r>
            <a:r>
              <a:rPr lang="en-US" sz="2800" dirty="0" err="1" smtClean="0"/>
              <a:t>keystream</a:t>
            </a:r>
            <a:r>
              <a:rPr lang="en-US" sz="2800" dirty="0" smtClean="0"/>
              <a:t> completely destroys statistical properties in message </a:t>
            </a:r>
          </a:p>
          <a:p>
            <a:r>
              <a:rPr lang="en-US" sz="2800" dirty="0" err="1" smtClean="0"/>
              <a:t>C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M</a:t>
            </a:r>
            <a:r>
              <a:rPr lang="en-US" sz="2800" baseline="-25000" dirty="0" smtClean="0"/>
              <a:t>i</a:t>
            </a:r>
            <a:r>
              <a:rPr lang="en-US" sz="2800" dirty="0" smtClean="0"/>
              <a:t>    </a:t>
            </a:r>
            <a:r>
              <a:rPr lang="en-US" sz="2800" dirty="0" err="1" smtClean="0"/>
              <a:t>Keystream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</a:t>
            </a:r>
          </a:p>
          <a:p>
            <a:endParaRPr lang="en-US" dirty="0" smtClean="0"/>
          </a:p>
        </p:txBody>
      </p:sp>
      <p:pic>
        <p:nvPicPr>
          <p:cNvPr id="4" name="Picture 3" descr="X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3242" y="2348630"/>
            <a:ext cx="246618" cy="24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8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basic idea is borrowed from One Time Pad</a:t>
            </a:r>
          </a:p>
          <a:p>
            <a:r>
              <a:rPr lang="en-US" sz="2400" dirty="0" smtClean="0"/>
              <a:t>C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 = P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     K</a:t>
            </a:r>
            <a:r>
              <a:rPr lang="en-US" sz="2400" baseline="-25000" dirty="0" smtClean="0"/>
              <a:t>i</a:t>
            </a:r>
          </a:p>
          <a:p>
            <a:r>
              <a:rPr lang="en-US" sz="2400" dirty="0" smtClean="0"/>
              <a:t>P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 = C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     K</a:t>
            </a:r>
            <a:r>
              <a:rPr lang="en-US" sz="2400" baseline="-25000" dirty="0" smtClean="0"/>
              <a:t>i</a:t>
            </a:r>
          </a:p>
          <a:p>
            <a:r>
              <a:rPr lang="en-US" sz="2400" dirty="0" smtClean="0"/>
              <a:t>The main difference is random vs pseudorandom key stream</a:t>
            </a:r>
          </a:p>
          <a:p>
            <a:r>
              <a:rPr lang="en-US" sz="2400" dirty="0"/>
              <a:t>Basic idea of all stream ciphers is:</a:t>
            </a:r>
          </a:p>
          <a:p>
            <a:pPr lvl="1"/>
            <a:r>
              <a:rPr lang="en-US" sz="2400" dirty="0"/>
              <a:t>Generate a key stream from a key</a:t>
            </a:r>
          </a:p>
          <a:p>
            <a:pPr lvl="1"/>
            <a:r>
              <a:rPr lang="en-US" sz="2400" dirty="0"/>
              <a:t>Combine (XOR) the key stream with the plaintext</a:t>
            </a:r>
          </a:p>
          <a:p>
            <a:r>
              <a:rPr lang="en-US" sz="2400" dirty="0"/>
              <a:t>The most popular stream cipher is RC4</a:t>
            </a:r>
          </a:p>
          <a:p>
            <a:endParaRPr lang="en-US" sz="2400" dirty="0" smtClean="0"/>
          </a:p>
        </p:txBody>
      </p:sp>
      <p:pic>
        <p:nvPicPr>
          <p:cNvPr id="7" name="Picture 6" descr="X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2691" y="1826811"/>
            <a:ext cx="246618" cy="246618"/>
          </a:xfrm>
          <a:prstGeom prst="rect">
            <a:avLst/>
          </a:prstGeom>
        </p:spPr>
      </p:pic>
      <p:pic>
        <p:nvPicPr>
          <p:cNvPr id="8" name="Picture 7" descr="X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7003" y="2333695"/>
            <a:ext cx="246618" cy="24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2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key stream appears to be random</a:t>
            </a:r>
          </a:p>
          <a:p>
            <a:pPr lvl="1"/>
            <a:r>
              <a:rPr lang="en-US" sz="2400" dirty="0" smtClean="0"/>
              <a:t>Number of 0s and 1s approximately equal</a:t>
            </a:r>
          </a:p>
          <a:p>
            <a:pPr lvl="1"/>
            <a:r>
              <a:rPr lang="en-US" sz="2400" dirty="0" smtClean="0"/>
              <a:t>All byte values approximately equal</a:t>
            </a:r>
          </a:p>
          <a:p>
            <a:r>
              <a:rPr lang="en-AU" sz="2400" dirty="0" smtClean="0"/>
              <a:t>Properly designed, can be as secure as a block cipher with same size key</a:t>
            </a:r>
          </a:p>
          <a:p>
            <a:r>
              <a:rPr lang="en-US" sz="2400" dirty="0" smtClean="0"/>
              <a:t>Stream ciphers are much faster and simpler than block ciphers but key cannot be reused	</a:t>
            </a:r>
            <a:r>
              <a:rPr lang="en-US" dirty="0" smtClean="0"/>
              <a:t>	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11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 Illustration</a:t>
            </a:r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82169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085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RC4</a:t>
            </a:r>
            <a:endParaRPr lang="en-AU" alt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190" y="854075"/>
            <a:ext cx="8229600" cy="4530725"/>
          </a:xfrm>
        </p:spPr>
        <p:txBody>
          <a:bodyPr/>
          <a:lstStyle/>
          <a:p>
            <a:r>
              <a:rPr lang="en-AU" altLang="en-US" sz="2800" dirty="0"/>
              <a:t>a proprietary cipher owned by RSA </a:t>
            </a:r>
            <a:r>
              <a:rPr lang="en-AU" altLang="en-US" sz="2800" dirty="0" smtClean="0"/>
              <a:t>another </a:t>
            </a:r>
            <a:r>
              <a:rPr lang="en-AU" altLang="en-US" sz="2800" dirty="0"/>
              <a:t>Ron </a:t>
            </a:r>
            <a:r>
              <a:rPr lang="en-AU" altLang="en-US" sz="2800" dirty="0" err="1"/>
              <a:t>Rivest</a:t>
            </a:r>
            <a:r>
              <a:rPr lang="en-AU" altLang="en-US" sz="2800" dirty="0"/>
              <a:t> design, simple but effective</a:t>
            </a:r>
          </a:p>
          <a:p>
            <a:r>
              <a:rPr lang="en-AU" altLang="en-US" sz="2800" dirty="0"/>
              <a:t>variable key </a:t>
            </a:r>
            <a:r>
              <a:rPr lang="en-AU" altLang="en-US" sz="2800" dirty="0" smtClean="0"/>
              <a:t>size </a:t>
            </a:r>
            <a:r>
              <a:rPr lang="en-US" sz="2800" dirty="0"/>
              <a:t>(1-256 bytes)</a:t>
            </a:r>
          </a:p>
          <a:p>
            <a:r>
              <a:rPr lang="en-AU" altLang="en-US" sz="2800" dirty="0" smtClean="0"/>
              <a:t>byte-oriented </a:t>
            </a:r>
            <a:r>
              <a:rPr lang="en-AU" altLang="en-US" sz="2800" dirty="0"/>
              <a:t>stream cipher </a:t>
            </a:r>
          </a:p>
          <a:p>
            <a:r>
              <a:rPr lang="en-AU" altLang="en-US" sz="2800" dirty="0"/>
              <a:t>widely used (web SSL/TLS, wireless WEP) </a:t>
            </a:r>
          </a:p>
          <a:p>
            <a:r>
              <a:rPr lang="en-AU" altLang="en-US" sz="2800" dirty="0"/>
              <a:t>key forms random permutation of all 8-bit values </a:t>
            </a:r>
          </a:p>
          <a:p>
            <a:r>
              <a:rPr lang="en-AU" altLang="en-US" sz="2800" dirty="0"/>
              <a:t>uses that permutation to scramble input info processed a byte at a time </a:t>
            </a:r>
            <a:endParaRPr lang="en-AU" altLang="en-US" sz="2800" dirty="0" smtClean="0"/>
          </a:p>
          <a:p>
            <a:r>
              <a:rPr lang="en-US" sz="2400" dirty="0" smtClean="0"/>
              <a:t>Remained </a:t>
            </a:r>
            <a:r>
              <a:rPr lang="en-US" sz="2400" dirty="0"/>
              <a:t>trade secret till </a:t>
            </a:r>
            <a:r>
              <a:rPr lang="en-US" sz="2400" dirty="0" smtClean="0"/>
              <a:t>1994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48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RC4 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Initialize state vector 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Permute 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Generate key stream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73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RC4 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Initialize S</a:t>
            </a:r>
          </a:p>
          <a:p>
            <a:pPr lvl="1">
              <a:lnSpc>
                <a:spcPct val="90000"/>
              </a:lnSpc>
              <a:buNone/>
              <a:defRPr/>
            </a:pPr>
            <a:endParaRPr lang="en-AU" sz="2400" dirty="0" smtClean="0">
              <a:latin typeface="Courier New" pitchFamily="49" charset="0"/>
            </a:endParaRPr>
          </a:p>
          <a:p>
            <a:pPr lvl="1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for 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 = 0 to 255 do</a:t>
            </a: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S[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] = 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endParaRPr lang="en-AU" sz="2400" dirty="0" smtClean="0">
              <a:latin typeface="Courier New" pitchFamily="49" charset="0"/>
            </a:endParaRP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T[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] = K[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 mod </a:t>
            </a:r>
            <a:r>
              <a:rPr lang="en-AU" sz="2400" dirty="0" err="1" smtClean="0">
                <a:latin typeface="Courier New" pitchFamily="49" charset="0"/>
              </a:rPr>
              <a:t>keylen</a:t>
            </a:r>
            <a:r>
              <a:rPr lang="en-AU" sz="2400" dirty="0" smtClean="0">
                <a:latin typeface="Courier New" pitchFamily="49" charset="0"/>
              </a:rPr>
              <a:t>]</a:t>
            </a:r>
          </a:p>
          <a:p>
            <a:pPr lvl="2">
              <a:lnSpc>
                <a:spcPct val="90000"/>
              </a:lnSpc>
              <a:buNone/>
              <a:defRPr/>
            </a:pPr>
            <a:endParaRPr lang="en-AU" sz="2800" dirty="0" smtClean="0">
              <a:latin typeface="Courier New" pitchFamily="49" charset="0"/>
            </a:endParaRP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smtClean="0">
                <a:ea typeface="+mn-ea"/>
                <a:cs typeface="+mn-cs"/>
              </a:rPr>
              <a:t>where K and T are vectors representing the key and the cascaded key, respectively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RC4 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400" dirty="0" smtClean="0"/>
              <a:t>Permute S</a:t>
            </a:r>
          </a:p>
          <a:p>
            <a:pPr lvl="1">
              <a:lnSpc>
                <a:spcPct val="90000"/>
              </a:lnSpc>
              <a:buNone/>
              <a:defRPr/>
            </a:pPr>
            <a:endParaRPr lang="en-AU" sz="2400" dirty="0" smtClean="0">
              <a:latin typeface="Courier New" pitchFamily="49" charset="0"/>
            </a:endParaRPr>
          </a:p>
          <a:p>
            <a:pPr lvl="1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j = 0</a:t>
            </a:r>
          </a:p>
          <a:p>
            <a:pPr lvl="1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for 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 = 0 to 255 do </a:t>
            </a: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j = (j + S[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] + T[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])(mod 256) </a:t>
            </a: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swap (S[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], S[j])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2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RC4 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400" dirty="0" smtClean="0"/>
              <a:t>Generate Key Stream</a:t>
            </a:r>
          </a:p>
          <a:p>
            <a:pPr lvl="1">
              <a:lnSpc>
                <a:spcPct val="90000"/>
              </a:lnSpc>
              <a:buNone/>
              <a:defRPr/>
            </a:pPr>
            <a:endParaRPr lang="en-AU" sz="2400" dirty="0" smtClean="0">
              <a:latin typeface="Courier New" pitchFamily="49" charset="0"/>
            </a:endParaRPr>
          </a:p>
          <a:p>
            <a:pPr lvl="1">
              <a:lnSpc>
                <a:spcPct val="90000"/>
              </a:lnSpc>
              <a:buNone/>
              <a:defRPr/>
            </a:pP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 = j = 0 </a:t>
            </a:r>
          </a:p>
          <a:p>
            <a:pPr lvl="1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for each message byte M</a:t>
            </a:r>
            <a:r>
              <a:rPr lang="en-AU" sz="2400" baseline="-25000" dirty="0" smtClean="0">
                <a:latin typeface="Courier New" pitchFamily="49" charset="0"/>
              </a:rPr>
              <a:t>i</a:t>
            </a: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 = (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 + 1) (mod 256)</a:t>
            </a: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j = (j + S[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]) (mod 256)</a:t>
            </a: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swap(S[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], S[j])</a:t>
            </a: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 New" pitchFamily="49" charset="0"/>
              </a:rPr>
              <a:t>t = (S[</a:t>
            </a:r>
            <a:r>
              <a:rPr lang="en-AU" sz="24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] + S[j]) (mod 256) </a:t>
            </a:r>
          </a:p>
          <a:p>
            <a:pPr lvl="2">
              <a:lnSpc>
                <a:spcPct val="90000"/>
              </a:lnSpc>
              <a:buNone/>
              <a:defRPr/>
            </a:pPr>
            <a:r>
              <a:rPr lang="en-AU" sz="2400" dirty="0" err="1" smtClean="0">
                <a:latin typeface="Courier New" pitchFamily="49" charset="0"/>
              </a:rPr>
              <a:t>C</a:t>
            </a:r>
            <a:r>
              <a:rPr lang="en-AU" sz="2400" baseline="-25000" dirty="0" err="1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 = M</a:t>
            </a:r>
            <a:r>
              <a:rPr lang="en-AU" sz="2400" baseline="-25000" dirty="0" smtClean="0">
                <a:latin typeface="Courier New" pitchFamily="49" charset="0"/>
              </a:rPr>
              <a:t>i</a:t>
            </a:r>
            <a:r>
              <a:rPr lang="en-AU" sz="2400" dirty="0" smtClean="0">
                <a:latin typeface="Courier New" pitchFamily="49" charset="0"/>
              </a:rPr>
              <a:t> XOR S[t]</a:t>
            </a:r>
            <a:endParaRPr lang="en-AU" sz="2400" dirty="0" smtClean="0"/>
          </a:p>
          <a:p>
            <a:pPr lvl="2">
              <a:lnSpc>
                <a:spcPct val="90000"/>
              </a:lnSpc>
              <a:buNone/>
              <a:defRPr/>
            </a:pPr>
            <a:endParaRPr lang="en-AU" sz="2000" dirty="0" smtClean="0">
              <a:latin typeface="Courier New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84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RC4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Key should not be reused</a:t>
            </a:r>
          </a:p>
          <a:p>
            <a:r>
              <a:rPr lang="en-US" sz="2400" dirty="0" smtClean="0"/>
              <a:t>No practical attacks reported</a:t>
            </a:r>
          </a:p>
          <a:p>
            <a:r>
              <a:rPr lang="en-AU" sz="2400" dirty="0" smtClean="0"/>
              <a:t>Attack against WEP using RC4 is reported but it is due to key handling rather than RC4 itself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8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Triple DES</a:t>
            </a:r>
            <a:endParaRPr lang="en-AU" alt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 sz="2400" dirty="0"/>
              <a:t>clear a replacement for DES was needed</a:t>
            </a:r>
          </a:p>
          <a:p>
            <a:pPr lvl="1"/>
            <a:r>
              <a:rPr lang="en-US" altLang="en-US" sz="2400" dirty="0"/>
              <a:t>theoretical attacks that can break it</a:t>
            </a:r>
          </a:p>
          <a:p>
            <a:pPr lvl="1"/>
            <a:r>
              <a:rPr lang="en-US" altLang="en-US" sz="2400" dirty="0"/>
              <a:t>demonstrated exhaustive key search attacks</a:t>
            </a:r>
            <a:endParaRPr lang="en-AU" altLang="en-US" sz="2400" dirty="0"/>
          </a:p>
          <a:p>
            <a:r>
              <a:rPr lang="en-AU" altLang="en-US" sz="2400" dirty="0"/>
              <a:t>AES is a new cipher alternative</a:t>
            </a:r>
          </a:p>
          <a:p>
            <a:r>
              <a:rPr lang="en-US" altLang="en-US" sz="2400" dirty="0"/>
              <a:t>prior to this alternative was to use multiple encryption with DES implementations</a:t>
            </a:r>
          </a:p>
          <a:p>
            <a:r>
              <a:rPr lang="en-US" altLang="en-US" sz="2400" dirty="0"/>
              <a:t>Triple-DES is the chosen form</a:t>
            </a:r>
            <a:endParaRPr lang="en-AU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7438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Triple-DES with Two-Keys</a:t>
            </a:r>
            <a:endParaRPr lang="en-AU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 smtClean="0"/>
              <a:t>Uses 3 </a:t>
            </a:r>
            <a:r>
              <a:rPr lang="en-US" altLang="en-US" sz="2400" dirty="0"/>
              <a:t>encryptions</a:t>
            </a:r>
          </a:p>
          <a:p>
            <a:pPr lvl="1"/>
            <a:r>
              <a:rPr lang="en-US" altLang="en-US" sz="2400" dirty="0"/>
              <a:t>would seem to need 3 distinct keys</a:t>
            </a:r>
          </a:p>
          <a:p>
            <a:r>
              <a:rPr lang="en-US" altLang="en-US" sz="2400" dirty="0"/>
              <a:t>but can use 2 keys with E-D-E sequence</a:t>
            </a:r>
          </a:p>
          <a:p>
            <a:pPr lvl="1"/>
            <a:r>
              <a:rPr lang="en-US" altLang="en-US" sz="2400" dirty="0">
                <a:latin typeface="Courier New" panose="02070309020205020404" pitchFamily="49" charset="0"/>
              </a:rPr>
              <a:t>C = </a:t>
            </a:r>
            <a:r>
              <a:rPr lang="en-US" altLang="en-US" sz="2400" dirty="0" smtClean="0">
                <a:latin typeface="Courier New" panose="02070309020205020404" pitchFamily="49" charset="0"/>
              </a:rPr>
              <a:t>E</a:t>
            </a:r>
            <a:r>
              <a:rPr lang="en-US" altLang="en-US" sz="2400" baseline="-25000" dirty="0" smtClean="0">
                <a:latin typeface="Courier New" panose="02070309020205020404" pitchFamily="49" charset="0"/>
              </a:rPr>
              <a:t>K1</a:t>
            </a:r>
            <a:r>
              <a:rPr lang="en-US" altLang="en-US" sz="2400" dirty="0" smtClean="0">
                <a:latin typeface="Courier New" panose="02070309020205020404" pitchFamily="49" charset="0"/>
              </a:rPr>
              <a:t>[D</a:t>
            </a:r>
            <a:r>
              <a:rPr lang="en-US" altLang="en-US" sz="2400" baseline="-25000" dirty="0" smtClean="0">
                <a:latin typeface="Courier New" panose="02070309020205020404" pitchFamily="49" charset="0"/>
              </a:rPr>
              <a:t>K2</a:t>
            </a:r>
            <a:r>
              <a:rPr lang="en-US" altLang="en-US" sz="2400" dirty="0" smtClean="0">
                <a:latin typeface="Courier New" panose="02070309020205020404" pitchFamily="49" charset="0"/>
              </a:rPr>
              <a:t>[E</a:t>
            </a:r>
            <a:r>
              <a:rPr lang="en-US" altLang="en-US" sz="2400" baseline="-25000" dirty="0" smtClean="0">
                <a:latin typeface="Courier New" panose="02070309020205020404" pitchFamily="49" charset="0"/>
              </a:rPr>
              <a:t>K3</a:t>
            </a:r>
            <a:r>
              <a:rPr lang="en-US" altLang="en-US" sz="2400" dirty="0" smtClean="0">
                <a:latin typeface="Courier New" panose="02070309020205020404" pitchFamily="49" charset="0"/>
              </a:rPr>
              <a:t>[P</a:t>
            </a:r>
            <a:r>
              <a:rPr lang="en-US" altLang="en-US" sz="2400" dirty="0">
                <a:latin typeface="Courier New" panose="02070309020205020404" pitchFamily="49" charset="0"/>
              </a:rPr>
              <a:t>]]]</a:t>
            </a:r>
            <a:endParaRPr lang="en-US" altLang="en-US" sz="2400" dirty="0"/>
          </a:p>
          <a:p>
            <a:pPr lvl="1"/>
            <a:r>
              <a:rPr lang="en-US" altLang="en-US" sz="2400" dirty="0" smtClean="0"/>
              <a:t>encrypt </a:t>
            </a:r>
            <a:r>
              <a:rPr lang="en-US" altLang="en-US" sz="2400" dirty="0"/>
              <a:t>&amp; decrypt equivalent in security</a:t>
            </a:r>
          </a:p>
          <a:p>
            <a:pPr lvl="1"/>
            <a:r>
              <a:rPr lang="en-US" altLang="en-US" sz="2400" dirty="0"/>
              <a:t>if </a:t>
            </a:r>
            <a:r>
              <a:rPr lang="en-US" altLang="en-US" sz="2400" dirty="0">
                <a:latin typeface="Courier New" panose="02070309020205020404" pitchFamily="49" charset="0"/>
              </a:rPr>
              <a:t>K1=K2</a:t>
            </a:r>
            <a:r>
              <a:rPr lang="en-US" altLang="en-US" sz="2400" dirty="0"/>
              <a:t> then can work with single DES</a:t>
            </a:r>
          </a:p>
          <a:p>
            <a:r>
              <a:rPr lang="en-US" altLang="en-US" sz="2400" dirty="0"/>
              <a:t>standardized in ANSI X9.17 &amp; ISO8732</a:t>
            </a:r>
          </a:p>
          <a:p>
            <a:r>
              <a:rPr lang="en-US" altLang="en-US" sz="2400" dirty="0"/>
              <a:t>no current known practical attacks</a:t>
            </a:r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0976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Triple-DES with Three-Keys</a:t>
            </a:r>
            <a:endParaRPr lang="en-AU" alt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4979422"/>
          </a:xfrm>
        </p:spPr>
        <p:txBody>
          <a:bodyPr/>
          <a:lstStyle/>
          <a:p>
            <a:r>
              <a:rPr lang="en-US" altLang="en-US" sz="2000" dirty="0"/>
              <a:t>although are no practical attacks on two-key Triple-DES have some indications</a:t>
            </a:r>
          </a:p>
          <a:p>
            <a:r>
              <a:rPr lang="en-US" altLang="en-US" sz="2000" dirty="0"/>
              <a:t>can use Triple-DES with Three-Keys to avoid even these</a:t>
            </a:r>
          </a:p>
          <a:p>
            <a:r>
              <a:rPr lang="en-US" altLang="en-US" sz="2000" dirty="0" smtClean="0"/>
              <a:t>has </a:t>
            </a:r>
            <a:r>
              <a:rPr lang="en-US" altLang="en-US" sz="2000" dirty="0"/>
              <a:t>been adopted by some Internet applications, </a:t>
            </a:r>
            <a:r>
              <a:rPr lang="en-US" altLang="en-US" sz="2000" dirty="0" err="1"/>
              <a:t>eg</a:t>
            </a:r>
            <a:r>
              <a:rPr lang="en-US" altLang="en-US" sz="2000" dirty="0"/>
              <a:t> PGP, </a:t>
            </a:r>
            <a:r>
              <a:rPr lang="en-US" altLang="en-US" sz="2000" dirty="0" smtClean="0"/>
              <a:t>S/MIME</a:t>
            </a:r>
          </a:p>
          <a:p>
            <a:r>
              <a:rPr lang="en-US" altLang="en-US" sz="2000" dirty="0"/>
              <a:t>Triple-DES with two keys is a popular alternative to single-DES, but suffers from being 3 times slower to run.</a:t>
            </a:r>
          </a:p>
          <a:p>
            <a:r>
              <a:rPr lang="en-US" altLang="en-US" sz="2000" dirty="0"/>
              <a:t>Although there are no practical attacks, have some indications of attack approaches.</a:t>
            </a:r>
          </a:p>
          <a:p>
            <a:r>
              <a:rPr lang="en-US" altLang="en-US" sz="2000" dirty="0"/>
              <a:t>Hence some are now adopting Triple-DES with three keys for greater </a:t>
            </a:r>
            <a:r>
              <a:rPr lang="en-US" altLang="en-US" sz="2000" dirty="0" smtClean="0"/>
              <a:t>security.</a:t>
            </a:r>
            <a:endParaRPr lang="en-AU" altLang="en-US" sz="2000" dirty="0"/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24440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Blowfish</a:t>
            </a:r>
            <a:endParaRPr lang="en-AU" alt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a symmetric block cipher designed by Bruce </a:t>
            </a:r>
            <a:r>
              <a:rPr lang="en-US" altLang="en-US" sz="2400" dirty="0" err="1"/>
              <a:t>Schneier</a:t>
            </a:r>
            <a:r>
              <a:rPr lang="en-US" altLang="en-US" sz="2400" dirty="0"/>
              <a:t> in 1993/94</a:t>
            </a:r>
          </a:p>
          <a:p>
            <a:r>
              <a:rPr lang="en-US" altLang="en-US" sz="2400" dirty="0"/>
              <a:t>characteristics</a:t>
            </a:r>
          </a:p>
          <a:p>
            <a:pPr lvl="1"/>
            <a:r>
              <a:rPr lang="en-US" altLang="en-US" sz="2400" dirty="0"/>
              <a:t>fast implementation on 32-bit CPUs</a:t>
            </a:r>
          </a:p>
          <a:p>
            <a:pPr lvl="1"/>
            <a:r>
              <a:rPr lang="en-US" altLang="en-US" sz="2400" dirty="0"/>
              <a:t>compact in use of memory</a:t>
            </a:r>
          </a:p>
          <a:p>
            <a:pPr lvl="1"/>
            <a:r>
              <a:rPr lang="en-US" altLang="en-US" sz="2400" dirty="0"/>
              <a:t>simple structure eases </a:t>
            </a:r>
            <a:r>
              <a:rPr lang="en-US" altLang="en-US" sz="2400" dirty="0" smtClean="0"/>
              <a:t>analysis/implementation</a:t>
            </a:r>
            <a:endParaRPr lang="en-US" altLang="en-US" sz="2400" dirty="0"/>
          </a:p>
          <a:p>
            <a:pPr lvl="1"/>
            <a:r>
              <a:rPr lang="en-US" altLang="en-US" sz="2400" dirty="0"/>
              <a:t>variable security by varying key size</a:t>
            </a:r>
          </a:p>
          <a:p>
            <a:r>
              <a:rPr lang="en-US" altLang="en-US" sz="2400" dirty="0"/>
              <a:t>has been implemented in various products</a:t>
            </a:r>
            <a:endParaRPr lang="en-AU" altLang="en-US" sz="2400" dirty="0"/>
          </a:p>
        </p:txBody>
      </p:sp>
      <p:pic>
        <p:nvPicPr>
          <p:cNvPr id="1026" name="Picture 2" descr="http://www.cryptography.com/public/images/advisors/bruce-schnei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000500"/>
            <a:ext cx="190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3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Blowfish Key Schedule</a:t>
            </a:r>
            <a:endParaRPr lang="en-AU" alt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uses a 32 to 448 bit key 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used to generate 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18 32-bit subkeys stored in K-array </a:t>
            </a:r>
            <a:r>
              <a:rPr lang="en-US" altLang="en-US" sz="2400">
                <a:latin typeface="Courier New" panose="02070309020205020404" pitchFamily="49" charset="0"/>
              </a:rPr>
              <a:t>K</a:t>
            </a:r>
            <a:r>
              <a:rPr lang="en-US" altLang="en-US" sz="2400" baseline="-25000">
                <a:latin typeface="Courier New" panose="02070309020205020404" pitchFamily="49" charset="0"/>
              </a:rPr>
              <a:t>j</a:t>
            </a:r>
            <a:r>
              <a:rPr lang="en-US" altLang="en-US" sz="2400">
                <a:latin typeface="Courier New" panose="02070309020205020404" pitchFamily="49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four 8x32 S-boxes stored in </a:t>
            </a:r>
            <a:r>
              <a:rPr lang="en-US" altLang="en-US" sz="2400">
                <a:latin typeface="Courier New" panose="02070309020205020404" pitchFamily="49" charset="0"/>
              </a:rPr>
              <a:t>S</a:t>
            </a:r>
            <a:r>
              <a:rPr lang="en-US" altLang="en-US" sz="2400" baseline="-25000">
                <a:latin typeface="Courier New" panose="02070309020205020404" pitchFamily="49" charset="0"/>
              </a:rPr>
              <a:t>i,j</a:t>
            </a: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800"/>
              <a:t>key schedule consists of: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initialize P-array and then 4 S-boxes using pi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XOR P-array with key bits (reuse as needed)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loop repeatedly encrypting data using current P &amp; S and replace successive pairs of P then S values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requires 521 encryptions, hence slow in rekeying</a:t>
            </a:r>
            <a:endParaRPr lang="en-AU" altLang="en-US" sz="2400"/>
          </a:p>
        </p:txBody>
      </p:sp>
    </p:spTree>
    <p:extLst>
      <p:ext uri="{BB962C8B-B14F-4D97-AF65-F5344CB8AC3E}">
        <p14:creationId xmlns:p14="http://schemas.microsoft.com/office/powerpoint/2010/main" val="67176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Discussion</a:t>
            </a:r>
            <a:endParaRPr lang="en-AU" alt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key dependent S-boxes and </a:t>
            </a:r>
            <a:r>
              <a:rPr lang="en-US" altLang="en-US" sz="2400" dirty="0" err="1"/>
              <a:t>subkeys</a:t>
            </a:r>
            <a:r>
              <a:rPr lang="en-US" altLang="en-US" sz="2400" dirty="0"/>
              <a:t>, generated using cipher itself, makes analysis very difficult</a:t>
            </a:r>
          </a:p>
          <a:p>
            <a:r>
              <a:rPr lang="en-US" altLang="en-US" sz="2400" dirty="0"/>
              <a:t>changing both halves in each round increases security</a:t>
            </a:r>
          </a:p>
          <a:p>
            <a:r>
              <a:rPr lang="en-US" altLang="en-US" sz="2400" dirty="0"/>
              <a:t>provided key is large enough, brute-force key search is not practical, especially given the high key schedule cost</a:t>
            </a:r>
            <a:endParaRPr lang="en-AU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4503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RC5</a:t>
            </a:r>
            <a:endParaRPr lang="en-AU" alt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 sz="2400" dirty="0"/>
              <a:t>a proprietary cipher owned by RSADSI </a:t>
            </a:r>
          </a:p>
          <a:p>
            <a:r>
              <a:rPr lang="en-AU" altLang="en-US" sz="2400" dirty="0"/>
              <a:t>designed by Ronald </a:t>
            </a:r>
            <a:r>
              <a:rPr lang="en-AU" altLang="en-US" sz="2400" dirty="0" err="1"/>
              <a:t>Rivest</a:t>
            </a:r>
            <a:r>
              <a:rPr lang="en-AU" altLang="en-US" sz="2400" dirty="0"/>
              <a:t> (of RSA fame) </a:t>
            </a:r>
          </a:p>
          <a:p>
            <a:r>
              <a:rPr lang="en-AU" altLang="en-US" sz="2400" dirty="0"/>
              <a:t>used in various RSADSI products </a:t>
            </a:r>
          </a:p>
          <a:p>
            <a:r>
              <a:rPr lang="en-AU" altLang="en-US" sz="2400" dirty="0"/>
              <a:t>can vary key size / data size / no rounds </a:t>
            </a:r>
          </a:p>
          <a:p>
            <a:r>
              <a:rPr lang="en-AU" altLang="en-US" sz="2400" dirty="0"/>
              <a:t>very clean and simple design</a:t>
            </a:r>
          </a:p>
          <a:p>
            <a:r>
              <a:rPr lang="en-US" altLang="en-US" sz="2400" dirty="0"/>
              <a:t>easy implementation on various CPUs</a:t>
            </a:r>
            <a:endParaRPr lang="en-AU" altLang="en-US" sz="2400" dirty="0"/>
          </a:p>
          <a:p>
            <a:r>
              <a:rPr lang="en-AU" altLang="en-US" sz="2400" dirty="0"/>
              <a:t>yet still regarded as secure </a:t>
            </a:r>
          </a:p>
        </p:txBody>
      </p:sp>
    </p:spTree>
    <p:extLst>
      <p:ext uri="{BB962C8B-B14F-4D97-AF65-F5344CB8AC3E}">
        <p14:creationId xmlns:p14="http://schemas.microsoft.com/office/powerpoint/2010/main" val="361225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RC5 Ciphers</a:t>
            </a:r>
            <a:endParaRPr lang="en-AU" alt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RC5 is a family of ciphers RC5-w/r/b</a:t>
            </a:r>
          </a:p>
          <a:p>
            <a:pPr lvl="1"/>
            <a:r>
              <a:rPr lang="en-US" altLang="en-US" sz="2400" dirty="0"/>
              <a:t>w = word size in bits (16/32/64) </a:t>
            </a:r>
            <a:r>
              <a:rPr lang="en-US" altLang="en-US" sz="2400" dirty="0" err="1"/>
              <a:t>nb</a:t>
            </a:r>
            <a:r>
              <a:rPr lang="en-US" altLang="en-US" sz="2400" dirty="0"/>
              <a:t> data=2w</a:t>
            </a:r>
          </a:p>
          <a:p>
            <a:pPr lvl="1"/>
            <a:r>
              <a:rPr lang="en-US" altLang="en-US" sz="2400" dirty="0"/>
              <a:t>r = number of rounds (0..255)</a:t>
            </a:r>
          </a:p>
          <a:p>
            <a:pPr lvl="1"/>
            <a:r>
              <a:rPr lang="en-US" altLang="en-US" sz="2400" dirty="0"/>
              <a:t>b = number of bytes in key (0..255)</a:t>
            </a:r>
          </a:p>
          <a:p>
            <a:r>
              <a:rPr lang="en-US" altLang="en-US" sz="2400" dirty="0"/>
              <a:t>nominal version is RC5-32/12/16</a:t>
            </a:r>
          </a:p>
          <a:p>
            <a:pPr lvl="1"/>
            <a:r>
              <a:rPr lang="en-US" altLang="en-US" sz="2400" dirty="0" smtClean="0"/>
              <a:t>i.e., </a:t>
            </a:r>
            <a:r>
              <a:rPr lang="en-US" altLang="en-US" sz="2400" dirty="0"/>
              <a:t>32-bit words so encrypts 64-bit data blocks</a:t>
            </a:r>
          </a:p>
          <a:p>
            <a:pPr lvl="1"/>
            <a:r>
              <a:rPr lang="en-US" altLang="en-US" sz="2400" dirty="0"/>
              <a:t>using 12 rounds</a:t>
            </a:r>
          </a:p>
          <a:p>
            <a:pPr lvl="1"/>
            <a:r>
              <a:rPr lang="en-US" altLang="en-US" sz="2400" dirty="0"/>
              <a:t>with 16 bytes (128-bit) secret key</a:t>
            </a:r>
            <a:endParaRPr lang="en-AU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5564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RC5 Key Expansion</a:t>
            </a:r>
            <a:endParaRPr lang="en-AU" alt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RC5 uses 2r+2 </a:t>
            </a:r>
            <a:r>
              <a:rPr lang="en-US" altLang="en-US" sz="2400" dirty="0" err="1"/>
              <a:t>subkey</a:t>
            </a:r>
            <a:r>
              <a:rPr lang="en-US" altLang="en-US" sz="2400" dirty="0"/>
              <a:t> words (w-bits)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subkeys</a:t>
            </a:r>
            <a:r>
              <a:rPr lang="en-US" altLang="en-US" sz="2400" dirty="0"/>
              <a:t> are stored in array </a:t>
            </a:r>
            <a:r>
              <a:rPr lang="en-US" altLang="en-US" sz="2400" dirty="0">
                <a:latin typeface="Courier New" panose="02070309020205020404" pitchFamily="49" charset="0"/>
              </a:rPr>
              <a:t>S[</a:t>
            </a:r>
            <a:r>
              <a:rPr lang="en-US" altLang="en-US" sz="2400" dirty="0" err="1">
                <a:latin typeface="Courier New" panose="02070309020205020404" pitchFamily="49" charset="0"/>
              </a:rPr>
              <a:t>i</a:t>
            </a:r>
            <a:r>
              <a:rPr lang="en-US" altLang="en-US" sz="2400" dirty="0">
                <a:latin typeface="Courier New" panose="02070309020205020404" pitchFamily="49" charset="0"/>
              </a:rPr>
              <a:t>]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=0..t-1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then the key schedule consists of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initializing S to a fixed pseudorandom value, based on constants e and phi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the byte key is copied (little-endian) into a c-word array L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a mixing operation then combines L and S to form the final S array</a:t>
            </a:r>
          </a:p>
          <a:p>
            <a:pPr lvl="1">
              <a:lnSpc>
                <a:spcPct val="90000"/>
              </a:lnSpc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49521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RC5 Encryption</a:t>
            </a:r>
            <a:endParaRPr lang="en-AU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 sz="2800" dirty="0"/>
              <a:t>split input into two halves A &amp; B</a:t>
            </a:r>
          </a:p>
          <a:p>
            <a:pPr lvl="1">
              <a:buFontTx/>
              <a:buNone/>
            </a:pPr>
            <a:r>
              <a:rPr lang="en-AU" altLang="en-US" sz="2400" i="1" dirty="0">
                <a:latin typeface="Courier New" panose="02070309020205020404" pitchFamily="49" charset="0"/>
              </a:rPr>
              <a:t>L</a:t>
            </a:r>
            <a:r>
              <a:rPr lang="en-AU" altLang="en-US" sz="2400" i="1" baseline="-25000" dirty="0">
                <a:latin typeface="Courier New" panose="02070309020205020404" pitchFamily="49" charset="0"/>
              </a:rPr>
              <a:t>0</a:t>
            </a:r>
            <a:r>
              <a:rPr lang="en-AU" altLang="en-US" sz="2400" dirty="0">
                <a:latin typeface="Courier New" panose="02070309020205020404" pitchFamily="49" charset="0"/>
              </a:rPr>
              <a:t> = </a:t>
            </a:r>
            <a:r>
              <a:rPr lang="en-AU" altLang="en-US" sz="2400" i="1" dirty="0">
                <a:latin typeface="Courier New" panose="02070309020205020404" pitchFamily="49" charset="0"/>
              </a:rPr>
              <a:t>A </a:t>
            </a:r>
            <a:r>
              <a:rPr lang="en-AU" altLang="en-US" sz="2400" dirty="0">
                <a:latin typeface="Courier New" panose="02070309020205020404" pitchFamily="49" charset="0"/>
              </a:rPr>
              <a:t>+ S[0];</a:t>
            </a:r>
          </a:p>
          <a:p>
            <a:pPr lvl="1">
              <a:buFontTx/>
              <a:buNone/>
            </a:pPr>
            <a:r>
              <a:rPr lang="en-AU" altLang="en-US" sz="2400" i="1" dirty="0">
                <a:latin typeface="Courier New" panose="02070309020205020404" pitchFamily="49" charset="0"/>
              </a:rPr>
              <a:t>R</a:t>
            </a:r>
            <a:r>
              <a:rPr lang="en-AU" altLang="en-US" sz="2400" i="1" baseline="-25000" dirty="0">
                <a:latin typeface="Courier New" panose="02070309020205020404" pitchFamily="49" charset="0"/>
              </a:rPr>
              <a:t>0</a:t>
            </a:r>
            <a:r>
              <a:rPr lang="en-AU" altLang="en-US" sz="2400" dirty="0">
                <a:latin typeface="Courier New" panose="02070309020205020404" pitchFamily="49" charset="0"/>
              </a:rPr>
              <a:t> = </a:t>
            </a:r>
            <a:r>
              <a:rPr lang="en-AU" altLang="en-US" sz="2400" i="1" dirty="0">
                <a:latin typeface="Courier New" panose="02070309020205020404" pitchFamily="49" charset="0"/>
              </a:rPr>
              <a:t>B </a:t>
            </a:r>
            <a:r>
              <a:rPr lang="en-AU" altLang="en-US" sz="2400" dirty="0">
                <a:latin typeface="Courier New" panose="02070309020205020404" pitchFamily="49" charset="0"/>
              </a:rPr>
              <a:t>+ S[1];</a:t>
            </a:r>
          </a:p>
          <a:p>
            <a:r>
              <a:rPr lang="en-US" altLang="en-US" sz="2800" dirty="0" smtClean="0"/>
              <a:t>each </a:t>
            </a:r>
            <a:r>
              <a:rPr lang="en-US" altLang="en-US" sz="2800" dirty="0"/>
              <a:t>round is like 2 DES rounds</a:t>
            </a:r>
            <a:endParaRPr lang="en-AU" altLang="en-US" sz="2800" dirty="0"/>
          </a:p>
          <a:p>
            <a:r>
              <a:rPr lang="en-AU" altLang="en-US" sz="2800" dirty="0"/>
              <a:t>note rotation is main source of non-linearity </a:t>
            </a:r>
          </a:p>
          <a:p>
            <a:r>
              <a:rPr lang="en-AU" altLang="en-US" sz="2800" dirty="0"/>
              <a:t>need reasonable number of rounds (</a:t>
            </a:r>
            <a:r>
              <a:rPr lang="en-AU" altLang="en-US" sz="2800" dirty="0" err="1"/>
              <a:t>eg</a:t>
            </a:r>
            <a:r>
              <a:rPr lang="en-AU" altLang="en-US" sz="2800" dirty="0"/>
              <a:t> 12-16) </a:t>
            </a:r>
          </a:p>
          <a:p>
            <a:endParaRPr lang="en-AU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3400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RC5 Modes</a:t>
            </a:r>
            <a:endParaRPr lang="en-AU" alt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RFC2040 defines 4 modes used by RC5</a:t>
            </a:r>
          </a:p>
          <a:p>
            <a:pPr lvl="1"/>
            <a:r>
              <a:rPr lang="en-US" altLang="en-US" sz="2400" dirty="0"/>
              <a:t>RC5 Block Cipher, is ECB mode</a:t>
            </a:r>
          </a:p>
          <a:p>
            <a:pPr lvl="1"/>
            <a:r>
              <a:rPr lang="en-US" altLang="en-US" sz="2400" dirty="0"/>
              <a:t>RC5-CBC, is CBC mode</a:t>
            </a:r>
          </a:p>
          <a:p>
            <a:pPr lvl="1"/>
            <a:r>
              <a:rPr lang="en-US" altLang="en-US" sz="2400" dirty="0"/>
              <a:t>RC5-CBC-PAD, is CBC with padding by bytes with value being the number of padding bytes</a:t>
            </a:r>
          </a:p>
          <a:p>
            <a:pPr lvl="1"/>
            <a:r>
              <a:rPr lang="en-US" altLang="en-US" sz="2400" dirty="0"/>
              <a:t>RC5-CTS, a variant of CBC which is the same size as the original message, uses </a:t>
            </a:r>
            <a:r>
              <a:rPr lang="en-US" altLang="en-US" sz="2400" dirty="0" err="1"/>
              <a:t>ciphertext</a:t>
            </a:r>
            <a:r>
              <a:rPr lang="en-US" altLang="en-US" sz="2400" dirty="0"/>
              <a:t> stealing to keep size same as original</a:t>
            </a:r>
            <a:endParaRPr lang="en-AU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5502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RC4 Security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 sz="2400" dirty="0"/>
              <a:t>claimed secure against known attacks</a:t>
            </a:r>
          </a:p>
          <a:p>
            <a:pPr lvl="1"/>
            <a:r>
              <a:rPr lang="en-AU" altLang="en-US" sz="2400" dirty="0"/>
              <a:t>have some analyses, none practical </a:t>
            </a:r>
          </a:p>
          <a:p>
            <a:r>
              <a:rPr lang="en-AU" altLang="en-US" sz="2400" dirty="0"/>
              <a:t>result is very non-linear </a:t>
            </a:r>
          </a:p>
          <a:p>
            <a:r>
              <a:rPr lang="en-AU" altLang="en-US" sz="2400" dirty="0"/>
              <a:t>since RC4 is a stream cipher, must </a:t>
            </a:r>
            <a:r>
              <a:rPr lang="en-AU" altLang="en-US" sz="2400" b="1" dirty="0"/>
              <a:t>never reuse a key</a:t>
            </a:r>
            <a:r>
              <a:rPr lang="en-AU" altLang="en-US" sz="2400" dirty="0"/>
              <a:t> </a:t>
            </a:r>
          </a:p>
          <a:p>
            <a:r>
              <a:rPr lang="en-AU" altLang="en-US" sz="2400" dirty="0"/>
              <a:t>have a concern with WEP, but due to key handling rather than RC4 itself </a:t>
            </a:r>
          </a:p>
        </p:txBody>
      </p:sp>
    </p:spTree>
    <p:extLst>
      <p:ext uri="{BB962C8B-B14F-4D97-AF65-F5344CB8AC3E}">
        <p14:creationId xmlns:p14="http://schemas.microsoft.com/office/powerpoint/2010/main" val="173745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 smtClean="0"/>
              <a:t>We have discussed stream ciphers and have explored how they work. Some symmetric stream ciphers were discussed in detail such as: </a:t>
            </a:r>
          </a:p>
          <a:p>
            <a:pPr lvl="2"/>
            <a:r>
              <a:rPr lang="en-US" altLang="en-US" sz="2400" dirty="0" smtClean="0"/>
              <a:t>RC4</a:t>
            </a:r>
          </a:p>
          <a:p>
            <a:pPr lvl="2"/>
            <a:r>
              <a:rPr lang="en-US" altLang="en-US" sz="2400" dirty="0" smtClean="0"/>
              <a:t>Triple DES</a:t>
            </a:r>
          </a:p>
          <a:p>
            <a:pPr lvl="2"/>
            <a:r>
              <a:rPr lang="en-US" altLang="en-US" sz="2400" dirty="0" smtClean="0"/>
              <a:t>RC5</a:t>
            </a:r>
          </a:p>
          <a:p>
            <a:pPr lvl="2"/>
            <a:r>
              <a:rPr lang="en-US" altLang="en-US" sz="2400" dirty="0" smtClean="0"/>
              <a:t>Blowfish</a:t>
            </a:r>
            <a:endParaRPr lang="en-US" altLang="en-US" sz="2400" dirty="0"/>
          </a:p>
          <a:p>
            <a:pPr lvl="1"/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We will move to the part (d) i.e., </a:t>
            </a:r>
          </a:p>
          <a:p>
            <a:r>
              <a:rPr lang="en-US" sz="2400" dirty="0" smtClean="0"/>
              <a:t>Public key cryptography</a:t>
            </a:r>
          </a:p>
        </p:txBody>
      </p:sp>
    </p:spTree>
    <p:extLst>
      <p:ext uri="{BB962C8B-B14F-4D97-AF65-F5344CB8AC3E}">
        <p14:creationId xmlns:p14="http://schemas.microsoft.com/office/powerpoint/2010/main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14049</TotalTime>
  <Words>1513</Words>
  <Application>Microsoft Office PowerPoint</Application>
  <PresentationFormat>On-screen Show (4:3)</PresentationFormat>
  <Paragraphs>225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MS PGothic</vt:lpstr>
      <vt:lpstr>MS PGothic</vt:lpstr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PowerPoint Presentation</vt:lpstr>
      <vt:lpstr>PowerPoint Presentation</vt:lpstr>
      <vt:lpstr>Summary of the Previous Lecture</vt:lpstr>
      <vt:lpstr>AES Stages</vt:lpstr>
      <vt:lpstr>Outlines of today’s lecture</vt:lpstr>
      <vt:lpstr>Objectives</vt:lpstr>
      <vt:lpstr>Block Cipher Characteristics</vt:lpstr>
      <vt:lpstr>Stream Ciphers</vt:lpstr>
      <vt:lpstr>Stream Cipher Properties</vt:lpstr>
      <vt:lpstr>Stream Ciphers</vt:lpstr>
      <vt:lpstr>Stream Ciphers</vt:lpstr>
      <vt:lpstr>Stream Ciphers</vt:lpstr>
      <vt:lpstr>Stream Ciphers</vt:lpstr>
      <vt:lpstr>Stream Cipher Illustration</vt:lpstr>
      <vt:lpstr>RC4</vt:lpstr>
      <vt:lpstr>RC4 Working</vt:lpstr>
      <vt:lpstr>RC4 Working</vt:lpstr>
      <vt:lpstr>RC4 Working</vt:lpstr>
      <vt:lpstr>RC4 Working</vt:lpstr>
      <vt:lpstr>RC4 Security</vt:lpstr>
      <vt:lpstr>Triple DES</vt:lpstr>
      <vt:lpstr>Triple-DES with Two-Keys</vt:lpstr>
      <vt:lpstr>Triple-DES with Three-Keys</vt:lpstr>
      <vt:lpstr>Blowfish</vt:lpstr>
      <vt:lpstr>Blowfish Key Schedule</vt:lpstr>
      <vt:lpstr>Discussion</vt:lpstr>
      <vt:lpstr>RC5</vt:lpstr>
      <vt:lpstr>RC5 Ciphers</vt:lpstr>
      <vt:lpstr>RC5 Key Expansion</vt:lpstr>
      <vt:lpstr>RC5 Encryption</vt:lpstr>
      <vt:lpstr>RC5 Modes</vt:lpstr>
      <vt:lpstr>RC4 Security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Dr. Munam Ali Shah</cp:lastModifiedBy>
  <cp:revision>521</cp:revision>
  <cp:lastPrinted>2001-06-14T13:58:17Z</cp:lastPrinted>
  <dcterms:created xsi:type="dcterms:W3CDTF">2011-01-13T23:43:38Z</dcterms:created>
  <dcterms:modified xsi:type="dcterms:W3CDTF">2015-06-10T14:30:37Z</dcterms:modified>
</cp:coreProperties>
</file>