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403" r:id="rId2"/>
    <p:sldId id="677" r:id="rId3"/>
    <p:sldId id="404" r:id="rId4"/>
    <p:sldId id="891" r:id="rId5"/>
    <p:sldId id="890" r:id="rId6"/>
    <p:sldId id="887" r:id="rId7"/>
    <p:sldId id="886" r:id="rId8"/>
    <p:sldId id="888" r:id="rId9"/>
    <p:sldId id="483" r:id="rId10"/>
    <p:sldId id="348" r:id="rId11"/>
    <p:sldId id="893" r:id="rId12"/>
    <p:sldId id="894" r:id="rId13"/>
    <p:sldId id="895" r:id="rId14"/>
    <p:sldId id="896" r:id="rId15"/>
    <p:sldId id="897" r:id="rId16"/>
    <p:sldId id="898" r:id="rId17"/>
    <p:sldId id="902" r:id="rId18"/>
    <p:sldId id="903" r:id="rId19"/>
    <p:sldId id="904" r:id="rId20"/>
    <p:sldId id="905" r:id="rId21"/>
    <p:sldId id="906" r:id="rId22"/>
    <p:sldId id="907" r:id="rId23"/>
    <p:sldId id="908" r:id="rId24"/>
    <p:sldId id="909" r:id="rId25"/>
    <p:sldId id="911" r:id="rId26"/>
    <p:sldId id="912" r:id="rId27"/>
    <p:sldId id="916" r:id="rId28"/>
    <p:sldId id="917" r:id="rId29"/>
    <p:sldId id="918" r:id="rId30"/>
    <p:sldId id="920" r:id="rId31"/>
    <p:sldId id="921" r:id="rId32"/>
    <p:sldId id="922" r:id="rId33"/>
    <p:sldId id="674" r:id="rId34"/>
    <p:sldId id="575" r:id="rId35"/>
    <p:sldId id="501" r:id="rId3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3" autoAdjust="0"/>
    <p:restoredTop sz="87228" autoAdjust="0"/>
  </p:normalViewPr>
  <p:slideViewPr>
    <p:cSldViewPr snapToGrid="0">
      <p:cViewPr varScale="1">
        <p:scale>
          <a:sx n="77" d="100"/>
          <a:sy n="77" d="100"/>
        </p:scale>
        <p:origin x="1692" y="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5111B-5869-4B96-8077-73F52335B257}" type="slidenum">
              <a:rPr lang="ar-SA" smtClean="0"/>
              <a:pPr/>
              <a:t>4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5262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D036F-4626-4309-9943-C121CBD6FE8A}" type="slidenum">
              <a:rPr lang="ar-SA" smtClean="0"/>
              <a:pPr/>
              <a:t>5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60411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1EC0C6-4E1E-4002-A088-3CD6372DDFFC}" type="slidenum">
              <a:rPr lang="ar-SA" smtClean="0"/>
              <a:pPr/>
              <a:t>7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181823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41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latin typeface="Times-Roman" charset="0"/>
              </a:rPr>
              <a:t>Most symmetric block encryption algorithms in current use are based on a structure referred to as a </a:t>
            </a:r>
            <a:r>
              <a:rPr lang="en-US" altLang="en-US" dirty="0" err="1" smtClean="0">
                <a:latin typeface="Times-Roman" charset="0"/>
              </a:rPr>
              <a:t>Feistel</a:t>
            </a:r>
            <a:r>
              <a:rPr lang="en-US" altLang="en-US" dirty="0" smtClean="0">
                <a:latin typeface="Times-Roman" charset="0"/>
              </a:rPr>
              <a:t> block cipher. A block cipher operates on a plaintext block of n bits to produce a </a:t>
            </a:r>
            <a:r>
              <a:rPr lang="en-US" altLang="en-US" dirty="0" err="1" smtClean="0">
                <a:latin typeface="Times-Roman" charset="0"/>
              </a:rPr>
              <a:t>ciphertext</a:t>
            </a:r>
            <a:r>
              <a:rPr lang="en-US" altLang="en-US" dirty="0" smtClean="0">
                <a:latin typeface="Times-Roman" charset="0"/>
              </a:rPr>
              <a:t> block of n bits. </a:t>
            </a:r>
            <a:r>
              <a:rPr lang="en-AU" altLang="en-US" dirty="0" smtClean="0"/>
              <a:t>An arbitrary reversible substitution cipher for a large block size is not practical, however, from an implementation and performance point of view. In general, for an </a:t>
            </a:r>
            <a:r>
              <a:rPr lang="en-AU" altLang="en-US" i="1" dirty="0" smtClean="0"/>
              <a:t>n</a:t>
            </a:r>
            <a:r>
              <a:rPr lang="en-AU" altLang="en-US" dirty="0" smtClean="0"/>
              <a:t>-bit general substitution block cipher, the size of the key is </a:t>
            </a:r>
            <a:r>
              <a:rPr lang="en-AU" altLang="en-US" i="1" dirty="0" smtClean="0"/>
              <a:t>n x</a:t>
            </a:r>
            <a:r>
              <a:rPr lang="en-AU" altLang="en-US" dirty="0" smtClean="0"/>
              <a:t> 2</a:t>
            </a:r>
            <a:r>
              <a:rPr lang="en-AU" altLang="en-US" i="1" baseline="30000" dirty="0" smtClean="0"/>
              <a:t>n</a:t>
            </a:r>
            <a:r>
              <a:rPr lang="en-AU" altLang="en-US" dirty="0" smtClean="0"/>
              <a:t>. For a 64-bit block, which is a desirable length to thwart statistical attacks, the key size is 64 x 2</a:t>
            </a:r>
            <a:r>
              <a:rPr lang="en-AU" altLang="en-US" baseline="30000" dirty="0" smtClean="0"/>
              <a:t>64</a:t>
            </a:r>
            <a:r>
              <a:rPr lang="en-AU" altLang="en-US" dirty="0" smtClean="0"/>
              <a:t> = 2</a:t>
            </a:r>
            <a:r>
              <a:rPr lang="en-AU" altLang="en-US" baseline="30000" dirty="0" smtClean="0"/>
              <a:t>70</a:t>
            </a:r>
            <a:r>
              <a:rPr lang="en-AU" altLang="en-US" dirty="0" smtClean="0"/>
              <a:t> = 10</a:t>
            </a:r>
            <a:r>
              <a:rPr lang="en-AU" altLang="en-US" baseline="30000" dirty="0" smtClean="0"/>
              <a:t>21</a:t>
            </a:r>
            <a:r>
              <a:rPr lang="en-AU" altLang="en-US" dirty="0" smtClean="0"/>
              <a:t> bits. </a:t>
            </a:r>
            <a:r>
              <a:rPr lang="en-US" altLang="en-US" dirty="0" smtClean="0">
                <a:latin typeface="Times-Roman" charset="0"/>
              </a:rPr>
              <a:t>In considering these difficulties, </a:t>
            </a:r>
            <a:r>
              <a:rPr lang="en-US" altLang="en-US" dirty="0" err="1" smtClean="0">
                <a:latin typeface="Times-Roman" charset="0"/>
              </a:rPr>
              <a:t>Feistel</a:t>
            </a:r>
            <a:r>
              <a:rPr lang="en-US" altLang="en-US" dirty="0" smtClean="0">
                <a:latin typeface="Times-Roman" charset="0"/>
              </a:rPr>
              <a:t> points out that what is needed is an approximation to the ideal block cipher system for large n, built up out of components that are easily realizable.</a:t>
            </a:r>
            <a:endParaRPr lang="en-AU" altLang="en-US" dirty="0" smtClean="0"/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41D6D53-63AE-414D-87D3-1741877DFE83}" type="slidenum">
              <a:rPr lang="en-US" altLang="en-US">
                <a:latin typeface="Calibri" panose="020F0502020204030204" pitchFamily="34" charset="0"/>
              </a:rPr>
              <a:pPr eaLnBrk="1" hangingPunct="1"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70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altLang="en-US" smtClean="0"/>
              <a:t>Feistel refers to an </a:t>
            </a:r>
            <a:r>
              <a:rPr lang="en-AU" altLang="en-US" i="1" smtClean="0"/>
              <a:t>n</a:t>
            </a:r>
            <a:r>
              <a:rPr lang="en-AU" altLang="en-US" smtClean="0"/>
              <a:t>-bit general substitution as an ideal block cipher, because it allows for the maximum number of possible encryption mappings from the plaintext to ciphertext block. </a:t>
            </a:r>
            <a:r>
              <a:rPr lang="en-US" altLang="en-US" smtClean="0">
                <a:latin typeface="Times-Roman" charset="0"/>
              </a:rPr>
              <a:t>A 4-bit input produces one of 16 possible input states, which is mapped by the substitution cipher into a unique one of 16 possible output states, each of which is represented by 4 ciphertext bits. The encryption and decryption mappings can be defined by a tabulation, as shown in </a:t>
            </a:r>
            <a:r>
              <a:rPr lang="en-AU" altLang="en-US" smtClean="0"/>
              <a:t>Stallings Figure 3.1. It illustrates a tiny 4-bit substitution to show that each possible input can be arbitrarily mapped to any output - which is why its complexity grows so rapidly.</a:t>
            </a:r>
          </a:p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9EBA10-193A-4827-B463-4DF7EE327039}" type="slidenum">
              <a:rPr lang="en-US" altLang="en-US"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318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Then the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17D212-C382-4800-BA7C-DE599F9E1CEA}" type="slidenum">
              <a:rPr lang="en-US" altLang="en-US"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682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DA16-1085-44F4-803C-2D532F011B51}" type="slidenum">
              <a:rPr lang="en-US" altLang="en-US">
                <a:latin typeface="Calibri" panose="020F0502020204030204" pitchFamily="34" charset="0"/>
              </a:rPr>
              <a:pPr eaLnBrk="1" hangingPunct="1"/>
              <a:t>26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373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AA045F8-94C2-416C-8B89-6B67F4840750}" type="slidenum">
              <a:rPr lang="de-AT" altLang="en-US">
                <a:latin typeface="Calibri" panose="020F0502020204030204" pitchFamily="34" charset="0"/>
              </a:rPr>
              <a:pPr eaLnBrk="1" hangingPunct="1"/>
              <a:t>30</a:t>
            </a:fld>
            <a:endParaRPr lang="de-AT" altLang="en-US">
              <a:latin typeface="Calibri" panose="020F0502020204030204" pitchFamily="34" charset="0"/>
            </a:endParaRPr>
          </a:p>
        </p:txBody>
      </p:sp>
      <p:sp>
        <p:nvSpPr>
          <p:cNvPr id="3277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  <p:sp>
        <p:nvSpPr>
          <p:cNvPr id="32773" name="Slide Number Placeholder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295DE58-F9F1-4E2C-87FC-BBC6A42BEE96}" type="slidenum">
              <a:rPr lang="de-AT" altLang="en-US" sz="1300"/>
              <a:pPr algn="r" eaLnBrk="1" hangingPunct="1"/>
              <a:t>30</a:t>
            </a:fld>
            <a:endParaRPr lang="de-AT" altLang="en-US" sz="1300"/>
          </a:p>
        </p:txBody>
      </p:sp>
    </p:spTree>
    <p:extLst>
      <p:ext uri="{BB962C8B-B14F-4D97-AF65-F5344CB8AC3E}">
        <p14:creationId xmlns:p14="http://schemas.microsoft.com/office/powerpoint/2010/main" val="1734077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58E3FC-FF1D-405B-8968-9998FB20333B}" type="slidenum">
              <a:rPr lang="en-AU" altLang="en-US"/>
              <a:pPr/>
              <a:t>31</a:t>
            </a:fld>
            <a:endParaRPr lang="en-AU" altLang="en-US"/>
          </a:p>
        </p:txBody>
      </p:sp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Tx/>
              <a:buFontTx/>
              <a:buNone/>
            </a:pPr>
            <a:fld id="{FD5F1469-579C-4340-9F61-F80478B50507}" type="slidenum">
              <a:rPr lang="en-US" altLang="en-US" sz="1200"/>
              <a:pPr algn="r">
                <a:buClrTx/>
                <a:buFontTx/>
                <a:buNone/>
              </a:pPr>
              <a:t>31</a:t>
            </a:fld>
            <a:endParaRPr lang="en-US" altLang="en-US" sz="1200"/>
          </a:p>
        </p:txBody>
      </p:sp>
      <p:sp>
        <p:nvSpPr>
          <p:cNvPr id="6656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Rijndael proposal [DAEM99] provides some suggestions for efficient implementation on 8- bit processors, typical for current smart cards, and on 32-bit processors, typical for PCs. 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AES can be implemented very efficiently on an 8-bit processor. </a:t>
            </a:r>
          </a:p>
          <a:p>
            <a:pPr eaLnBrk="1" hangingPunct="1"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AddRoundKey is a bytewise XOR operation. </a:t>
            </a:r>
          </a:p>
          <a:p>
            <a:pPr eaLnBrk="1" hangingPunct="1"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ShiftRows is a simple byte shifting operation. </a:t>
            </a:r>
          </a:p>
          <a:p>
            <a:pPr eaLnBrk="1" hangingPunct="1"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SubBytes operates at the byte level and only requires a lookup of a 256 byte table S. </a:t>
            </a:r>
          </a:p>
          <a:p>
            <a:pPr eaLnBrk="1" hangingPunct="1">
              <a:spcBef>
                <a:spcPts val="45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MixColumns (matrix multiply) can be implemented as byte XOR’s &amp; table lookups with a 2nd 256 byte table X2, using the formulae shown in Stallings equation 5.9.</a:t>
            </a:r>
          </a:p>
        </p:txBody>
      </p:sp>
    </p:spTree>
    <p:extLst>
      <p:ext uri="{BB962C8B-B14F-4D97-AF65-F5344CB8AC3E}">
        <p14:creationId xmlns:p14="http://schemas.microsoft.com/office/powerpoint/2010/main" val="926733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DCBA44-F399-42A0-9C4F-D2C6CDC2CB59}" type="slidenum">
              <a:rPr lang="en-AU" altLang="en-US"/>
              <a:pPr/>
              <a:t>32</a:t>
            </a:fld>
            <a:endParaRPr lang="en-AU" altLang="en-US"/>
          </a:p>
        </p:txBody>
      </p:sp>
      <p:sp>
        <p:nvSpPr>
          <p:cNvPr id="6758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Tx/>
              <a:buFontTx/>
              <a:buNone/>
            </a:pPr>
            <a:fld id="{162C2805-87C0-4263-BEE0-68CDD42BCD5C}" type="slidenum">
              <a:rPr lang="en-US" altLang="en-US" sz="1200"/>
              <a:pPr algn="r">
                <a:buClrTx/>
                <a:buFontTx/>
                <a:buNone/>
              </a:pPr>
              <a:t>32</a:t>
            </a:fld>
            <a:endParaRPr lang="en-US" altLang="en-US" sz="1200"/>
          </a:p>
        </p:txBody>
      </p:sp>
      <p:sp>
        <p:nvSpPr>
          <p:cNvPr id="6758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AES can also be very efficiently implemented on an 32-bit processor, by rewriting the stage transformation to use 4 table lookups &amp; 4 XOR’s per column of state. These tables can be computed in advance using the formulae shown in the text, and need 4Kb to store.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developers of Rijndael believe that this compact, efficient implementation was probably one of the most important factors in the selection of Rijndael for AES. </a:t>
            </a:r>
          </a:p>
        </p:txBody>
      </p:sp>
    </p:spTree>
    <p:extLst>
      <p:ext uri="{BB962C8B-B14F-4D97-AF65-F5344CB8AC3E}">
        <p14:creationId xmlns:p14="http://schemas.microsoft.com/office/powerpoint/2010/main" val="338686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33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D52B9-6D83-43F8-BA17-4D8370430FC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8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15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Part 2 (c)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altLang="en-US" sz="4400" dirty="0" smtClean="0"/>
              <a:t>Symmetric Key Cryptography</a:t>
            </a: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49300" y="1599248"/>
            <a:ext cx="8229600" cy="4530725"/>
          </a:xfrm>
        </p:spPr>
        <p:txBody>
          <a:bodyPr/>
          <a:lstStyle/>
          <a:p>
            <a:r>
              <a:rPr lang="en-US" sz="2400" dirty="0" smtClean="0"/>
              <a:t>We had a discussion on block cipher and stream cipher. </a:t>
            </a:r>
          </a:p>
          <a:p>
            <a:r>
              <a:rPr lang="en-US" sz="2400" dirty="0" smtClean="0"/>
              <a:t>We discussed in detail the symmetric key cryptography.</a:t>
            </a:r>
          </a:p>
          <a:p>
            <a:r>
              <a:rPr lang="en-US" sz="2400" dirty="0" smtClean="0"/>
              <a:t>We explored </a:t>
            </a:r>
            <a:r>
              <a:rPr lang="en-US" sz="2400" dirty="0" err="1" smtClean="0"/>
              <a:t>Feistel</a:t>
            </a:r>
            <a:r>
              <a:rPr lang="en-US" sz="2400" dirty="0" smtClean="0"/>
              <a:t> Cipher and its structure </a:t>
            </a:r>
          </a:p>
          <a:p>
            <a:r>
              <a:rPr lang="en-US" sz="2400" dirty="0" smtClean="0"/>
              <a:t>The DES was also discussed in detail 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04583" y="114299"/>
            <a:ext cx="7715250" cy="7080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Feistel</a:t>
            </a: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Cipher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146810"/>
            <a:ext cx="814705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plaintext is divided into two halves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two halves pass through </a:t>
            </a:r>
            <a:r>
              <a:rPr lang="en-GB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rounds of processing then combine to produce the cipher block.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Each round    has as input        and         derived from the previous round as well as a sub-key      derived from the overall 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rounds have the same structure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A substitution is performed on the left half of the data. This is done by applying a round function  </a:t>
            </a:r>
            <a:r>
              <a:rPr lang="en-GB" sz="3200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to the right half of the data followed by the XOR of the output of that function and the left half of the data.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120276434"/>
              </p:ext>
            </p:extLst>
          </p:nvPr>
        </p:nvGraphicFramePr>
        <p:xfrm>
          <a:off x="6739573" y="1095612"/>
          <a:ext cx="146367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" name="Equation" r:id="rId4" imgW="609480" imgH="228600" progId="Equation.3">
                  <p:embed/>
                </p:oleObj>
              </mc:Choice>
              <mc:Fallback>
                <p:oleObj name="Equation" r:id="rId4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9573" y="1095612"/>
                        <a:ext cx="1463675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1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566417288"/>
              </p:ext>
            </p:extLst>
          </p:nvPr>
        </p:nvGraphicFramePr>
        <p:xfrm>
          <a:off x="6593047" y="2881471"/>
          <a:ext cx="544512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Equation" r:id="rId6" imgW="190440" imgH="228600" progId="Equation.3">
                  <p:embed/>
                </p:oleObj>
              </mc:Choice>
              <mc:Fallback>
                <p:oleObj name="Equation" r:id="rId6" imgW="1904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3047" y="2881471"/>
                        <a:ext cx="544512" cy="59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277520"/>
              </p:ext>
            </p:extLst>
          </p:nvPr>
        </p:nvGraphicFramePr>
        <p:xfrm>
          <a:off x="3345180" y="3346450"/>
          <a:ext cx="574675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Equation" r:id="rId8" imgW="164880" imgH="164880" progId="Equation.3">
                  <p:embed/>
                </p:oleObj>
              </mc:Choice>
              <mc:Fallback>
                <p:oleObj name="Equation" r:id="rId8" imgW="1648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5180" y="3346450"/>
                        <a:ext cx="574675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7742414"/>
              </p:ext>
            </p:extLst>
          </p:nvPr>
        </p:nvGraphicFramePr>
        <p:xfrm>
          <a:off x="2662555" y="2487613"/>
          <a:ext cx="2762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1" name="Equation" r:id="rId10" imgW="88560" imgH="164880" progId="Equation.3">
                  <p:embed/>
                </p:oleObj>
              </mc:Choice>
              <mc:Fallback>
                <p:oleObj name="Equation" r:id="rId10" imgW="8856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555" y="2487613"/>
                        <a:ext cx="276225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662935"/>
              </p:ext>
            </p:extLst>
          </p:nvPr>
        </p:nvGraphicFramePr>
        <p:xfrm>
          <a:off x="4677251" y="2487613"/>
          <a:ext cx="5699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" name="Equation" r:id="rId12" imgW="241200" imgH="228600" progId="Equation.3">
                  <p:embed/>
                </p:oleObj>
              </mc:Choice>
              <mc:Fallback>
                <p:oleObj name="Equation" r:id="rId12" imgW="24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7251" y="2487613"/>
                        <a:ext cx="56991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9086065"/>
              </p:ext>
            </p:extLst>
          </p:nvPr>
        </p:nvGraphicFramePr>
        <p:xfrm>
          <a:off x="6026150" y="2487612"/>
          <a:ext cx="5588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3" name="Equation" r:id="rId14" imgW="253800" imgH="228600" progId="Equation.3">
                  <p:embed/>
                </p:oleObj>
              </mc:Choice>
              <mc:Fallback>
                <p:oleObj name="Equation" r:id="rId14" imgW="253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0" y="2487612"/>
                        <a:ext cx="558800" cy="50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011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52513" y="114618"/>
            <a:ext cx="7885112" cy="777875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Design Features of </a:t>
            </a:r>
            <a:r>
              <a:rPr lang="en-GB" sz="4000" b="1" dirty="0" err="1" smtClean="0">
                <a:latin typeface="Times New Roman" pitchFamily="18" charset="0"/>
                <a:cs typeface="Times New Roman" pitchFamily="18" charset="0"/>
              </a:rPr>
              <a:t>Feistel</a:t>
            </a:r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 Network</a:t>
            </a:r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034403"/>
            <a:ext cx="8229600" cy="4881576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GB" sz="2800" b="1" dirty="0" smtClean="0">
                <a:latin typeface="Calibri" pitchFamily="34" charset="0"/>
                <a:cs typeface="Times New Roman" pitchFamily="18" charset="0"/>
              </a:rPr>
              <a:t>Block Size: </a:t>
            </a:r>
            <a:r>
              <a:rPr lang="en-GB" sz="2800" dirty="0" smtClean="0">
                <a:latin typeface="Calibri" pitchFamily="34" charset="0"/>
                <a:cs typeface="Times New Roman" pitchFamily="18" charset="0"/>
              </a:rPr>
              <a:t>(larger block means greater security) 64 bits.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GB" sz="2800" b="1" dirty="0" smtClean="0">
                <a:latin typeface="Calibri" pitchFamily="34" charset="0"/>
                <a:cs typeface="Times New Roman" pitchFamily="18" charset="0"/>
              </a:rPr>
              <a:t>Key Size</a:t>
            </a:r>
            <a:r>
              <a:rPr lang="en-GB" sz="2800" dirty="0" smtClean="0">
                <a:latin typeface="Calibri" pitchFamily="34" charset="0"/>
                <a:cs typeface="Times New Roman" pitchFamily="18" charset="0"/>
              </a:rPr>
              <a:t>:56-128 bits.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GB" sz="2800" b="1" dirty="0" smtClean="0">
                <a:latin typeface="Calibri" pitchFamily="34" charset="0"/>
                <a:cs typeface="Times New Roman" pitchFamily="18" charset="0"/>
              </a:rPr>
              <a:t>Number of Rounds</a:t>
            </a:r>
            <a:r>
              <a:rPr lang="en-GB" sz="2800" dirty="0" smtClean="0">
                <a:latin typeface="Calibri" pitchFamily="34" charset="0"/>
                <a:cs typeface="Times New Roman" pitchFamily="18" charset="0"/>
              </a:rPr>
              <a:t>: a single round offers inadequate security, a typical size is 16 rounds.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GB" sz="2800" b="1" dirty="0" smtClean="0">
                <a:latin typeface="Calibri" pitchFamily="34" charset="0"/>
                <a:cs typeface="Times New Roman" pitchFamily="18" charset="0"/>
              </a:rPr>
              <a:t>Sub-key Generation Algorithms</a:t>
            </a:r>
            <a:r>
              <a:rPr lang="en-GB" sz="2800" dirty="0" smtClean="0">
                <a:latin typeface="Calibri" pitchFamily="34" charset="0"/>
                <a:cs typeface="Times New Roman" pitchFamily="18" charset="0"/>
              </a:rPr>
              <a:t>: greater complexity should lead to a greater difficulty of cryptanalysis.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2800" b="1" dirty="0" smtClean="0">
                <a:latin typeface="Calibri" pitchFamily="34" charset="0"/>
              </a:rPr>
              <a:t>Round function: </a:t>
            </a:r>
            <a:r>
              <a:rPr lang="en-US" sz="2800" dirty="0" smtClean="0">
                <a:latin typeface="Calibri" pitchFamily="34" charset="0"/>
              </a:rPr>
              <a:t>Again, greater complexity generally means greater resistance to cryptanalysis.</a:t>
            </a:r>
          </a:p>
          <a:p>
            <a:pPr eaLnBrk="1" hangingPunct="1">
              <a:buNone/>
            </a:pPr>
            <a:endParaRPr lang="en-GB" sz="2800" dirty="0" smtClean="0">
              <a:latin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73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 smtClean="0"/>
              <a:t>A </a:t>
            </a:r>
            <a:r>
              <a:rPr lang="en-US" altLang="en-US" dirty="0" smtClean="0"/>
              <a:t>simple way to represent </a:t>
            </a:r>
            <a:r>
              <a:rPr lang="tr-TR" altLang="en-US" dirty="0" smtClean="0"/>
              <a:t>DES</a:t>
            </a:r>
          </a:p>
        </p:txBody>
      </p:sp>
      <p:pic>
        <p:nvPicPr>
          <p:cNvPr id="6147" name="Picture 4" descr="L2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7148513" cy="2687638"/>
          </a:xfrm>
          <a:noFill/>
        </p:spPr>
      </p:pic>
    </p:spTree>
    <p:extLst>
      <p:ext uri="{BB962C8B-B14F-4D97-AF65-F5344CB8AC3E}">
        <p14:creationId xmlns:p14="http://schemas.microsoft.com/office/powerpoint/2010/main" val="113418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2"/>
          <p:cNvSpPr>
            <a:spLocks noGrp="1" noChangeAspect="1" noChangeArrowheads="1"/>
          </p:cNvSpPr>
          <p:nvPr>
            <p:ph type="title"/>
          </p:nvPr>
        </p:nvSpPr>
        <p:spPr>
          <a:xfrm>
            <a:off x="-495170" y="2360611"/>
            <a:ext cx="5143500" cy="669923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Classical </a:t>
            </a:r>
            <a:r>
              <a:rPr lang="en-GB" b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Feistel</a:t>
            </a: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Network</a:t>
            </a:r>
            <a:endParaRPr lang="en-US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8"/>
          <p:cNvGrpSpPr/>
          <p:nvPr/>
        </p:nvGrpSpPr>
        <p:grpSpPr>
          <a:xfrm>
            <a:off x="4629150" y="0"/>
            <a:ext cx="4455205" cy="6858000"/>
            <a:chOff x="1371600" y="0"/>
            <a:chExt cx="3218273" cy="610986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916"/>
            <a:stretch>
              <a:fillRect/>
            </a:stretch>
          </p:blipFill>
          <p:spPr bwMode="auto">
            <a:xfrm>
              <a:off x="1371600" y="0"/>
              <a:ext cx="3218273" cy="402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11465" t="6765" r="9476"/>
            <a:stretch>
              <a:fillRect/>
            </a:stretch>
          </p:blipFill>
          <p:spPr bwMode="auto">
            <a:xfrm>
              <a:off x="1385455" y="4009590"/>
              <a:ext cx="3200407" cy="2100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385" y="160020"/>
            <a:ext cx="5479515" cy="659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63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06450" y="164915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Block Cipher Principles </a:t>
            </a:r>
          </a:p>
          <a:p>
            <a:r>
              <a:rPr lang="en-US" sz="2400" dirty="0" smtClean="0"/>
              <a:t>We </a:t>
            </a:r>
            <a:r>
              <a:rPr lang="en-US" sz="2400" dirty="0"/>
              <a:t>will explore </a:t>
            </a:r>
            <a:r>
              <a:rPr lang="en-US" sz="2400" dirty="0" smtClean="0"/>
              <a:t>the limitations of DES</a:t>
            </a:r>
          </a:p>
          <a:p>
            <a:r>
              <a:rPr lang="en-US" sz="2400" dirty="0" smtClean="0"/>
              <a:t>Another symmetric key cryptography that is Advanced Encryption Standard (AES) will also be discussed. </a:t>
            </a:r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Symmetric Key Cryptography.</a:t>
            </a:r>
            <a:endParaRPr lang="en-US" sz="2400" dirty="0"/>
          </a:p>
          <a:p>
            <a:r>
              <a:rPr lang="en-US" sz="2400" dirty="0" smtClean="0"/>
              <a:t>You would be able use understand the phases involved in DES.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518160"/>
          </a:xfrm>
        </p:spPr>
        <p:txBody>
          <a:bodyPr/>
          <a:lstStyle/>
          <a:p>
            <a:r>
              <a:rPr lang="en-US" altLang="en-US" dirty="0" smtClean="0"/>
              <a:t>Block Cipher Principles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182118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Most symmetric block ciphers are based on a </a:t>
            </a:r>
            <a:r>
              <a:rPr lang="en-US" altLang="en-US" b="1" dirty="0" err="1" smtClean="0"/>
              <a:t>Feistel</a:t>
            </a:r>
            <a:r>
              <a:rPr lang="en-US" altLang="en-US" b="1" dirty="0" smtClean="0"/>
              <a:t> Cipher Structure</a:t>
            </a:r>
          </a:p>
          <a:p>
            <a:pPr>
              <a:lnSpc>
                <a:spcPct val="90000"/>
              </a:lnSpc>
            </a:pPr>
            <a:r>
              <a:rPr lang="en-AU" altLang="en-US" dirty="0" smtClean="0"/>
              <a:t>Input: n bits plaintext block </a:t>
            </a:r>
          </a:p>
          <a:p>
            <a:pPr>
              <a:lnSpc>
                <a:spcPct val="90000"/>
              </a:lnSpc>
            </a:pPr>
            <a:r>
              <a:rPr lang="en-AU" altLang="en-US" dirty="0" smtClean="0"/>
              <a:t>Output: n bits </a:t>
            </a:r>
            <a:r>
              <a:rPr lang="en-AU" altLang="en-US" dirty="0" err="1" smtClean="0"/>
              <a:t>ciphertext</a:t>
            </a:r>
            <a:r>
              <a:rPr lang="en-AU" altLang="en-US" dirty="0" smtClean="0"/>
              <a:t> block</a:t>
            </a:r>
          </a:p>
          <a:p>
            <a:pPr>
              <a:lnSpc>
                <a:spcPct val="90000"/>
              </a:lnSpc>
            </a:pPr>
            <a:r>
              <a:rPr lang="en-AU" altLang="en-US" dirty="0" smtClean="0"/>
              <a:t>For 2 bits, there are 2</a:t>
            </a:r>
            <a:r>
              <a:rPr lang="en-AU" altLang="en-US" baseline="30000" dirty="0" smtClean="0"/>
              <a:t>n</a:t>
            </a:r>
            <a:r>
              <a:rPr lang="en-AU" altLang="en-US" dirty="0" smtClean="0"/>
              <a:t>  possible plaintext block</a:t>
            </a:r>
          </a:p>
          <a:p>
            <a:pPr>
              <a:lnSpc>
                <a:spcPct val="90000"/>
              </a:lnSpc>
            </a:pPr>
            <a:endParaRPr lang="en-AU" alt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305876"/>
              </p:ext>
            </p:extLst>
          </p:nvPr>
        </p:nvGraphicFramePr>
        <p:xfrm>
          <a:off x="769620" y="3040380"/>
          <a:ext cx="3200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046"/>
                <a:gridCol w="1805354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Reversible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mapping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Plaintext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Ciphertext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231814"/>
              </p:ext>
            </p:extLst>
          </p:nvPr>
        </p:nvGraphicFramePr>
        <p:xfrm>
          <a:off x="4678680" y="3040380"/>
          <a:ext cx="3200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046"/>
                <a:gridCol w="1805354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Irreversible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mapping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Plaintext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Ciphertext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00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Ideal Block Cipher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5770FFA-20F1-4E7C-9F6B-6508D8DE6FF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6464300" cy="497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626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Ideal Block Cipher: Practical problem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altLang="en-US" sz="2400" dirty="0" smtClean="0"/>
              <a:t>Small block size e.g. </a:t>
            </a:r>
            <a:r>
              <a:rPr lang="en-US" altLang="en-US" sz="2400" i="1" dirty="0" smtClean="0"/>
              <a:t>n</a:t>
            </a:r>
            <a:r>
              <a:rPr lang="en-US" altLang="en-US" sz="2400" dirty="0" smtClean="0"/>
              <a:t> = 4 is used =&gt; equivalent to classical substitution cipher</a:t>
            </a:r>
          </a:p>
          <a:p>
            <a:r>
              <a:rPr lang="en-US" altLang="en-US" sz="2400" dirty="0" smtClean="0"/>
              <a:t>Vulnerable to statistical analysis attack</a:t>
            </a:r>
          </a:p>
          <a:p>
            <a:r>
              <a:rPr lang="en-US" altLang="en-US" sz="2400" dirty="0" smtClean="0"/>
              <a:t>Weakness is not in substitution but rather in small block size</a:t>
            </a:r>
          </a:p>
          <a:p>
            <a:r>
              <a:rPr lang="en-US" altLang="en-US" sz="2400" i="1" dirty="0" smtClean="0"/>
              <a:t>n</a:t>
            </a:r>
            <a:r>
              <a:rPr lang="en-US" altLang="en-US" sz="2400" dirty="0" smtClean="0"/>
              <a:t> should be sufficiently large and substitution is reversible </a:t>
            </a:r>
            <a:r>
              <a:rPr lang="en-US" altLang="en-US" sz="2400" i="1" dirty="0" smtClean="0"/>
              <a:t>then</a:t>
            </a:r>
            <a:r>
              <a:rPr lang="en-US" altLang="en-US" sz="2400" dirty="0" smtClean="0"/>
              <a:t> Statistical characteristics of plaintext are masked so that cryptanalysis is infeasible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96B939-D9E4-42C7-B092-10BC91B65599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88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Ideal block cipher: key length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Mapping from plaintext to </a:t>
            </a:r>
            <a:r>
              <a:rPr lang="en-US" altLang="en-US" sz="2400" dirty="0" err="1" smtClean="0"/>
              <a:t>ciphertext</a:t>
            </a:r>
            <a:r>
              <a:rPr lang="en-US" altLang="en-US" sz="2400" dirty="0" smtClean="0"/>
              <a:t>  constitutes the key</a:t>
            </a:r>
          </a:p>
          <a:p>
            <a:r>
              <a:rPr lang="en-US" altLang="en-US" sz="2400" dirty="0" smtClean="0"/>
              <a:t>For n = 4, the required length of key is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400" dirty="0" smtClean="0"/>
              <a:t>		4 bits x </a:t>
            </a:r>
            <a:r>
              <a:rPr lang="en-AU" altLang="en-US" sz="2400" dirty="0" smtClean="0"/>
              <a:t>2</a:t>
            </a:r>
            <a:r>
              <a:rPr lang="en-AU" altLang="en-US" sz="2400" baseline="30000" dirty="0" smtClean="0"/>
              <a:t>n </a:t>
            </a:r>
            <a:r>
              <a:rPr lang="en-US" altLang="en-US" sz="2400" dirty="0" smtClean="0"/>
              <a:t>rows = 64 bits</a:t>
            </a:r>
          </a:p>
          <a:p>
            <a:r>
              <a:rPr lang="en-US" altLang="en-US" sz="2400" dirty="0" smtClean="0"/>
              <a:t>For n = 64, the required key length is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400" dirty="0" smtClean="0"/>
              <a:t>		64 x </a:t>
            </a:r>
            <a:r>
              <a:rPr lang="en-AU" altLang="en-US" sz="2400" dirty="0" smtClean="0"/>
              <a:t>2</a:t>
            </a:r>
            <a:r>
              <a:rPr lang="en-AU" altLang="en-US" sz="2400" baseline="30000" dirty="0" smtClean="0"/>
              <a:t>64 </a:t>
            </a:r>
            <a:r>
              <a:rPr lang="en-US" altLang="en-US" sz="2400" dirty="0" smtClean="0"/>
              <a:t> = </a:t>
            </a:r>
            <a:r>
              <a:rPr lang="en-AU" altLang="en-US" sz="2400" dirty="0" smtClean="0"/>
              <a:t>2</a:t>
            </a:r>
            <a:r>
              <a:rPr lang="en-AU" altLang="en-US" sz="2400" baseline="30000" dirty="0" smtClean="0"/>
              <a:t>70 </a:t>
            </a:r>
            <a:endParaRPr lang="en-US" altLang="en-US" sz="2400" dirty="0" smtClean="0"/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1300B5-5786-481E-A02E-792796F790F4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84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Advanced Encryption </a:t>
            </a:r>
            <a:r>
              <a:rPr lang="en-US" b="0" smtClean="0"/>
              <a:t>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new standard was needed primarily because DES has a relatively small 56-bit key which was becoming vulnerable to brute force attacks. 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addition, the DES was designed primarily for hardware and is relatively slow when implemented in software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While </a:t>
            </a:r>
            <a:r>
              <a:rPr lang="en-US" sz="2400" dirty="0"/>
              <a:t>Triple-DES avoids the problem of a small key size, it is very slow even in hardware; it is unsuitable for limited-resource platforms; and it may be affected by potential security issues connected with the (today comparatively small) block size of 64 bits.</a:t>
            </a:r>
          </a:p>
        </p:txBody>
      </p:sp>
    </p:spTree>
    <p:extLst>
      <p:ext uri="{BB962C8B-B14F-4D97-AF65-F5344CB8AC3E}">
        <p14:creationId xmlns:p14="http://schemas.microsoft.com/office/powerpoint/2010/main" val="1629375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Origins: AES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54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smtClean="0"/>
              <a:t>Clearly a replacement for DES was needed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have theoretical attacks that can break it</a:t>
            </a:r>
          </a:p>
          <a:p>
            <a:pPr lvl="1">
              <a:lnSpc>
                <a:spcPct val="90000"/>
              </a:lnSpc>
            </a:pPr>
            <a:r>
              <a:rPr lang="en-US" altLang="en-US" sz="2400" smtClean="0"/>
              <a:t>have demonstrated exhaustive key search attacks</a:t>
            </a:r>
            <a:endParaRPr lang="en-AU" altLang="en-US" sz="2400" smtClean="0"/>
          </a:p>
          <a:p>
            <a:pPr>
              <a:lnSpc>
                <a:spcPct val="90000"/>
              </a:lnSpc>
            </a:pPr>
            <a:r>
              <a:rPr lang="en-AU" altLang="en-US" sz="2800" smtClean="0"/>
              <a:t>can use Triple-DES – but slow, has small blocks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US NIST issued call for ciphers in 1997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15 candidates accepted in Jun 98 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5 were shortlisted in Aug-99 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Rijndael was selected as the AES in Oct-2000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Issued as FIPS PUB 197 standard in Nov-2001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2F60CB-48E5-4F02-8F95-1A10DDB8767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93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1896"/>
          </a:xfrm>
        </p:spPr>
        <p:txBody>
          <a:bodyPr/>
          <a:lstStyle/>
          <a:p>
            <a:r>
              <a:rPr lang="en-AU" altLang="en-US" dirty="0" smtClean="0"/>
              <a:t>AES Requirements</a:t>
            </a:r>
            <a:endParaRPr lang="en-US" altLang="en-US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400" dirty="0" smtClean="0"/>
              <a:t>Private key symmetric block cipher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128-bit data, 128/192/256-bit keys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Stronger &amp; faster than Triple-DES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Active life of 20-30 years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Provide full specification &amp; design details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Both C &amp; Java implementations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dirty="0" smtClean="0"/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dirty="0" smtClean="0"/>
              <a:t>	</a:t>
            </a:r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85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74318"/>
          </a:xfrm>
        </p:spPr>
        <p:txBody>
          <a:bodyPr/>
          <a:lstStyle/>
          <a:p>
            <a:r>
              <a:rPr lang="en-AU" altLang="en-US" dirty="0" smtClean="0"/>
              <a:t>AES Evaluation Criteria</a:t>
            </a:r>
            <a:endParaRPr lang="en-US" altLang="en-US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458200" cy="5334000"/>
          </a:xfrm>
        </p:spPr>
        <p:txBody>
          <a:bodyPr/>
          <a:lstStyle/>
          <a:p>
            <a:r>
              <a:rPr lang="en-US" altLang="en-US" sz="2400" dirty="0" smtClean="0"/>
              <a:t>Security</a:t>
            </a:r>
          </a:p>
          <a:p>
            <a:pPr lvl="1"/>
            <a:r>
              <a:rPr lang="en-US" altLang="en-US" sz="2400" dirty="0" smtClean="0"/>
              <a:t>Effort required to crypt-analyze an algorithm</a:t>
            </a:r>
          </a:p>
          <a:p>
            <a:pPr lvl="1"/>
            <a:r>
              <a:rPr lang="en-US" altLang="en-US" sz="2400" dirty="0" smtClean="0"/>
              <a:t>Since key size is 128 bits so cryptanalysis other than brute force is considered </a:t>
            </a:r>
          </a:p>
          <a:p>
            <a:r>
              <a:rPr lang="en-US" altLang="en-US" sz="2400" dirty="0" smtClean="0"/>
              <a:t>Cost</a:t>
            </a:r>
          </a:p>
          <a:p>
            <a:pPr lvl="1"/>
            <a:r>
              <a:rPr lang="en-US" altLang="en-US" sz="2400" dirty="0" smtClean="0"/>
              <a:t>Must have high computational efficiency</a:t>
            </a:r>
          </a:p>
          <a:p>
            <a:r>
              <a:rPr lang="en-US" altLang="en-US" sz="2400" dirty="0" smtClean="0"/>
              <a:t>Algorithm and implementation characteristics</a:t>
            </a:r>
          </a:p>
          <a:p>
            <a:pPr lvl="1"/>
            <a:r>
              <a:rPr lang="en-US" altLang="en-US" sz="2400" dirty="0" smtClean="0"/>
              <a:t>Suitable for software and hardware implementation </a:t>
            </a:r>
          </a:p>
          <a:p>
            <a:pPr lvl="1"/>
            <a:r>
              <a:rPr lang="en-US" altLang="en-US" sz="2400" dirty="0" smtClean="0"/>
              <a:t>Simplicity: which will make an analysis of security more straightforward</a:t>
            </a:r>
          </a:p>
        </p:txBody>
      </p:sp>
    </p:spTree>
    <p:extLst>
      <p:ext uri="{BB962C8B-B14F-4D97-AF65-F5344CB8AC3E}">
        <p14:creationId xmlns:p14="http://schemas.microsoft.com/office/powerpoint/2010/main" val="77210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The AES Cipher - Rijndael 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dirty="0" smtClean="0"/>
              <a:t>Designed by </a:t>
            </a:r>
            <a:r>
              <a:rPr lang="en-AU" altLang="en-US" sz="2800" dirty="0" err="1" smtClean="0"/>
              <a:t>Rijmen</a:t>
            </a:r>
            <a:r>
              <a:rPr lang="en-AU" altLang="en-US" sz="2800" dirty="0" smtClean="0"/>
              <a:t> and </a:t>
            </a:r>
            <a:r>
              <a:rPr lang="en-AU" altLang="en-US" sz="2800" dirty="0" err="1" smtClean="0"/>
              <a:t>Daemen</a:t>
            </a:r>
            <a:r>
              <a:rPr lang="en-AU" altLang="en-US" sz="2800" dirty="0" smtClean="0"/>
              <a:t> in Belgium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has 128/192/256 bit keys, 128 bit data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processes </a:t>
            </a:r>
            <a:r>
              <a:rPr lang="en-AU" altLang="en-US" sz="2400" dirty="0" smtClean="0"/>
              <a:t>data as block of 4 columns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operates on entire data block in every round</a:t>
            </a:r>
            <a:endParaRPr lang="en-AU" altLang="en-US" sz="2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designed to be: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resistant against known attacks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speed and code compactness on wide range of platforms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design simplicity</a:t>
            </a:r>
            <a:endParaRPr lang="en-AU" altLang="en-US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910" y="4903940"/>
            <a:ext cx="2931090" cy="195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6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Overview</a:t>
            </a:r>
            <a:endParaRPr lang="en-US" alt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097071"/>
            <a:ext cx="8229600" cy="452596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800" dirty="0" smtClean="0"/>
              <a:t>Open call for the algorithm by NIST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800" dirty="0" smtClean="0"/>
              <a:t>Standardized in May 26, 2002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800" dirty="0" smtClean="0"/>
              <a:t>Winner: Rijndael algorithm</a:t>
            </a:r>
          </a:p>
          <a:p>
            <a:pPr marL="982663" lvl="1" indent="-533400" eaLnBrk="1" hangingPunct="1">
              <a:lnSpc>
                <a:spcPct val="90000"/>
              </a:lnSpc>
            </a:pPr>
            <a:r>
              <a:rPr lang="de-AT" altLang="en-US" sz="2400" dirty="0" smtClean="0"/>
              <a:t>Developed by two Belgian Cryptographers</a:t>
            </a:r>
          </a:p>
          <a:p>
            <a:pPr marL="1347788" lvl="2" indent="-457200" eaLnBrk="1" hangingPunct="1">
              <a:lnSpc>
                <a:spcPct val="90000"/>
              </a:lnSpc>
            </a:pPr>
            <a:r>
              <a:rPr lang="de-AT" altLang="en-US" sz="2000" dirty="0" smtClean="0"/>
              <a:t>Dr. Joan Daemen </a:t>
            </a:r>
          </a:p>
          <a:p>
            <a:pPr marL="1347788" lvl="2" indent="-457200" eaLnBrk="1" hangingPunct="1">
              <a:lnSpc>
                <a:spcPct val="90000"/>
              </a:lnSpc>
            </a:pPr>
            <a:r>
              <a:rPr lang="de-AT" altLang="en-US" sz="2000" dirty="0" smtClean="0"/>
              <a:t>Dr. Vincent Rijmen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800" dirty="0" smtClean="0"/>
              <a:t>3DES Problems</a:t>
            </a:r>
          </a:p>
          <a:p>
            <a:pPr marL="982663" lvl="1" indent="-533400" eaLnBrk="1" hangingPunct="1">
              <a:lnSpc>
                <a:spcPct val="90000"/>
              </a:lnSpc>
            </a:pPr>
            <a:r>
              <a:rPr lang="de-AT" altLang="en-US" sz="2400" dirty="0" smtClean="0"/>
              <a:t>In-efficient</a:t>
            </a:r>
          </a:p>
          <a:p>
            <a:pPr marL="982663" lvl="1" indent="-533400" eaLnBrk="1" hangingPunct="1">
              <a:lnSpc>
                <a:spcPct val="90000"/>
              </a:lnSpc>
            </a:pPr>
            <a:r>
              <a:rPr lang="de-AT" altLang="en-US" sz="2400" dirty="0" smtClean="0"/>
              <a:t>Used only 64 bit block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800" dirty="0" smtClean="0"/>
              <a:t>Fixed block size of 128 bits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800" dirty="0" smtClean="0"/>
              <a:t>Key size of 128, 192 or 256 bits</a:t>
            </a:r>
          </a:p>
        </p:txBody>
      </p:sp>
    </p:spTree>
    <p:extLst>
      <p:ext uri="{BB962C8B-B14F-4D97-AF65-F5344CB8AC3E}">
        <p14:creationId xmlns:p14="http://schemas.microsoft.com/office/powerpoint/2010/main" val="370882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AES Stages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AT" altLang="en-US" sz="2400" dirty="0" smtClean="0"/>
              <a:t>Four stages of AES: (Permutation, Substitution)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Substitute Byte </a:t>
            </a:r>
            <a:r>
              <a:rPr lang="de-AT" altLang="en-US" sz="2400" dirty="0" smtClean="0"/>
              <a:t>: Each byte of the block is replaced by its substitution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Shift Rows</a:t>
            </a:r>
            <a:r>
              <a:rPr lang="de-AT" altLang="en-US" sz="2400" dirty="0" smtClean="0"/>
              <a:t> : 1-byte circular shift is performed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Mix columns</a:t>
            </a:r>
            <a:r>
              <a:rPr lang="de-AT" altLang="en-US" sz="2400" dirty="0" smtClean="0"/>
              <a:t> : each byte of a column is mapped in to a new value. </a:t>
            </a:r>
          </a:p>
          <a:p>
            <a:pPr lvl="1" eaLnBrk="1" hangingPunct="1">
              <a:buFont typeface="Wingdings" panose="05000000000000000000" pitchFamily="2" charset="2"/>
              <a:buAutoNum type="arabicPeriod"/>
            </a:pPr>
            <a:r>
              <a:rPr lang="de-AT" altLang="en-US" sz="2400" b="1" dirty="0" smtClean="0"/>
              <a:t>Add round key</a:t>
            </a:r>
            <a:r>
              <a:rPr lang="de-AT" altLang="en-US" sz="2400" dirty="0" smtClean="0"/>
              <a:t>: The block is XOR with subkey</a:t>
            </a:r>
          </a:p>
        </p:txBody>
      </p:sp>
    </p:spTree>
    <p:extLst>
      <p:ext uri="{BB962C8B-B14F-4D97-AF65-F5344CB8AC3E}">
        <p14:creationId xmlns:p14="http://schemas.microsoft.com/office/powerpoint/2010/main" val="398540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smtClean="0"/>
              <a:t>AES Structure</a:t>
            </a:r>
            <a:endParaRPr lang="en-US" alt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/>
          <a:lstStyle/>
          <a:p>
            <a:pPr eaLnBrk="1" hangingPunct="1"/>
            <a:r>
              <a:rPr lang="de-AT" altLang="en-US" sz="2400" dirty="0" smtClean="0"/>
              <a:t>For Both encryption and decryption the cipher begins with</a:t>
            </a:r>
          </a:p>
          <a:p>
            <a:pPr lvl="1" eaLnBrk="1" hangingPunct="1"/>
            <a:r>
              <a:rPr lang="de-AT" altLang="en-US" sz="2400" dirty="0" smtClean="0"/>
              <a:t>An add round key stage</a:t>
            </a:r>
          </a:p>
          <a:p>
            <a:pPr lvl="1" eaLnBrk="1" hangingPunct="1"/>
            <a:r>
              <a:rPr lang="de-AT" altLang="en-US" sz="2400" dirty="0" smtClean="0"/>
              <a:t>Nine rounds that each include four stages</a:t>
            </a:r>
          </a:p>
          <a:p>
            <a:pPr lvl="1" eaLnBrk="1" hangingPunct="1"/>
            <a:r>
              <a:rPr lang="de-AT" altLang="en-US" sz="2400" dirty="0" smtClean="0"/>
              <a:t>Tenth round of three stages (excluding mix columns)</a:t>
            </a:r>
          </a:p>
          <a:p>
            <a:endParaRPr lang="en-US" altLang="en-US" dirty="0" smtClean="0"/>
          </a:p>
        </p:txBody>
      </p:sp>
      <p:pic>
        <p:nvPicPr>
          <p:cNvPr id="13317" name="Picture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5" y="5144502"/>
            <a:ext cx="9090877" cy="171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15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ABE95E7-FBA5-4448-A375-70E5F3512EA0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85" y="0"/>
            <a:ext cx="5583289" cy="687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16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1- Substitute Byte Transformation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400" dirty="0" smtClean="0"/>
              <a:t>AES defines a 16 x 16 matrix of byte values called S-box.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de-AT" altLang="en-US" sz="2400" dirty="0" smtClean="0"/>
              <a:t>Each individual byte of the state is mapped into new byte as follows</a:t>
            </a:r>
          </a:p>
          <a:p>
            <a:pPr marL="982663" lvl="1" indent="-193675" eaLnBrk="1" hangingPunct="1">
              <a:lnSpc>
                <a:spcPct val="90000"/>
              </a:lnSpc>
            </a:pPr>
            <a:r>
              <a:rPr lang="de-AT" altLang="en-US" sz="2400" dirty="0" smtClean="0"/>
              <a:t>Leftmost 4 bits are used as row value</a:t>
            </a:r>
          </a:p>
          <a:p>
            <a:pPr marL="982663" lvl="1" indent="-193675" eaLnBrk="1" hangingPunct="1">
              <a:lnSpc>
                <a:spcPct val="90000"/>
              </a:lnSpc>
            </a:pPr>
            <a:r>
              <a:rPr lang="de-AT" altLang="en-US" sz="2400" dirty="0" smtClean="0"/>
              <a:t>Right most 4 bits are used as column values</a:t>
            </a:r>
            <a:endParaRPr lang="en-US" altLang="en-US" sz="4000" dirty="0" smtClean="0"/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304800" y="4876800"/>
            <a:ext cx="6629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AT" altLang="en-US" sz="2400"/>
              <a:t>Note: rows and column values serve as indexes into the S-box to a selected 8-bit value</a:t>
            </a:r>
            <a:endParaRPr lang="en-US" altLang="en-US" sz="2400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95800"/>
            <a:ext cx="16002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rot="10800000">
            <a:off x="8458200" y="4722813"/>
            <a:ext cx="685800" cy="15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66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2- Shift Row Transformation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DBD1D8-57D6-4FB4-AD82-F776F5B2CD3B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Group 126"/>
          <p:cNvGraphicFramePr>
            <a:graphicFrameLocks/>
          </p:cNvGraphicFramePr>
          <p:nvPr/>
        </p:nvGraphicFramePr>
        <p:xfrm>
          <a:off x="762000" y="1752600"/>
          <a:ext cx="2209800" cy="1676400"/>
        </p:xfrm>
        <a:graphic>
          <a:graphicData uri="http://schemas.openxmlformats.org/drawingml/2006/table">
            <a:tbl>
              <a:tblPr/>
              <a:tblGrid>
                <a:gridCol w="552450"/>
                <a:gridCol w="552450"/>
                <a:gridCol w="566738"/>
                <a:gridCol w="53816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Group 142"/>
          <p:cNvGraphicFramePr>
            <a:graphicFrameLocks/>
          </p:cNvGraphicFramePr>
          <p:nvPr/>
        </p:nvGraphicFramePr>
        <p:xfrm>
          <a:off x="6324600" y="1752600"/>
          <a:ext cx="2209800" cy="1676400"/>
        </p:xfrm>
        <a:graphic>
          <a:graphicData uri="http://schemas.openxmlformats.org/drawingml/2006/table">
            <a:tbl>
              <a:tblPr/>
              <a:tblGrid>
                <a:gridCol w="554038"/>
                <a:gridCol w="550862"/>
                <a:gridCol w="565150"/>
                <a:gridCol w="53975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78" name="Freeform 91"/>
          <p:cNvSpPr>
            <a:spLocks/>
          </p:cNvSpPr>
          <p:nvPr/>
        </p:nvSpPr>
        <p:spPr bwMode="auto">
          <a:xfrm>
            <a:off x="3886200" y="1879600"/>
            <a:ext cx="457200" cy="177800"/>
          </a:xfrm>
          <a:custGeom>
            <a:avLst/>
            <a:gdLst>
              <a:gd name="T0" fmla="*/ 2147483647 w 288"/>
              <a:gd name="T1" fmla="*/ 2147483647 h 112"/>
              <a:gd name="T2" fmla="*/ 2147483647 w 288"/>
              <a:gd name="T3" fmla="*/ 2147483647 h 112"/>
              <a:gd name="T4" fmla="*/ 2147483647 w 288"/>
              <a:gd name="T5" fmla="*/ 2147483647 h 112"/>
              <a:gd name="T6" fmla="*/ 0 w 288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288"/>
              <a:gd name="T13" fmla="*/ 0 h 112"/>
              <a:gd name="T14" fmla="*/ 288 w 288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" h="112">
                <a:moveTo>
                  <a:pt x="288" y="112"/>
                </a:moveTo>
                <a:cubicBezTo>
                  <a:pt x="256" y="72"/>
                  <a:pt x="224" y="32"/>
                  <a:pt x="192" y="16"/>
                </a:cubicBezTo>
                <a:cubicBezTo>
                  <a:pt x="160" y="0"/>
                  <a:pt x="128" y="0"/>
                  <a:pt x="96" y="16"/>
                </a:cubicBezTo>
                <a:cubicBezTo>
                  <a:pt x="64" y="32"/>
                  <a:pt x="32" y="72"/>
                  <a:pt x="0" y="112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79" name="Freeform 92"/>
          <p:cNvSpPr>
            <a:spLocks/>
          </p:cNvSpPr>
          <p:nvPr/>
        </p:nvSpPr>
        <p:spPr bwMode="auto">
          <a:xfrm>
            <a:off x="4419600" y="1879600"/>
            <a:ext cx="457200" cy="177800"/>
          </a:xfrm>
          <a:custGeom>
            <a:avLst/>
            <a:gdLst>
              <a:gd name="T0" fmla="*/ 2147483647 w 288"/>
              <a:gd name="T1" fmla="*/ 2147483647 h 112"/>
              <a:gd name="T2" fmla="*/ 2147483647 w 288"/>
              <a:gd name="T3" fmla="*/ 2147483647 h 112"/>
              <a:gd name="T4" fmla="*/ 2147483647 w 288"/>
              <a:gd name="T5" fmla="*/ 2147483647 h 112"/>
              <a:gd name="T6" fmla="*/ 0 w 288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288"/>
              <a:gd name="T13" fmla="*/ 0 h 112"/>
              <a:gd name="T14" fmla="*/ 288 w 288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" h="112">
                <a:moveTo>
                  <a:pt x="288" y="112"/>
                </a:moveTo>
                <a:cubicBezTo>
                  <a:pt x="256" y="72"/>
                  <a:pt x="224" y="32"/>
                  <a:pt x="192" y="16"/>
                </a:cubicBezTo>
                <a:cubicBezTo>
                  <a:pt x="160" y="0"/>
                  <a:pt x="128" y="0"/>
                  <a:pt x="96" y="16"/>
                </a:cubicBezTo>
                <a:cubicBezTo>
                  <a:pt x="64" y="32"/>
                  <a:pt x="32" y="72"/>
                  <a:pt x="0" y="112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80" name="Freeform 93"/>
          <p:cNvSpPr>
            <a:spLocks/>
          </p:cNvSpPr>
          <p:nvPr/>
        </p:nvSpPr>
        <p:spPr bwMode="auto">
          <a:xfrm>
            <a:off x="4953000" y="1879600"/>
            <a:ext cx="457200" cy="177800"/>
          </a:xfrm>
          <a:custGeom>
            <a:avLst/>
            <a:gdLst>
              <a:gd name="T0" fmla="*/ 2147483647 w 288"/>
              <a:gd name="T1" fmla="*/ 2147483647 h 112"/>
              <a:gd name="T2" fmla="*/ 2147483647 w 288"/>
              <a:gd name="T3" fmla="*/ 2147483647 h 112"/>
              <a:gd name="T4" fmla="*/ 2147483647 w 288"/>
              <a:gd name="T5" fmla="*/ 2147483647 h 112"/>
              <a:gd name="T6" fmla="*/ 0 w 288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288"/>
              <a:gd name="T13" fmla="*/ 0 h 112"/>
              <a:gd name="T14" fmla="*/ 288 w 288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" h="112">
                <a:moveTo>
                  <a:pt x="288" y="112"/>
                </a:moveTo>
                <a:cubicBezTo>
                  <a:pt x="256" y="72"/>
                  <a:pt x="224" y="32"/>
                  <a:pt x="192" y="16"/>
                </a:cubicBezTo>
                <a:cubicBezTo>
                  <a:pt x="160" y="0"/>
                  <a:pt x="128" y="0"/>
                  <a:pt x="96" y="16"/>
                </a:cubicBezTo>
                <a:cubicBezTo>
                  <a:pt x="64" y="32"/>
                  <a:pt x="32" y="72"/>
                  <a:pt x="0" y="112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81" name="Freeform 99"/>
          <p:cNvSpPr>
            <a:spLocks/>
          </p:cNvSpPr>
          <p:nvPr/>
        </p:nvSpPr>
        <p:spPr bwMode="auto">
          <a:xfrm>
            <a:off x="3886200" y="2286000"/>
            <a:ext cx="1447800" cy="304800"/>
          </a:xfrm>
          <a:custGeom>
            <a:avLst/>
            <a:gdLst>
              <a:gd name="T0" fmla="*/ 0 w 912"/>
              <a:gd name="T1" fmla="*/ 0 h 192"/>
              <a:gd name="T2" fmla="*/ 2147483647 w 912"/>
              <a:gd name="T3" fmla="*/ 2147483647 h 192"/>
              <a:gd name="T4" fmla="*/ 2147483647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0" y="0"/>
                </a:moveTo>
                <a:cubicBezTo>
                  <a:pt x="164" y="96"/>
                  <a:pt x="328" y="192"/>
                  <a:pt x="480" y="192"/>
                </a:cubicBezTo>
                <a:cubicBezTo>
                  <a:pt x="632" y="192"/>
                  <a:pt x="772" y="96"/>
                  <a:pt x="912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3" name="Group 113"/>
          <p:cNvGraphicFramePr>
            <a:graphicFrameLocks noGrp="1"/>
          </p:cNvGraphicFramePr>
          <p:nvPr/>
        </p:nvGraphicFramePr>
        <p:xfrm>
          <a:off x="3733800" y="2057400"/>
          <a:ext cx="1849438" cy="213088"/>
        </p:xfrm>
        <a:graphic>
          <a:graphicData uri="http://schemas.openxmlformats.org/drawingml/2006/table">
            <a:tbl>
              <a:tblPr/>
              <a:tblGrid>
                <a:gridCol w="461963"/>
                <a:gridCol w="463550"/>
                <a:gridCol w="461962"/>
                <a:gridCol w="461963"/>
              </a:tblGrid>
              <a:tr h="212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584" marB="455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584" marB="455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584" marB="455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584" marB="455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508" name="Line 139"/>
          <p:cNvSpPr>
            <a:spLocks noChangeShapeType="1"/>
          </p:cNvSpPr>
          <p:nvPr/>
        </p:nvSpPr>
        <p:spPr bwMode="auto">
          <a:xfrm flipV="1">
            <a:off x="2971800" y="2133600"/>
            <a:ext cx="762000" cy="22860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509" name="Line 143"/>
          <p:cNvSpPr>
            <a:spLocks noChangeShapeType="1"/>
          </p:cNvSpPr>
          <p:nvPr/>
        </p:nvSpPr>
        <p:spPr bwMode="auto">
          <a:xfrm>
            <a:off x="5562600" y="2133600"/>
            <a:ext cx="762000" cy="22860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971800" y="2743200"/>
            <a:ext cx="3352800" cy="685800"/>
            <a:chOff x="2971800" y="2743200"/>
            <a:chExt cx="3352800" cy="685800"/>
          </a:xfrm>
        </p:grpSpPr>
        <p:graphicFrame>
          <p:nvGraphicFramePr>
            <p:cNvPr id="7" name="Group 127"/>
            <p:cNvGraphicFramePr>
              <a:graphicFrameLocks/>
            </p:cNvGraphicFramePr>
            <p:nvPr/>
          </p:nvGraphicFramePr>
          <p:xfrm>
            <a:off x="3810000" y="2971800"/>
            <a:ext cx="1828800" cy="213360"/>
          </p:xfrm>
          <a:graphic>
            <a:graphicData uri="http://schemas.openxmlformats.org/drawingml/2006/table">
              <a:tbl>
                <a:tblPr/>
                <a:tblGrid>
                  <a:gridCol w="457200"/>
                  <a:gridCol w="457200"/>
                  <a:gridCol w="457200"/>
                  <a:gridCol w="457200"/>
                </a:tblGrid>
                <a:tr h="152400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</a:tbl>
            </a:graphicData>
          </a:graphic>
        </p:graphicFrame>
        <p:grpSp>
          <p:nvGrpSpPr>
            <p:cNvPr id="17499" name="Group 144"/>
            <p:cNvGrpSpPr>
              <a:grpSpLocks/>
            </p:cNvGrpSpPr>
            <p:nvPr/>
          </p:nvGrpSpPr>
          <p:grpSpPr bwMode="auto">
            <a:xfrm>
              <a:off x="3962400" y="2743200"/>
              <a:ext cx="1524000" cy="685800"/>
              <a:chOff x="2496" y="2304"/>
              <a:chExt cx="960" cy="432"/>
            </a:xfrm>
          </p:grpSpPr>
          <p:sp>
            <p:nvSpPr>
              <p:cNvPr id="17502" name="Freeform 131"/>
              <p:cNvSpPr>
                <a:spLocks/>
              </p:cNvSpPr>
              <p:nvPr/>
            </p:nvSpPr>
            <p:spPr bwMode="auto">
              <a:xfrm>
                <a:off x="2496" y="2304"/>
                <a:ext cx="624" cy="144"/>
              </a:xfrm>
              <a:custGeom>
                <a:avLst/>
                <a:gdLst>
                  <a:gd name="T0" fmla="*/ 624 w 624"/>
                  <a:gd name="T1" fmla="*/ 10 h 192"/>
                  <a:gd name="T2" fmla="*/ 288 w 624"/>
                  <a:gd name="T3" fmla="*/ 0 h 192"/>
                  <a:gd name="T4" fmla="*/ 0 w 624"/>
                  <a:gd name="T5" fmla="*/ 10 h 192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92"/>
                  <a:gd name="T11" fmla="*/ 624 w 624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92">
                    <a:moveTo>
                      <a:pt x="624" y="192"/>
                    </a:moveTo>
                    <a:cubicBezTo>
                      <a:pt x="508" y="96"/>
                      <a:pt x="392" y="0"/>
                      <a:pt x="288" y="0"/>
                    </a:cubicBezTo>
                    <a:cubicBezTo>
                      <a:pt x="184" y="0"/>
                      <a:pt x="92" y="96"/>
                      <a:pt x="0" y="192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503" name="Freeform 132"/>
              <p:cNvSpPr>
                <a:spLocks/>
              </p:cNvSpPr>
              <p:nvPr/>
            </p:nvSpPr>
            <p:spPr bwMode="auto">
              <a:xfrm>
                <a:off x="2784" y="2304"/>
                <a:ext cx="624" cy="144"/>
              </a:xfrm>
              <a:custGeom>
                <a:avLst/>
                <a:gdLst>
                  <a:gd name="T0" fmla="*/ 624 w 624"/>
                  <a:gd name="T1" fmla="*/ 10 h 192"/>
                  <a:gd name="T2" fmla="*/ 288 w 624"/>
                  <a:gd name="T3" fmla="*/ 0 h 192"/>
                  <a:gd name="T4" fmla="*/ 0 w 624"/>
                  <a:gd name="T5" fmla="*/ 10 h 192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92"/>
                  <a:gd name="T11" fmla="*/ 624 w 624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92">
                    <a:moveTo>
                      <a:pt x="624" y="192"/>
                    </a:moveTo>
                    <a:cubicBezTo>
                      <a:pt x="508" y="96"/>
                      <a:pt x="392" y="0"/>
                      <a:pt x="288" y="0"/>
                    </a:cubicBezTo>
                    <a:cubicBezTo>
                      <a:pt x="184" y="0"/>
                      <a:pt x="92" y="96"/>
                      <a:pt x="0" y="192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504" name="Freeform 133"/>
              <p:cNvSpPr>
                <a:spLocks/>
              </p:cNvSpPr>
              <p:nvPr/>
            </p:nvSpPr>
            <p:spPr bwMode="auto">
              <a:xfrm rot="10800000">
                <a:off x="2544" y="2592"/>
                <a:ext cx="624" cy="144"/>
              </a:xfrm>
              <a:custGeom>
                <a:avLst/>
                <a:gdLst>
                  <a:gd name="T0" fmla="*/ 624 w 624"/>
                  <a:gd name="T1" fmla="*/ 10 h 192"/>
                  <a:gd name="T2" fmla="*/ 288 w 624"/>
                  <a:gd name="T3" fmla="*/ 0 h 192"/>
                  <a:gd name="T4" fmla="*/ 0 w 624"/>
                  <a:gd name="T5" fmla="*/ 10 h 192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92"/>
                  <a:gd name="T11" fmla="*/ 624 w 624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92">
                    <a:moveTo>
                      <a:pt x="624" y="192"/>
                    </a:moveTo>
                    <a:cubicBezTo>
                      <a:pt x="508" y="96"/>
                      <a:pt x="392" y="0"/>
                      <a:pt x="288" y="0"/>
                    </a:cubicBezTo>
                    <a:cubicBezTo>
                      <a:pt x="184" y="0"/>
                      <a:pt x="92" y="96"/>
                      <a:pt x="0" y="192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505" name="Freeform 134"/>
              <p:cNvSpPr>
                <a:spLocks/>
              </p:cNvSpPr>
              <p:nvPr/>
            </p:nvSpPr>
            <p:spPr bwMode="auto">
              <a:xfrm rot="10800000">
                <a:off x="2832" y="2592"/>
                <a:ext cx="624" cy="144"/>
              </a:xfrm>
              <a:custGeom>
                <a:avLst/>
                <a:gdLst>
                  <a:gd name="T0" fmla="*/ 624 w 624"/>
                  <a:gd name="T1" fmla="*/ 10 h 192"/>
                  <a:gd name="T2" fmla="*/ 288 w 624"/>
                  <a:gd name="T3" fmla="*/ 0 h 192"/>
                  <a:gd name="T4" fmla="*/ 0 w 624"/>
                  <a:gd name="T5" fmla="*/ 10 h 192"/>
                  <a:gd name="T6" fmla="*/ 0 60000 65536"/>
                  <a:gd name="T7" fmla="*/ 0 60000 65536"/>
                  <a:gd name="T8" fmla="*/ 0 60000 65536"/>
                  <a:gd name="T9" fmla="*/ 0 w 624"/>
                  <a:gd name="T10" fmla="*/ 0 h 192"/>
                  <a:gd name="T11" fmla="*/ 624 w 624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24" h="192">
                    <a:moveTo>
                      <a:pt x="624" y="192"/>
                    </a:moveTo>
                    <a:cubicBezTo>
                      <a:pt x="508" y="96"/>
                      <a:pt x="392" y="0"/>
                      <a:pt x="288" y="0"/>
                    </a:cubicBezTo>
                    <a:cubicBezTo>
                      <a:pt x="184" y="0"/>
                      <a:pt x="92" y="96"/>
                      <a:pt x="0" y="192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7500" name="Line 146"/>
            <p:cNvSpPr>
              <a:spLocks noChangeShapeType="1"/>
            </p:cNvSpPr>
            <p:nvPr/>
          </p:nvSpPr>
          <p:spPr bwMode="auto">
            <a:xfrm>
              <a:off x="2971800" y="2819400"/>
              <a:ext cx="838200" cy="22860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01" name="Line 147"/>
            <p:cNvSpPr>
              <a:spLocks noChangeShapeType="1"/>
            </p:cNvSpPr>
            <p:nvPr/>
          </p:nvSpPr>
          <p:spPr bwMode="auto">
            <a:xfrm flipV="1">
              <a:off x="5638800" y="2743200"/>
              <a:ext cx="685800" cy="30480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2971800" y="3200400"/>
            <a:ext cx="3352800" cy="1092200"/>
            <a:chOff x="2971800" y="3200400"/>
            <a:chExt cx="3352800" cy="1092200"/>
          </a:xfrm>
        </p:grpSpPr>
        <p:graphicFrame>
          <p:nvGraphicFramePr>
            <p:cNvPr id="12" name="Group 130"/>
            <p:cNvGraphicFramePr>
              <a:graphicFrameLocks/>
            </p:cNvGraphicFramePr>
            <p:nvPr/>
          </p:nvGraphicFramePr>
          <p:xfrm>
            <a:off x="3810000" y="3902075"/>
            <a:ext cx="1828800" cy="213360"/>
          </p:xfrm>
          <a:graphic>
            <a:graphicData uri="http://schemas.openxmlformats.org/drawingml/2006/table">
              <a:tbl>
                <a:tblPr/>
                <a:tblGrid>
                  <a:gridCol w="482600"/>
                  <a:gridCol w="450850"/>
                  <a:gridCol w="449263"/>
                  <a:gridCol w="446087"/>
                </a:tblGrid>
                <a:tr h="152400"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70000"/>
                          <a:buFont typeface="Wingdings" pitchFamily="2" charset="2"/>
                          <a:buNone/>
                          <a:tabLst/>
                        </a:pPr>
                        <a:endParaRPr kumimoji="0" lang="de-DE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a:txBody>
                    <a:tcPr horzOverflow="overflow">
                      <a:lnL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L>
                      <a:lnR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R>
                      <a:lnT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2857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>
                        <a:noFill/>
                      </a:lnTlToBr>
                      <a:lnBlToTr>
                        <a:noFill/>
                      </a:lnBlToTr>
                      <a:noFill/>
                    </a:tcPr>
                  </a:tc>
                </a:tr>
              </a:tbl>
            </a:graphicData>
          </a:graphic>
        </p:graphicFrame>
        <p:grpSp>
          <p:nvGrpSpPr>
            <p:cNvPr id="17491" name="Group 145"/>
            <p:cNvGrpSpPr>
              <a:grpSpLocks/>
            </p:cNvGrpSpPr>
            <p:nvPr/>
          </p:nvGrpSpPr>
          <p:grpSpPr bwMode="auto">
            <a:xfrm>
              <a:off x="3962400" y="3581400"/>
              <a:ext cx="1524000" cy="711200"/>
              <a:chOff x="2496" y="2880"/>
              <a:chExt cx="960" cy="448"/>
            </a:xfrm>
          </p:grpSpPr>
          <p:sp>
            <p:nvSpPr>
              <p:cNvPr id="17494" name="Freeform 135"/>
              <p:cNvSpPr>
                <a:spLocks/>
              </p:cNvSpPr>
              <p:nvPr/>
            </p:nvSpPr>
            <p:spPr bwMode="auto">
              <a:xfrm rot="10800000">
                <a:off x="2496" y="3216"/>
                <a:ext cx="288" cy="112"/>
              </a:xfrm>
              <a:custGeom>
                <a:avLst/>
                <a:gdLst>
                  <a:gd name="T0" fmla="*/ 288 w 288"/>
                  <a:gd name="T1" fmla="*/ 112 h 112"/>
                  <a:gd name="T2" fmla="*/ 192 w 288"/>
                  <a:gd name="T3" fmla="*/ 16 h 112"/>
                  <a:gd name="T4" fmla="*/ 96 w 288"/>
                  <a:gd name="T5" fmla="*/ 16 h 112"/>
                  <a:gd name="T6" fmla="*/ 0 w 288"/>
                  <a:gd name="T7" fmla="*/ 112 h 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8"/>
                  <a:gd name="T13" fmla="*/ 0 h 112"/>
                  <a:gd name="T14" fmla="*/ 288 w 288"/>
                  <a:gd name="T15" fmla="*/ 112 h 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8" h="112">
                    <a:moveTo>
                      <a:pt x="288" y="112"/>
                    </a:moveTo>
                    <a:cubicBezTo>
                      <a:pt x="256" y="72"/>
                      <a:pt x="224" y="32"/>
                      <a:pt x="192" y="16"/>
                    </a:cubicBezTo>
                    <a:cubicBezTo>
                      <a:pt x="160" y="0"/>
                      <a:pt x="128" y="0"/>
                      <a:pt x="96" y="16"/>
                    </a:cubicBezTo>
                    <a:cubicBezTo>
                      <a:pt x="64" y="32"/>
                      <a:pt x="32" y="72"/>
                      <a:pt x="0" y="11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495" name="Freeform 136"/>
              <p:cNvSpPr>
                <a:spLocks/>
              </p:cNvSpPr>
              <p:nvPr/>
            </p:nvSpPr>
            <p:spPr bwMode="auto">
              <a:xfrm rot="10800000">
                <a:off x="2832" y="3216"/>
                <a:ext cx="288" cy="112"/>
              </a:xfrm>
              <a:custGeom>
                <a:avLst/>
                <a:gdLst>
                  <a:gd name="T0" fmla="*/ 288 w 288"/>
                  <a:gd name="T1" fmla="*/ 112 h 112"/>
                  <a:gd name="T2" fmla="*/ 192 w 288"/>
                  <a:gd name="T3" fmla="*/ 16 h 112"/>
                  <a:gd name="T4" fmla="*/ 96 w 288"/>
                  <a:gd name="T5" fmla="*/ 16 h 112"/>
                  <a:gd name="T6" fmla="*/ 0 w 288"/>
                  <a:gd name="T7" fmla="*/ 112 h 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8"/>
                  <a:gd name="T13" fmla="*/ 0 h 112"/>
                  <a:gd name="T14" fmla="*/ 288 w 288"/>
                  <a:gd name="T15" fmla="*/ 112 h 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8" h="112">
                    <a:moveTo>
                      <a:pt x="288" y="112"/>
                    </a:moveTo>
                    <a:cubicBezTo>
                      <a:pt x="256" y="72"/>
                      <a:pt x="224" y="32"/>
                      <a:pt x="192" y="16"/>
                    </a:cubicBezTo>
                    <a:cubicBezTo>
                      <a:pt x="160" y="0"/>
                      <a:pt x="128" y="0"/>
                      <a:pt x="96" y="16"/>
                    </a:cubicBezTo>
                    <a:cubicBezTo>
                      <a:pt x="64" y="32"/>
                      <a:pt x="32" y="72"/>
                      <a:pt x="0" y="11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496" name="Freeform 137"/>
              <p:cNvSpPr>
                <a:spLocks/>
              </p:cNvSpPr>
              <p:nvPr/>
            </p:nvSpPr>
            <p:spPr bwMode="auto">
              <a:xfrm rot="10800000">
                <a:off x="3168" y="3216"/>
                <a:ext cx="288" cy="112"/>
              </a:xfrm>
              <a:custGeom>
                <a:avLst/>
                <a:gdLst>
                  <a:gd name="T0" fmla="*/ 288 w 288"/>
                  <a:gd name="T1" fmla="*/ 112 h 112"/>
                  <a:gd name="T2" fmla="*/ 192 w 288"/>
                  <a:gd name="T3" fmla="*/ 16 h 112"/>
                  <a:gd name="T4" fmla="*/ 96 w 288"/>
                  <a:gd name="T5" fmla="*/ 16 h 112"/>
                  <a:gd name="T6" fmla="*/ 0 w 288"/>
                  <a:gd name="T7" fmla="*/ 112 h 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8"/>
                  <a:gd name="T13" fmla="*/ 0 h 112"/>
                  <a:gd name="T14" fmla="*/ 288 w 288"/>
                  <a:gd name="T15" fmla="*/ 112 h 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8" h="112">
                    <a:moveTo>
                      <a:pt x="288" y="112"/>
                    </a:moveTo>
                    <a:cubicBezTo>
                      <a:pt x="256" y="72"/>
                      <a:pt x="224" y="32"/>
                      <a:pt x="192" y="16"/>
                    </a:cubicBezTo>
                    <a:cubicBezTo>
                      <a:pt x="160" y="0"/>
                      <a:pt x="128" y="0"/>
                      <a:pt x="96" y="16"/>
                    </a:cubicBezTo>
                    <a:cubicBezTo>
                      <a:pt x="64" y="32"/>
                      <a:pt x="32" y="72"/>
                      <a:pt x="0" y="11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7497" name="Freeform 138"/>
              <p:cNvSpPr>
                <a:spLocks/>
              </p:cNvSpPr>
              <p:nvPr/>
            </p:nvSpPr>
            <p:spPr bwMode="auto">
              <a:xfrm rot="10800000">
                <a:off x="2496" y="2880"/>
                <a:ext cx="912" cy="192"/>
              </a:xfrm>
              <a:custGeom>
                <a:avLst/>
                <a:gdLst>
                  <a:gd name="T0" fmla="*/ 0 w 912"/>
                  <a:gd name="T1" fmla="*/ 0 h 192"/>
                  <a:gd name="T2" fmla="*/ 480 w 912"/>
                  <a:gd name="T3" fmla="*/ 192 h 192"/>
                  <a:gd name="T4" fmla="*/ 912 w 912"/>
                  <a:gd name="T5" fmla="*/ 0 h 192"/>
                  <a:gd name="T6" fmla="*/ 0 60000 65536"/>
                  <a:gd name="T7" fmla="*/ 0 60000 65536"/>
                  <a:gd name="T8" fmla="*/ 0 60000 65536"/>
                  <a:gd name="T9" fmla="*/ 0 w 912"/>
                  <a:gd name="T10" fmla="*/ 0 h 192"/>
                  <a:gd name="T11" fmla="*/ 912 w 912"/>
                  <a:gd name="T12" fmla="*/ 192 h 19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12" h="192">
                    <a:moveTo>
                      <a:pt x="0" y="0"/>
                    </a:moveTo>
                    <a:cubicBezTo>
                      <a:pt x="164" y="96"/>
                      <a:pt x="328" y="192"/>
                      <a:pt x="480" y="192"/>
                    </a:cubicBezTo>
                    <a:cubicBezTo>
                      <a:pt x="632" y="192"/>
                      <a:pt x="772" y="96"/>
                      <a:pt x="912" y="0"/>
                    </a:cubicBezTo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7492" name="Line 148"/>
            <p:cNvSpPr>
              <a:spLocks noChangeShapeType="1"/>
            </p:cNvSpPr>
            <p:nvPr/>
          </p:nvSpPr>
          <p:spPr bwMode="auto">
            <a:xfrm>
              <a:off x="2971800" y="3200400"/>
              <a:ext cx="838200" cy="83820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3" name="Line 151"/>
            <p:cNvSpPr>
              <a:spLocks noChangeShapeType="1"/>
            </p:cNvSpPr>
            <p:nvPr/>
          </p:nvSpPr>
          <p:spPr bwMode="auto">
            <a:xfrm flipV="1">
              <a:off x="5638800" y="3200400"/>
              <a:ext cx="685800" cy="76200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514" name="Rectangle 154"/>
          <p:cNvSpPr>
            <a:spLocks noChangeArrowheads="1"/>
          </p:cNvSpPr>
          <p:nvPr/>
        </p:nvSpPr>
        <p:spPr bwMode="auto">
          <a:xfrm>
            <a:off x="228600" y="4343400"/>
            <a:ext cx="67468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lang="de-AT" altLang="en-US" sz="2000"/>
              <a:t>First row in the state is not altered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lang="de-AT" altLang="en-US" sz="2000"/>
              <a:t>1 byte circular shift is performed for second row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lang="de-AT" altLang="en-US" sz="2000"/>
              <a:t>2 byte cicular shift is performed with third row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lang="de-AT" altLang="en-US" sz="2000"/>
              <a:t>3 byte circular shift is performed with fourth row</a:t>
            </a:r>
          </a:p>
        </p:txBody>
      </p:sp>
      <p:sp>
        <p:nvSpPr>
          <p:cNvPr id="17515" name="Rectangle 155"/>
          <p:cNvSpPr>
            <a:spLocks noChangeArrowheads="1"/>
          </p:cNvSpPr>
          <p:nvPr/>
        </p:nvSpPr>
        <p:spPr bwMode="auto">
          <a:xfrm>
            <a:off x="914400" y="5867400"/>
            <a:ext cx="5638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de-AT" altLang="en-US"/>
              <a:t>Forward shift row transformation  ---  left shift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de-AT" altLang="en-US"/>
              <a:t>Inverse shift row transformation   ---  right shift</a:t>
            </a:r>
          </a:p>
        </p:txBody>
      </p:sp>
      <p:pic>
        <p:nvPicPr>
          <p:cNvPr id="175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95800"/>
            <a:ext cx="16002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 rot="10800000">
            <a:off x="8458200" y="5181600"/>
            <a:ext cx="685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80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7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7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78" grpId="0" animBg="1"/>
      <p:bldP spid="17479" grpId="0" animBg="1"/>
      <p:bldP spid="17480" grpId="0" animBg="1"/>
      <p:bldP spid="17481" grpId="0" animBg="1"/>
      <p:bldP spid="17508" grpId="0" animBg="1"/>
      <p:bldP spid="17509" grpId="0" animBg="1"/>
      <p:bldP spid="175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en-US" dirty="0" smtClean="0"/>
              <a:t>3- Mix Column Transformation</a:t>
            </a:r>
            <a:endParaRPr lang="en-US" altLang="en-US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67056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altLang="en-US" sz="2800" dirty="0" smtClean="0"/>
              <a:t>Each byte (new) in the column is a function of all four bytes in the column</a:t>
            </a:r>
          </a:p>
          <a:p>
            <a:pPr eaLnBrk="1" hangingPunct="1">
              <a:lnSpc>
                <a:spcPct val="90000"/>
              </a:lnSpc>
            </a:pPr>
            <a:r>
              <a:rPr lang="de-AT" altLang="en-US" sz="2800" dirty="0" smtClean="0"/>
              <a:t>Each 128 bit block would be multiply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de-AT" altLang="en-US" sz="2800" dirty="0" smtClean="0"/>
              <a:t>	with</a:t>
            </a:r>
          </a:p>
          <a:p>
            <a:pPr eaLnBrk="1" hangingPunct="1">
              <a:lnSpc>
                <a:spcPct val="90000"/>
              </a:lnSpc>
            </a:pPr>
            <a:r>
              <a:rPr lang="de-AT" altLang="en-US" sz="2800" dirty="0" smtClean="0"/>
              <a:t>Each element in the product matrix is the sum of the product of the elements of one row and column of other matrix.</a:t>
            </a:r>
          </a:p>
          <a:p>
            <a:pPr eaLnBrk="1" hangingPunct="1">
              <a:lnSpc>
                <a:spcPct val="90000"/>
              </a:lnSpc>
            </a:pPr>
            <a:r>
              <a:rPr lang="de-AT" altLang="en-US" sz="2800" dirty="0" smtClean="0"/>
              <a:t>Multiplication with 2 is one bit left shift</a:t>
            </a:r>
          </a:p>
          <a:p>
            <a:pPr lvl="1" eaLnBrk="1" hangingPunct="1">
              <a:lnSpc>
                <a:spcPct val="90000"/>
              </a:lnSpc>
            </a:pPr>
            <a:r>
              <a:rPr lang="de-AT" altLang="en-US" sz="2000" dirty="0" smtClean="0"/>
              <a:t>If leftmost bit of original value is 1, a bitwise XOR with 0001 1011 will be performed</a:t>
            </a:r>
            <a:endParaRPr lang="en-US" altLang="en-US" sz="2000" dirty="0" smtClean="0"/>
          </a:p>
        </p:txBody>
      </p:sp>
      <p:graphicFrame>
        <p:nvGraphicFramePr>
          <p:cNvPr id="5" name="Group 42"/>
          <p:cNvGraphicFramePr>
            <a:graphicFrameLocks/>
          </p:cNvGraphicFramePr>
          <p:nvPr/>
        </p:nvGraphicFramePr>
        <p:xfrm>
          <a:off x="7010400" y="2286000"/>
          <a:ext cx="1981200" cy="1219200"/>
        </p:xfrm>
        <a:graphic>
          <a:graphicData uri="http://schemas.openxmlformats.org/drawingml/2006/table">
            <a:tbl>
              <a:tblPr/>
              <a:tblGrid>
                <a:gridCol w="497728"/>
                <a:gridCol w="492872"/>
                <a:gridCol w="507440"/>
                <a:gridCol w="483160"/>
              </a:tblGrid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295400" y="3048000"/>
            <a:ext cx="5715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6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962400"/>
            <a:ext cx="16002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rot="10800000">
            <a:off x="8724900" y="5105400"/>
            <a:ext cx="3429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57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altLang="en-US" sz="4000" dirty="0" smtClean="0"/>
              <a:t>4- Add Round key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661275" cy="1219200"/>
          </a:xfrm>
        </p:spPr>
        <p:txBody>
          <a:bodyPr/>
          <a:lstStyle/>
          <a:p>
            <a:pPr eaLnBrk="1" hangingPunct="1"/>
            <a:r>
              <a:rPr lang="de-AT" altLang="en-US" sz="2400" smtClean="0"/>
              <a:t>128 bits of the block are XORed with 128 bits of round key</a:t>
            </a:r>
          </a:p>
        </p:txBody>
      </p:sp>
      <p:graphicFrame>
        <p:nvGraphicFramePr>
          <p:cNvPr id="54276" name="Group 4"/>
          <p:cNvGraphicFramePr>
            <a:graphicFrameLocks noGrp="1"/>
          </p:cNvGraphicFramePr>
          <p:nvPr/>
        </p:nvGraphicFramePr>
        <p:xfrm>
          <a:off x="533400" y="2514600"/>
          <a:ext cx="2209800" cy="1676400"/>
        </p:xfrm>
        <a:graphic>
          <a:graphicData uri="http://schemas.openxmlformats.org/drawingml/2006/table">
            <a:tbl>
              <a:tblPr/>
              <a:tblGrid>
                <a:gridCol w="552450"/>
                <a:gridCol w="552450"/>
                <a:gridCol w="566738"/>
                <a:gridCol w="53816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4360" name="Group 88"/>
          <p:cNvGraphicFramePr>
            <a:graphicFrameLocks noGrp="1"/>
          </p:cNvGraphicFramePr>
          <p:nvPr/>
        </p:nvGraphicFramePr>
        <p:xfrm>
          <a:off x="3200400" y="2514600"/>
          <a:ext cx="2286000" cy="1676400"/>
        </p:xfrm>
        <a:graphic>
          <a:graphicData uri="http://schemas.openxmlformats.org/drawingml/2006/table">
            <a:tbl>
              <a:tblPr/>
              <a:tblGrid>
                <a:gridCol w="573088"/>
                <a:gridCol w="569912"/>
                <a:gridCol w="584200"/>
                <a:gridCol w="55880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4330" name="Group 58"/>
          <p:cNvGraphicFramePr>
            <a:graphicFrameLocks noGrp="1"/>
          </p:cNvGraphicFramePr>
          <p:nvPr/>
        </p:nvGraphicFramePr>
        <p:xfrm>
          <a:off x="5867400" y="2514600"/>
          <a:ext cx="2209800" cy="1676400"/>
        </p:xfrm>
        <a:graphic>
          <a:graphicData uri="http://schemas.openxmlformats.org/drawingml/2006/table">
            <a:tbl>
              <a:tblPr/>
              <a:tblGrid>
                <a:gridCol w="554038"/>
                <a:gridCol w="550862"/>
                <a:gridCol w="565150"/>
                <a:gridCol w="53975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de-A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13" name="Rectangle 85"/>
          <p:cNvSpPr>
            <a:spLocks noChangeArrowheads="1"/>
          </p:cNvSpPr>
          <p:nvPr/>
        </p:nvSpPr>
        <p:spPr bwMode="auto">
          <a:xfrm>
            <a:off x="5410200" y="31242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de-AT" altLang="en-US" b="1">
                <a:solidFill>
                  <a:schemeClr val="tx2"/>
                </a:solidFill>
              </a:rPr>
              <a:t>=</a:t>
            </a:r>
          </a:p>
        </p:txBody>
      </p:sp>
      <p:sp>
        <p:nvSpPr>
          <p:cNvPr id="22614" name="Rectangle 86"/>
          <p:cNvSpPr>
            <a:spLocks noChangeArrowheads="1"/>
          </p:cNvSpPr>
          <p:nvPr/>
        </p:nvSpPr>
        <p:spPr bwMode="auto">
          <a:xfrm>
            <a:off x="2757488" y="3113088"/>
            <a:ext cx="419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1"/>
                </a:solidFill>
                <a:sym typeface="Symbol" panose="05050102010706020507" pitchFamily="18" charset="2"/>
              </a:rPr>
              <a:t></a:t>
            </a:r>
            <a:endParaRPr lang="de-AT" altLang="en-US" sz="2400" b="1">
              <a:solidFill>
                <a:schemeClr val="accent1"/>
              </a:solidFill>
              <a:sym typeface="Symbol" panose="05050102010706020507" pitchFamily="18" charset="2"/>
            </a:endParaRPr>
          </a:p>
        </p:txBody>
      </p:sp>
      <p:sp>
        <p:nvSpPr>
          <p:cNvPr id="22615" name="Rectangle 89"/>
          <p:cNvSpPr>
            <a:spLocks noChangeArrowheads="1"/>
          </p:cNvSpPr>
          <p:nvPr/>
        </p:nvSpPr>
        <p:spPr bwMode="auto">
          <a:xfrm>
            <a:off x="152400" y="47244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lang="de-AT" altLang="en-US" sz="2400"/>
              <a:t>Key expansion algorithm takes input 4 words (16 byte) and produce 44 words (156 byte)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lang="de-AT" altLang="en-US" sz="2400"/>
              <a:t>4 words round key is used for each round.</a:t>
            </a:r>
          </a:p>
        </p:txBody>
      </p:sp>
      <p:sp>
        <p:nvSpPr>
          <p:cNvPr id="22616" name="Freeform 93"/>
          <p:cNvSpPr>
            <a:spLocks/>
          </p:cNvSpPr>
          <p:nvPr/>
        </p:nvSpPr>
        <p:spPr bwMode="auto">
          <a:xfrm>
            <a:off x="1447800" y="1981200"/>
            <a:ext cx="2209800" cy="533400"/>
          </a:xfrm>
          <a:custGeom>
            <a:avLst/>
            <a:gdLst>
              <a:gd name="T0" fmla="*/ 0 w 720"/>
              <a:gd name="T1" fmla="*/ 0 h 240"/>
              <a:gd name="T2" fmla="*/ 2147483647 w 720"/>
              <a:gd name="T3" fmla="*/ 2147483647 h 240"/>
              <a:gd name="T4" fmla="*/ 2147483647 w 720"/>
              <a:gd name="T5" fmla="*/ 2147483647 h 240"/>
              <a:gd name="T6" fmla="*/ 0 60000 65536"/>
              <a:gd name="T7" fmla="*/ 0 60000 65536"/>
              <a:gd name="T8" fmla="*/ 0 60000 65536"/>
              <a:gd name="T9" fmla="*/ 0 w 720"/>
              <a:gd name="T10" fmla="*/ 0 h 240"/>
              <a:gd name="T11" fmla="*/ 720 w 720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240">
                <a:moveTo>
                  <a:pt x="0" y="0"/>
                </a:moveTo>
                <a:cubicBezTo>
                  <a:pt x="204" y="4"/>
                  <a:pt x="408" y="8"/>
                  <a:pt x="528" y="48"/>
                </a:cubicBezTo>
                <a:cubicBezTo>
                  <a:pt x="648" y="88"/>
                  <a:pt x="684" y="164"/>
                  <a:pt x="720" y="240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261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95800"/>
            <a:ext cx="1600200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/>
          <p:cNvCxnSpPr/>
          <p:nvPr/>
        </p:nvCxnSpPr>
        <p:spPr>
          <a:xfrm rot="10800000">
            <a:off x="8458200" y="6172200"/>
            <a:ext cx="685800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3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158037" cy="688976"/>
          </a:xfrm>
        </p:spPr>
        <p:txBody>
          <a:bodyPr/>
          <a:lstStyle/>
          <a:p>
            <a:pPr eaLnBrk="1" hangingPunct="1"/>
            <a:r>
              <a:rPr lang="de-AT" altLang="en-US" dirty="0" smtClean="0"/>
              <a:t>AES Process</a:t>
            </a:r>
          </a:p>
        </p:txBody>
      </p:sp>
      <p:grpSp>
        <p:nvGrpSpPr>
          <p:cNvPr id="23555" name="Group 123"/>
          <p:cNvGrpSpPr>
            <a:grpSpLocks/>
          </p:cNvGrpSpPr>
          <p:nvPr/>
        </p:nvGrpSpPr>
        <p:grpSpPr bwMode="auto">
          <a:xfrm>
            <a:off x="869950" y="1371600"/>
            <a:ext cx="7207250" cy="5029200"/>
            <a:chOff x="762000" y="1600200"/>
            <a:chExt cx="7207250" cy="5029200"/>
          </a:xfrm>
        </p:grpSpPr>
        <p:grpSp>
          <p:nvGrpSpPr>
            <p:cNvPr id="23556" name="Group 20"/>
            <p:cNvGrpSpPr>
              <a:grpSpLocks/>
            </p:cNvGrpSpPr>
            <p:nvPr/>
          </p:nvGrpSpPr>
          <p:grpSpPr bwMode="auto">
            <a:xfrm>
              <a:off x="2362200" y="1676400"/>
              <a:ext cx="304800" cy="304800"/>
              <a:chOff x="1248" y="1392"/>
              <a:chExt cx="192" cy="192"/>
            </a:xfrm>
          </p:grpSpPr>
          <p:sp>
            <p:nvSpPr>
              <p:cNvPr id="23661" name="Rectangle 4"/>
              <p:cNvSpPr>
                <a:spLocks noChangeArrowheads="1"/>
              </p:cNvSpPr>
              <p:nvPr/>
            </p:nvSpPr>
            <p:spPr bwMode="auto">
              <a:xfrm>
                <a:off x="1248" y="1392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2" name="Rectangle 5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3" name="Rectangle 6"/>
              <p:cNvSpPr>
                <a:spLocks noChangeArrowheads="1"/>
              </p:cNvSpPr>
              <p:nvPr/>
            </p:nvSpPr>
            <p:spPr bwMode="auto">
              <a:xfrm>
                <a:off x="1296" y="1392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4" name="Rectangle 7"/>
              <p:cNvSpPr>
                <a:spLocks noChangeArrowheads="1"/>
              </p:cNvSpPr>
              <p:nvPr/>
            </p:nvSpPr>
            <p:spPr bwMode="auto">
              <a:xfrm>
                <a:off x="1392" y="1392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5" name="Rectangle 8"/>
              <p:cNvSpPr>
                <a:spLocks noChangeArrowheads="1"/>
              </p:cNvSpPr>
              <p:nvPr/>
            </p:nvSpPr>
            <p:spPr bwMode="auto">
              <a:xfrm>
                <a:off x="1248" y="1440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6" name="Rectangle 9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7" name="Rectangle 10"/>
              <p:cNvSpPr>
                <a:spLocks noChangeArrowheads="1"/>
              </p:cNvSpPr>
              <p:nvPr/>
            </p:nvSpPr>
            <p:spPr bwMode="auto">
              <a:xfrm>
                <a:off x="1296" y="1440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8" name="Rectangle 11"/>
              <p:cNvSpPr>
                <a:spLocks noChangeArrowheads="1"/>
              </p:cNvSpPr>
              <p:nvPr/>
            </p:nvSpPr>
            <p:spPr bwMode="auto">
              <a:xfrm>
                <a:off x="1392" y="1440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9" name="Rectangle 12"/>
              <p:cNvSpPr>
                <a:spLocks noChangeArrowheads="1"/>
              </p:cNvSpPr>
              <p:nvPr/>
            </p:nvSpPr>
            <p:spPr bwMode="auto">
              <a:xfrm>
                <a:off x="1248" y="1488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0" name="Rectangle 13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1" name="Rectangle 14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2" name="Rectangle 15"/>
              <p:cNvSpPr>
                <a:spLocks noChangeArrowheads="1"/>
              </p:cNvSpPr>
              <p:nvPr/>
            </p:nvSpPr>
            <p:spPr bwMode="auto">
              <a:xfrm>
                <a:off x="1392" y="1488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3" name="Rectangle 16"/>
              <p:cNvSpPr>
                <a:spLocks noChangeArrowheads="1"/>
              </p:cNvSpPr>
              <p:nvPr/>
            </p:nvSpPr>
            <p:spPr bwMode="auto">
              <a:xfrm>
                <a:off x="1248" y="1536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4" name="Rectangle 17"/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5" name="Rectangle 18"/>
              <p:cNvSpPr>
                <a:spLocks noChangeArrowheads="1"/>
              </p:cNvSpPr>
              <p:nvPr/>
            </p:nvSpPr>
            <p:spPr bwMode="auto">
              <a:xfrm>
                <a:off x="1296" y="1536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76" name="Rectangle 19"/>
              <p:cNvSpPr>
                <a:spLocks noChangeArrowheads="1"/>
              </p:cNvSpPr>
              <p:nvPr/>
            </p:nvSpPr>
            <p:spPr bwMode="auto">
              <a:xfrm>
                <a:off x="1392" y="1536"/>
                <a:ext cx="48" cy="4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23557" name="Rectangle 21"/>
            <p:cNvSpPr>
              <a:spLocks noChangeArrowheads="1"/>
            </p:cNvSpPr>
            <p:nvPr/>
          </p:nvSpPr>
          <p:spPr bwMode="auto">
            <a:xfrm>
              <a:off x="1828800" y="2209800"/>
              <a:ext cx="1447800" cy="304800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Add round key</a:t>
              </a:r>
            </a:p>
          </p:txBody>
        </p:sp>
        <p:sp>
          <p:nvSpPr>
            <p:cNvPr id="23558" name="Rectangle 22"/>
            <p:cNvSpPr>
              <a:spLocks noChangeArrowheads="1"/>
            </p:cNvSpPr>
            <p:nvPr/>
          </p:nvSpPr>
          <p:spPr bwMode="auto">
            <a:xfrm>
              <a:off x="1828800" y="2895600"/>
              <a:ext cx="1447800" cy="304800"/>
            </a:xfrm>
            <a:prstGeom prst="rect">
              <a:avLst/>
            </a:prstGeom>
            <a:solidFill>
              <a:srgbClr val="33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Substitute byte</a:t>
              </a:r>
            </a:p>
          </p:txBody>
        </p:sp>
        <p:sp>
          <p:nvSpPr>
            <p:cNvPr id="23559" name="Rectangle 23"/>
            <p:cNvSpPr>
              <a:spLocks noChangeArrowheads="1"/>
            </p:cNvSpPr>
            <p:nvPr/>
          </p:nvSpPr>
          <p:spPr bwMode="auto">
            <a:xfrm>
              <a:off x="1828800" y="3352800"/>
              <a:ext cx="1447800" cy="30480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Shift rows</a:t>
              </a:r>
            </a:p>
          </p:txBody>
        </p:sp>
        <p:sp>
          <p:nvSpPr>
            <p:cNvPr id="23560" name="Rectangle 24"/>
            <p:cNvSpPr>
              <a:spLocks noChangeArrowheads="1"/>
            </p:cNvSpPr>
            <p:nvPr/>
          </p:nvSpPr>
          <p:spPr bwMode="auto">
            <a:xfrm>
              <a:off x="1828800" y="3810000"/>
              <a:ext cx="1447800" cy="304800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Mix columns</a:t>
              </a:r>
            </a:p>
          </p:txBody>
        </p:sp>
        <p:sp>
          <p:nvSpPr>
            <p:cNvPr id="23561" name="Rectangle 26"/>
            <p:cNvSpPr>
              <a:spLocks noChangeArrowheads="1"/>
            </p:cNvSpPr>
            <p:nvPr/>
          </p:nvSpPr>
          <p:spPr bwMode="auto">
            <a:xfrm>
              <a:off x="1828800" y="4267200"/>
              <a:ext cx="1447800" cy="304800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Add round key</a:t>
              </a:r>
            </a:p>
          </p:txBody>
        </p:sp>
        <p:sp>
          <p:nvSpPr>
            <p:cNvPr id="23562" name="Rectangle 27"/>
            <p:cNvSpPr>
              <a:spLocks noChangeArrowheads="1"/>
            </p:cNvSpPr>
            <p:nvPr/>
          </p:nvSpPr>
          <p:spPr bwMode="auto">
            <a:xfrm>
              <a:off x="1828800" y="4876800"/>
              <a:ext cx="1447800" cy="304800"/>
            </a:xfrm>
            <a:prstGeom prst="rect">
              <a:avLst/>
            </a:prstGeom>
            <a:solidFill>
              <a:srgbClr val="33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Substitute byte</a:t>
              </a:r>
            </a:p>
          </p:txBody>
        </p:sp>
        <p:sp>
          <p:nvSpPr>
            <p:cNvPr id="23563" name="Rectangle 28"/>
            <p:cNvSpPr>
              <a:spLocks noChangeArrowheads="1"/>
            </p:cNvSpPr>
            <p:nvPr/>
          </p:nvSpPr>
          <p:spPr bwMode="auto">
            <a:xfrm>
              <a:off x="1828800" y="5334000"/>
              <a:ext cx="1447800" cy="30480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Shift rows</a:t>
              </a:r>
            </a:p>
          </p:txBody>
        </p:sp>
        <p:sp>
          <p:nvSpPr>
            <p:cNvPr id="23564" name="Rectangle 29"/>
            <p:cNvSpPr>
              <a:spLocks noChangeArrowheads="1"/>
            </p:cNvSpPr>
            <p:nvPr/>
          </p:nvSpPr>
          <p:spPr bwMode="auto">
            <a:xfrm>
              <a:off x="1828800" y="5791200"/>
              <a:ext cx="1447800" cy="304800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de-AT" altLang="en-US" sz="1600">
                  <a:solidFill>
                    <a:schemeClr val="bg1"/>
                  </a:solidFill>
                </a:rPr>
                <a:t>Add round key</a:t>
              </a:r>
            </a:p>
          </p:txBody>
        </p:sp>
        <p:sp>
          <p:nvSpPr>
            <p:cNvPr id="23565" name="Line 64"/>
            <p:cNvSpPr>
              <a:spLocks noChangeShapeType="1"/>
            </p:cNvSpPr>
            <p:nvPr/>
          </p:nvSpPr>
          <p:spPr bwMode="auto">
            <a:xfrm>
              <a:off x="2514600" y="19812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566" name="Group 65"/>
            <p:cNvGrpSpPr>
              <a:grpSpLocks/>
            </p:cNvGrpSpPr>
            <p:nvPr/>
          </p:nvGrpSpPr>
          <p:grpSpPr bwMode="auto">
            <a:xfrm>
              <a:off x="2362200" y="6324600"/>
              <a:ext cx="304800" cy="304800"/>
              <a:chOff x="1248" y="1392"/>
              <a:chExt cx="192" cy="192"/>
            </a:xfrm>
          </p:grpSpPr>
          <p:sp>
            <p:nvSpPr>
              <p:cNvPr id="23645" name="Rectangle 66"/>
              <p:cNvSpPr>
                <a:spLocks noChangeArrowheads="1"/>
              </p:cNvSpPr>
              <p:nvPr/>
            </p:nvSpPr>
            <p:spPr bwMode="auto">
              <a:xfrm>
                <a:off x="1248" y="1392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6" name="Rectangle 67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7" name="Rectangle 68"/>
              <p:cNvSpPr>
                <a:spLocks noChangeArrowheads="1"/>
              </p:cNvSpPr>
              <p:nvPr/>
            </p:nvSpPr>
            <p:spPr bwMode="auto">
              <a:xfrm>
                <a:off x="1296" y="1392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8" name="Rectangle 69"/>
              <p:cNvSpPr>
                <a:spLocks noChangeArrowheads="1"/>
              </p:cNvSpPr>
              <p:nvPr/>
            </p:nvSpPr>
            <p:spPr bwMode="auto">
              <a:xfrm>
                <a:off x="1392" y="1392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9" name="Rectangle 70"/>
              <p:cNvSpPr>
                <a:spLocks noChangeArrowheads="1"/>
              </p:cNvSpPr>
              <p:nvPr/>
            </p:nvSpPr>
            <p:spPr bwMode="auto">
              <a:xfrm>
                <a:off x="1248" y="1440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0" name="Rectangle 71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1" name="Rectangle 72"/>
              <p:cNvSpPr>
                <a:spLocks noChangeArrowheads="1"/>
              </p:cNvSpPr>
              <p:nvPr/>
            </p:nvSpPr>
            <p:spPr bwMode="auto">
              <a:xfrm>
                <a:off x="1296" y="1440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2" name="Rectangle 73"/>
              <p:cNvSpPr>
                <a:spLocks noChangeArrowheads="1"/>
              </p:cNvSpPr>
              <p:nvPr/>
            </p:nvSpPr>
            <p:spPr bwMode="auto">
              <a:xfrm>
                <a:off x="1392" y="1440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3" name="Rectangle 74"/>
              <p:cNvSpPr>
                <a:spLocks noChangeArrowheads="1"/>
              </p:cNvSpPr>
              <p:nvPr/>
            </p:nvSpPr>
            <p:spPr bwMode="auto">
              <a:xfrm>
                <a:off x="1248" y="1488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4" name="Rectangle 75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5" name="Rectangle 76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6" name="Rectangle 77"/>
              <p:cNvSpPr>
                <a:spLocks noChangeArrowheads="1"/>
              </p:cNvSpPr>
              <p:nvPr/>
            </p:nvSpPr>
            <p:spPr bwMode="auto">
              <a:xfrm>
                <a:off x="1392" y="1488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7" name="Rectangle 78"/>
              <p:cNvSpPr>
                <a:spLocks noChangeArrowheads="1"/>
              </p:cNvSpPr>
              <p:nvPr/>
            </p:nvSpPr>
            <p:spPr bwMode="auto">
              <a:xfrm>
                <a:off x="1248" y="1536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8" name="Rectangle 79"/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59" name="Rectangle 80"/>
              <p:cNvSpPr>
                <a:spLocks noChangeArrowheads="1"/>
              </p:cNvSpPr>
              <p:nvPr/>
            </p:nvSpPr>
            <p:spPr bwMode="auto">
              <a:xfrm>
                <a:off x="1296" y="1536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60" name="Rectangle 81"/>
              <p:cNvSpPr>
                <a:spLocks noChangeArrowheads="1"/>
              </p:cNvSpPr>
              <p:nvPr/>
            </p:nvSpPr>
            <p:spPr bwMode="auto">
              <a:xfrm>
                <a:off x="1392" y="1536"/>
                <a:ext cx="48" cy="48"/>
              </a:xfrm>
              <a:prstGeom prst="rect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23567" name="Group 82"/>
            <p:cNvGrpSpPr>
              <a:grpSpLocks/>
            </p:cNvGrpSpPr>
            <p:nvPr/>
          </p:nvGrpSpPr>
          <p:grpSpPr bwMode="auto">
            <a:xfrm>
              <a:off x="5334000" y="1981200"/>
              <a:ext cx="533400" cy="533400"/>
              <a:chOff x="1248" y="1392"/>
              <a:chExt cx="192" cy="192"/>
            </a:xfrm>
          </p:grpSpPr>
          <p:sp>
            <p:nvSpPr>
              <p:cNvPr id="23629" name="Rectangle 83"/>
              <p:cNvSpPr>
                <a:spLocks noChangeArrowheads="1"/>
              </p:cNvSpPr>
              <p:nvPr/>
            </p:nvSpPr>
            <p:spPr bwMode="auto">
              <a:xfrm>
                <a:off x="1248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0" name="Rectangle 84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1" name="Rectangle 85"/>
              <p:cNvSpPr>
                <a:spLocks noChangeArrowheads="1"/>
              </p:cNvSpPr>
              <p:nvPr/>
            </p:nvSpPr>
            <p:spPr bwMode="auto">
              <a:xfrm>
                <a:off x="1296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2" name="Rectangle 86"/>
              <p:cNvSpPr>
                <a:spLocks noChangeArrowheads="1"/>
              </p:cNvSpPr>
              <p:nvPr/>
            </p:nvSpPr>
            <p:spPr bwMode="auto">
              <a:xfrm>
                <a:off x="1392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3" name="Rectangle 87"/>
              <p:cNvSpPr>
                <a:spLocks noChangeArrowheads="1"/>
              </p:cNvSpPr>
              <p:nvPr/>
            </p:nvSpPr>
            <p:spPr bwMode="auto">
              <a:xfrm>
                <a:off x="1248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4" name="Rectangle 88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5" name="Rectangle 89"/>
              <p:cNvSpPr>
                <a:spLocks noChangeArrowheads="1"/>
              </p:cNvSpPr>
              <p:nvPr/>
            </p:nvSpPr>
            <p:spPr bwMode="auto">
              <a:xfrm>
                <a:off x="1296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6" name="Rectangle 90"/>
              <p:cNvSpPr>
                <a:spLocks noChangeArrowheads="1"/>
              </p:cNvSpPr>
              <p:nvPr/>
            </p:nvSpPr>
            <p:spPr bwMode="auto">
              <a:xfrm>
                <a:off x="1392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7" name="Rectangle 91"/>
              <p:cNvSpPr>
                <a:spLocks noChangeArrowheads="1"/>
              </p:cNvSpPr>
              <p:nvPr/>
            </p:nvSpPr>
            <p:spPr bwMode="auto">
              <a:xfrm>
                <a:off x="1248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8" name="Rectangle 92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39" name="Rectangle 93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0" name="Rectangle 94"/>
              <p:cNvSpPr>
                <a:spLocks noChangeArrowheads="1"/>
              </p:cNvSpPr>
              <p:nvPr/>
            </p:nvSpPr>
            <p:spPr bwMode="auto">
              <a:xfrm>
                <a:off x="1392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1" name="Rectangle 95"/>
              <p:cNvSpPr>
                <a:spLocks noChangeArrowheads="1"/>
              </p:cNvSpPr>
              <p:nvPr/>
            </p:nvSpPr>
            <p:spPr bwMode="auto">
              <a:xfrm>
                <a:off x="1248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2" name="Rectangle 96"/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3" name="Rectangle 97"/>
              <p:cNvSpPr>
                <a:spLocks noChangeArrowheads="1"/>
              </p:cNvSpPr>
              <p:nvPr/>
            </p:nvSpPr>
            <p:spPr bwMode="auto">
              <a:xfrm>
                <a:off x="1296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44" name="Rectangle 98"/>
              <p:cNvSpPr>
                <a:spLocks noChangeArrowheads="1"/>
              </p:cNvSpPr>
              <p:nvPr/>
            </p:nvSpPr>
            <p:spPr bwMode="auto">
              <a:xfrm>
                <a:off x="1392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23568" name="Line 99"/>
            <p:cNvSpPr>
              <a:spLocks noChangeShapeType="1"/>
            </p:cNvSpPr>
            <p:nvPr/>
          </p:nvSpPr>
          <p:spPr bwMode="auto">
            <a:xfrm>
              <a:off x="762000" y="2667000"/>
              <a:ext cx="7162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100"/>
            <p:cNvSpPr>
              <a:spLocks noChangeShapeType="1"/>
            </p:cNvSpPr>
            <p:nvPr/>
          </p:nvSpPr>
          <p:spPr bwMode="auto">
            <a:xfrm>
              <a:off x="762000" y="4724400"/>
              <a:ext cx="7162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Rectangle 101"/>
            <p:cNvSpPr>
              <a:spLocks noChangeArrowheads="1"/>
            </p:cNvSpPr>
            <p:nvPr/>
          </p:nvSpPr>
          <p:spPr bwMode="auto">
            <a:xfrm>
              <a:off x="4953000" y="2133600"/>
              <a:ext cx="3603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accent1"/>
                  </a:solidFill>
                  <a:sym typeface="Symbol" panose="05050102010706020507" pitchFamily="18" charset="2"/>
                </a:rPr>
                <a:t></a:t>
              </a:r>
              <a:endParaRPr lang="de-AT" altLang="en-US" b="1">
                <a:solidFill>
                  <a:schemeClr val="accent1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71" name="AutoShape 103"/>
            <p:cNvSpPr>
              <a:spLocks noChangeArrowheads="1"/>
            </p:cNvSpPr>
            <p:nvPr/>
          </p:nvSpPr>
          <p:spPr bwMode="auto">
            <a:xfrm>
              <a:off x="3276600" y="2209800"/>
              <a:ext cx="1676400" cy="228600"/>
            </a:xfrm>
            <a:prstGeom prst="leftArrow">
              <a:avLst>
                <a:gd name="adj1" fmla="val 50000"/>
                <a:gd name="adj2" fmla="val 101377"/>
              </a:avLst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23572" name="Group 104"/>
            <p:cNvGrpSpPr>
              <a:grpSpLocks/>
            </p:cNvGrpSpPr>
            <p:nvPr/>
          </p:nvGrpSpPr>
          <p:grpSpPr bwMode="auto">
            <a:xfrm>
              <a:off x="5334000" y="4038600"/>
              <a:ext cx="533400" cy="533400"/>
              <a:chOff x="1248" y="1392"/>
              <a:chExt cx="192" cy="192"/>
            </a:xfrm>
          </p:grpSpPr>
          <p:sp>
            <p:nvSpPr>
              <p:cNvPr id="23613" name="Rectangle 105"/>
              <p:cNvSpPr>
                <a:spLocks noChangeArrowheads="1"/>
              </p:cNvSpPr>
              <p:nvPr/>
            </p:nvSpPr>
            <p:spPr bwMode="auto">
              <a:xfrm>
                <a:off x="1248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4" name="Rectangle 106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5" name="Rectangle 107"/>
              <p:cNvSpPr>
                <a:spLocks noChangeArrowheads="1"/>
              </p:cNvSpPr>
              <p:nvPr/>
            </p:nvSpPr>
            <p:spPr bwMode="auto">
              <a:xfrm>
                <a:off x="1296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6" name="Rectangle 108"/>
              <p:cNvSpPr>
                <a:spLocks noChangeArrowheads="1"/>
              </p:cNvSpPr>
              <p:nvPr/>
            </p:nvSpPr>
            <p:spPr bwMode="auto">
              <a:xfrm>
                <a:off x="1392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7" name="Rectangle 109"/>
              <p:cNvSpPr>
                <a:spLocks noChangeArrowheads="1"/>
              </p:cNvSpPr>
              <p:nvPr/>
            </p:nvSpPr>
            <p:spPr bwMode="auto">
              <a:xfrm>
                <a:off x="1248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8" name="Rectangle 110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9" name="Rectangle 111"/>
              <p:cNvSpPr>
                <a:spLocks noChangeArrowheads="1"/>
              </p:cNvSpPr>
              <p:nvPr/>
            </p:nvSpPr>
            <p:spPr bwMode="auto">
              <a:xfrm>
                <a:off x="1296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0" name="Rectangle 112"/>
              <p:cNvSpPr>
                <a:spLocks noChangeArrowheads="1"/>
              </p:cNvSpPr>
              <p:nvPr/>
            </p:nvSpPr>
            <p:spPr bwMode="auto">
              <a:xfrm>
                <a:off x="1392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1" name="Rectangle 113"/>
              <p:cNvSpPr>
                <a:spLocks noChangeArrowheads="1"/>
              </p:cNvSpPr>
              <p:nvPr/>
            </p:nvSpPr>
            <p:spPr bwMode="auto">
              <a:xfrm>
                <a:off x="1248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2" name="Rectangle 114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3" name="Rectangle 115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4" name="Rectangle 116"/>
              <p:cNvSpPr>
                <a:spLocks noChangeArrowheads="1"/>
              </p:cNvSpPr>
              <p:nvPr/>
            </p:nvSpPr>
            <p:spPr bwMode="auto">
              <a:xfrm>
                <a:off x="1392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5" name="Rectangle 117"/>
              <p:cNvSpPr>
                <a:spLocks noChangeArrowheads="1"/>
              </p:cNvSpPr>
              <p:nvPr/>
            </p:nvSpPr>
            <p:spPr bwMode="auto">
              <a:xfrm>
                <a:off x="1248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6" name="Rectangle 118"/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7" name="Rectangle 119"/>
              <p:cNvSpPr>
                <a:spLocks noChangeArrowheads="1"/>
              </p:cNvSpPr>
              <p:nvPr/>
            </p:nvSpPr>
            <p:spPr bwMode="auto">
              <a:xfrm>
                <a:off x="1296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28" name="Rectangle 120"/>
              <p:cNvSpPr>
                <a:spLocks noChangeArrowheads="1"/>
              </p:cNvSpPr>
              <p:nvPr/>
            </p:nvSpPr>
            <p:spPr bwMode="auto">
              <a:xfrm>
                <a:off x="1392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23573" name="Rectangle 121"/>
            <p:cNvSpPr>
              <a:spLocks noChangeArrowheads="1"/>
            </p:cNvSpPr>
            <p:nvPr/>
          </p:nvSpPr>
          <p:spPr bwMode="auto">
            <a:xfrm>
              <a:off x="4953000" y="4205288"/>
              <a:ext cx="36036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accent1"/>
                  </a:solidFill>
                  <a:sym typeface="Symbol" panose="05050102010706020507" pitchFamily="18" charset="2"/>
                </a:rPr>
                <a:t></a:t>
              </a:r>
              <a:endParaRPr lang="de-AT" altLang="en-US" b="1">
                <a:solidFill>
                  <a:schemeClr val="accent1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74" name="Rectangle 122"/>
            <p:cNvSpPr>
              <a:spLocks noChangeArrowheads="1"/>
            </p:cNvSpPr>
            <p:nvPr/>
          </p:nvSpPr>
          <p:spPr bwMode="auto">
            <a:xfrm>
              <a:off x="6400800" y="2057400"/>
              <a:ext cx="1492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accent1"/>
                  </a:solidFill>
                  <a:sym typeface="Symbol" panose="05050102010706020507" pitchFamily="18" charset="2"/>
                </a:rPr>
                <a:t>Initial round</a:t>
              </a:r>
              <a:endParaRPr lang="de-AT" altLang="en-US" b="1">
                <a:solidFill>
                  <a:schemeClr val="accent1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75" name="Rectangle 123"/>
            <p:cNvSpPr>
              <a:spLocks noChangeArrowheads="1"/>
            </p:cNvSpPr>
            <p:nvPr/>
          </p:nvSpPr>
          <p:spPr bwMode="auto">
            <a:xfrm>
              <a:off x="6477000" y="4114800"/>
              <a:ext cx="11493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accent1"/>
                  </a:solidFill>
                  <a:sym typeface="Symbol" panose="05050102010706020507" pitchFamily="18" charset="2"/>
                </a:rPr>
                <a:t>9 rounds</a:t>
              </a:r>
              <a:endParaRPr lang="de-AT" altLang="en-US" b="1">
                <a:solidFill>
                  <a:schemeClr val="accent1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76" name="Rectangle 124"/>
            <p:cNvSpPr>
              <a:spLocks noChangeArrowheads="1"/>
            </p:cNvSpPr>
            <p:nvPr/>
          </p:nvSpPr>
          <p:spPr bwMode="auto">
            <a:xfrm>
              <a:off x="6477000" y="5486400"/>
              <a:ext cx="1492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accent1"/>
                  </a:solidFill>
                  <a:sym typeface="Symbol" panose="05050102010706020507" pitchFamily="18" charset="2"/>
                </a:rPr>
                <a:t>final rounds</a:t>
              </a:r>
              <a:endParaRPr lang="de-AT" altLang="en-US" b="1">
                <a:solidFill>
                  <a:schemeClr val="accent1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77" name="AutoShape 125"/>
            <p:cNvSpPr>
              <a:spLocks noChangeArrowheads="1"/>
            </p:cNvSpPr>
            <p:nvPr/>
          </p:nvSpPr>
          <p:spPr bwMode="auto">
            <a:xfrm>
              <a:off x="3276600" y="4267200"/>
              <a:ext cx="1676400" cy="228600"/>
            </a:xfrm>
            <a:prstGeom prst="leftArrow">
              <a:avLst>
                <a:gd name="adj1" fmla="val 50000"/>
                <a:gd name="adj2" fmla="val 101377"/>
              </a:avLst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78" name="Line 126"/>
            <p:cNvSpPr>
              <a:spLocks noChangeShapeType="1"/>
            </p:cNvSpPr>
            <p:nvPr/>
          </p:nvSpPr>
          <p:spPr bwMode="auto">
            <a:xfrm>
              <a:off x="2514600" y="2514600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127"/>
            <p:cNvSpPr>
              <a:spLocks noChangeShapeType="1"/>
            </p:cNvSpPr>
            <p:nvPr/>
          </p:nvSpPr>
          <p:spPr bwMode="auto">
            <a:xfrm>
              <a:off x="2514600" y="32004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Line 128"/>
            <p:cNvSpPr>
              <a:spLocks noChangeShapeType="1"/>
            </p:cNvSpPr>
            <p:nvPr/>
          </p:nvSpPr>
          <p:spPr bwMode="auto">
            <a:xfrm>
              <a:off x="2514600" y="36576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Line 129"/>
            <p:cNvSpPr>
              <a:spLocks noChangeShapeType="1"/>
            </p:cNvSpPr>
            <p:nvPr/>
          </p:nvSpPr>
          <p:spPr bwMode="auto">
            <a:xfrm>
              <a:off x="2514600" y="4114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131"/>
            <p:cNvSpPr>
              <a:spLocks noChangeShapeType="1"/>
            </p:cNvSpPr>
            <p:nvPr/>
          </p:nvSpPr>
          <p:spPr bwMode="auto">
            <a:xfrm>
              <a:off x="2514600" y="45720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Line 132"/>
            <p:cNvSpPr>
              <a:spLocks noChangeShapeType="1"/>
            </p:cNvSpPr>
            <p:nvPr/>
          </p:nvSpPr>
          <p:spPr bwMode="auto">
            <a:xfrm>
              <a:off x="25146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Line 133"/>
            <p:cNvSpPr>
              <a:spLocks noChangeShapeType="1"/>
            </p:cNvSpPr>
            <p:nvPr/>
          </p:nvSpPr>
          <p:spPr bwMode="auto">
            <a:xfrm>
              <a:off x="2514600" y="5638800"/>
              <a:ext cx="0" cy="152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Line 134"/>
            <p:cNvSpPr>
              <a:spLocks noChangeShapeType="1"/>
            </p:cNvSpPr>
            <p:nvPr/>
          </p:nvSpPr>
          <p:spPr bwMode="auto">
            <a:xfrm>
              <a:off x="2514600" y="60960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Rectangle 135"/>
            <p:cNvSpPr>
              <a:spLocks noChangeArrowheads="1"/>
            </p:cNvSpPr>
            <p:nvPr/>
          </p:nvSpPr>
          <p:spPr bwMode="auto">
            <a:xfrm>
              <a:off x="2714625" y="1624013"/>
              <a:ext cx="10191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003300"/>
                  </a:solidFill>
                  <a:sym typeface="Symbol" panose="05050102010706020507" pitchFamily="18" charset="2"/>
                </a:rPr>
                <a:t>Plain text</a:t>
              </a:r>
              <a:endParaRPr lang="de-AT" altLang="en-US" sz="1600" i="1">
                <a:solidFill>
                  <a:srgbClr val="003300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87" name="Rectangle 136"/>
            <p:cNvSpPr>
              <a:spLocks noChangeArrowheads="1"/>
            </p:cNvSpPr>
            <p:nvPr/>
          </p:nvSpPr>
          <p:spPr bwMode="auto">
            <a:xfrm>
              <a:off x="2714625" y="6292850"/>
              <a:ext cx="11668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003300"/>
                  </a:solidFill>
                  <a:sym typeface="Symbol" panose="05050102010706020507" pitchFamily="18" charset="2"/>
                </a:rPr>
                <a:t>Cipher text</a:t>
              </a:r>
              <a:endParaRPr lang="de-AT" altLang="en-US" sz="1600" i="1">
                <a:solidFill>
                  <a:srgbClr val="003300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88" name="Line 138"/>
            <p:cNvSpPr>
              <a:spLocks noChangeShapeType="1"/>
            </p:cNvSpPr>
            <p:nvPr/>
          </p:nvSpPr>
          <p:spPr bwMode="auto">
            <a:xfrm flipH="1">
              <a:off x="1447800" y="4648200"/>
              <a:ext cx="1066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9" name="Line 139"/>
            <p:cNvSpPr>
              <a:spLocks noChangeShapeType="1"/>
            </p:cNvSpPr>
            <p:nvPr/>
          </p:nvSpPr>
          <p:spPr bwMode="auto">
            <a:xfrm flipV="1">
              <a:off x="1447800" y="2743200"/>
              <a:ext cx="0" cy="1905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0" name="Line 140"/>
            <p:cNvSpPr>
              <a:spLocks noChangeShapeType="1"/>
            </p:cNvSpPr>
            <p:nvPr/>
          </p:nvSpPr>
          <p:spPr bwMode="auto">
            <a:xfrm>
              <a:off x="1447800" y="2743200"/>
              <a:ext cx="1066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Rectangle 141"/>
            <p:cNvSpPr>
              <a:spLocks noChangeArrowheads="1"/>
            </p:cNvSpPr>
            <p:nvPr/>
          </p:nvSpPr>
          <p:spPr bwMode="auto">
            <a:xfrm>
              <a:off x="5029200" y="1600200"/>
              <a:ext cx="11541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003300"/>
                  </a:solidFill>
                  <a:sym typeface="Symbol" panose="05050102010706020507" pitchFamily="18" charset="2"/>
                </a:rPr>
                <a:t>Cipher key</a:t>
              </a:r>
              <a:endParaRPr lang="de-AT" altLang="en-US" sz="1600" i="1">
                <a:solidFill>
                  <a:srgbClr val="003300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92" name="Rectangle 142"/>
            <p:cNvSpPr>
              <a:spLocks noChangeArrowheads="1"/>
            </p:cNvSpPr>
            <p:nvPr/>
          </p:nvSpPr>
          <p:spPr bwMode="auto">
            <a:xfrm>
              <a:off x="5029200" y="3702050"/>
              <a:ext cx="11541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003300"/>
                  </a:solidFill>
                  <a:sym typeface="Symbol" panose="05050102010706020507" pitchFamily="18" charset="2"/>
                </a:rPr>
                <a:t>Round key</a:t>
              </a:r>
              <a:endParaRPr lang="de-AT" altLang="en-US" sz="1600" i="1">
                <a:solidFill>
                  <a:srgbClr val="003300"/>
                </a:solidFill>
                <a:sym typeface="Symbol" panose="05050102010706020507" pitchFamily="18" charset="2"/>
              </a:endParaRPr>
            </a:p>
          </p:txBody>
        </p:sp>
        <p:grpSp>
          <p:nvGrpSpPr>
            <p:cNvPr id="23593" name="Group 143"/>
            <p:cNvGrpSpPr>
              <a:grpSpLocks/>
            </p:cNvGrpSpPr>
            <p:nvPr/>
          </p:nvGrpSpPr>
          <p:grpSpPr bwMode="auto">
            <a:xfrm>
              <a:off x="5334000" y="5594350"/>
              <a:ext cx="533400" cy="533400"/>
              <a:chOff x="1248" y="1392"/>
              <a:chExt cx="192" cy="192"/>
            </a:xfrm>
          </p:grpSpPr>
          <p:sp>
            <p:nvSpPr>
              <p:cNvPr id="23597" name="Rectangle 144"/>
              <p:cNvSpPr>
                <a:spLocks noChangeArrowheads="1"/>
              </p:cNvSpPr>
              <p:nvPr/>
            </p:nvSpPr>
            <p:spPr bwMode="auto">
              <a:xfrm>
                <a:off x="1248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98" name="Rectangle 145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99" name="Rectangle 146"/>
              <p:cNvSpPr>
                <a:spLocks noChangeArrowheads="1"/>
              </p:cNvSpPr>
              <p:nvPr/>
            </p:nvSpPr>
            <p:spPr bwMode="auto">
              <a:xfrm>
                <a:off x="1296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0" name="Rectangle 147"/>
              <p:cNvSpPr>
                <a:spLocks noChangeArrowheads="1"/>
              </p:cNvSpPr>
              <p:nvPr/>
            </p:nvSpPr>
            <p:spPr bwMode="auto">
              <a:xfrm>
                <a:off x="1392" y="1392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1" name="Rectangle 148"/>
              <p:cNvSpPr>
                <a:spLocks noChangeArrowheads="1"/>
              </p:cNvSpPr>
              <p:nvPr/>
            </p:nvSpPr>
            <p:spPr bwMode="auto">
              <a:xfrm>
                <a:off x="1248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2" name="Rectangle 149"/>
              <p:cNvSpPr>
                <a:spLocks noChangeArrowheads="1"/>
              </p:cNvSpPr>
              <p:nvPr/>
            </p:nvSpPr>
            <p:spPr bwMode="auto">
              <a:xfrm>
                <a:off x="1344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3" name="Rectangle 150"/>
              <p:cNvSpPr>
                <a:spLocks noChangeArrowheads="1"/>
              </p:cNvSpPr>
              <p:nvPr/>
            </p:nvSpPr>
            <p:spPr bwMode="auto">
              <a:xfrm>
                <a:off x="1296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4" name="Rectangle 151"/>
              <p:cNvSpPr>
                <a:spLocks noChangeArrowheads="1"/>
              </p:cNvSpPr>
              <p:nvPr/>
            </p:nvSpPr>
            <p:spPr bwMode="auto">
              <a:xfrm>
                <a:off x="1392" y="1440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5" name="Rectangle 152"/>
              <p:cNvSpPr>
                <a:spLocks noChangeArrowheads="1"/>
              </p:cNvSpPr>
              <p:nvPr/>
            </p:nvSpPr>
            <p:spPr bwMode="auto">
              <a:xfrm>
                <a:off x="1248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6" name="Rectangle 153"/>
              <p:cNvSpPr>
                <a:spLocks noChangeArrowheads="1"/>
              </p:cNvSpPr>
              <p:nvPr/>
            </p:nvSpPr>
            <p:spPr bwMode="auto">
              <a:xfrm>
                <a:off x="1344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7" name="Rectangle 154"/>
              <p:cNvSpPr>
                <a:spLocks noChangeArrowheads="1"/>
              </p:cNvSpPr>
              <p:nvPr/>
            </p:nvSpPr>
            <p:spPr bwMode="auto">
              <a:xfrm>
                <a:off x="1296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8" name="Rectangle 155"/>
              <p:cNvSpPr>
                <a:spLocks noChangeArrowheads="1"/>
              </p:cNvSpPr>
              <p:nvPr/>
            </p:nvSpPr>
            <p:spPr bwMode="auto">
              <a:xfrm>
                <a:off x="1392" y="1488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09" name="Rectangle 156"/>
              <p:cNvSpPr>
                <a:spLocks noChangeArrowheads="1"/>
              </p:cNvSpPr>
              <p:nvPr/>
            </p:nvSpPr>
            <p:spPr bwMode="auto">
              <a:xfrm>
                <a:off x="1248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0" name="Rectangle 157"/>
              <p:cNvSpPr>
                <a:spLocks noChangeArrowheads="1"/>
              </p:cNvSpPr>
              <p:nvPr/>
            </p:nvSpPr>
            <p:spPr bwMode="auto">
              <a:xfrm>
                <a:off x="1344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1" name="Rectangle 158"/>
              <p:cNvSpPr>
                <a:spLocks noChangeArrowheads="1"/>
              </p:cNvSpPr>
              <p:nvPr/>
            </p:nvSpPr>
            <p:spPr bwMode="auto">
              <a:xfrm>
                <a:off x="1296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612" name="Rectangle 159"/>
              <p:cNvSpPr>
                <a:spLocks noChangeArrowheads="1"/>
              </p:cNvSpPr>
              <p:nvPr/>
            </p:nvSpPr>
            <p:spPr bwMode="auto">
              <a:xfrm>
                <a:off x="1392" y="1536"/>
                <a:ext cx="48" cy="48"/>
              </a:xfrm>
              <a:prstGeom prst="rect">
                <a:avLst/>
              </a:prstGeom>
              <a:solidFill>
                <a:srgbClr val="CC99FF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23594" name="Rectangle 160"/>
            <p:cNvSpPr>
              <a:spLocks noChangeArrowheads="1"/>
            </p:cNvSpPr>
            <p:nvPr/>
          </p:nvSpPr>
          <p:spPr bwMode="auto">
            <a:xfrm>
              <a:off x="4953000" y="5761038"/>
              <a:ext cx="36036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accent1"/>
                  </a:solidFill>
                  <a:sym typeface="Symbol" panose="05050102010706020507" pitchFamily="18" charset="2"/>
                </a:rPr>
                <a:t></a:t>
              </a:r>
              <a:endParaRPr lang="de-AT" altLang="en-US" b="1">
                <a:solidFill>
                  <a:schemeClr val="accent1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23595" name="AutoShape 161"/>
            <p:cNvSpPr>
              <a:spLocks noChangeArrowheads="1"/>
            </p:cNvSpPr>
            <p:nvPr/>
          </p:nvSpPr>
          <p:spPr bwMode="auto">
            <a:xfrm>
              <a:off x="3276600" y="5822950"/>
              <a:ext cx="1676400" cy="228600"/>
            </a:xfrm>
            <a:prstGeom prst="leftArrow">
              <a:avLst>
                <a:gd name="adj1" fmla="val 50000"/>
                <a:gd name="adj2" fmla="val 101377"/>
              </a:avLst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96" name="Rectangle 162"/>
            <p:cNvSpPr>
              <a:spLocks noChangeArrowheads="1"/>
            </p:cNvSpPr>
            <p:nvPr/>
          </p:nvSpPr>
          <p:spPr bwMode="auto">
            <a:xfrm>
              <a:off x="5029200" y="5257800"/>
              <a:ext cx="11541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003300"/>
                  </a:solidFill>
                  <a:sym typeface="Symbol" panose="05050102010706020507" pitchFamily="18" charset="2"/>
                </a:rPr>
                <a:t>Round key</a:t>
              </a:r>
              <a:endParaRPr lang="de-AT" altLang="en-US" sz="1600" i="1">
                <a:solidFill>
                  <a:srgbClr val="003300"/>
                </a:solidFill>
                <a:sym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37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AT" altLang="en-US" dirty="0" smtClean="0"/>
              <a:t>Key Expansion   </a:t>
            </a:r>
            <a:r>
              <a:rPr lang="de-AT" altLang="en-US" sz="3200" dirty="0" smtClean="0"/>
              <a:t>1/2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838200" y="2057400"/>
            <a:ext cx="7620000" cy="2438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63538" indent="-3635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de-AT" altLang="en-US" sz="2400"/>
              <a:t>Input is cipher key = 128 bits = 16 bytes = 4 words </a:t>
            </a:r>
          </a:p>
          <a:p>
            <a:pPr eaLnBrk="1" hangingPunct="1"/>
            <a:endParaRPr lang="de-AT" altLang="en-US" sz="800"/>
          </a:p>
          <a:p>
            <a:pPr eaLnBrk="1" hangingPunct="1">
              <a:buFontTx/>
              <a:buChar char="-"/>
            </a:pPr>
            <a:r>
              <a:rPr lang="de-AT" altLang="en-US" sz="2400"/>
              <a:t>Output = 1248 bits = 156 bytes = 44 words</a:t>
            </a:r>
          </a:p>
          <a:p>
            <a:pPr eaLnBrk="1" hangingPunct="1"/>
            <a:endParaRPr lang="de-AT" altLang="en-US" sz="800"/>
          </a:p>
          <a:p>
            <a:pPr eaLnBrk="1" hangingPunct="1">
              <a:buFontTx/>
              <a:buChar char="-"/>
            </a:pPr>
            <a:r>
              <a:rPr lang="de-AT" altLang="en-US" sz="2400"/>
              <a:t>The key expansion algorithm reduced cryptoanalysis attacks, it eliminates the symmetry.</a:t>
            </a:r>
          </a:p>
          <a:p>
            <a:pPr eaLnBrk="1" hangingPunct="1"/>
            <a:endParaRPr lang="de-AT" altLang="en-US" sz="800"/>
          </a:p>
          <a:p>
            <a:pPr eaLnBrk="1" hangingPunct="1">
              <a:buFontTx/>
              <a:buChar char="-"/>
            </a:pPr>
            <a:r>
              <a:rPr lang="de-AT" altLang="en-US" sz="2400"/>
              <a:t>Cipher key is used in initial round.</a:t>
            </a:r>
            <a:endParaRPr lang="de-AT" altLang="en-US"/>
          </a:p>
        </p:txBody>
      </p:sp>
    </p:spTree>
    <p:extLst>
      <p:ext uri="{BB962C8B-B14F-4D97-AF65-F5344CB8AC3E}">
        <p14:creationId xmlns:p14="http://schemas.microsoft.com/office/powerpoint/2010/main" val="371741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Cipher Example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52600"/>
            <a:ext cx="8382000" cy="762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 smtClean="0"/>
              <a:t>Input = 32  43  f6  a8  88  5a  30  8d  31  31  98  a2  e0  37  07  34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 smtClean="0"/>
              <a:t>Cipher Key = 2b  7e  15  16  28  ae  d2  a6  ab  f7  15  88  09  cf  4f  3c</a:t>
            </a:r>
          </a:p>
        </p:txBody>
      </p:sp>
      <p:grpSp>
        <p:nvGrpSpPr>
          <p:cNvPr id="26628" name="Group 693"/>
          <p:cNvGrpSpPr>
            <a:grpSpLocks/>
          </p:cNvGrpSpPr>
          <p:nvPr/>
        </p:nvGrpSpPr>
        <p:grpSpPr bwMode="auto">
          <a:xfrm>
            <a:off x="0" y="2514600"/>
            <a:ext cx="8534400" cy="457200"/>
            <a:chOff x="0" y="1584"/>
            <a:chExt cx="5376" cy="288"/>
          </a:xfrm>
        </p:grpSpPr>
        <p:sp>
          <p:nvSpPr>
            <p:cNvPr id="27116" name="Rectangle 4"/>
            <p:cNvSpPr>
              <a:spLocks noChangeArrowheads="1"/>
            </p:cNvSpPr>
            <p:nvPr/>
          </p:nvSpPr>
          <p:spPr bwMode="auto">
            <a:xfrm>
              <a:off x="0" y="1584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47675" indent="-4476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Round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Number</a:t>
              </a:r>
            </a:p>
          </p:txBody>
        </p:sp>
        <p:sp>
          <p:nvSpPr>
            <p:cNvPr id="27117" name="Rectangle 6"/>
            <p:cNvSpPr>
              <a:spLocks noChangeArrowheads="1"/>
            </p:cNvSpPr>
            <p:nvPr/>
          </p:nvSpPr>
          <p:spPr bwMode="auto">
            <a:xfrm>
              <a:off x="864" y="1584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47675" indent="-4476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Start of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Round</a:t>
              </a:r>
            </a:p>
          </p:txBody>
        </p:sp>
        <p:sp>
          <p:nvSpPr>
            <p:cNvPr id="27118" name="Rectangle 7"/>
            <p:cNvSpPr>
              <a:spLocks noChangeArrowheads="1"/>
            </p:cNvSpPr>
            <p:nvPr/>
          </p:nvSpPr>
          <p:spPr bwMode="auto">
            <a:xfrm>
              <a:off x="1824" y="1584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47675" indent="-4476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After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Sub Bytes</a:t>
              </a:r>
            </a:p>
          </p:txBody>
        </p:sp>
        <p:sp>
          <p:nvSpPr>
            <p:cNvPr id="27119" name="Rectangle 8"/>
            <p:cNvSpPr>
              <a:spLocks noChangeArrowheads="1"/>
            </p:cNvSpPr>
            <p:nvPr/>
          </p:nvSpPr>
          <p:spPr bwMode="auto">
            <a:xfrm>
              <a:off x="2832" y="1584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47675" indent="-4476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After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Shift Rows</a:t>
              </a:r>
            </a:p>
          </p:txBody>
        </p:sp>
        <p:sp>
          <p:nvSpPr>
            <p:cNvPr id="27120" name="Rectangle 9"/>
            <p:cNvSpPr>
              <a:spLocks noChangeArrowheads="1"/>
            </p:cNvSpPr>
            <p:nvPr/>
          </p:nvSpPr>
          <p:spPr bwMode="auto">
            <a:xfrm>
              <a:off x="3792" y="1584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47675" indent="-4476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After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Mix Columns</a:t>
              </a:r>
            </a:p>
          </p:txBody>
        </p:sp>
        <p:sp>
          <p:nvSpPr>
            <p:cNvPr id="27121" name="Rectangle 10"/>
            <p:cNvSpPr>
              <a:spLocks noChangeArrowheads="1"/>
            </p:cNvSpPr>
            <p:nvPr/>
          </p:nvSpPr>
          <p:spPr bwMode="auto">
            <a:xfrm>
              <a:off x="4752" y="1584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447675" indent="-4476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Round Key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US" altLang="en-US" sz="1200"/>
                <a:t>Value</a:t>
              </a:r>
            </a:p>
          </p:txBody>
        </p:sp>
      </p:grpSp>
      <p:graphicFrame>
        <p:nvGraphicFramePr>
          <p:cNvPr id="70978" name="Group 322"/>
          <p:cNvGraphicFramePr>
            <a:graphicFrameLocks noGrp="1"/>
          </p:cNvGraphicFramePr>
          <p:nvPr/>
        </p:nvGraphicFramePr>
        <p:xfrm>
          <a:off x="990600" y="3048000"/>
          <a:ext cx="1468438" cy="1382713"/>
        </p:xfrm>
        <a:graphic>
          <a:graphicData uri="http://schemas.openxmlformats.org/drawingml/2006/table">
            <a:tbl>
              <a:tblPr/>
              <a:tblGrid>
                <a:gridCol w="380999"/>
                <a:gridCol w="377826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0981" name="Group 325"/>
          <p:cNvGraphicFramePr>
            <a:graphicFrameLocks noGrp="1"/>
          </p:cNvGraphicFramePr>
          <p:nvPr/>
        </p:nvGraphicFramePr>
        <p:xfrm>
          <a:off x="2667000" y="3048000"/>
          <a:ext cx="1392238" cy="1382713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068" name="Group 412"/>
          <p:cNvGraphicFramePr>
            <a:graphicFrameLocks noGrp="1"/>
          </p:cNvGraphicFramePr>
          <p:nvPr/>
        </p:nvGraphicFramePr>
        <p:xfrm>
          <a:off x="4267200" y="3048000"/>
          <a:ext cx="1392238" cy="1382713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347" name="Group 691"/>
          <p:cNvGraphicFramePr>
            <a:graphicFrameLocks noGrp="1"/>
          </p:cNvGraphicFramePr>
          <p:nvPr/>
        </p:nvGraphicFramePr>
        <p:xfrm>
          <a:off x="5867400" y="3048000"/>
          <a:ext cx="1392238" cy="1371601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260" name="Group 604"/>
          <p:cNvGraphicFramePr>
            <a:graphicFrameLocks noGrp="1"/>
          </p:cNvGraphicFramePr>
          <p:nvPr/>
        </p:nvGraphicFramePr>
        <p:xfrm>
          <a:off x="1066800" y="4876800"/>
          <a:ext cx="1392238" cy="1382713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84175"/>
                <a:gridCol w="325438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149" name="Group 493"/>
          <p:cNvGraphicFramePr>
            <a:graphicFrameLocks noGrp="1"/>
          </p:cNvGraphicFramePr>
          <p:nvPr/>
        </p:nvGraphicFramePr>
        <p:xfrm>
          <a:off x="2667000" y="4876800"/>
          <a:ext cx="1392238" cy="1382713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350" name="Group 694"/>
          <p:cNvGraphicFramePr>
            <a:graphicFrameLocks noGrp="1"/>
          </p:cNvGraphicFramePr>
          <p:nvPr/>
        </p:nvGraphicFramePr>
        <p:xfrm>
          <a:off x="4267200" y="4876800"/>
          <a:ext cx="1392238" cy="1409701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352" name="Group 696"/>
          <p:cNvGraphicFramePr>
            <a:graphicFrameLocks noGrp="1"/>
          </p:cNvGraphicFramePr>
          <p:nvPr/>
        </p:nvGraphicFramePr>
        <p:xfrm>
          <a:off x="5867400" y="4876800"/>
          <a:ext cx="1392238" cy="1382713"/>
        </p:xfrm>
        <a:graphic>
          <a:graphicData uri="http://schemas.openxmlformats.org/drawingml/2006/table">
            <a:tbl>
              <a:tblPr/>
              <a:tblGrid>
                <a:gridCol w="347663"/>
                <a:gridCol w="338137"/>
                <a:gridCol w="358775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230" name="Group 574"/>
          <p:cNvGraphicFramePr>
            <a:graphicFrameLocks noGrp="1"/>
          </p:cNvGraphicFramePr>
          <p:nvPr/>
        </p:nvGraphicFramePr>
        <p:xfrm>
          <a:off x="7523163" y="4876800"/>
          <a:ext cx="1392238" cy="1382713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872" name="Rectangle 697"/>
          <p:cNvSpPr>
            <a:spLocks noChangeArrowheads="1"/>
          </p:cNvSpPr>
          <p:nvPr/>
        </p:nvSpPr>
        <p:spPr bwMode="auto">
          <a:xfrm>
            <a:off x="8915400" y="3581400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/>
              <a:t>=</a:t>
            </a:r>
          </a:p>
        </p:txBody>
      </p:sp>
      <p:sp>
        <p:nvSpPr>
          <p:cNvPr id="26873" name="Rectangle 698"/>
          <p:cNvSpPr>
            <a:spLocks noChangeArrowheads="1"/>
          </p:cNvSpPr>
          <p:nvPr/>
        </p:nvSpPr>
        <p:spPr bwMode="auto">
          <a:xfrm>
            <a:off x="8915400" y="5334000"/>
            <a:ext cx="304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en-US"/>
              <a:t>=</a:t>
            </a:r>
          </a:p>
        </p:txBody>
      </p:sp>
      <p:pic>
        <p:nvPicPr>
          <p:cNvPr id="26874" name="Picture 23" descr="XOR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7600"/>
            <a:ext cx="14605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75" name="Picture 24" descr="XOR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486400"/>
            <a:ext cx="14605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990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32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990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43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990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f6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1371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88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990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a8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1371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5a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1371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8d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1371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30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1752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31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1752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98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1752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31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752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a2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20574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37</a:t>
            </a: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20574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e0</a:t>
            </a: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0574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07</a:t>
            </a: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20574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34</a:t>
            </a: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5438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2b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75438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7e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5438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15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7848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28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5438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16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7848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ae</a:t>
            </a:r>
            <a:endParaRPr lang="en-US" sz="1200" kern="0" dirty="0">
              <a:latin typeface="+mn-lt"/>
            </a:endParaRP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7848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a6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7848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d2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229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f7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8229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88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8229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15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8229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ab</a:t>
            </a:r>
            <a:endParaRPr lang="en-US" sz="1200" kern="0" dirty="0">
              <a:latin typeface="+mn-lt"/>
            </a:endParaRP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5344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09</a:t>
            </a: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85344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cf</a:t>
            </a:r>
            <a:endParaRPr lang="en-US" sz="1200" kern="0" dirty="0">
              <a:latin typeface="+mn-lt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85344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4f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85344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32</a:t>
            </a:r>
          </a:p>
        </p:txBody>
      </p:sp>
      <p:graphicFrame>
        <p:nvGraphicFramePr>
          <p:cNvPr id="61" name="Group 691"/>
          <p:cNvGraphicFramePr>
            <a:graphicFrameLocks noGrp="1"/>
          </p:cNvGraphicFramePr>
          <p:nvPr/>
        </p:nvGraphicFramePr>
        <p:xfrm>
          <a:off x="7523163" y="3048000"/>
          <a:ext cx="1392238" cy="1371601"/>
        </p:xfrm>
        <a:graphic>
          <a:graphicData uri="http://schemas.openxmlformats.org/drawingml/2006/table">
            <a:tbl>
              <a:tblPr/>
              <a:tblGrid>
                <a:gridCol w="347663"/>
                <a:gridCol w="334962"/>
                <a:gridCol w="361950"/>
                <a:gridCol w="347663"/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1066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39</a:t>
            </a:r>
          </a:p>
        </p:txBody>
      </p:sp>
      <p:sp>
        <p:nvSpPr>
          <p:cNvPr id="64" name="Rectangle 3"/>
          <p:cNvSpPr txBox="1">
            <a:spLocks noChangeArrowheads="1"/>
          </p:cNvSpPr>
          <p:nvPr/>
        </p:nvSpPr>
        <p:spPr bwMode="auto">
          <a:xfrm>
            <a:off x="1066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25</a:t>
            </a:r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066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84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 bwMode="auto">
          <a:xfrm>
            <a:off x="1447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02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066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1d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1447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dc</a:t>
            </a:r>
          </a:p>
        </p:txBody>
      </p: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1447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fb</a:t>
            </a:r>
            <a:endParaRPr lang="en-US" sz="1200" kern="0" dirty="0">
              <a:latin typeface="+mn-lt"/>
            </a:endParaRPr>
          </a:p>
        </p:txBody>
      </p:sp>
      <p:sp>
        <p:nvSpPr>
          <p:cNvPr id="70" name="Rectangle 3"/>
          <p:cNvSpPr txBox="1">
            <a:spLocks noChangeArrowheads="1"/>
          </p:cNvSpPr>
          <p:nvPr/>
        </p:nvSpPr>
        <p:spPr bwMode="auto">
          <a:xfrm>
            <a:off x="1447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09</a:t>
            </a:r>
          </a:p>
        </p:txBody>
      </p:sp>
      <p:sp>
        <p:nvSpPr>
          <p:cNvPr id="71" name="Rectangle 3"/>
          <p:cNvSpPr txBox="1">
            <a:spLocks noChangeArrowheads="1"/>
          </p:cNvSpPr>
          <p:nvPr/>
        </p:nvSpPr>
        <p:spPr bwMode="auto">
          <a:xfrm>
            <a:off x="1828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dc</a:t>
            </a:r>
          </a:p>
        </p:txBody>
      </p:sp>
      <p:sp>
        <p:nvSpPr>
          <p:cNvPr id="72" name="Rectangle 3"/>
          <p:cNvSpPr txBox="1">
            <a:spLocks noChangeArrowheads="1"/>
          </p:cNvSpPr>
          <p:nvPr/>
        </p:nvSpPr>
        <p:spPr bwMode="auto">
          <a:xfrm>
            <a:off x="1828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85</a:t>
            </a:r>
          </a:p>
        </p:txBody>
      </p:sp>
      <p:sp>
        <p:nvSpPr>
          <p:cNvPr id="73" name="Rectangle 3"/>
          <p:cNvSpPr txBox="1">
            <a:spLocks noChangeArrowheads="1"/>
          </p:cNvSpPr>
          <p:nvPr/>
        </p:nvSpPr>
        <p:spPr bwMode="auto">
          <a:xfrm>
            <a:off x="1828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11</a:t>
            </a: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 bwMode="auto">
          <a:xfrm>
            <a:off x="1828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97</a:t>
            </a:r>
          </a:p>
        </p:txBody>
      </p:sp>
      <p:sp>
        <p:nvSpPr>
          <p:cNvPr id="75" name="Rectangle 3"/>
          <p:cNvSpPr txBox="1">
            <a:spLocks noChangeArrowheads="1"/>
          </p:cNvSpPr>
          <p:nvPr/>
        </p:nvSpPr>
        <p:spPr bwMode="auto">
          <a:xfrm>
            <a:off x="21336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6a</a:t>
            </a:r>
          </a:p>
        </p:txBody>
      </p:sp>
      <p:sp>
        <p:nvSpPr>
          <p:cNvPr id="76" name="Rectangle 3"/>
          <p:cNvSpPr txBox="1">
            <a:spLocks noChangeArrowheads="1"/>
          </p:cNvSpPr>
          <p:nvPr/>
        </p:nvSpPr>
        <p:spPr bwMode="auto">
          <a:xfrm>
            <a:off x="21336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19</a:t>
            </a:r>
          </a:p>
        </p:txBody>
      </p:sp>
      <p:sp>
        <p:nvSpPr>
          <p:cNvPr id="77" name="Rectangle 3"/>
          <p:cNvSpPr txBox="1">
            <a:spLocks noChangeArrowheads="1"/>
          </p:cNvSpPr>
          <p:nvPr/>
        </p:nvSpPr>
        <p:spPr bwMode="auto">
          <a:xfrm>
            <a:off x="21336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0b</a:t>
            </a:r>
          </a:p>
        </p:txBody>
      </p:sp>
      <p:sp>
        <p:nvSpPr>
          <p:cNvPr id="78" name="Rectangle 3"/>
          <p:cNvSpPr txBox="1">
            <a:spLocks noChangeArrowheads="1"/>
          </p:cNvSpPr>
          <p:nvPr/>
        </p:nvSpPr>
        <p:spPr bwMode="auto">
          <a:xfrm>
            <a:off x="21336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32</a:t>
            </a:r>
          </a:p>
        </p:txBody>
      </p:sp>
      <p:sp>
        <p:nvSpPr>
          <p:cNvPr id="127" name="Rectangle 3"/>
          <p:cNvSpPr txBox="1">
            <a:spLocks noChangeArrowheads="1"/>
          </p:cNvSpPr>
          <p:nvPr/>
        </p:nvSpPr>
        <p:spPr bwMode="auto">
          <a:xfrm>
            <a:off x="1066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19</a:t>
            </a:r>
          </a:p>
        </p:txBody>
      </p:sp>
      <p:sp>
        <p:nvSpPr>
          <p:cNvPr id="128" name="Rectangle 3"/>
          <p:cNvSpPr txBox="1">
            <a:spLocks noChangeArrowheads="1"/>
          </p:cNvSpPr>
          <p:nvPr/>
        </p:nvSpPr>
        <p:spPr bwMode="auto">
          <a:xfrm>
            <a:off x="1066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3d</a:t>
            </a:r>
          </a:p>
        </p:txBody>
      </p:sp>
      <p:sp>
        <p:nvSpPr>
          <p:cNvPr id="129" name="Rectangle 3"/>
          <p:cNvSpPr txBox="1">
            <a:spLocks noChangeArrowheads="1"/>
          </p:cNvSpPr>
          <p:nvPr/>
        </p:nvSpPr>
        <p:spPr bwMode="auto">
          <a:xfrm>
            <a:off x="1066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e3</a:t>
            </a:r>
          </a:p>
        </p:txBody>
      </p:sp>
      <p:sp>
        <p:nvSpPr>
          <p:cNvPr id="130" name="Rectangle 3"/>
          <p:cNvSpPr txBox="1">
            <a:spLocks noChangeArrowheads="1"/>
          </p:cNvSpPr>
          <p:nvPr/>
        </p:nvSpPr>
        <p:spPr bwMode="auto">
          <a:xfrm>
            <a:off x="1447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a0</a:t>
            </a:r>
          </a:p>
        </p:txBody>
      </p:sp>
      <p:sp>
        <p:nvSpPr>
          <p:cNvPr id="131" name="Rectangle 3"/>
          <p:cNvSpPr txBox="1">
            <a:spLocks noChangeArrowheads="1"/>
          </p:cNvSpPr>
          <p:nvPr/>
        </p:nvSpPr>
        <p:spPr bwMode="auto">
          <a:xfrm>
            <a:off x="1066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be</a:t>
            </a:r>
          </a:p>
        </p:txBody>
      </p:sp>
      <p:sp>
        <p:nvSpPr>
          <p:cNvPr id="132" name="Rectangle 3"/>
          <p:cNvSpPr txBox="1">
            <a:spLocks noChangeArrowheads="1"/>
          </p:cNvSpPr>
          <p:nvPr/>
        </p:nvSpPr>
        <p:spPr bwMode="auto">
          <a:xfrm>
            <a:off x="1447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f4</a:t>
            </a:r>
          </a:p>
        </p:txBody>
      </p:sp>
      <p:sp>
        <p:nvSpPr>
          <p:cNvPr id="133" name="Rectangle 3"/>
          <p:cNvSpPr txBox="1">
            <a:spLocks noChangeArrowheads="1"/>
          </p:cNvSpPr>
          <p:nvPr/>
        </p:nvSpPr>
        <p:spPr bwMode="auto">
          <a:xfrm>
            <a:off x="1447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2b</a:t>
            </a:r>
          </a:p>
        </p:txBody>
      </p:sp>
      <p:sp>
        <p:nvSpPr>
          <p:cNvPr id="134" name="Rectangle 3"/>
          <p:cNvSpPr txBox="1">
            <a:spLocks noChangeArrowheads="1"/>
          </p:cNvSpPr>
          <p:nvPr/>
        </p:nvSpPr>
        <p:spPr bwMode="auto">
          <a:xfrm>
            <a:off x="1447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e2</a:t>
            </a:r>
          </a:p>
        </p:txBody>
      </p:sp>
      <p:sp>
        <p:nvSpPr>
          <p:cNvPr id="135" name="Rectangle 3"/>
          <p:cNvSpPr txBox="1">
            <a:spLocks noChangeArrowheads="1"/>
          </p:cNvSpPr>
          <p:nvPr/>
        </p:nvSpPr>
        <p:spPr bwMode="auto">
          <a:xfrm>
            <a:off x="1828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9a</a:t>
            </a:r>
          </a:p>
        </p:txBody>
      </p:sp>
      <p:sp>
        <p:nvSpPr>
          <p:cNvPr id="136" name="Rectangle 3"/>
          <p:cNvSpPr txBox="1">
            <a:spLocks noChangeArrowheads="1"/>
          </p:cNvSpPr>
          <p:nvPr/>
        </p:nvSpPr>
        <p:spPr bwMode="auto">
          <a:xfrm>
            <a:off x="1828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8d</a:t>
            </a:r>
          </a:p>
        </p:txBody>
      </p:sp>
      <p:sp>
        <p:nvSpPr>
          <p:cNvPr id="137" name="Rectangle 3"/>
          <p:cNvSpPr txBox="1">
            <a:spLocks noChangeArrowheads="1"/>
          </p:cNvSpPr>
          <p:nvPr/>
        </p:nvSpPr>
        <p:spPr bwMode="auto">
          <a:xfrm>
            <a:off x="1828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c6</a:t>
            </a:r>
          </a:p>
        </p:txBody>
      </p:sp>
      <p:sp>
        <p:nvSpPr>
          <p:cNvPr id="138" name="Rectangle 3"/>
          <p:cNvSpPr txBox="1">
            <a:spLocks noChangeArrowheads="1"/>
          </p:cNvSpPr>
          <p:nvPr/>
        </p:nvSpPr>
        <p:spPr bwMode="auto">
          <a:xfrm>
            <a:off x="1828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2a</a:t>
            </a:r>
          </a:p>
        </p:txBody>
      </p:sp>
      <p:sp>
        <p:nvSpPr>
          <p:cNvPr id="139" name="Rectangle 3"/>
          <p:cNvSpPr txBox="1">
            <a:spLocks noChangeArrowheads="1"/>
          </p:cNvSpPr>
          <p:nvPr/>
        </p:nvSpPr>
        <p:spPr bwMode="auto">
          <a:xfrm>
            <a:off x="21336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f8</a:t>
            </a:r>
          </a:p>
        </p:txBody>
      </p:sp>
      <p:sp>
        <p:nvSpPr>
          <p:cNvPr id="140" name="Rectangle 3"/>
          <p:cNvSpPr txBox="1">
            <a:spLocks noChangeArrowheads="1"/>
          </p:cNvSpPr>
          <p:nvPr/>
        </p:nvSpPr>
        <p:spPr bwMode="auto">
          <a:xfrm>
            <a:off x="21336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e9</a:t>
            </a:r>
          </a:p>
        </p:txBody>
      </p:sp>
      <p:sp>
        <p:nvSpPr>
          <p:cNvPr id="141" name="Rectangle 3"/>
          <p:cNvSpPr txBox="1">
            <a:spLocks noChangeArrowheads="1"/>
          </p:cNvSpPr>
          <p:nvPr/>
        </p:nvSpPr>
        <p:spPr bwMode="auto">
          <a:xfrm>
            <a:off x="21336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48</a:t>
            </a:r>
          </a:p>
        </p:txBody>
      </p:sp>
      <p:sp>
        <p:nvSpPr>
          <p:cNvPr id="142" name="Rectangle 3"/>
          <p:cNvSpPr txBox="1">
            <a:spLocks noChangeArrowheads="1"/>
          </p:cNvSpPr>
          <p:nvPr/>
        </p:nvSpPr>
        <p:spPr bwMode="auto">
          <a:xfrm>
            <a:off x="21336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08</a:t>
            </a:r>
          </a:p>
        </p:txBody>
      </p:sp>
      <p:sp>
        <p:nvSpPr>
          <p:cNvPr id="143" name="Rectangle 3"/>
          <p:cNvSpPr txBox="1">
            <a:spLocks noChangeArrowheads="1"/>
          </p:cNvSpPr>
          <p:nvPr/>
        </p:nvSpPr>
        <p:spPr bwMode="auto">
          <a:xfrm>
            <a:off x="2667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d4</a:t>
            </a:r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26670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27</a:t>
            </a:r>
          </a:p>
        </p:txBody>
      </p:sp>
      <p:sp>
        <p:nvSpPr>
          <p:cNvPr id="145" name="Rectangle 3"/>
          <p:cNvSpPr txBox="1">
            <a:spLocks noChangeArrowheads="1"/>
          </p:cNvSpPr>
          <p:nvPr/>
        </p:nvSpPr>
        <p:spPr bwMode="auto">
          <a:xfrm>
            <a:off x="26670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11</a:t>
            </a:r>
          </a:p>
        </p:txBody>
      </p:sp>
      <p:sp>
        <p:nvSpPr>
          <p:cNvPr id="146" name="Rectangle 3"/>
          <p:cNvSpPr txBox="1">
            <a:spLocks noChangeArrowheads="1"/>
          </p:cNvSpPr>
          <p:nvPr/>
        </p:nvSpPr>
        <p:spPr bwMode="auto">
          <a:xfrm>
            <a:off x="3048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e0</a:t>
            </a:r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26670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ae</a:t>
            </a:r>
            <a:endParaRPr lang="en-US" sz="1200" kern="0" dirty="0">
              <a:latin typeface="+mn-lt"/>
            </a:endParaRP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30480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bf</a:t>
            </a:r>
          </a:p>
        </p:txBody>
      </p:sp>
      <p:sp>
        <p:nvSpPr>
          <p:cNvPr id="149" name="Rectangle 3"/>
          <p:cNvSpPr txBox="1">
            <a:spLocks noChangeArrowheads="1"/>
          </p:cNvSpPr>
          <p:nvPr/>
        </p:nvSpPr>
        <p:spPr bwMode="auto">
          <a:xfrm>
            <a:off x="30480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f1</a:t>
            </a:r>
          </a:p>
        </p:txBody>
      </p:sp>
      <p:sp>
        <p:nvSpPr>
          <p:cNvPr id="150" name="Rectangle 3"/>
          <p:cNvSpPr txBox="1">
            <a:spLocks noChangeArrowheads="1"/>
          </p:cNvSpPr>
          <p:nvPr/>
        </p:nvSpPr>
        <p:spPr bwMode="auto">
          <a:xfrm>
            <a:off x="30480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98</a:t>
            </a:r>
          </a:p>
        </p:txBody>
      </p:sp>
      <p:sp>
        <p:nvSpPr>
          <p:cNvPr id="151" name="Rectangle 3"/>
          <p:cNvSpPr txBox="1">
            <a:spLocks noChangeArrowheads="1"/>
          </p:cNvSpPr>
          <p:nvPr/>
        </p:nvSpPr>
        <p:spPr bwMode="auto">
          <a:xfrm>
            <a:off x="3429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b8</a:t>
            </a:r>
          </a:p>
        </p:txBody>
      </p:sp>
      <p:sp>
        <p:nvSpPr>
          <p:cNvPr id="152" name="Rectangle 3"/>
          <p:cNvSpPr txBox="1">
            <a:spLocks noChangeArrowheads="1"/>
          </p:cNvSpPr>
          <p:nvPr/>
        </p:nvSpPr>
        <p:spPr bwMode="auto">
          <a:xfrm>
            <a:off x="34290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5d</a:t>
            </a:r>
          </a:p>
        </p:txBody>
      </p:sp>
      <p:sp>
        <p:nvSpPr>
          <p:cNvPr id="153" name="Rectangle 3"/>
          <p:cNvSpPr txBox="1">
            <a:spLocks noChangeArrowheads="1"/>
          </p:cNvSpPr>
          <p:nvPr/>
        </p:nvSpPr>
        <p:spPr bwMode="auto">
          <a:xfrm>
            <a:off x="34290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b4</a:t>
            </a:r>
          </a:p>
        </p:txBody>
      </p:sp>
      <p:sp>
        <p:nvSpPr>
          <p:cNvPr id="154" name="Rectangle 3"/>
          <p:cNvSpPr txBox="1">
            <a:spLocks noChangeArrowheads="1"/>
          </p:cNvSpPr>
          <p:nvPr/>
        </p:nvSpPr>
        <p:spPr bwMode="auto">
          <a:xfrm>
            <a:off x="34290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e5</a:t>
            </a:r>
          </a:p>
        </p:txBody>
      </p:sp>
      <p:sp>
        <p:nvSpPr>
          <p:cNvPr id="155" name="Rectangle 3"/>
          <p:cNvSpPr txBox="1">
            <a:spLocks noChangeArrowheads="1"/>
          </p:cNvSpPr>
          <p:nvPr/>
        </p:nvSpPr>
        <p:spPr bwMode="auto">
          <a:xfrm>
            <a:off x="3733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41</a:t>
            </a:r>
          </a:p>
        </p:txBody>
      </p:sp>
      <p:sp>
        <p:nvSpPr>
          <p:cNvPr id="156" name="Rectangle 3"/>
          <p:cNvSpPr txBox="1">
            <a:spLocks noChangeArrowheads="1"/>
          </p:cNvSpPr>
          <p:nvPr/>
        </p:nvSpPr>
        <p:spPr bwMode="auto">
          <a:xfrm>
            <a:off x="3733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1e</a:t>
            </a:r>
          </a:p>
        </p:txBody>
      </p:sp>
      <p:sp>
        <p:nvSpPr>
          <p:cNvPr id="157" name="Rectangle 3"/>
          <p:cNvSpPr txBox="1">
            <a:spLocks noChangeArrowheads="1"/>
          </p:cNvSpPr>
          <p:nvPr/>
        </p:nvSpPr>
        <p:spPr bwMode="auto">
          <a:xfrm>
            <a:off x="3733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52</a:t>
            </a:r>
          </a:p>
        </p:txBody>
      </p:sp>
      <p:sp>
        <p:nvSpPr>
          <p:cNvPr id="158" name="Rectangle 3"/>
          <p:cNvSpPr txBox="1">
            <a:spLocks noChangeArrowheads="1"/>
          </p:cNvSpPr>
          <p:nvPr/>
        </p:nvSpPr>
        <p:spPr bwMode="auto">
          <a:xfrm>
            <a:off x="3733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30</a:t>
            </a:r>
          </a:p>
        </p:txBody>
      </p:sp>
      <p:sp>
        <p:nvSpPr>
          <p:cNvPr id="159" name="Rectangle 3"/>
          <p:cNvSpPr txBox="1">
            <a:spLocks noChangeArrowheads="1"/>
          </p:cNvSpPr>
          <p:nvPr/>
        </p:nvSpPr>
        <p:spPr bwMode="auto">
          <a:xfrm>
            <a:off x="2667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d4</a:t>
            </a:r>
          </a:p>
        </p:txBody>
      </p:sp>
      <p:sp>
        <p:nvSpPr>
          <p:cNvPr id="160" name="Rectangle 3"/>
          <p:cNvSpPr txBox="1">
            <a:spLocks noChangeArrowheads="1"/>
          </p:cNvSpPr>
          <p:nvPr/>
        </p:nvSpPr>
        <p:spPr bwMode="auto">
          <a:xfrm>
            <a:off x="26670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27</a:t>
            </a:r>
          </a:p>
        </p:txBody>
      </p:sp>
      <p:sp>
        <p:nvSpPr>
          <p:cNvPr id="161" name="Rectangle 3"/>
          <p:cNvSpPr txBox="1">
            <a:spLocks noChangeArrowheads="1"/>
          </p:cNvSpPr>
          <p:nvPr/>
        </p:nvSpPr>
        <p:spPr bwMode="auto">
          <a:xfrm>
            <a:off x="26670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11</a:t>
            </a:r>
          </a:p>
        </p:txBody>
      </p:sp>
      <p:sp>
        <p:nvSpPr>
          <p:cNvPr id="162" name="Rectangle 3"/>
          <p:cNvSpPr txBox="1">
            <a:spLocks noChangeArrowheads="1"/>
          </p:cNvSpPr>
          <p:nvPr/>
        </p:nvSpPr>
        <p:spPr bwMode="auto">
          <a:xfrm>
            <a:off x="3048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e0</a:t>
            </a:r>
          </a:p>
        </p:txBody>
      </p:sp>
      <p:sp>
        <p:nvSpPr>
          <p:cNvPr id="163" name="Rectangle 3"/>
          <p:cNvSpPr txBox="1">
            <a:spLocks noChangeArrowheads="1"/>
          </p:cNvSpPr>
          <p:nvPr/>
        </p:nvSpPr>
        <p:spPr bwMode="auto">
          <a:xfrm>
            <a:off x="26670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ae</a:t>
            </a:r>
            <a:endParaRPr lang="en-US" sz="1200" kern="0" dirty="0">
              <a:latin typeface="+mn-lt"/>
            </a:endParaRPr>
          </a:p>
        </p:txBody>
      </p:sp>
      <p:sp>
        <p:nvSpPr>
          <p:cNvPr id="164" name="Rectangle 3"/>
          <p:cNvSpPr txBox="1">
            <a:spLocks noChangeArrowheads="1"/>
          </p:cNvSpPr>
          <p:nvPr/>
        </p:nvSpPr>
        <p:spPr bwMode="auto">
          <a:xfrm>
            <a:off x="30480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bf</a:t>
            </a:r>
          </a:p>
        </p:txBody>
      </p:sp>
      <p:sp>
        <p:nvSpPr>
          <p:cNvPr id="165" name="Rectangle 3"/>
          <p:cNvSpPr txBox="1">
            <a:spLocks noChangeArrowheads="1"/>
          </p:cNvSpPr>
          <p:nvPr/>
        </p:nvSpPr>
        <p:spPr bwMode="auto">
          <a:xfrm>
            <a:off x="30480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f1</a:t>
            </a:r>
          </a:p>
        </p:txBody>
      </p:sp>
      <p:sp>
        <p:nvSpPr>
          <p:cNvPr id="166" name="Rectangle 3"/>
          <p:cNvSpPr txBox="1">
            <a:spLocks noChangeArrowheads="1"/>
          </p:cNvSpPr>
          <p:nvPr/>
        </p:nvSpPr>
        <p:spPr bwMode="auto">
          <a:xfrm>
            <a:off x="30480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98</a:t>
            </a:r>
          </a:p>
        </p:txBody>
      </p:sp>
      <p:sp>
        <p:nvSpPr>
          <p:cNvPr id="167" name="Rectangle 3"/>
          <p:cNvSpPr txBox="1">
            <a:spLocks noChangeArrowheads="1"/>
          </p:cNvSpPr>
          <p:nvPr/>
        </p:nvSpPr>
        <p:spPr bwMode="auto">
          <a:xfrm>
            <a:off x="3429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b8</a:t>
            </a:r>
          </a:p>
        </p:txBody>
      </p:sp>
      <p:sp>
        <p:nvSpPr>
          <p:cNvPr id="168" name="Rectangle 3"/>
          <p:cNvSpPr txBox="1">
            <a:spLocks noChangeArrowheads="1"/>
          </p:cNvSpPr>
          <p:nvPr/>
        </p:nvSpPr>
        <p:spPr bwMode="auto">
          <a:xfrm>
            <a:off x="34290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5d</a:t>
            </a:r>
          </a:p>
        </p:txBody>
      </p:sp>
      <p:sp>
        <p:nvSpPr>
          <p:cNvPr id="169" name="Rectangle 3"/>
          <p:cNvSpPr txBox="1">
            <a:spLocks noChangeArrowheads="1"/>
          </p:cNvSpPr>
          <p:nvPr/>
        </p:nvSpPr>
        <p:spPr bwMode="auto">
          <a:xfrm>
            <a:off x="34290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b4</a:t>
            </a:r>
          </a:p>
        </p:txBody>
      </p:sp>
      <p:sp>
        <p:nvSpPr>
          <p:cNvPr id="170" name="Rectangle 3"/>
          <p:cNvSpPr txBox="1">
            <a:spLocks noChangeArrowheads="1"/>
          </p:cNvSpPr>
          <p:nvPr/>
        </p:nvSpPr>
        <p:spPr bwMode="auto">
          <a:xfrm>
            <a:off x="34290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e5</a:t>
            </a:r>
          </a:p>
        </p:txBody>
      </p:sp>
      <p:sp>
        <p:nvSpPr>
          <p:cNvPr id="171" name="Rectangle 3"/>
          <p:cNvSpPr txBox="1">
            <a:spLocks noChangeArrowheads="1"/>
          </p:cNvSpPr>
          <p:nvPr/>
        </p:nvSpPr>
        <p:spPr bwMode="auto">
          <a:xfrm>
            <a:off x="3733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41</a:t>
            </a:r>
          </a:p>
        </p:txBody>
      </p:sp>
      <p:sp>
        <p:nvSpPr>
          <p:cNvPr id="172" name="Rectangle 3"/>
          <p:cNvSpPr txBox="1">
            <a:spLocks noChangeArrowheads="1"/>
          </p:cNvSpPr>
          <p:nvPr/>
        </p:nvSpPr>
        <p:spPr bwMode="auto">
          <a:xfrm>
            <a:off x="3733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1e</a:t>
            </a:r>
          </a:p>
        </p:txBody>
      </p:sp>
      <p:sp>
        <p:nvSpPr>
          <p:cNvPr id="173" name="Rectangle 3"/>
          <p:cNvSpPr txBox="1">
            <a:spLocks noChangeArrowheads="1"/>
          </p:cNvSpPr>
          <p:nvPr/>
        </p:nvSpPr>
        <p:spPr bwMode="auto">
          <a:xfrm>
            <a:off x="3733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52</a:t>
            </a:r>
          </a:p>
        </p:txBody>
      </p:sp>
      <p:sp>
        <p:nvSpPr>
          <p:cNvPr id="174" name="Rectangle 3"/>
          <p:cNvSpPr txBox="1">
            <a:spLocks noChangeArrowheads="1"/>
          </p:cNvSpPr>
          <p:nvPr/>
        </p:nvSpPr>
        <p:spPr bwMode="auto">
          <a:xfrm>
            <a:off x="3733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30</a:t>
            </a:r>
          </a:p>
        </p:txBody>
      </p:sp>
      <p:sp>
        <p:nvSpPr>
          <p:cNvPr id="175" name="Rectangle 3"/>
          <p:cNvSpPr txBox="1">
            <a:spLocks noChangeArrowheads="1"/>
          </p:cNvSpPr>
          <p:nvPr/>
        </p:nvSpPr>
        <p:spPr bwMode="auto">
          <a:xfrm>
            <a:off x="5867400" y="4953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04</a:t>
            </a:r>
          </a:p>
        </p:txBody>
      </p:sp>
      <p:sp>
        <p:nvSpPr>
          <p:cNvPr id="176" name="Rectangle 3"/>
          <p:cNvSpPr txBox="1">
            <a:spLocks noChangeArrowheads="1"/>
          </p:cNvSpPr>
          <p:nvPr/>
        </p:nvSpPr>
        <p:spPr bwMode="auto">
          <a:xfrm>
            <a:off x="5867400" y="5334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66</a:t>
            </a:r>
          </a:p>
        </p:txBody>
      </p:sp>
      <p:sp>
        <p:nvSpPr>
          <p:cNvPr id="177" name="Rectangle 3"/>
          <p:cNvSpPr txBox="1">
            <a:spLocks noChangeArrowheads="1"/>
          </p:cNvSpPr>
          <p:nvPr/>
        </p:nvSpPr>
        <p:spPr bwMode="auto">
          <a:xfrm>
            <a:off x="5867400" y="5638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81</a:t>
            </a:r>
          </a:p>
        </p:txBody>
      </p:sp>
      <p:sp>
        <p:nvSpPr>
          <p:cNvPr id="178" name="Rectangle 3"/>
          <p:cNvSpPr txBox="1">
            <a:spLocks noChangeArrowheads="1"/>
          </p:cNvSpPr>
          <p:nvPr/>
        </p:nvSpPr>
        <p:spPr bwMode="auto">
          <a:xfrm>
            <a:off x="6248400" y="4953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e0</a:t>
            </a:r>
          </a:p>
        </p:txBody>
      </p:sp>
      <p:sp>
        <p:nvSpPr>
          <p:cNvPr id="179" name="Rectangle 3"/>
          <p:cNvSpPr txBox="1">
            <a:spLocks noChangeArrowheads="1"/>
          </p:cNvSpPr>
          <p:nvPr/>
        </p:nvSpPr>
        <p:spPr bwMode="auto">
          <a:xfrm>
            <a:off x="5867400" y="601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e5</a:t>
            </a:r>
          </a:p>
        </p:txBody>
      </p:sp>
      <p:sp>
        <p:nvSpPr>
          <p:cNvPr id="180" name="Rectangle 3"/>
          <p:cNvSpPr txBox="1">
            <a:spLocks noChangeArrowheads="1"/>
          </p:cNvSpPr>
          <p:nvPr/>
        </p:nvSpPr>
        <p:spPr bwMode="auto">
          <a:xfrm>
            <a:off x="6248400" y="5334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cb</a:t>
            </a:r>
            <a:endParaRPr lang="en-US" sz="1200" kern="0" dirty="0">
              <a:latin typeface="+mn-lt"/>
            </a:endParaRPr>
          </a:p>
        </p:txBody>
      </p:sp>
      <p:sp>
        <p:nvSpPr>
          <p:cNvPr id="181" name="Rectangle 3"/>
          <p:cNvSpPr txBox="1">
            <a:spLocks noChangeArrowheads="1"/>
          </p:cNvSpPr>
          <p:nvPr/>
        </p:nvSpPr>
        <p:spPr bwMode="auto">
          <a:xfrm>
            <a:off x="6248400" y="601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9a</a:t>
            </a:r>
          </a:p>
        </p:txBody>
      </p:sp>
      <p:sp>
        <p:nvSpPr>
          <p:cNvPr id="182" name="Rectangle 3"/>
          <p:cNvSpPr txBox="1">
            <a:spLocks noChangeArrowheads="1"/>
          </p:cNvSpPr>
          <p:nvPr/>
        </p:nvSpPr>
        <p:spPr bwMode="auto">
          <a:xfrm>
            <a:off x="6248400" y="5638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19</a:t>
            </a:r>
          </a:p>
        </p:txBody>
      </p:sp>
      <p:sp>
        <p:nvSpPr>
          <p:cNvPr id="183" name="Rectangle 3"/>
          <p:cNvSpPr txBox="1">
            <a:spLocks noChangeArrowheads="1"/>
          </p:cNvSpPr>
          <p:nvPr/>
        </p:nvSpPr>
        <p:spPr bwMode="auto">
          <a:xfrm>
            <a:off x="6629400" y="4953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48</a:t>
            </a:r>
          </a:p>
        </p:txBody>
      </p:sp>
      <p:sp>
        <p:nvSpPr>
          <p:cNvPr id="184" name="Rectangle 3"/>
          <p:cNvSpPr txBox="1">
            <a:spLocks noChangeArrowheads="1"/>
          </p:cNvSpPr>
          <p:nvPr/>
        </p:nvSpPr>
        <p:spPr bwMode="auto">
          <a:xfrm>
            <a:off x="6629400" y="5638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d3</a:t>
            </a:r>
          </a:p>
        </p:txBody>
      </p:sp>
      <p:sp>
        <p:nvSpPr>
          <p:cNvPr id="185" name="Rectangle 3"/>
          <p:cNvSpPr txBox="1">
            <a:spLocks noChangeArrowheads="1"/>
          </p:cNvSpPr>
          <p:nvPr/>
        </p:nvSpPr>
        <p:spPr bwMode="auto">
          <a:xfrm>
            <a:off x="6629400" y="5334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f8</a:t>
            </a:r>
          </a:p>
        </p:txBody>
      </p:sp>
      <p:sp>
        <p:nvSpPr>
          <p:cNvPr id="186" name="Rectangle 3"/>
          <p:cNvSpPr txBox="1">
            <a:spLocks noChangeArrowheads="1"/>
          </p:cNvSpPr>
          <p:nvPr/>
        </p:nvSpPr>
        <p:spPr bwMode="auto">
          <a:xfrm>
            <a:off x="6629400" y="601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7a</a:t>
            </a:r>
          </a:p>
        </p:txBody>
      </p:sp>
      <p:sp>
        <p:nvSpPr>
          <p:cNvPr id="187" name="Rectangle 3"/>
          <p:cNvSpPr txBox="1">
            <a:spLocks noChangeArrowheads="1"/>
          </p:cNvSpPr>
          <p:nvPr/>
        </p:nvSpPr>
        <p:spPr bwMode="auto">
          <a:xfrm>
            <a:off x="6934200" y="5334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06</a:t>
            </a:r>
          </a:p>
        </p:txBody>
      </p:sp>
      <p:sp>
        <p:nvSpPr>
          <p:cNvPr id="188" name="Rectangle 3"/>
          <p:cNvSpPr txBox="1">
            <a:spLocks noChangeArrowheads="1"/>
          </p:cNvSpPr>
          <p:nvPr/>
        </p:nvSpPr>
        <p:spPr bwMode="auto">
          <a:xfrm>
            <a:off x="6934200" y="4953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28</a:t>
            </a:r>
          </a:p>
        </p:txBody>
      </p:sp>
      <p:sp>
        <p:nvSpPr>
          <p:cNvPr id="189" name="Rectangle 3"/>
          <p:cNvSpPr txBox="1">
            <a:spLocks noChangeArrowheads="1"/>
          </p:cNvSpPr>
          <p:nvPr/>
        </p:nvSpPr>
        <p:spPr bwMode="auto">
          <a:xfrm>
            <a:off x="6934200" y="5638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26</a:t>
            </a:r>
          </a:p>
        </p:txBody>
      </p:sp>
      <p:sp>
        <p:nvSpPr>
          <p:cNvPr id="190" name="Rectangle 3"/>
          <p:cNvSpPr txBox="1">
            <a:spLocks noChangeArrowheads="1"/>
          </p:cNvSpPr>
          <p:nvPr/>
        </p:nvSpPr>
        <p:spPr bwMode="auto">
          <a:xfrm>
            <a:off x="6934200" y="601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4c</a:t>
            </a:r>
          </a:p>
        </p:txBody>
      </p:sp>
      <p:sp>
        <p:nvSpPr>
          <p:cNvPr id="191" name="Rectangle 3"/>
          <p:cNvSpPr txBox="1">
            <a:spLocks noChangeArrowheads="1"/>
          </p:cNvSpPr>
          <p:nvPr/>
        </p:nvSpPr>
        <p:spPr bwMode="auto">
          <a:xfrm>
            <a:off x="7543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a0</a:t>
            </a:r>
          </a:p>
        </p:txBody>
      </p:sp>
      <p:sp>
        <p:nvSpPr>
          <p:cNvPr id="192" name="Rectangle 3"/>
          <p:cNvSpPr txBox="1">
            <a:spLocks noChangeArrowheads="1"/>
          </p:cNvSpPr>
          <p:nvPr/>
        </p:nvSpPr>
        <p:spPr bwMode="auto">
          <a:xfrm>
            <a:off x="7543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fa</a:t>
            </a:r>
            <a:endParaRPr lang="en-US" sz="1200" kern="0" dirty="0">
              <a:latin typeface="+mn-lt"/>
            </a:endParaRPr>
          </a:p>
        </p:txBody>
      </p:sp>
      <p:sp>
        <p:nvSpPr>
          <p:cNvPr id="193" name="Rectangle 3"/>
          <p:cNvSpPr txBox="1">
            <a:spLocks noChangeArrowheads="1"/>
          </p:cNvSpPr>
          <p:nvPr/>
        </p:nvSpPr>
        <p:spPr bwMode="auto">
          <a:xfrm>
            <a:off x="7543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fe</a:t>
            </a:r>
            <a:endParaRPr lang="en-US" sz="1200" kern="0" dirty="0">
              <a:latin typeface="+mn-lt"/>
            </a:endParaRPr>
          </a:p>
        </p:txBody>
      </p:sp>
      <p:sp>
        <p:nvSpPr>
          <p:cNvPr id="194" name="Rectangle 3"/>
          <p:cNvSpPr txBox="1">
            <a:spLocks noChangeArrowheads="1"/>
          </p:cNvSpPr>
          <p:nvPr/>
        </p:nvSpPr>
        <p:spPr bwMode="auto">
          <a:xfrm>
            <a:off x="7924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88</a:t>
            </a:r>
          </a:p>
        </p:txBody>
      </p:sp>
      <p:sp>
        <p:nvSpPr>
          <p:cNvPr id="195" name="Rectangle 3"/>
          <p:cNvSpPr txBox="1">
            <a:spLocks noChangeArrowheads="1"/>
          </p:cNvSpPr>
          <p:nvPr/>
        </p:nvSpPr>
        <p:spPr bwMode="auto">
          <a:xfrm>
            <a:off x="7543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17</a:t>
            </a:r>
          </a:p>
        </p:txBody>
      </p:sp>
      <p:sp>
        <p:nvSpPr>
          <p:cNvPr id="196" name="Rectangle 3"/>
          <p:cNvSpPr txBox="1">
            <a:spLocks noChangeArrowheads="1"/>
          </p:cNvSpPr>
          <p:nvPr/>
        </p:nvSpPr>
        <p:spPr bwMode="auto">
          <a:xfrm>
            <a:off x="7924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54</a:t>
            </a:r>
          </a:p>
        </p:txBody>
      </p:sp>
      <p:sp>
        <p:nvSpPr>
          <p:cNvPr id="197" name="Rectangle 3"/>
          <p:cNvSpPr txBox="1">
            <a:spLocks noChangeArrowheads="1"/>
          </p:cNvSpPr>
          <p:nvPr/>
        </p:nvSpPr>
        <p:spPr bwMode="auto">
          <a:xfrm>
            <a:off x="7924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b1</a:t>
            </a:r>
          </a:p>
        </p:txBody>
      </p:sp>
      <p:sp>
        <p:nvSpPr>
          <p:cNvPr id="198" name="Rectangle 3"/>
          <p:cNvSpPr txBox="1">
            <a:spLocks noChangeArrowheads="1"/>
          </p:cNvSpPr>
          <p:nvPr/>
        </p:nvSpPr>
        <p:spPr bwMode="auto">
          <a:xfrm>
            <a:off x="7924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2c</a:t>
            </a:r>
          </a:p>
        </p:txBody>
      </p:sp>
      <p:sp>
        <p:nvSpPr>
          <p:cNvPr id="199" name="Rectangle 3"/>
          <p:cNvSpPr txBox="1">
            <a:spLocks noChangeArrowheads="1"/>
          </p:cNvSpPr>
          <p:nvPr/>
        </p:nvSpPr>
        <p:spPr bwMode="auto">
          <a:xfrm>
            <a:off x="83058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23</a:t>
            </a:r>
          </a:p>
        </p:txBody>
      </p:sp>
      <p:sp>
        <p:nvSpPr>
          <p:cNvPr id="200" name="Rectangle 3"/>
          <p:cNvSpPr txBox="1">
            <a:spLocks noChangeArrowheads="1"/>
          </p:cNvSpPr>
          <p:nvPr/>
        </p:nvSpPr>
        <p:spPr bwMode="auto">
          <a:xfrm>
            <a:off x="83058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39</a:t>
            </a:r>
          </a:p>
        </p:txBody>
      </p:sp>
      <p:sp>
        <p:nvSpPr>
          <p:cNvPr id="201" name="Rectangle 3"/>
          <p:cNvSpPr txBox="1">
            <a:spLocks noChangeArrowheads="1"/>
          </p:cNvSpPr>
          <p:nvPr/>
        </p:nvSpPr>
        <p:spPr bwMode="auto">
          <a:xfrm>
            <a:off x="83058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a3</a:t>
            </a:r>
          </a:p>
        </p:txBody>
      </p:sp>
      <p:sp>
        <p:nvSpPr>
          <p:cNvPr id="202" name="Rectangle 3"/>
          <p:cNvSpPr txBox="1">
            <a:spLocks noChangeArrowheads="1"/>
          </p:cNvSpPr>
          <p:nvPr/>
        </p:nvSpPr>
        <p:spPr bwMode="auto">
          <a:xfrm>
            <a:off x="83058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39</a:t>
            </a:r>
          </a:p>
        </p:txBody>
      </p:sp>
      <p:sp>
        <p:nvSpPr>
          <p:cNvPr id="203" name="Rectangle 3"/>
          <p:cNvSpPr txBox="1">
            <a:spLocks noChangeArrowheads="1"/>
          </p:cNvSpPr>
          <p:nvPr/>
        </p:nvSpPr>
        <p:spPr bwMode="auto">
          <a:xfrm>
            <a:off x="8610600" y="5257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6c</a:t>
            </a:r>
          </a:p>
        </p:txBody>
      </p:sp>
      <p:sp>
        <p:nvSpPr>
          <p:cNvPr id="204" name="Rectangle 3"/>
          <p:cNvSpPr txBox="1">
            <a:spLocks noChangeArrowheads="1"/>
          </p:cNvSpPr>
          <p:nvPr/>
        </p:nvSpPr>
        <p:spPr bwMode="auto">
          <a:xfrm>
            <a:off x="86106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2a</a:t>
            </a:r>
          </a:p>
        </p:txBody>
      </p:sp>
      <p:sp>
        <p:nvSpPr>
          <p:cNvPr id="205" name="Rectangle 3"/>
          <p:cNvSpPr txBox="1">
            <a:spLocks noChangeArrowheads="1"/>
          </p:cNvSpPr>
          <p:nvPr/>
        </p:nvSpPr>
        <p:spPr bwMode="auto">
          <a:xfrm>
            <a:off x="8610600" y="5562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76</a:t>
            </a:r>
          </a:p>
        </p:txBody>
      </p:sp>
      <p:sp>
        <p:nvSpPr>
          <p:cNvPr id="206" name="Rectangle 3"/>
          <p:cNvSpPr txBox="1">
            <a:spLocks noChangeArrowheads="1"/>
          </p:cNvSpPr>
          <p:nvPr/>
        </p:nvSpPr>
        <p:spPr bwMode="auto">
          <a:xfrm>
            <a:off x="8610600" y="594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05</a:t>
            </a:r>
          </a:p>
        </p:txBody>
      </p:sp>
      <p:sp>
        <p:nvSpPr>
          <p:cNvPr id="207" name="Rectangle 3"/>
          <p:cNvSpPr txBox="1">
            <a:spLocks noChangeArrowheads="1"/>
          </p:cNvSpPr>
          <p:nvPr/>
        </p:nvSpPr>
        <p:spPr bwMode="auto">
          <a:xfrm>
            <a:off x="990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a4</a:t>
            </a:r>
          </a:p>
        </p:txBody>
      </p:sp>
      <p:sp>
        <p:nvSpPr>
          <p:cNvPr id="208" name="Rectangle 3"/>
          <p:cNvSpPr txBox="1">
            <a:spLocks noChangeArrowheads="1"/>
          </p:cNvSpPr>
          <p:nvPr/>
        </p:nvSpPr>
        <p:spPr bwMode="auto">
          <a:xfrm>
            <a:off x="990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9c</a:t>
            </a:r>
          </a:p>
        </p:txBody>
      </p:sp>
      <p:sp>
        <p:nvSpPr>
          <p:cNvPr id="209" name="Rectangle 3"/>
          <p:cNvSpPr txBox="1">
            <a:spLocks noChangeArrowheads="1"/>
          </p:cNvSpPr>
          <p:nvPr/>
        </p:nvSpPr>
        <p:spPr bwMode="auto">
          <a:xfrm>
            <a:off x="990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7f</a:t>
            </a:r>
          </a:p>
        </p:txBody>
      </p:sp>
      <p:sp>
        <p:nvSpPr>
          <p:cNvPr id="210" name="Rectangle 3"/>
          <p:cNvSpPr txBox="1">
            <a:spLocks noChangeArrowheads="1"/>
          </p:cNvSpPr>
          <p:nvPr/>
        </p:nvSpPr>
        <p:spPr bwMode="auto">
          <a:xfrm>
            <a:off x="1371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68</a:t>
            </a:r>
          </a:p>
        </p:txBody>
      </p:sp>
      <p:sp>
        <p:nvSpPr>
          <p:cNvPr id="211" name="Rectangle 3"/>
          <p:cNvSpPr txBox="1">
            <a:spLocks noChangeArrowheads="1"/>
          </p:cNvSpPr>
          <p:nvPr/>
        </p:nvSpPr>
        <p:spPr bwMode="auto">
          <a:xfrm>
            <a:off x="990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f2</a:t>
            </a:r>
          </a:p>
        </p:txBody>
      </p:sp>
      <p:sp>
        <p:nvSpPr>
          <p:cNvPr id="212" name="Rectangle 3"/>
          <p:cNvSpPr txBox="1">
            <a:spLocks noChangeArrowheads="1"/>
          </p:cNvSpPr>
          <p:nvPr/>
        </p:nvSpPr>
        <p:spPr bwMode="auto">
          <a:xfrm>
            <a:off x="1371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9f</a:t>
            </a:r>
          </a:p>
        </p:txBody>
      </p:sp>
      <p:sp>
        <p:nvSpPr>
          <p:cNvPr id="213" name="Rectangle 3"/>
          <p:cNvSpPr txBox="1">
            <a:spLocks noChangeArrowheads="1"/>
          </p:cNvSpPr>
          <p:nvPr/>
        </p:nvSpPr>
        <p:spPr bwMode="auto">
          <a:xfrm>
            <a:off x="1371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2b</a:t>
            </a:r>
          </a:p>
        </p:txBody>
      </p:sp>
      <p:sp>
        <p:nvSpPr>
          <p:cNvPr id="214" name="Rectangle 3"/>
          <p:cNvSpPr txBox="1">
            <a:spLocks noChangeArrowheads="1"/>
          </p:cNvSpPr>
          <p:nvPr/>
        </p:nvSpPr>
        <p:spPr bwMode="auto">
          <a:xfrm>
            <a:off x="1371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35</a:t>
            </a:r>
          </a:p>
        </p:txBody>
      </p:sp>
      <p:sp>
        <p:nvSpPr>
          <p:cNvPr id="215" name="Rectangle 3"/>
          <p:cNvSpPr txBox="1">
            <a:spLocks noChangeArrowheads="1"/>
          </p:cNvSpPr>
          <p:nvPr/>
        </p:nvSpPr>
        <p:spPr bwMode="auto">
          <a:xfrm>
            <a:off x="1752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6b</a:t>
            </a:r>
          </a:p>
        </p:txBody>
      </p:sp>
      <p:sp>
        <p:nvSpPr>
          <p:cNvPr id="216" name="Rectangle 3"/>
          <p:cNvSpPr txBox="1">
            <a:spLocks noChangeArrowheads="1"/>
          </p:cNvSpPr>
          <p:nvPr/>
        </p:nvSpPr>
        <p:spPr bwMode="auto">
          <a:xfrm>
            <a:off x="1752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ea</a:t>
            </a:r>
          </a:p>
        </p:txBody>
      </p:sp>
      <p:sp>
        <p:nvSpPr>
          <p:cNvPr id="217" name="Rectangle 3"/>
          <p:cNvSpPr txBox="1">
            <a:spLocks noChangeArrowheads="1"/>
          </p:cNvSpPr>
          <p:nvPr/>
        </p:nvSpPr>
        <p:spPr bwMode="auto">
          <a:xfrm>
            <a:off x="1752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5b</a:t>
            </a:r>
          </a:p>
        </p:txBody>
      </p:sp>
      <p:sp>
        <p:nvSpPr>
          <p:cNvPr id="218" name="Rectangle 3"/>
          <p:cNvSpPr txBox="1">
            <a:spLocks noChangeArrowheads="1"/>
          </p:cNvSpPr>
          <p:nvPr/>
        </p:nvSpPr>
        <p:spPr bwMode="auto">
          <a:xfrm>
            <a:off x="1752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43</a:t>
            </a:r>
          </a:p>
        </p:txBody>
      </p:sp>
      <p:sp>
        <p:nvSpPr>
          <p:cNvPr id="219" name="Rectangle 3"/>
          <p:cNvSpPr txBox="1">
            <a:spLocks noChangeArrowheads="1"/>
          </p:cNvSpPr>
          <p:nvPr/>
        </p:nvSpPr>
        <p:spPr bwMode="auto">
          <a:xfrm>
            <a:off x="20574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6a</a:t>
            </a:r>
          </a:p>
        </p:txBody>
      </p:sp>
      <p:sp>
        <p:nvSpPr>
          <p:cNvPr id="220" name="Rectangle 3"/>
          <p:cNvSpPr txBox="1">
            <a:spLocks noChangeArrowheads="1"/>
          </p:cNvSpPr>
          <p:nvPr/>
        </p:nvSpPr>
        <p:spPr bwMode="auto">
          <a:xfrm>
            <a:off x="20574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02</a:t>
            </a:r>
          </a:p>
        </p:txBody>
      </p:sp>
      <p:sp>
        <p:nvSpPr>
          <p:cNvPr id="221" name="Rectangle 3"/>
          <p:cNvSpPr txBox="1">
            <a:spLocks noChangeArrowheads="1"/>
          </p:cNvSpPr>
          <p:nvPr/>
        </p:nvSpPr>
        <p:spPr bwMode="auto">
          <a:xfrm>
            <a:off x="20574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50</a:t>
            </a:r>
          </a:p>
        </p:txBody>
      </p:sp>
      <p:sp>
        <p:nvSpPr>
          <p:cNvPr id="222" name="Rectangle 3"/>
          <p:cNvSpPr txBox="1">
            <a:spLocks noChangeArrowheads="1"/>
          </p:cNvSpPr>
          <p:nvPr/>
        </p:nvSpPr>
        <p:spPr bwMode="auto">
          <a:xfrm>
            <a:off x="20574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49</a:t>
            </a:r>
          </a:p>
        </p:txBody>
      </p:sp>
      <p:sp>
        <p:nvSpPr>
          <p:cNvPr id="239" name="Rectangle 3"/>
          <p:cNvSpPr txBox="1">
            <a:spLocks noChangeArrowheads="1"/>
          </p:cNvSpPr>
          <p:nvPr/>
        </p:nvSpPr>
        <p:spPr bwMode="auto">
          <a:xfrm>
            <a:off x="152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Input</a:t>
            </a:r>
          </a:p>
        </p:txBody>
      </p:sp>
      <p:sp>
        <p:nvSpPr>
          <p:cNvPr id="241" name="Rectangle 3"/>
          <p:cNvSpPr txBox="1">
            <a:spLocks noChangeArrowheads="1"/>
          </p:cNvSpPr>
          <p:nvPr/>
        </p:nvSpPr>
        <p:spPr bwMode="auto">
          <a:xfrm>
            <a:off x="228600" y="5486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1st</a:t>
            </a:r>
          </a:p>
        </p:txBody>
      </p:sp>
      <p:sp>
        <p:nvSpPr>
          <p:cNvPr id="242" name="Rectangle 3"/>
          <p:cNvSpPr txBox="1">
            <a:spLocks noChangeArrowheads="1"/>
          </p:cNvSpPr>
          <p:nvPr/>
        </p:nvSpPr>
        <p:spPr bwMode="auto">
          <a:xfrm>
            <a:off x="152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2nd</a:t>
            </a:r>
          </a:p>
        </p:txBody>
      </p:sp>
      <p:sp>
        <p:nvSpPr>
          <p:cNvPr id="223" name="Rectangle 3"/>
          <p:cNvSpPr txBox="1">
            <a:spLocks noChangeArrowheads="1"/>
          </p:cNvSpPr>
          <p:nvPr/>
        </p:nvSpPr>
        <p:spPr bwMode="auto">
          <a:xfrm>
            <a:off x="152400" y="54864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Output</a:t>
            </a:r>
          </a:p>
        </p:txBody>
      </p:sp>
      <p:sp>
        <p:nvSpPr>
          <p:cNvPr id="224" name="Rectangle 3"/>
          <p:cNvSpPr txBox="1">
            <a:spLocks noChangeArrowheads="1"/>
          </p:cNvSpPr>
          <p:nvPr/>
        </p:nvSpPr>
        <p:spPr bwMode="auto">
          <a:xfrm>
            <a:off x="152400" y="35814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10th</a:t>
            </a:r>
          </a:p>
        </p:txBody>
      </p:sp>
      <p:sp>
        <p:nvSpPr>
          <p:cNvPr id="225" name="Rectangle 3"/>
          <p:cNvSpPr txBox="1">
            <a:spLocks noChangeArrowheads="1"/>
          </p:cNvSpPr>
          <p:nvPr/>
        </p:nvSpPr>
        <p:spPr bwMode="auto">
          <a:xfrm>
            <a:off x="990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eb</a:t>
            </a:r>
            <a:endParaRPr lang="en-US" sz="1200" kern="0" dirty="0">
              <a:latin typeface="+mn-lt"/>
            </a:endParaRPr>
          </a:p>
        </p:txBody>
      </p:sp>
      <p:sp>
        <p:nvSpPr>
          <p:cNvPr id="226" name="Rectangle 3"/>
          <p:cNvSpPr txBox="1">
            <a:spLocks noChangeArrowheads="1"/>
          </p:cNvSpPr>
          <p:nvPr/>
        </p:nvSpPr>
        <p:spPr bwMode="auto">
          <a:xfrm>
            <a:off x="990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40</a:t>
            </a:r>
          </a:p>
        </p:txBody>
      </p:sp>
      <p:sp>
        <p:nvSpPr>
          <p:cNvPr id="227" name="Rectangle 3"/>
          <p:cNvSpPr txBox="1">
            <a:spLocks noChangeArrowheads="1"/>
          </p:cNvSpPr>
          <p:nvPr/>
        </p:nvSpPr>
        <p:spPr bwMode="auto">
          <a:xfrm>
            <a:off x="990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f2</a:t>
            </a:r>
          </a:p>
        </p:txBody>
      </p:sp>
      <p:sp>
        <p:nvSpPr>
          <p:cNvPr id="228" name="Rectangle 3"/>
          <p:cNvSpPr txBox="1">
            <a:spLocks noChangeArrowheads="1"/>
          </p:cNvSpPr>
          <p:nvPr/>
        </p:nvSpPr>
        <p:spPr bwMode="auto">
          <a:xfrm>
            <a:off x="1371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59</a:t>
            </a:r>
          </a:p>
        </p:txBody>
      </p:sp>
      <p:sp>
        <p:nvSpPr>
          <p:cNvPr id="229" name="Rectangle 3"/>
          <p:cNvSpPr txBox="1">
            <a:spLocks noChangeArrowheads="1"/>
          </p:cNvSpPr>
          <p:nvPr/>
        </p:nvSpPr>
        <p:spPr bwMode="auto">
          <a:xfrm>
            <a:off x="990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1e</a:t>
            </a:r>
          </a:p>
        </p:txBody>
      </p:sp>
      <p:sp>
        <p:nvSpPr>
          <p:cNvPr id="230" name="Rectangle 3"/>
          <p:cNvSpPr txBox="1">
            <a:spLocks noChangeArrowheads="1"/>
          </p:cNvSpPr>
          <p:nvPr/>
        </p:nvSpPr>
        <p:spPr bwMode="auto">
          <a:xfrm>
            <a:off x="1371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2e</a:t>
            </a:r>
          </a:p>
        </p:txBody>
      </p:sp>
      <p:sp>
        <p:nvSpPr>
          <p:cNvPr id="231" name="Rectangle 3"/>
          <p:cNvSpPr txBox="1">
            <a:spLocks noChangeArrowheads="1"/>
          </p:cNvSpPr>
          <p:nvPr/>
        </p:nvSpPr>
        <p:spPr bwMode="auto">
          <a:xfrm>
            <a:off x="1371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84</a:t>
            </a:r>
          </a:p>
        </p:txBody>
      </p:sp>
      <p:sp>
        <p:nvSpPr>
          <p:cNvPr id="232" name="Rectangle 3"/>
          <p:cNvSpPr txBox="1">
            <a:spLocks noChangeArrowheads="1"/>
          </p:cNvSpPr>
          <p:nvPr/>
        </p:nvSpPr>
        <p:spPr bwMode="auto">
          <a:xfrm>
            <a:off x="1371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38</a:t>
            </a:r>
          </a:p>
        </p:txBody>
      </p:sp>
      <p:sp>
        <p:nvSpPr>
          <p:cNvPr id="233" name="Rectangle 3"/>
          <p:cNvSpPr txBox="1">
            <a:spLocks noChangeArrowheads="1"/>
          </p:cNvSpPr>
          <p:nvPr/>
        </p:nvSpPr>
        <p:spPr bwMode="auto">
          <a:xfrm>
            <a:off x="1752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8b</a:t>
            </a:r>
          </a:p>
        </p:txBody>
      </p:sp>
      <p:sp>
        <p:nvSpPr>
          <p:cNvPr id="234" name="Rectangle 3"/>
          <p:cNvSpPr txBox="1">
            <a:spLocks noChangeArrowheads="1"/>
          </p:cNvSpPr>
          <p:nvPr/>
        </p:nvSpPr>
        <p:spPr bwMode="auto">
          <a:xfrm>
            <a:off x="1752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13</a:t>
            </a:r>
          </a:p>
        </p:txBody>
      </p:sp>
      <p:sp>
        <p:nvSpPr>
          <p:cNvPr id="235" name="Rectangle 3"/>
          <p:cNvSpPr txBox="1">
            <a:spLocks noChangeArrowheads="1"/>
          </p:cNvSpPr>
          <p:nvPr/>
        </p:nvSpPr>
        <p:spPr bwMode="auto">
          <a:xfrm>
            <a:off x="1752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a1</a:t>
            </a:r>
          </a:p>
        </p:txBody>
      </p:sp>
      <p:sp>
        <p:nvSpPr>
          <p:cNvPr id="236" name="Rectangle 3"/>
          <p:cNvSpPr txBox="1">
            <a:spLocks noChangeArrowheads="1"/>
          </p:cNvSpPr>
          <p:nvPr/>
        </p:nvSpPr>
        <p:spPr bwMode="auto">
          <a:xfrm>
            <a:off x="1752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e7</a:t>
            </a:r>
          </a:p>
        </p:txBody>
      </p:sp>
      <p:sp>
        <p:nvSpPr>
          <p:cNvPr id="237" name="Rectangle 3"/>
          <p:cNvSpPr txBox="1">
            <a:spLocks noChangeArrowheads="1"/>
          </p:cNvSpPr>
          <p:nvPr/>
        </p:nvSpPr>
        <p:spPr bwMode="auto">
          <a:xfrm>
            <a:off x="20574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c3</a:t>
            </a:r>
          </a:p>
        </p:txBody>
      </p:sp>
      <p:sp>
        <p:nvSpPr>
          <p:cNvPr id="238" name="Rectangle 3"/>
          <p:cNvSpPr txBox="1">
            <a:spLocks noChangeArrowheads="1"/>
          </p:cNvSpPr>
          <p:nvPr/>
        </p:nvSpPr>
        <p:spPr bwMode="auto">
          <a:xfrm>
            <a:off x="20574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1b</a:t>
            </a:r>
          </a:p>
        </p:txBody>
      </p:sp>
      <p:sp>
        <p:nvSpPr>
          <p:cNvPr id="240" name="Rectangle 3"/>
          <p:cNvSpPr txBox="1">
            <a:spLocks noChangeArrowheads="1"/>
          </p:cNvSpPr>
          <p:nvPr/>
        </p:nvSpPr>
        <p:spPr bwMode="auto">
          <a:xfrm>
            <a:off x="20574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42</a:t>
            </a:r>
          </a:p>
        </p:txBody>
      </p:sp>
      <p:sp>
        <p:nvSpPr>
          <p:cNvPr id="243" name="Rectangle 3"/>
          <p:cNvSpPr txBox="1">
            <a:spLocks noChangeArrowheads="1"/>
          </p:cNvSpPr>
          <p:nvPr/>
        </p:nvSpPr>
        <p:spPr bwMode="auto">
          <a:xfrm>
            <a:off x="20574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d2</a:t>
            </a:r>
          </a:p>
        </p:txBody>
      </p:sp>
      <p:sp>
        <p:nvSpPr>
          <p:cNvPr id="244" name="Rectangle 3"/>
          <p:cNvSpPr txBox="1">
            <a:spLocks noChangeArrowheads="1"/>
          </p:cNvSpPr>
          <p:nvPr/>
        </p:nvSpPr>
        <p:spPr bwMode="auto">
          <a:xfrm>
            <a:off x="2667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e9</a:t>
            </a:r>
          </a:p>
        </p:txBody>
      </p:sp>
      <p:sp>
        <p:nvSpPr>
          <p:cNvPr id="245" name="Rectangle 3"/>
          <p:cNvSpPr txBox="1">
            <a:spLocks noChangeArrowheads="1"/>
          </p:cNvSpPr>
          <p:nvPr/>
        </p:nvSpPr>
        <p:spPr bwMode="auto">
          <a:xfrm>
            <a:off x="26670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09</a:t>
            </a:r>
          </a:p>
        </p:txBody>
      </p:sp>
      <p:sp>
        <p:nvSpPr>
          <p:cNvPr id="246" name="Rectangle 3"/>
          <p:cNvSpPr txBox="1">
            <a:spLocks noChangeArrowheads="1"/>
          </p:cNvSpPr>
          <p:nvPr/>
        </p:nvSpPr>
        <p:spPr bwMode="auto">
          <a:xfrm>
            <a:off x="26670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89</a:t>
            </a:r>
          </a:p>
        </p:txBody>
      </p:sp>
      <p:sp>
        <p:nvSpPr>
          <p:cNvPr id="247" name="Rectangle 3"/>
          <p:cNvSpPr txBox="1">
            <a:spLocks noChangeArrowheads="1"/>
          </p:cNvSpPr>
          <p:nvPr/>
        </p:nvSpPr>
        <p:spPr bwMode="auto">
          <a:xfrm>
            <a:off x="3048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cb</a:t>
            </a:r>
            <a:endParaRPr lang="en-US" sz="1200" kern="0" dirty="0">
              <a:latin typeface="+mn-lt"/>
            </a:endParaRPr>
          </a:p>
        </p:txBody>
      </p:sp>
      <p:sp>
        <p:nvSpPr>
          <p:cNvPr id="248" name="Rectangle 3"/>
          <p:cNvSpPr txBox="1">
            <a:spLocks noChangeArrowheads="1"/>
          </p:cNvSpPr>
          <p:nvPr/>
        </p:nvSpPr>
        <p:spPr bwMode="auto">
          <a:xfrm>
            <a:off x="26670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72</a:t>
            </a:r>
          </a:p>
        </p:txBody>
      </p:sp>
      <p:sp>
        <p:nvSpPr>
          <p:cNvPr id="249" name="Rectangle 3"/>
          <p:cNvSpPr txBox="1">
            <a:spLocks noChangeArrowheads="1"/>
          </p:cNvSpPr>
          <p:nvPr/>
        </p:nvSpPr>
        <p:spPr bwMode="auto">
          <a:xfrm>
            <a:off x="30480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31</a:t>
            </a:r>
          </a:p>
        </p:txBody>
      </p:sp>
      <p:sp>
        <p:nvSpPr>
          <p:cNvPr id="250" name="Rectangle 3"/>
          <p:cNvSpPr txBox="1">
            <a:spLocks noChangeArrowheads="1"/>
          </p:cNvSpPr>
          <p:nvPr/>
        </p:nvSpPr>
        <p:spPr bwMode="auto">
          <a:xfrm>
            <a:off x="30480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5f</a:t>
            </a:r>
          </a:p>
        </p:txBody>
      </p:sp>
      <p:sp>
        <p:nvSpPr>
          <p:cNvPr id="251" name="Rectangle 3"/>
          <p:cNvSpPr txBox="1">
            <a:spLocks noChangeArrowheads="1"/>
          </p:cNvSpPr>
          <p:nvPr/>
        </p:nvSpPr>
        <p:spPr bwMode="auto">
          <a:xfrm>
            <a:off x="30480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07</a:t>
            </a:r>
          </a:p>
        </p:txBody>
      </p:sp>
      <p:sp>
        <p:nvSpPr>
          <p:cNvPr id="252" name="Rectangle 3"/>
          <p:cNvSpPr txBox="1">
            <a:spLocks noChangeArrowheads="1"/>
          </p:cNvSpPr>
          <p:nvPr/>
        </p:nvSpPr>
        <p:spPr bwMode="auto">
          <a:xfrm>
            <a:off x="3429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3d</a:t>
            </a:r>
          </a:p>
        </p:txBody>
      </p:sp>
      <p:sp>
        <p:nvSpPr>
          <p:cNvPr id="253" name="Rectangle 3"/>
          <p:cNvSpPr txBox="1">
            <a:spLocks noChangeArrowheads="1"/>
          </p:cNvSpPr>
          <p:nvPr/>
        </p:nvSpPr>
        <p:spPr bwMode="auto">
          <a:xfrm>
            <a:off x="34290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7d</a:t>
            </a:r>
          </a:p>
        </p:txBody>
      </p:sp>
      <p:sp>
        <p:nvSpPr>
          <p:cNvPr id="254" name="Rectangle 3"/>
          <p:cNvSpPr txBox="1">
            <a:spLocks noChangeArrowheads="1"/>
          </p:cNvSpPr>
          <p:nvPr/>
        </p:nvSpPr>
        <p:spPr bwMode="auto">
          <a:xfrm>
            <a:off x="34290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32</a:t>
            </a:r>
          </a:p>
        </p:txBody>
      </p:sp>
      <p:sp>
        <p:nvSpPr>
          <p:cNvPr id="255" name="Rectangle 3"/>
          <p:cNvSpPr txBox="1">
            <a:spLocks noChangeArrowheads="1"/>
          </p:cNvSpPr>
          <p:nvPr/>
        </p:nvSpPr>
        <p:spPr bwMode="auto">
          <a:xfrm>
            <a:off x="34290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94</a:t>
            </a:r>
          </a:p>
        </p:txBody>
      </p:sp>
      <p:sp>
        <p:nvSpPr>
          <p:cNvPr id="256" name="Rectangle 3"/>
          <p:cNvSpPr txBox="1">
            <a:spLocks noChangeArrowheads="1"/>
          </p:cNvSpPr>
          <p:nvPr/>
        </p:nvSpPr>
        <p:spPr bwMode="auto">
          <a:xfrm>
            <a:off x="37338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2e</a:t>
            </a:r>
          </a:p>
        </p:txBody>
      </p:sp>
      <p:sp>
        <p:nvSpPr>
          <p:cNvPr id="257" name="Rectangle 3"/>
          <p:cNvSpPr txBox="1">
            <a:spLocks noChangeArrowheads="1"/>
          </p:cNvSpPr>
          <p:nvPr/>
        </p:nvSpPr>
        <p:spPr bwMode="auto">
          <a:xfrm>
            <a:off x="37338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af</a:t>
            </a:r>
            <a:endParaRPr lang="en-US" sz="1200" kern="0" dirty="0">
              <a:latin typeface="+mn-lt"/>
            </a:endParaRPr>
          </a:p>
        </p:txBody>
      </p:sp>
      <p:sp>
        <p:nvSpPr>
          <p:cNvPr id="258" name="Rectangle 3"/>
          <p:cNvSpPr txBox="1">
            <a:spLocks noChangeArrowheads="1"/>
          </p:cNvSpPr>
          <p:nvPr/>
        </p:nvSpPr>
        <p:spPr bwMode="auto">
          <a:xfrm>
            <a:off x="37338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2c</a:t>
            </a:r>
          </a:p>
        </p:txBody>
      </p:sp>
      <p:sp>
        <p:nvSpPr>
          <p:cNvPr id="259" name="Rectangle 3"/>
          <p:cNvSpPr txBox="1">
            <a:spLocks noChangeArrowheads="1"/>
          </p:cNvSpPr>
          <p:nvPr/>
        </p:nvSpPr>
        <p:spPr bwMode="auto">
          <a:xfrm>
            <a:off x="37338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b5</a:t>
            </a:r>
          </a:p>
        </p:txBody>
      </p:sp>
      <p:sp>
        <p:nvSpPr>
          <p:cNvPr id="260" name="Rectangle 3"/>
          <p:cNvSpPr txBox="1">
            <a:spLocks noChangeArrowheads="1"/>
          </p:cNvSpPr>
          <p:nvPr/>
        </p:nvSpPr>
        <p:spPr bwMode="auto">
          <a:xfrm>
            <a:off x="2667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e9</a:t>
            </a:r>
          </a:p>
        </p:txBody>
      </p:sp>
      <p:sp>
        <p:nvSpPr>
          <p:cNvPr id="261" name="Rectangle 3"/>
          <p:cNvSpPr txBox="1">
            <a:spLocks noChangeArrowheads="1"/>
          </p:cNvSpPr>
          <p:nvPr/>
        </p:nvSpPr>
        <p:spPr bwMode="auto">
          <a:xfrm>
            <a:off x="26670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09</a:t>
            </a:r>
          </a:p>
        </p:txBody>
      </p:sp>
      <p:sp>
        <p:nvSpPr>
          <p:cNvPr id="262" name="Rectangle 3"/>
          <p:cNvSpPr txBox="1">
            <a:spLocks noChangeArrowheads="1"/>
          </p:cNvSpPr>
          <p:nvPr/>
        </p:nvSpPr>
        <p:spPr bwMode="auto">
          <a:xfrm>
            <a:off x="26670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89</a:t>
            </a:r>
          </a:p>
        </p:txBody>
      </p:sp>
      <p:sp>
        <p:nvSpPr>
          <p:cNvPr id="263" name="Rectangle 3"/>
          <p:cNvSpPr txBox="1">
            <a:spLocks noChangeArrowheads="1"/>
          </p:cNvSpPr>
          <p:nvPr/>
        </p:nvSpPr>
        <p:spPr bwMode="auto">
          <a:xfrm>
            <a:off x="3048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cb</a:t>
            </a:r>
            <a:endParaRPr lang="en-US" sz="1200" kern="0" dirty="0">
              <a:latin typeface="+mn-lt"/>
            </a:endParaRPr>
          </a:p>
        </p:txBody>
      </p:sp>
      <p:sp>
        <p:nvSpPr>
          <p:cNvPr id="264" name="Rectangle 3"/>
          <p:cNvSpPr txBox="1">
            <a:spLocks noChangeArrowheads="1"/>
          </p:cNvSpPr>
          <p:nvPr/>
        </p:nvSpPr>
        <p:spPr bwMode="auto">
          <a:xfrm>
            <a:off x="26670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72</a:t>
            </a:r>
          </a:p>
        </p:txBody>
      </p:sp>
      <p:sp>
        <p:nvSpPr>
          <p:cNvPr id="265" name="Rectangle 3"/>
          <p:cNvSpPr txBox="1">
            <a:spLocks noChangeArrowheads="1"/>
          </p:cNvSpPr>
          <p:nvPr/>
        </p:nvSpPr>
        <p:spPr bwMode="auto">
          <a:xfrm>
            <a:off x="30480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31</a:t>
            </a:r>
          </a:p>
        </p:txBody>
      </p:sp>
      <p:sp>
        <p:nvSpPr>
          <p:cNvPr id="266" name="Rectangle 3"/>
          <p:cNvSpPr txBox="1">
            <a:spLocks noChangeArrowheads="1"/>
          </p:cNvSpPr>
          <p:nvPr/>
        </p:nvSpPr>
        <p:spPr bwMode="auto">
          <a:xfrm>
            <a:off x="30480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5f</a:t>
            </a:r>
          </a:p>
        </p:txBody>
      </p:sp>
      <p:sp>
        <p:nvSpPr>
          <p:cNvPr id="267" name="Rectangle 3"/>
          <p:cNvSpPr txBox="1">
            <a:spLocks noChangeArrowheads="1"/>
          </p:cNvSpPr>
          <p:nvPr/>
        </p:nvSpPr>
        <p:spPr bwMode="auto">
          <a:xfrm>
            <a:off x="30480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07</a:t>
            </a:r>
          </a:p>
        </p:txBody>
      </p:sp>
      <p:sp>
        <p:nvSpPr>
          <p:cNvPr id="268" name="Rectangle 3"/>
          <p:cNvSpPr txBox="1">
            <a:spLocks noChangeArrowheads="1"/>
          </p:cNvSpPr>
          <p:nvPr/>
        </p:nvSpPr>
        <p:spPr bwMode="auto">
          <a:xfrm>
            <a:off x="3429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3d</a:t>
            </a:r>
          </a:p>
        </p:txBody>
      </p:sp>
      <p:sp>
        <p:nvSpPr>
          <p:cNvPr id="269" name="Rectangle 3"/>
          <p:cNvSpPr txBox="1">
            <a:spLocks noChangeArrowheads="1"/>
          </p:cNvSpPr>
          <p:nvPr/>
        </p:nvSpPr>
        <p:spPr bwMode="auto">
          <a:xfrm>
            <a:off x="34290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7d</a:t>
            </a:r>
          </a:p>
        </p:txBody>
      </p:sp>
      <p:sp>
        <p:nvSpPr>
          <p:cNvPr id="270" name="Rectangle 3"/>
          <p:cNvSpPr txBox="1">
            <a:spLocks noChangeArrowheads="1"/>
          </p:cNvSpPr>
          <p:nvPr/>
        </p:nvSpPr>
        <p:spPr bwMode="auto">
          <a:xfrm>
            <a:off x="34290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32</a:t>
            </a:r>
          </a:p>
        </p:txBody>
      </p:sp>
      <p:sp>
        <p:nvSpPr>
          <p:cNvPr id="271" name="Rectangle 3"/>
          <p:cNvSpPr txBox="1">
            <a:spLocks noChangeArrowheads="1"/>
          </p:cNvSpPr>
          <p:nvPr/>
        </p:nvSpPr>
        <p:spPr bwMode="auto">
          <a:xfrm>
            <a:off x="34290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94</a:t>
            </a:r>
          </a:p>
        </p:txBody>
      </p:sp>
      <p:sp>
        <p:nvSpPr>
          <p:cNvPr id="272" name="Rectangle 3"/>
          <p:cNvSpPr txBox="1">
            <a:spLocks noChangeArrowheads="1"/>
          </p:cNvSpPr>
          <p:nvPr/>
        </p:nvSpPr>
        <p:spPr bwMode="auto">
          <a:xfrm>
            <a:off x="37338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2e</a:t>
            </a:r>
          </a:p>
        </p:txBody>
      </p:sp>
      <p:sp>
        <p:nvSpPr>
          <p:cNvPr id="273" name="Rectangle 3"/>
          <p:cNvSpPr txBox="1">
            <a:spLocks noChangeArrowheads="1"/>
          </p:cNvSpPr>
          <p:nvPr/>
        </p:nvSpPr>
        <p:spPr bwMode="auto">
          <a:xfrm>
            <a:off x="37338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af</a:t>
            </a:r>
            <a:endParaRPr lang="en-US" sz="1200" kern="0" dirty="0">
              <a:latin typeface="+mn-lt"/>
            </a:endParaRPr>
          </a:p>
        </p:txBody>
      </p:sp>
      <p:sp>
        <p:nvSpPr>
          <p:cNvPr id="274" name="Rectangle 3"/>
          <p:cNvSpPr txBox="1">
            <a:spLocks noChangeArrowheads="1"/>
          </p:cNvSpPr>
          <p:nvPr/>
        </p:nvSpPr>
        <p:spPr bwMode="auto">
          <a:xfrm>
            <a:off x="37338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2c</a:t>
            </a:r>
          </a:p>
        </p:txBody>
      </p:sp>
      <p:sp>
        <p:nvSpPr>
          <p:cNvPr id="275" name="Rectangle 3"/>
          <p:cNvSpPr txBox="1">
            <a:spLocks noChangeArrowheads="1"/>
          </p:cNvSpPr>
          <p:nvPr/>
        </p:nvSpPr>
        <p:spPr bwMode="auto">
          <a:xfrm>
            <a:off x="37338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b5</a:t>
            </a:r>
          </a:p>
        </p:txBody>
      </p:sp>
      <p:sp>
        <p:nvSpPr>
          <p:cNvPr id="276" name="Rectangle 3"/>
          <p:cNvSpPr txBox="1">
            <a:spLocks noChangeArrowheads="1"/>
          </p:cNvSpPr>
          <p:nvPr/>
        </p:nvSpPr>
        <p:spPr bwMode="auto">
          <a:xfrm>
            <a:off x="75438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d0</a:t>
            </a:r>
          </a:p>
        </p:txBody>
      </p:sp>
      <p:sp>
        <p:nvSpPr>
          <p:cNvPr id="277" name="Rectangle 3"/>
          <p:cNvSpPr txBox="1">
            <a:spLocks noChangeArrowheads="1"/>
          </p:cNvSpPr>
          <p:nvPr/>
        </p:nvSpPr>
        <p:spPr bwMode="auto">
          <a:xfrm>
            <a:off x="75438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14</a:t>
            </a:r>
          </a:p>
        </p:txBody>
      </p:sp>
      <p:sp>
        <p:nvSpPr>
          <p:cNvPr id="278" name="Rectangle 3"/>
          <p:cNvSpPr txBox="1">
            <a:spLocks noChangeArrowheads="1"/>
          </p:cNvSpPr>
          <p:nvPr/>
        </p:nvSpPr>
        <p:spPr bwMode="auto">
          <a:xfrm>
            <a:off x="75438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f9</a:t>
            </a:r>
          </a:p>
        </p:txBody>
      </p:sp>
      <p:sp>
        <p:nvSpPr>
          <p:cNvPr id="279" name="Rectangle 3"/>
          <p:cNvSpPr txBox="1">
            <a:spLocks noChangeArrowheads="1"/>
          </p:cNvSpPr>
          <p:nvPr/>
        </p:nvSpPr>
        <p:spPr bwMode="auto">
          <a:xfrm>
            <a:off x="79248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c9</a:t>
            </a:r>
          </a:p>
        </p:txBody>
      </p:sp>
      <p:sp>
        <p:nvSpPr>
          <p:cNvPr id="280" name="Rectangle 3"/>
          <p:cNvSpPr txBox="1">
            <a:spLocks noChangeArrowheads="1"/>
          </p:cNvSpPr>
          <p:nvPr/>
        </p:nvSpPr>
        <p:spPr bwMode="auto">
          <a:xfrm>
            <a:off x="75438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a8</a:t>
            </a:r>
          </a:p>
        </p:txBody>
      </p:sp>
      <p:sp>
        <p:nvSpPr>
          <p:cNvPr id="281" name="Rectangle 3"/>
          <p:cNvSpPr txBox="1">
            <a:spLocks noChangeArrowheads="1"/>
          </p:cNvSpPr>
          <p:nvPr/>
        </p:nvSpPr>
        <p:spPr bwMode="auto">
          <a:xfrm>
            <a:off x="79248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 err="1">
                <a:latin typeface="+mn-lt"/>
              </a:rPr>
              <a:t>ee</a:t>
            </a:r>
            <a:endParaRPr lang="en-US" sz="1200" kern="0" dirty="0">
              <a:latin typeface="+mn-lt"/>
            </a:endParaRPr>
          </a:p>
        </p:txBody>
      </p:sp>
      <p:sp>
        <p:nvSpPr>
          <p:cNvPr id="282" name="Rectangle 3"/>
          <p:cNvSpPr txBox="1">
            <a:spLocks noChangeArrowheads="1"/>
          </p:cNvSpPr>
          <p:nvPr/>
        </p:nvSpPr>
        <p:spPr bwMode="auto">
          <a:xfrm>
            <a:off x="79248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89</a:t>
            </a:r>
          </a:p>
        </p:txBody>
      </p:sp>
      <p:sp>
        <p:nvSpPr>
          <p:cNvPr id="283" name="Rectangle 3"/>
          <p:cNvSpPr txBox="1">
            <a:spLocks noChangeArrowheads="1"/>
          </p:cNvSpPr>
          <p:nvPr/>
        </p:nvSpPr>
        <p:spPr bwMode="auto">
          <a:xfrm>
            <a:off x="79248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25</a:t>
            </a:r>
          </a:p>
        </p:txBody>
      </p:sp>
      <p:sp>
        <p:nvSpPr>
          <p:cNvPr id="284" name="Rectangle 3"/>
          <p:cNvSpPr txBox="1">
            <a:spLocks noChangeArrowheads="1"/>
          </p:cNvSpPr>
          <p:nvPr/>
        </p:nvSpPr>
        <p:spPr bwMode="auto">
          <a:xfrm>
            <a:off x="83058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e1</a:t>
            </a:r>
          </a:p>
        </p:txBody>
      </p:sp>
      <p:sp>
        <p:nvSpPr>
          <p:cNvPr id="285" name="Rectangle 3"/>
          <p:cNvSpPr txBox="1">
            <a:spLocks noChangeArrowheads="1"/>
          </p:cNvSpPr>
          <p:nvPr/>
        </p:nvSpPr>
        <p:spPr bwMode="auto">
          <a:xfrm>
            <a:off x="83058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0c</a:t>
            </a:r>
          </a:p>
        </p:txBody>
      </p:sp>
      <p:sp>
        <p:nvSpPr>
          <p:cNvPr id="286" name="Rectangle 3"/>
          <p:cNvSpPr txBox="1">
            <a:spLocks noChangeArrowheads="1"/>
          </p:cNvSpPr>
          <p:nvPr/>
        </p:nvSpPr>
        <p:spPr bwMode="auto">
          <a:xfrm>
            <a:off x="83058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3f</a:t>
            </a:r>
          </a:p>
        </p:txBody>
      </p:sp>
      <p:sp>
        <p:nvSpPr>
          <p:cNvPr id="287" name="Rectangle 3"/>
          <p:cNvSpPr txBox="1">
            <a:spLocks noChangeArrowheads="1"/>
          </p:cNvSpPr>
          <p:nvPr/>
        </p:nvSpPr>
        <p:spPr bwMode="auto">
          <a:xfrm>
            <a:off x="83058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c8</a:t>
            </a:r>
          </a:p>
        </p:txBody>
      </p:sp>
      <p:sp>
        <p:nvSpPr>
          <p:cNvPr id="288" name="Rectangle 3"/>
          <p:cNvSpPr txBox="1">
            <a:spLocks noChangeArrowheads="1"/>
          </p:cNvSpPr>
          <p:nvPr/>
        </p:nvSpPr>
        <p:spPr bwMode="auto">
          <a:xfrm>
            <a:off x="8610600" y="3429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63</a:t>
            </a:r>
          </a:p>
        </p:txBody>
      </p:sp>
      <p:sp>
        <p:nvSpPr>
          <p:cNvPr id="289" name="Rectangle 3"/>
          <p:cNvSpPr txBox="1">
            <a:spLocks noChangeArrowheads="1"/>
          </p:cNvSpPr>
          <p:nvPr/>
        </p:nvSpPr>
        <p:spPr bwMode="auto">
          <a:xfrm>
            <a:off x="86106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b6</a:t>
            </a:r>
          </a:p>
        </p:txBody>
      </p:sp>
      <p:sp>
        <p:nvSpPr>
          <p:cNvPr id="290" name="Rectangle 3"/>
          <p:cNvSpPr txBox="1">
            <a:spLocks noChangeArrowheads="1"/>
          </p:cNvSpPr>
          <p:nvPr/>
        </p:nvSpPr>
        <p:spPr bwMode="auto">
          <a:xfrm>
            <a:off x="8610600" y="3733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0c</a:t>
            </a:r>
          </a:p>
        </p:txBody>
      </p:sp>
      <p:sp>
        <p:nvSpPr>
          <p:cNvPr id="291" name="Rectangle 3"/>
          <p:cNvSpPr txBox="1">
            <a:spLocks noChangeArrowheads="1"/>
          </p:cNvSpPr>
          <p:nvPr/>
        </p:nvSpPr>
        <p:spPr bwMode="auto">
          <a:xfrm>
            <a:off x="8610600" y="4114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1200" kern="0" dirty="0">
                <a:latin typeface="+mn-lt"/>
              </a:rPr>
              <a:t>a6</a:t>
            </a:r>
          </a:p>
        </p:txBody>
      </p:sp>
    </p:spTree>
    <p:extLst>
      <p:ext uri="{BB962C8B-B14F-4D97-AF65-F5344CB8AC3E}">
        <p14:creationId xmlns:p14="http://schemas.microsoft.com/office/powerpoint/2010/main" val="39832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25 -0.16667 " pathEditMode="relative" ptsTypes="AA">
                                      <p:cBhvr>
                                        <p:cTn id="11" dur="2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11111E-6 L 0.05833 -0.22222 " pathEditMode="relative" ptsTypes="AA">
                                      <p:cBhvr>
                                        <p:cTn id="20" dur="2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 -0.26667 " pathEditMode="relative" ptsTypes="AA">
                                      <p:cBhvr>
                                        <p:cTn id="29" dur="2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375 -0.32222 " pathEditMode="relative" rAng="0" ptsTypes="AA">
                                      <p:cBhvr>
                                        <p:cTn id="38" dur="2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-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4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5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5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5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5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7 0 " pathEditMode="relative" ptsTypes="AA">
                                      <p:cBhvr>
                                        <p:cTn id="16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 nodeType="clickPar">
                      <p:stCondLst>
                        <p:cond delay="indefinite"/>
                      </p:stCondLst>
                      <p:childTnLst>
                        <p:par>
                          <p:cTn id="3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 nodeType="clickPar">
                      <p:stCondLst>
                        <p:cond delay="indefinite"/>
                      </p:stCondLst>
                      <p:childTnLst>
                        <p:par>
                          <p:cTn id="4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410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412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414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41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 nodeType="clickPar">
                      <p:stCondLst>
                        <p:cond delay="indefinite"/>
                      </p:stCondLst>
                      <p:childTnLst>
                        <p:par>
                          <p:cTn id="4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8334 0 " pathEditMode="relative" ptsTypes="AA">
                                      <p:cBhvr>
                                        <p:cTn id="42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 nodeType="clickPar">
                      <p:stCondLst>
                        <p:cond delay="indefinite"/>
                      </p:stCondLst>
                      <p:childTnLst>
                        <p:par>
                          <p:cTn id="4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12916 1.11111E-6 " pathEditMode="relative" rAng="0" ptsTypes="AA">
                                      <p:cBhvr>
                                        <p:cTn id="424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5" fill="hold" nodeType="clickPar">
                      <p:stCondLst>
                        <p:cond delay="indefinite"/>
                      </p:stCondLst>
                      <p:childTnLst>
                        <p:par>
                          <p:cTn id="4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12917 1.11111E-6 " pathEditMode="relative" rAng="0" ptsTypes="AA">
                                      <p:cBhvr>
                                        <p:cTn id="428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 nodeType="clickPar">
                      <p:stCondLst>
                        <p:cond delay="indefinite"/>
                      </p:stCondLst>
                      <p:childTnLst>
                        <p:par>
                          <p:cTn id="4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12916 1.11111E-6 " pathEditMode="relative" rAng="0" ptsTypes="AA">
                                      <p:cBhvr>
                                        <p:cTn id="432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 nodeType="clickPar">
                      <p:stCondLst>
                        <p:cond delay="indefinite"/>
                      </p:stCondLst>
                      <p:childTnLst>
                        <p:par>
                          <p:cTn id="4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0875 -3.33333E-6 " pathEditMode="relative" rAng="0" ptsTypes="AA">
                                      <p:cBhvr>
                                        <p:cTn id="436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0"/>
                                    </p:animMotion>
                                  </p:childTnLst>
                                </p:cTn>
                              </p:par>
                              <p:par>
                                <p:cTn id="4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9583 -3.33333E-6 " pathEditMode="relative" rAng="0" ptsTypes="AA">
                                      <p:cBhvr>
                                        <p:cTn id="43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 nodeType="clickPar">
                      <p:stCondLst>
                        <p:cond delay="indefinite"/>
                      </p:stCondLst>
                      <p:childTnLst>
                        <p:par>
                          <p:cTn id="4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" pathEditMode="relative" ptsTypes="AA">
                                      <p:cBhvr>
                                        <p:cTn id="442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" pathEditMode="relative" ptsTypes="AA">
                                      <p:cBhvr>
                                        <p:cTn id="444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5" fill="hold" nodeType="clickPar">
                      <p:stCondLst>
                        <p:cond delay="indefinite"/>
                      </p:stCondLst>
                      <p:childTnLst>
                        <p:par>
                          <p:cTn id="4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1375 1.11111E-6 " pathEditMode="relative" rAng="0" ptsTypes="AA">
                                      <p:cBhvr>
                                        <p:cTn id="448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12917 1.11111E-6 " pathEditMode="relative" rAng="0" ptsTypes="AA">
                                      <p:cBhvr>
                                        <p:cTn id="450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0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12916 1.11111E-6 " pathEditMode="relative" rAng="0" ptsTypes="AA">
                                      <p:cBhvr>
                                        <p:cTn id="452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 nodeType="clickPar">
                      <p:stCondLst>
                        <p:cond delay="indefinite"/>
                      </p:stCondLst>
                      <p:childTnLst>
                        <p:par>
                          <p:cTn id="4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8333 0 " pathEditMode="relative" ptsTypes="AA">
                                      <p:cBhvr>
                                        <p:cTn id="456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 nodeType="clickPar">
                      <p:stCondLst>
                        <p:cond delay="indefinite"/>
                      </p:stCondLst>
                      <p:childTnLst>
                        <p:par>
                          <p:cTn id="4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 nodeType="clickPar">
                      <p:stCondLst>
                        <p:cond delay="indefinite"/>
                      </p:stCondLst>
                      <p:childTnLst>
                        <p:par>
                          <p:cTn id="5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7" fill="hold" nodeType="clickPar">
                      <p:stCondLst>
                        <p:cond delay="indefinite"/>
                      </p:stCondLst>
                      <p:childTnLst>
                        <p:par>
                          <p:cTn id="5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60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62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6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66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6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7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72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74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7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7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8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82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84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86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8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666 0 " pathEditMode="relative" ptsTypes="AA">
                                      <p:cBhvr>
                                        <p:cTn id="590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 nodeType="clickPar">
                      <p:stCondLst>
                        <p:cond delay="indefinite"/>
                      </p:stCondLst>
                      <p:childTnLst>
                        <p:par>
                          <p:cTn id="5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3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9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9" fill="hold" nodeType="clickPar">
                      <p:stCondLst>
                        <p:cond delay="indefinite"/>
                      </p:stCondLst>
                      <p:childTnLst>
                        <p:par>
                          <p:cTn id="6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4" fill="hold" nodeType="clickPar">
                      <p:stCondLst>
                        <p:cond delay="indefinite"/>
                      </p:stCondLst>
                      <p:childTnLst>
                        <p:par>
                          <p:cTn id="6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9" fill="hold" nodeType="clickPar">
                      <p:stCondLst>
                        <p:cond delay="indefinite"/>
                      </p:stCondLst>
                      <p:childTnLst>
                        <p:par>
                          <p:cTn id="7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8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9" fill="hold" nodeType="clickPar">
                      <p:stCondLst>
                        <p:cond delay="indefinite"/>
                      </p:stCondLst>
                      <p:childTnLst>
                        <p:par>
                          <p:cTn id="7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1" presetID="3" presetClass="exit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3" presetClass="exit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3" presetClass="exit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3" presetClass="exit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9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1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3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3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2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8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1" fill="hold" nodeType="clickPar">
                      <p:stCondLst>
                        <p:cond delay="indefinite"/>
                      </p:stCondLst>
                      <p:childTnLst>
                        <p:par>
                          <p:cTn id="9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9" fill="hold" nodeType="clickPar">
                      <p:stCondLst>
                        <p:cond delay="indefinite"/>
                      </p:stCondLst>
                      <p:childTnLst>
                        <p:par>
                          <p:cTn id="10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7" fill="hold" nodeType="clickPar">
                      <p:stCondLst>
                        <p:cond delay="indefinite"/>
                      </p:stCondLst>
                      <p:childTnLst>
                        <p:par>
                          <p:cTn id="10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6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4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3" fill="hold" nodeType="clickPar">
                      <p:stCondLst>
                        <p:cond delay="indefinite"/>
                      </p:stCondLst>
                      <p:childTnLst>
                        <p:par>
                          <p:cTn id="1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1156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1158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1160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ptsTypes="AA">
                                      <p:cBhvr>
                                        <p:cTn id="1162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3" fill="hold" nodeType="clickPar">
                      <p:stCondLst>
                        <p:cond delay="indefinite"/>
                      </p:stCondLst>
                      <p:childTnLst>
                        <p:par>
                          <p:cTn id="1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0.2875 -2.22222E-6 " pathEditMode="relative" rAng="0" ptsTypes="AA">
                                      <p:cBhvr>
                                        <p:cTn id="1166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7" fill="hold" nodeType="clickPar">
                      <p:stCondLst>
                        <p:cond delay="indefinite"/>
                      </p:stCondLst>
                      <p:childTnLst>
                        <p:par>
                          <p:cTn id="1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3333 0 " pathEditMode="relative" ptsTypes="AA">
                                      <p:cBhvr>
                                        <p:cTn id="1170" dur="2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3333 0 " pathEditMode="relative" ptsTypes="AA">
                                      <p:cBhvr>
                                        <p:cTn id="1172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3333 0 " pathEditMode="relative" ptsTypes="AA">
                                      <p:cBhvr>
                                        <p:cTn id="117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5" fill="hold" nodeType="clickPar">
                      <p:stCondLst>
                        <p:cond delay="indefinite"/>
                      </p:stCondLst>
                      <p:childTnLst>
                        <p:par>
                          <p:cTn id="1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167 0 " pathEditMode="relative" ptsTypes="AA">
                                      <p:cBhvr>
                                        <p:cTn id="1178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167 0 " pathEditMode="relative" ptsTypes="AA">
                                      <p:cBhvr>
                                        <p:cTn id="1180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1" fill="hold" nodeType="clickPar">
                      <p:stCondLst>
                        <p:cond delay="indefinite"/>
                      </p:stCondLst>
                      <p:childTnLst>
                        <p:par>
                          <p:cTn id="1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167 0 " pathEditMode="relative" ptsTypes="AA">
                                      <p:cBhvr>
                                        <p:cTn id="1184" dur="2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167 0 " pathEditMode="relative" ptsTypes="AA">
                                      <p:cBhvr>
                                        <p:cTn id="1186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7" fill="hold" nodeType="clickPar">
                      <p:stCondLst>
                        <p:cond delay="indefinite"/>
                      </p:stCondLst>
                      <p:childTnLst>
                        <p:par>
                          <p:cTn id="1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0625 -2.22222E-6 " pathEditMode="relative" rAng="0" ptsTypes="AA">
                                      <p:cBhvr>
                                        <p:cTn id="1190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1" fill="hold" nodeType="clickPar">
                      <p:stCondLst>
                        <p:cond delay="indefinite"/>
                      </p:stCondLst>
                      <p:childTnLst>
                        <p:par>
                          <p:cTn id="1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20417 -2.22222E-6 " pathEditMode="relative" rAng="0" ptsTypes="AA">
                                      <p:cBhvr>
                                        <p:cTn id="1194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0"/>
                                    </p:animMotion>
                                  </p:childTnLst>
                                </p:cTn>
                              </p:par>
                              <p:par>
                                <p:cTn id="119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2125 -2.22222E-6 " pathEditMode="relative" rAng="0" ptsTypes="AA">
                                      <p:cBhvr>
                                        <p:cTn id="1196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0"/>
                                    </p:animMotion>
                                  </p:childTnLst>
                                </p:cTn>
                              </p:par>
                              <p:par>
                                <p:cTn id="11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0.2125 -2.22222E-6 " pathEditMode="relative" rAng="0" ptsTypes="AA">
                                      <p:cBhvr>
                                        <p:cTn id="1198" dur="2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9" fill="hold" nodeType="clickPar">
                      <p:stCondLst>
                        <p:cond delay="indefinite"/>
                      </p:stCondLst>
                      <p:childTnLst>
                        <p:par>
                          <p:cTn id="1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3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1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4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3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6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9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8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9" fill="hold" nodeType="clickPar">
                      <p:stCondLst>
                        <p:cond delay="indefinite"/>
                      </p:stCondLst>
                      <p:childTnLst>
                        <p:par>
                          <p:cTn id="1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7" grpId="2"/>
      <p:bldP spid="27" grpId="3"/>
      <p:bldP spid="27" grpId="4"/>
      <p:bldP spid="28" grpId="0"/>
      <p:bldP spid="28" grpId="1"/>
      <p:bldP spid="28" grpId="2"/>
      <p:bldP spid="28" grpId="3"/>
      <p:bldP spid="28" grpId="4"/>
      <p:bldP spid="29" grpId="0"/>
      <p:bldP spid="29" grpId="1"/>
      <p:bldP spid="29" grpId="2"/>
      <p:bldP spid="29" grpId="3"/>
      <p:bldP spid="29" grpId="4"/>
      <p:bldP spid="30" grpId="0"/>
      <p:bldP spid="30" grpId="1"/>
      <p:bldP spid="30" grpId="2"/>
      <p:bldP spid="30" grpId="3"/>
      <p:bldP spid="31" grpId="0"/>
      <p:bldP spid="31" grpId="1"/>
      <p:bldP spid="31" grpId="2"/>
      <p:bldP spid="31" grpId="3"/>
      <p:bldP spid="31" grpId="4"/>
      <p:bldP spid="32" grpId="0"/>
      <p:bldP spid="32" grpId="1"/>
      <p:bldP spid="32" grpId="2"/>
      <p:bldP spid="32" grpId="3"/>
      <p:bldP spid="33" grpId="0"/>
      <p:bldP spid="33" grpId="1"/>
      <p:bldP spid="33" grpId="2"/>
      <p:bldP spid="33" grpId="3"/>
      <p:bldP spid="34" grpId="0"/>
      <p:bldP spid="34" grpId="1"/>
      <p:bldP spid="34" grpId="2"/>
      <p:bldP spid="34" grpId="3"/>
      <p:bldP spid="35" grpId="0"/>
      <p:bldP spid="35" grpId="1"/>
      <p:bldP spid="35" grpId="2"/>
      <p:bldP spid="35" grpId="3"/>
      <p:bldP spid="36" grpId="0"/>
      <p:bldP spid="36" grpId="1"/>
      <p:bldP spid="36" grpId="2"/>
      <p:bldP spid="36" grpId="3"/>
      <p:bldP spid="37" grpId="0"/>
      <p:bldP spid="37" grpId="1"/>
      <p:bldP spid="37" grpId="2"/>
      <p:bldP spid="37" grpId="3"/>
      <p:bldP spid="38" grpId="0"/>
      <p:bldP spid="38" grpId="1"/>
      <p:bldP spid="38" grpId="2"/>
      <p:bldP spid="38" grpId="3"/>
      <p:bldP spid="39" grpId="0"/>
      <p:bldP spid="39" grpId="1"/>
      <p:bldP spid="39" grpId="2"/>
      <p:bldP spid="39" grpId="3"/>
      <p:bldP spid="40" grpId="0"/>
      <p:bldP spid="40" grpId="1"/>
      <p:bldP spid="40" grpId="2"/>
      <p:bldP spid="40" grpId="3"/>
      <p:bldP spid="41" grpId="0"/>
      <p:bldP spid="41" grpId="1"/>
      <p:bldP spid="41" grpId="2"/>
      <p:bldP spid="41" grpId="3"/>
      <p:bldP spid="42" grpId="0"/>
      <p:bldP spid="42" grpId="1"/>
      <p:bldP spid="42" grpId="2"/>
      <p:bldP spid="42" grpId="3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127" grpId="0"/>
      <p:bldP spid="127" grpId="1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132" grpId="0"/>
      <p:bldP spid="132" grpId="1"/>
      <p:bldP spid="133" grpId="0"/>
      <p:bldP spid="133" grpId="1"/>
      <p:bldP spid="134" grpId="0"/>
      <p:bldP spid="134" grpId="1"/>
      <p:bldP spid="135" grpId="0"/>
      <p:bldP spid="135" grpId="1"/>
      <p:bldP spid="136" grpId="0"/>
      <p:bldP spid="136" grpId="1"/>
      <p:bldP spid="137" grpId="0"/>
      <p:bldP spid="137" grpId="1"/>
      <p:bldP spid="138" grpId="0"/>
      <p:bldP spid="138" grpId="1"/>
      <p:bldP spid="139" grpId="0"/>
      <p:bldP spid="139" grpId="1"/>
      <p:bldP spid="140" grpId="0"/>
      <p:bldP spid="140" grpId="1"/>
      <p:bldP spid="141" grpId="0"/>
      <p:bldP spid="141" grpId="1"/>
      <p:bldP spid="142" grpId="0"/>
      <p:bldP spid="142" grpId="1"/>
      <p:bldP spid="143" grpId="0"/>
      <p:bldP spid="143" grpId="1"/>
      <p:bldP spid="143" grpId="2"/>
      <p:bldP spid="144" grpId="0"/>
      <p:bldP spid="144" grpId="1"/>
      <p:bldP spid="145" grpId="0"/>
      <p:bldP spid="145" grpId="1"/>
      <p:bldP spid="146" grpId="0"/>
      <p:bldP spid="146" grpId="1"/>
      <p:bldP spid="146" grpId="2"/>
      <p:bldP spid="147" grpId="0"/>
      <p:bldP spid="147" grpId="1"/>
      <p:bldP spid="148" grpId="0"/>
      <p:bldP spid="148" grpId="1"/>
      <p:bldP spid="149" grpId="0"/>
      <p:bldP spid="149" grpId="1"/>
      <p:bldP spid="150" grpId="0"/>
      <p:bldP spid="150" grpId="1"/>
      <p:bldP spid="151" grpId="0"/>
      <p:bldP spid="151" grpId="1"/>
      <p:bldP spid="151" grpId="2"/>
      <p:bldP spid="152" grpId="0"/>
      <p:bldP spid="152" grpId="1"/>
      <p:bldP spid="153" grpId="0"/>
      <p:bldP spid="153" grpId="1"/>
      <p:bldP spid="154" grpId="0"/>
      <p:bldP spid="154" grpId="1"/>
      <p:bldP spid="155" grpId="0"/>
      <p:bldP spid="155" grpId="1"/>
      <p:bldP spid="156" grpId="0"/>
      <p:bldP spid="156" grpId="1"/>
      <p:bldP spid="156" grpId="2"/>
      <p:bldP spid="157" grpId="0"/>
      <p:bldP spid="157" grpId="1"/>
      <p:bldP spid="158" grpId="0"/>
      <p:bldP spid="158" grpId="1"/>
      <p:bldP spid="159" grpId="0"/>
      <p:bldP spid="159" grpId="1"/>
      <p:bldP spid="160" grpId="0"/>
      <p:bldP spid="160" grpId="1"/>
      <p:bldP spid="160" grpId="2"/>
      <p:bldP spid="161" grpId="0"/>
      <p:bldP spid="161" grpId="1"/>
      <p:bldP spid="161" grpId="2"/>
      <p:bldP spid="162" grpId="0"/>
      <p:bldP spid="162" grpId="1"/>
      <p:bldP spid="163" grpId="0"/>
      <p:bldP spid="163" grpId="1"/>
      <p:bldP spid="163" grpId="2"/>
      <p:bldP spid="164" grpId="0"/>
      <p:bldP spid="164" grpId="1"/>
      <p:bldP spid="164" grpId="2"/>
      <p:bldP spid="165" grpId="0"/>
      <p:bldP spid="165" grpId="1"/>
      <p:bldP spid="165" grpId="2"/>
      <p:bldP spid="166" grpId="0"/>
      <p:bldP spid="166" grpId="1"/>
      <p:bldP spid="166" grpId="2"/>
      <p:bldP spid="167" grpId="0"/>
      <p:bldP spid="167" grpId="1"/>
      <p:bldP spid="168" grpId="0"/>
      <p:bldP spid="168" grpId="1"/>
      <p:bldP spid="168" grpId="2"/>
      <p:bldP spid="169" grpId="0"/>
      <p:bldP spid="169" grpId="1"/>
      <p:bldP spid="169" grpId="2"/>
      <p:bldP spid="170" grpId="0"/>
      <p:bldP spid="170" grpId="1"/>
      <p:bldP spid="170" grpId="2"/>
      <p:bldP spid="171" grpId="0"/>
      <p:bldP spid="171" grpId="1"/>
      <p:bldP spid="171" grpId="2"/>
      <p:bldP spid="172" grpId="0"/>
      <p:bldP spid="172" grpId="1"/>
      <p:bldP spid="173" grpId="0"/>
      <p:bldP spid="173" grpId="1"/>
      <p:bldP spid="173" grpId="2"/>
      <p:bldP spid="174" grpId="0"/>
      <p:bldP spid="174" grpId="1"/>
      <p:bldP spid="174" grpId="2"/>
      <p:bldP spid="175" grpId="0"/>
      <p:bldP spid="175" grpId="1"/>
      <p:bldP spid="175" grpId="2"/>
      <p:bldP spid="176" grpId="0"/>
      <p:bldP spid="176" grpId="1"/>
      <p:bldP spid="176" grpId="2"/>
      <p:bldP spid="177" grpId="0"/>
      <p:bldP spid="177" grpId="1"/>
      <p:bldP spid="177" grpId="2"/>
      <p:bldP spid="178" grpId="0"/>
      <p:bldP spid="178" grpId="1"/>
      <p:bldP spid="178" grpId="2"/>
      <p:bldP spid="179" grpId="0"/>
      <p:bldP spid="179" grpId="1"/>
      <p:bldP spid="179" grpId="2"/>
      <p:bldP spid="180" grpId="0"/>
      <p:bldP spid="180" grpId="1"/>
      <p:bldP spid="180" grpId="2"/>
      <p:bldP spid="181" grpId="0"/>
      <p:bldP spid="181" grpId="1"/>
      <p:bldP spid="181" grpId="2"/>
      <p:bldP spid="182" grpId="0"/>
      <p:bldP spid="182" grpId="1"/>
      <p:bldP spid="182" grpId="2"/>
      <p:bldP spid="183" grpId="0"/>
      <p:bldP spid="183" grpId="1"/>
      <p:bldP spid="183" grpId="2"/>
      <p:bldP spid="184" grpId="0"/>
      <p:bldP spid="184" grpId="1"/>
      <p:bldP spid="184" grpId="2"/>
      <p:bldP spid="185" grpId="0"/>
      <p:bldP spid="185" grpId="1"/>
      <p:bldP spid="185" grpId="2"/>
      <p:bldP spid="186" grpId="0"/>
      <p:bldP spid="186" grpId="1"/>
      <p:bldP spid="186" grpId="2"/>
      <p:bldP spid="187" grpId="0"/>
      <p:bldP spid="187" grpId="1"/>
      <p:bldP spid="187" grpId="2"/>
      <p:bldP spid="188" grpId="0"/>
      <p:bldP spid="188" grpId="1"/>
      <p:bldP spid="188" grpId="2"/>
      <p:bldP spid="189" grpId="0"/>
      <p:bldP spid="189" grpId="1"/>
      <p:bldP spid="189" grpId="2"/>
      <p:bldP spid="190" grpId="0"/>
      <p:bldP spid="190" grpId="1"/>
      <p:bldP spid="190" grpId="2"/>
      <p:bldP spid="191" grpId="0"/>
      <p:bldP spid="191" grpId="1"/>
      <p:bldP spid="192" grpId="0"/>
      <p:bldP spid="192" grpId="1"/>
      <p:bldP spid="193" grpId="0"/>
      <p:bldP spid="193" grpId="1"/>
      <p:bldP spid="194" grpId="0"/>
      <p:bldP spid="194" grpId="1"/>
      <p:bldP spid="195" grpId="0"/>
      <p:bldP spid="195" grpId="1"/>
      <p:bldP spid="196" grpId="0"/>
      <p:bldP spid="196" grpId="1"/>
      <p:bldP spid="197" grpId="0"/>
      <p:bldP spid="197" grpId="1"/>
      <p:bldP spid="198" grpId="0"/>
      <p:bldP spid="198" grpId="1"/>
      <p:bldP spid="199" grpId="0"/>
      <p:bldP spid="199" grpId="1"/>
      <p:bldP spid="200" grpId="0"/>
      <p:bldP spid="200" grpId="1"/>
      <p:bldP spid="201" grpId="0"/>
      <p:bldP spid="201" grpId="1"/>
      <p:bldP spid="202" grpId="0"/>
      <p:bldP spid="202" grpId="1"/>
      <p:bldP spid="203" grpId="0"/>
      <p:bldP spid="203" grpId="1"/>
      <p:bldP spid="204" grpId="0"/>
      <p:bldP spid="204" grpId="1"/>
      <p:bldP spid="205" grpId="0"/>
      <p:bldP spid="205" grpId="1"/>
      <p:bldP spid="206" grpId="0"/>
      <p:bldP spid="206" grpId="1"/>
      <p:bldP spid="207" grpId="0"/>
      <p:bldP spid="207" grpId="1"/>
      <p:bldP spid="208" grpId="0"/>
      <p:bldP spid="208" grpId="1"/>
      <p:bldP spid="209" grpId="0"/>
      <p:bldP spid="209" grpId="1"/>
      <p:bldP spid="210" grpId="0"/>
      <p:bldP spid="210" grpId="1"/>
      <p:bldP spid="211" grpId="0"/>
      <p:bldP spid="211" grpId="1"/>
      <p:bldP spid="212" grpId="0"/>
      <p:bldP spid="212" grpId="1"/>
      <p:bldP spid="213" grpId="0"/>
      <p:bldP spid="213" grpId="1"/>
      <p:bldP spid="214" grpId="0"/>
      <p:bldP spid="214" grpId="1"/>
      <p:bldP spid="215" grpId="0"/>
      <p:bldP spid="215" grpId="1"/>
      <p:bldP spid="216" grpId="0"/>
      <p:bldP spid="216" grpId="1"/>
      <p:bldP spid="217" grpId="0"/>
      <p:bldP spid="217" grpId="1"/>
      <p:bldP spid="218" grpId="0"/>
      <p:bldP spid="218" grpId="1"/>
      <p:bldP spid="219" grpId="0"/>
      <p:bldP spid="219" grpId="1"/>
      <p:bldP spid="220" grpId="0"/>
      <p:bldP spid="220" grpId="1"/>
      <p:bldP spid="221" grpId="0"/>
      <p:bldP spid="221" grpId="1"/>
      <p:bldP spid="222" grpId="0"/>
      <p:bldP spid="222" grpId="1"/>
      <p:bldP spid="239" grpId="0"/>
      <p:bldP spid="241" grpId="0"/>
      <p:bldP spid="242" grpId="0"/>
      <p:bldP spid="242" grpId="1"/>
      <p:bldP spid="223" grpId="0"/>
      <p:bldP spid="224" grpId="0"/>
      <p:bldP spid="225" grpId="0"/>
      <p:bldP spid="226" grpId="0"/>
      <p:bldP spid="227" grpId="0"/>
      <p:bldP spid="228" grpId="0"/>
      <p:bldP spid="229" grpId="0"/>
      <p:bldP spid="230" grpId="0"/>
      <p:bldP spid="231" grpId="0"/>
      <p:bldP spid="232" grpId="0"/>
      <p:bldP spid="233" grpId="0"/>
      <p:bldP spid="234" grpId="0"/>
      <p:bldP spid="235" grpId="0"/>
      <p:bldP spid="236" grpId="0"/>
      <p:bldP spid="237" grpId="0"/>
      <p:bldP spid="238" grpId="0"/>
      <p:bldP spid="240" grpId="0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0" grpId="1"/>
      <p:bldP spid="261" grpId="0"/>
      <p:bldP spid="261" grpId="1"/>
      <p:bldP spid="262" grpId="0"/>
      <p:bldP spid="262" grpId="1"/>
      <p:bldP spid="263" grpId="0"/>
      <p:bldP spid="263" grpId="1"/>
      <p:bldP spid="264" grpId="0"/>
      <p:bldP spid="264" grpId="1"/>
      <p:bldP spid="265" grpId="0"/>
      <p:bldP spid="265" grpId="1"/>
      <p:bldP spid="266" grpId="0"/>
      <p:bldP spid="266" grpId="1"/>
      <p:bldP spid="267" grpId="0"/>
      <p:bldP spid="267" grpId="1"/>
      <p:bldP spid="268" grpId="0"/>
      <p:bldP spid="268" grpId="1"/>
      <p:bldP spid="269" grpId="0"/>
      <p:bldP spid="269" grpId="1"/>
      <p:bldP spid="270" grpId="0"/>
      <p:bldP spid="270" grpId="1"/>
      <p:bldP spid="271" grpId="0"/>
      <p:bldP spid="271" grpId="1"/>
      <p:bldP spid="272" grpId="0"/>
      <p:bldP spid="272" grpId="1"/>
      <p:bldP spid="273" grpId="0"/>
      <p:bldP spid="273" grpId="1"/>
      <p:bldP spid="274" grpId="0"/>
      <p:bldP spid="274" grpId="1"/>
      <p:bldP spid="275" grpId="0"/>
      <p:bldP spid="275" grpId="1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356992" y="150312"/>
            <a:ext cx="8229600" cy="66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en-US" sz="3200" b="1" dirty="0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rPr>
              <a:t>Implementation Aspects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57200" y="1676400"/>
            <a:ext cx="82296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can efficiently implement on 8-bit CPU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AU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byte substitution works on bytes using a table of 256 entries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AU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shift rows is simple byte shift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AU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add round key works on byte XOR’s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AU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mix columns requires matrix multiply in </a:t>
            </a: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GF(28) which works on byte values, can be simplified to use table lookups &amp; byte XOR’s</a:t>
            </a:r>
          </a:p>
        </p:txBody>
      </p:sp>
    </p:spTree>
    <p:extLst>
      <p:ext uri="{BB962C8B-B14F-4D97-AF65-F5344CB8AC3E}">
        <p14:creationId xmlns:p14="http://schemas.microsoft.com/office/powerpoint/2010/main" val="32778541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369518" y="152552"/>
            <a:ext cx="8229600" cy="82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3200" b="1" dirty="0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rPr>
              <a:t>Implementation</a:t>
            </a:r>
            <a:r>
              <a:rPr lang="en-US" altLang="en-US" sz="4400" b="1" dirty="0">
                <a:solidFill>
                  <a:srgbClr val="D9D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200" b="1" dirty="0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rPr>
              <a:t>Aspects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57200" y="1676400"/>
            <a:ext cx="82296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1363" indent="-2841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can efficiently implement on 32-bit CPU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redefine steps to use 32-bit words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can precompute 4 tables of 256-words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then each column in each round can be computed using 4 table lookups + 4 XORs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at a cost of 4Kb to store tables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kumimoji="1" lang="en-US" altLang="en-US" sz="2800" dirty="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rPr>
              <a:t>designers believe this very efficient implementation was a key factor in its selection as the AES cipher</a:t>
            </a:r>
          </a:p>
        </p:txBody>
      </p:sp>
    </p:spTree>
    <p:extLst>
      <p:ext uri="{BB962C8B-B14F-4D97-AF65-F5344CB8AC3E}">
        <p14:creationId xmlns:p14="http://schemas.microsoft.com/office/powerpoint/2010/main" val="38324093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discussed the Block </a:t>
            </a:r>
            <a:r>
              <a:rPr lang="en-US" sz="2400" dirty="0"/>
              <a:t>Cipher Principles </a:t>
            </a:r>
          </a:p>
          <a:p>
            <a:r>
              <a:rPr lang="en-US" sz="2400" dirty="0"/>
              <a:t>We </a:t>
            </a:r>
            <a:r>
              <a:rPr lang="en-US" sz="2400" dirty="0" smtClean="0"/>
              <a:t>also explored the limitations </a:t>
            </a:r>
            <a:r>
              <a:rPr lang="en-US" sz="2400" dirty="0"/>
              <a:t>of DES</a:t>
            </a:r>
          </a:p>
          <a:p>
            <a:r>
              <a:rPr lang="en-US" sz="2400" dirty="0"/>
              <a:t>Another symmetric key cryptography that is Advanced Encryption Standard (AES) will </a:t>
            </a:r>
            <a:r>
              <a:rPr lang="en-US" sz="2400" dirty="0" smtClean="0"/>
              <a:t>discussed in detail .</a:t>
            </a:r>
          </a:p>
        </p:txBody>
      </p:sp>
    </p:spTree>
    <p:extLst>
      <p:ext uri="{BB962C8B-B14F-4D97-AF65-F5344CB8AC3E}">
        <p14:creationId xmlns:p14="http://schemas.microsoft.com/office/powerpoint/2010/main" val="35544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2033588"/>
            <a:ext cx="8229600" cy="4530725"/>
          </a:xfrm>
        </p:spPr>
        <p:txBody>
          <a:bodyPr/>
          <a:lstStyle/>
          <a:p>
            <a:r>
              <a:rPr lang="en-US" sz="2400" dirty="0" smtClean="0"/>
              <a:t>Our discussion on symmetric key cryptography will continue and we will see some example of stream ciphers such as </a:t>
            </a:r>
            <a:r>
              <a:rPr lang="en-US" sz="2400" smtClean="0"/>
              <a:t>RC4.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14009</TotalTime>
  <Words>2183</Words>
  <Application>Microsoft Office PowerPoint</Application>
  <PresentationFormat>On-screen Show (4:3)</PresentationFormat>
  <Paragraphs>569</Paragraphs>
  <Slides>35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MS PGothic</vt:lpstr>
      <vt:lpstr>MS PGothic</vt:lpstr>
      <vt:lpstr>Arial</vt:lpstr>
      <vt:lpstr>Calibri</vt:lpstr>
      <vt:lpstr>Helvetica</vt:lpstr>
      <vt:lpstr>Monotype Sorts</vt:lpstr>
      <vt:lpstr>Symbol</vt:lpstr>
      <vt:lpstr>Times New Roman</vt:lpstr>
      <vt:lpstr>Times-Roman</vt:lpstr>
      <vt:lpstr>Verdana</vt:lpstr>
      <vt:lpstr>Webdings</vt:lpstr>
      <vt:lpstr>Wingdings</vt:lpstr>
      <vt:lpstr>os-8</vt:lpstr>
      <vt:lpstr>Equation</vt:lpstr>
      <vt:lpstr>PowerPoint Presentation</vt:lpstr>
      <vt:lpstr>PowerPoint Presentation</vt:lpstr>
      <vt:lpstr>Summary of the previous lecture</vt:lpstr>
      <vt:lpstr>Feistel Cipher</vt:lpstr>
      <vt:lpstr>Design Features of Feistel Network</vt:lpstr>
      <vt:lpstr>A simple way to represent DES</vt:lpstr>
      <vt:lpstr>Classical Feistel  Network</vt:lpstr>
      <vt:lpstr>PowerPoint Presentation</vt:lpstr>
      <vt:lpstr>Outlines of today’s lecture</vt:lpstr>
      <vt:lpstr>Objectives</vt:lpstr>
      <vt:lpstr>Block Cipher Principles</vt:lpstr>
      <vt:lpstr>Ideal Block Cipher</vt:lpstr>
      <vt:lpstr>Ideal Block Cipher: Practical problem</vt:lpstr>
      <vt:lpstr>Ideal block cipher: key length</vt:lpstr>
      <vt:lpstr>Advanced Encryption Standard</vt:lpstr>
      <vt:lpstr>Origins: AES</vt:lpstr>
      <vt:lpstr>AES Requirements</vt:lpstr>
      <vt:lpstr>AES Evaluation Criteria</vt:lpstr>
      <vt:lpstr>The AES Cipher - Rijndael </vt:lpstr>
      <vt:lpstr>Overview</vt:lpstr>
      <vt:lpstr>AES Stages</vt:lpstr>
      <vt:lpstr>AES Structure</vt:lpstr>
      <vt:lpstr>PowerPoint Presentation</vt:lpstr>
      <vt:lpstr>1- Substitute Byte Transformation</vt:lpstr>
      <vt:lpstr>2- Shift Row Transformation</vt:lpstr>
      <vt:lpstr>3- Mix Column Transformation</vt:lpstr>
      <vt:lpstr>4- Add Round key</vt:lpstr>
      <vt:lpstr>AES Process</vt:lpstr>
      <vt:lpstr>Key Expansion   1/2</vt:lpstr>
      <vt:lpstr>Cipher Example</vt:lpstr>
      <vt:lpstr>PowerPoint Presentation</vt:lpstr>
      <vt:lpstr>PowerPoint Presentation</vt:lpstr>
      <vt:lpstr>Summary of today’s lecture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Dr. Munam Ali Shah</cp:lastModifiedBy>
  <cp:revision>492</cp:revision>
  <cp:lastPrinted>2001-06-14T13:58:17Z</cp:lastPrinted>
  <dcterms:created xsi:type="dcterms:W3CDTF">2011-01-13T23:43:38Z</dcterms:created>
  <dcterms:modified xsi:type="dcterms:W3CDTF">2015-06-05T13:43:31Z</dcterms:modified>
</cp:coreProperties>
</file>