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34"/>
  </p:notesMasterIdLst>
  <p:handoutMasterIdLst>
    <p:handoutMasterId r:id="rId35"/>
  </p:handoutMasterIdLst>
  <p:sldIdLst>
    <p:sldId id="403" r:id="rId2"/>
    <p:sldId id="404" r:id="rId3"/>
    <p:sldId id="833" r:id="rId4"/>
    <p:sldId id="677" r:id="rId5"/>
    <p:sldId id="483" r:id="rId6"/>
    <p:sldId id="348" r:id="rId7"/>
    <p:sldId id="800" r:id="rId8"/>
    <p:sldId id="801" r:id="rId9"/>
    <p:sldId id="802" r:id="rId10"/>
    <p:sldId id="836" r:id="rId11"/>
    <p:sldId id="837" r:id="rId12"/>
    <p:sldId id="860" r:id="rId13"/>
    <p:sldId id="839" r:id="rId14"/>
    <p:sldId id="840" r:id="rId15"/>
    <p:sldId id="841" r:id="rId16"/>
    <p:sldId id="842" r:id="rId17"/>
    <p:sldId id="844" r:id="rId18"/>
    <p:sldId id="845" r:id="rId19"/>
    <p:sldId id="846" r:id="rId20"/>
    <p:sldId id="885" r:id="rId21"/>
    <p:sldId id="862" r:id="rId22"/>
    <p:sldId id="863" r:id="rId23"/>
    <p:sldId id="864" r:id="rId24"/>
    <p:sldId id="847" r:id="rId25"/>
    <p:sldId id="848" r:id="rId26"/>
    <p:sldId id="866" r:id="rId27"/>
    <p:sldId id="867" r:id="rId28"/>
    <p:sldId id="882" r:id="rId29"/>
    <p:sldId id="884" r:id="rId30"/>
    <p:sldId id="674" r:id="rId31"/>
    <p:sldId id="575" r:id="rId32"/>
    <p:sldId id="501" r:id="rId33"/>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816">
          <p15:clr>
            <a:srgbClr val="A4A3A4"/>
          </p15:clr>
        </p15:guide>
        <p15:guide id="2" pos="440">
          <p15:clr>
            <a:srgbClr val="A4A3A4"/>
          </p15:clr>
        </p15:guide>
      </p15:sldGuideLst>
    </p:ext>
    <p:ext uri="{2D200454-40CA-4A62-9FC3-DE9A4176ACB9}">
      <p15:notesGuideLst xmlns:p15="http://schemas.microsoft.com/office/powerpoint/2012/main">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0000"/>
    <a:srgbClr val="CC3300"/>
    <a:srgbClr val="CC6600"/>
    <a:srgbClr val="CCECFF"/>
    <a:srgbClr val="66CCFF"/>
    <a:srgbClr val="CCFFFF"/>
    <a:srgbClr val="F8F8F8"/>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23" autoAdjust="0"/>
    <p:restoredTop sz="94660"/>
  </p:normalViewPr>
  <p:slideViewPr>
    <p:cSldViewPr snapToGrid="0">
      <p:cViewPr varScale="1">
        <p:scale>
          <a:sx n="84" d="100"/>
          <a:sy n="84" d="100"/>
        </p:scale>
        <p:origin x="1482" y="78"/>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p14="http://schemas.microsoft.com/office/powerpoint/2010/main"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p14="http://schemas.microsoft.com/office/powerpoint/2010/main"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val="421441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C0EB00F-EAFE-4CF2-8E38-2BEA03BD6D04}" type="slidenum">
              <a:rPr lang="en-US" smtClean="0"/>
              <a:pPr/>
              <a:t>8</a:t>
            </a:fld>
            <a:endParaRPr lang="en-US"/>
          </a:p>
        </p:txBody>
      </p:sp>
    </p:spTree>
    <p:extLst>
      <p:ext uri="{BB962C8B-B14F-4D97-AF65-F5344CB8AC3E}">
        <p14:creationId xmlns:p14="http://schemas.microsoft.com/office/powerpoint/2010/main" val="786614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US" smtClean="0"/>
          </a:p>
        </p:txBody>
      </p:sp>
      <p:sp>
        <p:nvSpPr>
          <p:cNvPr id="49156" name="Slide Number Placeholder 3"/>
          <p:cNvSpPr>
            <a:spLocks noGrp="1"/>
          </p:cNvSpPr>
          <p:nvPr>
            <p:ph type="sldNum" sz="quarter" idx="5"/>
          </p:nvPr>
        </p:nvSpPr>
        <p:spPr>
          <a:noFill/>
        </p:spPr>
        <p:txBody>
          <a:bodyPr/>
          <a:lstStyle/>
          <a:p>
            <a:fld id="{928704F9-DBC0-42F9-A19F-9BE6AC62602C}" type="slidenum">
              <a:rPr lang="ar-SA" smtClean="0"/>
              <a:pPr/>
              <a:t>13</a:t>
            </a:fld>
            <a:endParaRPr lang="en-GB" smtClean="0"/>
          </a:p>
        </p:txBody>
      </p:sp>
    </p:spTree>
    <p:extLst>
      <p:ext uri="{BB962C8B-B14F-4D97-AF65-F5344CB8AC3E}">
        <p14:creationId xmlns:p14="http://schemas.microsoft.com/office/powerpoint/2010/main" val="126699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smtClean="0"/>
          </a:p>
        </p:txBody>
      </p:sp>
      <p:sp>
        <p:nvSpPr>
          <p:cNvPr id="50180" name="Slide Number Placeholder 3"/>
          <p:cNvSpPr>
            <a:spLocks noGrp="1"/>
          </p:cNvSpPr>
          <p:nvPr>
            <p:ph type="sldNum" sz="quarter" idx="5"/>
          </p:nvPr>
        </p:nvSpPr>
        <p:spPr>
          <a:noFill/>
        </p:spPr>
        <p:txBody>
          <a:bodyPr/>
          <a:lstStyle/>
          <a:p>
            <a:fld id="{AD75111B-5869-4B96-8077-73F52335B257}" type="slidenum">
              <a:rPr lang="ar-SA" smtClean="0"/>
              <a:pPr/>
              <a:t>14</a:t>
            </a:fld>
            <a:endParaRPr lang="en-GB" smtClean="0"/>
          </a:p>
        </p:txBody>
      </p:sp>
    </p:spTree>
    <p:extLst>
      <p:ext uri="{BB962C8B-B14F-4D97-AF65-F5344CB8AC3E}">
        <p14:creationId xmlns:p14="http://schemas.microsoft.com/office/powerpoint/2010/main" val="2453212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endParaRPr lang="en-US" smtClean="0"/>
          </a:p>
        </p:txBody>
      </p:sp>
      <p:sp>
        <p:nvSpPr>
          <p:cNvPr id="51204" name="Slide Number Placeholder 3"/>
          <p:cNvSpPr>
            <a:spLocks noGrp="1"/>
          </p:cNvSpPr>
          <p:nvPr>
            <p:ph type="sldNum" sz="quarter" idx="5"/>
          </p:nvPr>
        </p:nvSpPr>
        <p:spPr>
          <a:noFill/>
        </p:spPr>
        <p:txBody>
          <a:bodyPr/>
          <a:lstStyle/>
          <a:p>
            <a:fld id="{A0250DE2-A2BC-4BE0-B5F3-F52EB77223D7}" type="slidenum">
              <a:rPr lang="ar-SA" smtClean="0"/>
              <a:pPr/>
              <a:t>15</a:t>
            </a:fld>
            <a:endParaRPr lang="en-GB" smtClean="0"/>
          </a:p>
        </p:txBody>
      </p:sp>
    </p:spTree>
    <p:extLst>
      <p:ext uri="{BB962C8B-B14F-4D97-AF65-F5344CB8AC3E}">
        <p14:creationId xmlns:p14="http://schemas.microsoft.com/office/powerpoint/2010/main" val="961293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endParaRPr lang="en-US" smtClean="0"/>
          </a:p>
        </p:txBody>
      </p:sp>
      <p:sp>
        <p:nvSpPr>
          <p:cNvPr id="52228" name="Slide Number Placeholder 3"/>
          <p:cNvSpPr>
            <a:spLocks noGrp="1"/>
          </p:cNvSpPr>
          <p:nvPr>
            <p:ph type="sldNum" sz="quarter" idx="5"/>
          </p:nvPr>
        </p:nvSpPr>
        <p:spPr>
          <a:noFill/>
        </p:spPr>
        <p:txBody>
          <a:bodyPr/>
          <a:lstStyle/>
          <a:p>
            <a:fld id="{111EC0C6-4E1E-4002-A088-3CD6372DDFFC}" type="slidenum">
              <a:rPr lang="ar-SA" smtClean="0"/>
              <a:pPr/>
              <a:t>16</a:t>
            </a:fld>
            <a:endParaRPr lang="en-GB" smtClean="0"/>
          </a:p>
        </p:txBody>
      </p:sp>
    </p:spTree>
    <p:extLst>
      <p:ext uri="{BB962C8B-B14F-4D97-AF65-F5344CB8AC3E}">
        <p14:creationId xmlns:p14="http://schemas.microsoft.com/office/powerpoint/2010/main" val="1008556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654D036F-4626-4309-9943-C121CBD6FE8A}" type="slidenum">
              <a:rPr lang="ar-SA" smtClean="0"/>
              <a:pPr/>
              <a:t>17</a:t>
            </a:fld>
            <a:endParaRPr lang="en-GB" smtClean="0"/>
          </a:p>
        </p:txBody>
      </p:sp>
    </p:spTree>
    <p:extLst>
      <p:ext uri="{BB962C8B-B14F-4D97-AF65-F5344CB8AC3E}">
        <p14:creationId xmlns:p14="http://schemas.microsoft.com/office/powerpoint/2010/main" val="3834452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654D036F-4626-4309-9943-C121CBD6FE8A}" type="slidenum">
              <a:rPr lang="ar-SA" smtClean="0"/>
              <a:pPr/>
              <a:t>18</a:t>
            </a:fld>
            <a:endParaRPr lang="en-GB" smtClean="0"/>
          </a:p>
        </p:txBody>
      </p:sp>
    </p:spTree>
    <p:extLst>
      <p:ext uri="{BB962C8B-B14F-4D97-AF65-F5344CB8AC3E}">
        <p14:creationId xmlns:p14="http://schemas.microsoft.com/office/powerpoint/2010/main" val="1936894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a:spLocks noGrp="1"/>
          </p:cNvSpPr>
          <p:nvPr>
            <p:ph type="sldNum" sz="quarter" idx="5"/>
          </p:nvPr>
        </p:nvSpPr>
        <p:spPr>
          <a:noFill/>
        </p:spPr>
        <p:txBody>
          <a:bodyPr/>
          <a:lstStyle/>
          <a:p>
            <a:fld id="{654D036F-4626-4309-9943-C121CBD6FE8A}" type="slidenum">
              <a:rPr lang="ar-SA" smtClean="0"/>
              <a:pPr/>
              <a:t>19</a:t>
            </a:fld>
            <a:endParaRPr lang="en-GB" smtClean="0"/>
          </a:p>
        </p:txBody>
      </p:sp>
    </p:spTree>
    <p:extLst>
      <p:ext uri="{BB962C8B-B14F-4D97-AF65-F5344CB8AC3E}">
        <p14:creationId xmlns:p14="http://schemas.microsoft.com/office/powerpoint/2010/main" val="2504635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pPr eaLnBrk="1" hangingPunct="1"/>
            <a:endParaRPr lang="en-US" smtClean="0"/>
          </a:p>
        </p:txBody>
      </p:sp>
      <p:sp>
        <p:nvSpPr>
          <p:cNvPr id="54276" name="Slide Number Placeholder 3"/>
          <p:cNvSpPr>
            <a:spLocks noGrp="1"/>
          </p:cNvSpPr>
          <p:nvPr>
            <p:ph type="sldNum" sz="quarter" idx="5"/>
          </p:nvPr>
        </p:nvSpPr>
        <p:spPr>
          <a:noFill/>
        </p:spPr>
        <p:txBody>
          <a:bodyPr/>
          <a:lstStyle/>
          <a:p>
            <a:fld id="{D459C25D-DE7E-4F07-A125-226C0CAE4F60}" type="slidenum">
              <a:rPr lang="ar-SA" smtClean="0"/>
              <a:pPr/>
              <a:t>24</a:t>
            </a:fld>
            <a:endParaRPr lang="en-GB" smtClean="0"/>
          </a:p>
        </p:txBody>
      </p:sp>
    </p:spTree>
    <p:extLst>
      <p:ext uri="{BB962C8B-B14F-4D97-AF65-F5344CB8AC3E}">
        <p14:creationId xmlns:p14="http://schemas.microsoft.com/office/powerpoint/2010/main" val="3357605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smtClean="0"/>
          </a:p>
        </p:txBody>
      </p:sp>
      <p:sp>
        <p:nvSpPr>
          <p:cNvPr id="55300" name="Slide Number Placeholder 3"/>
          <p:cNvSpPr>
            <a:spLocks noGrp="1"/>
          </p:cNvSpPr>
          <p:nvPr>
            <p:ph type="sldNum" sz="quarter" idx="5"/>
          </p:nvPr>
        </p:nvSpPr>
        <p:spPr>
          <a:noFill/>
        </p:spPr>
        <p:txBody>
          <a:bodyPr/>
          <a:lstStyle/>
          <a:p>
            <a:fld id="{EDB57D3A-9EFE-44B7-8D86-FD4A7FBCE4AD}" type="slidenum">
              <a:rPr lang="ar-SA" smtClean="0"/>
              <a:pPr/>
              <a:t>25</a:t>
            </a:fld>
            <a:endParaRPr lang="en-GB" smtClean="0"/>
          </a:p>
        </p:txBody>
      </p:sp>
    </p:spTree>
    <p:extLst>
      <p:ext uri="{BB962C8B-B14F-4D97-AF65-F5344CB8AC3E}">
        <p14:creationId xmlns:p14="http://schemas.microsoft.com/office/powerpoint/2010/main" val="3063964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32</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p14="http://schemas.microsoft.com/office/powerpoint/2010/main"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78833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a:defRPr/>
            </a:pPr>
            <a:endParaRPr lang="en-US"/>
          </a:p>
        </p:txBody>
      </p:sp>
      <p:sp>
        <p:nvSpPr>
          <p:cNvPr id="7" name="Rectangle 5"/>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xfrm>
            <a:off x="6553200" y="6356350"/>
            <a:ext cx="2133600" cy="365125"/>
          </a:xfrm>
          <a:prstGeom prst="rect">
            <a:avLst/>
          </a:prstGeom>
          <a:ln/>
        </p:spPr>
        <p:txBody>
          <a:bodyPr/>
          <a:lstStyle>
            <a:lvl1pPr>
              <a:defRPr/>
            </a:lvl1pPr>
          </a:lstStyle>
          <a:p>
            <a:pPr>
              <a:defRPr/>
            </a:pPr>
            <a:fld id="{F87D52B9-6D83-43F8-BA17-4D8370430FC5}" type="slidenum">
              <a:rPr lang="ar-SA"/>
              <a:pPr>
                <a:defRPr/>
              </a:pPr>
              <a:t>‹#›</a:t>
            </a:fld>
            <a:endParaRPr lang="en-US"/>
          </a:p>
        </p:txBody>
      </p:sp>
    </p:spTree>
    <p:extLst>
      <p:ext uri="{BB962C8B-B14F-4D97-AF65-F5344CB8AC3E}">
        <p14:creationId xmlns:p14="http://schemas.microsoft.com/office/powerpoint/2010/main" val="26870994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a:defRPr/>
            </a:pPr>
            <a:endParaRPr lang="en-US"/>
          </a:p>
        </p:txBody>
      </p:sp>
      <p:sp>
        <p:nvSpPr>
          <p:cNvPr id="6" name="Rectangle 5"/>
          <p:cNvSpPr>
            <a:spLocks noGrp="1" noChangeArrowheads="1"/>
          </p:cNvSpPr>
          <p:nvPr>
            <p:ph type="ftr" sz="quarter" idx="11"/>
          </p:nvPr>
        </p:nvSpPr>
        <p:spPr>
          <a:xfrm>
            <a:off x="3124200" y="6356350"/>
            <a:ext cx="2895600" cy="365125"/>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553200" y="6356350"/>
            <a:ext cx="2133600" cy="365125"/>
          </a:xfrm>
          <a:prstGeom prst="rect">
            <a:avLst/>
          </a:prstGeom>
          <a:ln/>
        </p:spPr>
        <p:txBody>
          <a:bodyPr/>
          <a:lstStyle>
            <a:lvl1pPr>
              <a:defRPr/>
            </a:lvl1pPr>
          </a:lstStyle>
          <a:p>
            <a:pPr>
              <a:defRPr/>
            </a:pPr>
            <a:fld id="{860CEDA9-A88E-4CE9-8947-4B303CC9BDD4}" type="slidenum">
              <a:rPr lang="ar-SA"/>
              <a:pPr>
                <a:defRPr/>
              </a:pPr>
              <a:t>‹#›</a:t>
            </a:fld>
            <a:endParaRPr lang="en-US"/>
          </a:p>
        </p:txBody>
      </p:sp>
    </p:spTree>
    <p:extLst>
      <p:ext uri="{BB962C8B-B14F-4D97-AF65-F5344CB8AC3E}">
        <p14:creationId xmlns:p14="http://schemas.microsoft.com/office/powerpoint/2010/main" val="123280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1" r:id="rId12"/>
    <p:sldLayoutId id="2147483892" r:id="rId13"/>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oleObject" Target="../embeddings/oleObject7.bin"/><Relationship Id="rId3" Type="http://schemas.openxmlformats.org/officeDocument/2006/relationships/notesSlide" Target="../notesSlides/notesSlide4.xml"/><Relationship Id="rId7" Type="http://schemas.openxmlformats.org/officeDocument/2006/relationships/image" Target="../media/image5.wmf"/><Relationship Id="rId12" Type="http://schemas.openxmlformats.org/officeDocument/2006/relationships/oleObject" Target="../embeddings/oleObject6.bin"/><Relationship Id="rId2" Type="http://schemas.openxmlformats.org/officeDocument/2006/relationships/slideLayout" Target="../slideLayouts/slideLayout12.xml"/><Relationship Id="rId16" Type="http://schemas.openxmlformats.org/officeDocument/2006/relationships/image" Target="../media/image9.wmf"/><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7.wmf"/><Relationship Id="rId5" Type="http://schemas.openxmlformats.org/officeDocument/2006/relationships/image" Target="../media/image4.wmf"/><Relationship Id="rId15" Type="http://schemas.openxmlformats.org/officeDocument/2006/relationships/oleObject" Target="../embeddings/oleObject8.bin"/><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6.wmf"/><Relationship Id="rId14" Type="http://schemas.openxmlformats.org/officeDocument/2006/relationships/image" Target="../media/image8.w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image" Target="../media/image10.wmf"/><Relationship Id="rId4" Type="http://schemas.openxmlformats.org/officeDocument/2006/relationships/oleObject" Target="../embeddings/oleObject9.bin"/></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Network Security</a:t>
            </a:r>
          </a:p>
          <a:p>
            <a:pPr marL="0" indent="0" algn="ctr">
              <a:lnSpc>
                <a:spcPct val="150000"/>
              </a:lnSpc>
              <a:buFont typeface="Monotype Sorts" pitchFamily="-84" charset="2"/>
              <a:buNone/>
              <a:defRPr/>
            </a:pPr>
            <a:r>
              <a:rPr lang="en-GB" sz="4400" dirty="0" smtClean="0">
                <a:solidFill>
                  <a:schemeClr val="bg2">
                    <a:lumMod val="75000"/>
                  </a:schemeClr>
                </a:solidFill>
              </a:rPr>
              <a:t>Lecture </a:t>
            </a:r>
            <a:r>
              <a:rPr lang="en-GB" sz="4400" dirty="0" smtClean="0">
                <a:solidFill>
                  <a:schemeClr val="bg2">
                    <a:lumMod val="75000"/>
                  </a:schemeClr>
                </a:solidFill>
              </a:rPr>
              <a:t>14</a:t>
            </a:r>
            <a:endParaRPr lang="en-GB" sz="4400" dirty="0" smtClean="0">
              <a:solidFill>
                <a:schemeClr val="bg2">
                  <a:lumMod val="75000"/>
                </a:schemeClr>
              </a:solidFill>
            </a:endParaRPr>
          </a:p>
          <a:p>
            <a:pPr marL="0" indent="0" algn="ctr">
              <a:lnSpc>
                <a:spcPct val="150000"/>
              </a:lnSpc>
              <a:buFont typeface="Monotype Sorts" pitchFamily="-84" charset="2"/>
              <a:buNone/>
              <a:defRPr/>
            </a:pPr>
            <a:endParaRPr lang="en-GB" sz="4400" dirty="0" smtClean="0">
              <a:solidFill>
                <a:schemeClr val="bg2">
                  <a:lumMod val="75000"/>
                </a:schemeClr>
              </a:solidFill>
            </a:endParaRPr>
          </a:p>
          <a:p>
            <a:pPr marL="0" indent="0" algn="ctr">
              <a:lnSpc>
                <a:spcPct val="150000"/>
              </a:lnSpc>
              <a:buFont typeface="Monotype Sorts" pitchFamily="-84" charset="2"/>
              <a:buNone/>
              <a:defRPr/>
            </a:pPr>
            <a:r>
              <a:rPr lang="en-GB" sz="2800" dirty="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cy-GB" altLang="en-US" dirty="0" smtClean="0"/>
              <a:t>Summary of the previous lecture</a:t>
            </a:r>
          </a:p>
        </p:txBody>
      </p:sp>
      <p:sp>
        <p:nvSpPr>
          <p:cNvPr id="6147" name="Content Placeholder 2"/>
          <p:cNvSpPr>
            <a:spLocks noGrp="1"/>
          </p:cNvSpPr>
          <p:nvPr>
            <p:ph idx="1"/>
          </p:nvPr>
        </p:nvSpPr>
        <p:spPr/>
        <p:txBody>
          <a:bodyPr/>
          <a:lstStyle/>
          <a:p>
            <a:r>
              <a:rPr lang="en-US" sz="2400" dirty="0"/>
              <a:t>We discussed </a:t>
            </a:r>
            <a:r>
              <a:rPr lang="en-US" sz="2400" dirty="0" smtClean="0"/>
              <a:t>another technique of Substitution Cipher, i.e., </a:t>
            </a:r>
            <a:r>
              <a:rPr lang="en-US" sz="2400" dirty="0" err="1" smtClean="0"/>
              <a:t>Vigenere</a:t>
            </a:r>
            <a:r>
              <a:rPr lang="en-US" sz="2400" dirty="0" smtClean="0"/>
              <a:t> Cipher in which we have key and plain text of same size. We use rows and columns and create cipher text</a:t>
            </a:r>
            <a:endParaRPr lang="en-US" sz="2400" dirty="0"/>
          </a:p>
          <a:p>
            <a:r>
              <a:rPr lang="en-US" sz="2400" dirty="0"/>
              <a:t>We also discussed </a:t>
            </a:r>
            <a:r>
              <a:rPr lang="en-US" sz="2400" dirty="0" smtClean="0"/>
              <a:t>OTP and have seen that the security is unbreakable but it is impractical because</a:t>
            </a:r>
          </a:p>
          <a:p>
            <a:pPr marL="857250" lvl="2">
              <a:defRPr/>
            </a:pPr>
            <a:r>
              <a:rPr lang="en-US" i="1" dirty="0"/>
              <a:t>Generating large quantities of random keys is an </a:t>
            </a:r>
            <a:r>
              <a:rPr lang="en-US" i="1" dirty="0" smtClean="0"/>
              <a:t>issue</a:t>
            </a:r>
          </a:p>
          <a:p>
            <a:pPr marL="857250" lvl="2">
              <a:defRPr/>
            </a:pPr>
            <a:r>
              <a:rPr lang="en-US" i="1" dirty="0" smtClean="0"/>
              <a:t>Key </a:t>
            </a:r>
            <a:r>
              <a:rPr lang="en-US" i="1" dirty="0"/>
              <a:t>cannot be repeated</a:t>
            </a:r>
          </a:p>
          <a:p>
            <a:pPr marL="857250" lvl="2">
              <a:defRPr/>
            </a:pPr>
            <a:r>
              <a:rPr lang="en-US" i="1" dirty="0"/>
              <a:t>Distribution of keys is an even bigger </a:t>
            </a:r>
            <a:r>
              <a:rPr lang="en-US" i="1" dirty="0" smtClean="0"/>
              <a:t>issue</a:t>
            </a:r>
            <a:endParaRPr lang="en-US" i="1" dirty="0"/>
          </a:p>
          <a:p>
            <a:r>
              <a:rPr lang="en-US" sz="2400" dirty="0" smtClean="0"/>
              <a:t>Lastly, we discussed Transposition Cipher and two techniques, i.e., Rail Fence Cipher and Row Cipher with examples were discussed .</a:t>
            </a:r>
            <a:endParaRPr lang="en-US" sz="2400" dirty="0"/>
          </a:p>
        </p:txBody>
      </p:sp>
      <p:sp>
        <p:nvSpPr>
          <p:cNvPr id="4" name="Rectangle 3"/>
          <p:cNvSpPr/>
          <p:nvPr/>
        </p:nvSpPr>
        <p:spPr bwMode="auto">
          <a:xfrm>
            <a:off x="5854700" y="6427788"/>
            <a:ext cx="3275013" cy="41592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61938" y="6426200"/>
            <a:ext cx="3275012" cy="417513"/>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4120556415"/>
              </p:ext>
            </p:extLst>
          </p:nvPr>
        </p:nvGraphicFramePr>
        <p:xfrm>
          <a:off x="939134" y="294351"/>
          <a:ext cx="7564786" cy="6408998"/>
        </p:xfrm>
        <a:graphic>
          <a:graphicData uri="http://schemas.openxmlformats.org/presentationml/2006/ole">
            <mc:AlternateContent xmlns:mc="http://schemas.openxmlformats.org/markup-compatibility/2006">
              <mc:Choice xmlns:v="urn:schemas-microsoft-com:vml" Requires="v">
                <p:oleObj spid="_x0000_s1047" name="Visio" r:id="rId3" imgW="5869832" imgH="4972859" progId="Visio.Drawing.11">
                  <p:embed/>
                </p:oleObj>
              </mc:Choice>
              <mc:Fallback>
                <p:oleObj name="Visio" r:id="rId3" imgW="5869832" imgH="4972859" progId="Visio.Drawing.11">
                  <p:embed/>
                  <p:pic>
                    <p:nvPicPr>
                      <p:cNvPr id="0" name=""/>
                      <p:cNvPicPr/>
                      <p:nvPr/>
                    </p:nvPicPr>
                    <p:blipFill>
                      <a:blip r:embed="rId4"/>
                      <a:stretch>
                        <a:fillRect/>
                      </a:stretch>
                    </p:blipFill>
                    <p:spPr>
                      <a:xfrm>
                        <a:off x="939134" y="294351"/>
                        <a:ext cx="7564786" cy="6408998"/>
                      </a:xfrm>
                      <a:prstGeom prst="rect">
                        <a:avLst/>
                      </a:prstGeom>
                    </p:spPr>
                  </p:pic>
                </p:oleObj>
              </mc:Fallback>
            </mc:AlternateContent>
          </a:graphicData>
        </a:graphic>
      </p:graphicFrame>
    </p:spTree>
    <p:extLst>
      <p:ext uri="{BB962C8B-B14F-4D97-AF65-F5344CB8AC3E}">
        <p14:creationId xmlns:p14="http://schemas.microsoft.com/office/powerpoint/2010/main" val="39404938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Part 2 </a:t>
            </a:r>
            <a:r>
              <a:rPr lang="en-GB" sz="5400" dirty="0" smtClean="0">
                <a:solidFill>
                  <a:schemeClr val="bg2">
                    <a:lumMod val="75000"/>
                  </a:schemeClr>
                </a:solidFill>
              </a:rPr>
              <a:t>(c)</a:t>
            </a:r>
            <a:endParaRPr lang="en-GB" sz="5400" dirty="0" smtClean="0">
              <a:solidFill>
                <a:schemeClr val="bg2">
                  <a:lumMod val="75000"/>
                </a:schemeClr>
              </a:solidFill>
            </a:endParaRPr>
          </a:p>
          <a:p>
            <a:pPr marL="0" indent="0" algn="ctr">
              <a:lnSpc>
                <a:spcPct val="150000"/>
              </a:lnSpc>
              <a:buNone/>
              <a:defRPr/>
            </a:pPr>
            <a:r>
              <a:rPr lang="en-US" altLang="en-US" sz="4400" dirty="0" smtClean="0"/>
              <a:t>Symmetric Key Cryptography</a:t>
            </a: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extLst>
      <p:ext uri="{BB962C8B-B14F-4D97-AF65-F5344CB8AC3E}">
        <p14:creationId xmlns:p14="http://schemas.microsoft.com/office/powerpoint/2010/main" val="12390214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240612"/>
            <a:ext cx="9239534" cy="576262"/>
          </a:xfrm>
        </p:spPr>
        <p:txBody>
          <a:bodyPr/>
          <a:lstStyle/>
          <a:p>
            <a:r>
              <a:rPr lang="en-GB" altLang="en-US" dirty="0" smtClean="0"/>
              <a:t>Outlines of today’s lecture</a:t>
            </a:r>
            <a:endParaRPr lang="en-US" altLang="en-US" dirty="0" smtClean="0"/>
          </a:p>
        </p:txBody>
      </p:sp>
      <p:sp>
        <p:nvSpPr>
          <p:cNvPr id="3" name="Content Placeholder 2"/>
          <p:cNvSpPr>
            <a:spLocks noGrp="1"/>
          </p:cNvSpPr>
          <p:nvPr>
            <p:ph idx="1"/>
          </p:nvPr>
        </p:nvSpPr>
        <p:spPr>
          <a:xfrm>
            <a:off x="806450" y="1233488"/>
            <a:ext cx="7880350" cy="4530725"/>
          </a:xfrm>
        </p:spPr>
        <p:txBody>
          <a:bodyPr/>
          <a:lstStyle/>
          <a:p>
            <a:pPr>
              <a:defRPr/>
            </a:pPr>
            <a:endParaRPr lang="en-US" sz="2400" dirty="0" smtClean="0"/>
          </a:p>
          <a:p>
            <a:pPr>
              <a:defRPr/>
            </a:pPr>
            <a:endParaRPr lang="en-US" sz="2400" dirty="0"/>
          </a:p>
        </p:txBody>
      </p:sp>
      <p:sp>
        <p:nvSpPr>
          <p:cNvPr id="4" name="Content Placeholder 2"/>
          <p:cNvSpPr txBox="1">
            <a:spLocks/>
          </p:cNvSpPr>
          <p:nvPr/>
        </p:nvSpPr>
        <p:spPr bwMode="auto">
          <a:xfrm>
            <a:off x="914400" y="1233488"/>
            <a:ext cx="82296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sz="2400" dirty="0"/>
              <a:t>We will explore block ciphers and stream ciphers with some examples</a:t>
            </a:r>
            <a:r>
              <a:rPr lang="en-US" sz="2400" dirty="0" smtClean="0"/>
              <a:t>.</a:t>
            </a:r>
          </a:p>
          <a:p>
            <a:r>
              <a:rPr lang="en-US" sz="2400" dirty="0" smtClean="0"/>
              <a:t>Second dimension of the cryptography</a:t>
            </a:r>
            <a:endParaRPr lang="en-US" sz="2400" dirty="0"/>
          </a:p>
          <a:p>
            <a:r>
              <a:rPr lang="en-US" sz="2400" dirty="0" smtClean="0"/>
              <a:t>What is </a:t>
            </a:r>
            <a:r>
              <a:rPr lang="en-US" sz="2400" dirty="0" err="1" smtClean="0"/>
              <a:t>Fesitel</a:t>
            </a:r>
            <a:r>
              <a:rPr lang="en-US" sz="2400" dirty="0" smtClean="0"/>
              <a:t> Structure and why is it used will also be part of today’s lecture</a:t>
            </a:r>
          </a:p>
          <a:p>
            <a:r>
              <a:rPr lang="en-US" sz="2400" dirty="0" smtClean="0"/>
              <a:t>Importantly, we will discuss Data Encryption Standard (DES)</a:t>
            </a:r>
            <a:endParaRPr lang="en-US" sz="2400" dirty="0" smtClean="0"/>
          </a:p>
          <a:p>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smtClean="0"/>
              <a:t>Objectives</a:t>
            </a:r>
          </a:p>
        </p:txBody>
      </p:sp>
      <p:sp>
        <p:nvSpPr>
          <p:cNvPr id="26627" name="Rectangle 3"/>
          <p:cNvSpPr>
            <a:spLocks noGrp="1" noChangeArrowheads="1"/>
          </p:cNvSpPr>
          <p:nvPr>
            <p:ph type="body" idx="4294967295"/>
          </p:nvPr>
        </p:nvSpPr>
        <p:spPr/>
        <p:txBody>
          <a:bodyPr/>
          <a:lstStyle/>
          <a:p>
            <a:r>
              <a:rPr lang="en-US" altLang="en-US" sz="2400" dirty="0" smtClean="0"/>
              <a:t>You would be able to present </a:t>
            </a:r>
            <a:r>
              <a:rPr lang="en-US" sz="2400" dirty="0" smtClean="0"/>
              <a:t>an understanding of </a:t>
            </a:r>
            <a:r>
              <a:rPr lang="en-US" sz="2400" dirty="0" smtClean="0"/>
              <a:t>Symmetric Key Cryptography</a:t>
            </a:r>
            <a:r>
              <a:rPr lang="en-US" sz="2400" dirty="0" smtClean="0"/>
              <a:t>.</a:t>
            </a:r>
            <a:endParaRPr lang="en-US" sz="2400" dirty="0"/>
          </a:p>
          <a:p>
            <a:r>
              <a:rPr lang="en-US" sz="2400" dirty="0" smtClean="0"/>
              <a:t>You would be able use </a:t>
            </a:r>
            <a:r>
              <a:rPr lang="en-US" sz="2400" dirty="0" smtClean="0"/>
              <a:t>understand the phases involved in DES.</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Symmetric Key Cryptography</a:t>
            </a:r>
            <a:endParaRPr lang="en-US" dirty="0"/>
          </a:p>
        </p:txBody>
      </p:sp>
      <p:sp>
        <p:nvSpPr>
          <p:cNvPr id="3" name="Content Placeholder 2"/>
          <p:cNvSpPr>
            <a:spLocks noGrp="1"/>
          </p:cNvSpPr>
          <p:nvPr>
            <p:ph idx="1"/>
          </p:nvPr>
        </p:nvSpPr>
        <p:spPr/>
        <p:txBody>
          <a:bodyPr/>
          <a:lstStyle/>
          <a:p>
            <a:r>
              <a:rPr lang="en-US" sz="2400" dirty="0" smtClean="0"/>
              <a:t>Symmetric key</a:t>
            </a:r>
          </a:p>
          <a:p>
            <a:pPr lvl="1"/>
            <a:r>
              <a:rPr lang="en-US" sz="2400" dirty="0" smtClean="0"/>
              <a:t>Encryption and Decryption keys are the same, or</a:t>
            </a:r>
          </a:p>
          <a:p>
            <a:pPr lvl="1"/>
            <a:r>
              <a:rPr lang="en-US" sz="2400" dirty="0" smtClean="0"/>
              <a:t>Decryption key can be easily calculated from encryption key</a:t>
            </a:r>
          </a:p>
          <a:p>
            <a:pPr lvl="1"/>
            <a:r>
              <a:rPr lang="en-US" sz="2400" dirty="0" smtClean="0"/>
              <a:t>Examples:</a:t>
            </a:r>
          </a:p>
          <a:p>
            <a:pPr lvl="2"/>
            <a:r>
              <a:rPr lang="en-US" sz="2400" dirty="0" smtClean="0"/>
              <a:t>Classical ciphers</a:t>
            </a:r>
          </a:p>
          <a:p>
            <a:pPr lvl="2"/>
            <a:r>
              <a:rPr lang="en-US" sz="2400" dirty="0" smtClean="0"/>
              <a:t>DES</a:t>
            </a:r>
          </a:p>
          <a:p>
            <a:pPr lvl="2"/>
            <a:r>
              <a:rPr lang="en-US" sz="2400" dirty="0" smtClean="0"/>
              <a:t>AES</a:t>
            </a:r>
          </a:p>
          <a:p>
            <a:r>
              <a:rPr lang="en-US" sz="2400" dirty="0" smtClean="0"/>
              <a:t>Also called, Classical Encryption, Private key cryptography, single key cryptography</a:t>
            </a:r>
            <a:endParaRPr lang="en-US" sz="2400" dirty="0" smtClean="0"/>
          </a:p>
          <a:p>
            <a:pPr>
              <a:buNone/>
            </a:pPr>
            <a:endParaRPr lang="en-US" dirty="0"/>
          </a:p>
        </p:txBody>
      </p:sp>
    </p:spTree>
    <p:extLst>
      <p:ext uri="{BB962C8B-B14F-4D97-AF65-F5344CB8AC3E}">
        <p14:creationId xmlns:p14="http://schemas.microsoft.com/office/powerpoint/2010/main" val="36441964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Symmetric Key Cryptography</a:t>
            </a:r>
            <a:endParaRPr lang="en-US" dirty="0"/>
          </a:p>
        </p:txBody>
      </p:sp>
      <p:pic>
        <p:nvPicPr>
          <p:cNvPr id="4" name="Picture 3"/>
          <p:cNvPicPr>
            <a:picLocks noChangeAspect="1" noChangeArrowheads="1"/>
          </p:cNvPicPr>
          <p:nvPr/>
        </p:nvPicPr>
        <p:blipFill>
          <a:blip r:embed="rId3"/>
          <a:srcRect/>
          <a:stretch>
            <a:fillRect/>
          </a:stretch>
        </p:blipFill>
        <p:spPr bwMode="auto">
          <a:xfrm>
            <a:off x="1360170" y="1809355"/>
            <a:ext cx="6793230" cy="3677045"/>
          </a:xfrm>
          <a:prstGeom prst="rect">
            <a:avLst/>
          </a:prstGeom>
          <a:noFill/>
          <a:ln>
            <a:noFill/>
          </a:ln>
        </p:spPr>
      </p:pic>
    </p:spTree>
    <p:extLst>
      <p:ext uri="{BB962C8B-B14F-4D97-AF65-F5344CB8AC3E}">
        <p14:creationId xmlns:p14="http://schemas.microsoft.com/office/powerpoint/2010/main" val="27065672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Symmetric Key Cryptography</a:t>
            </a:r>
            <a:endParaRPr lang="en-US" dirty="0"/>
          </a:p>
        </p:txBody>
      </p:sp>
      <p:sp>
        <p:nvSpPr>
          <p:cNvPr id="3" name="Content Placeholder 2"/>
          <p:cNvSpPr>
            <a:spLocks noGrp="1"/>
          </p:cNvSpPr>
          <p:nvPr>
            <p:ph idx="1"/>
          </p:nvPr>
        </p:nvSpPr>
        <p:spPr/>
        <p:txBody>
          <a:bodyPr/>
          <a:lstStyle/>
          <a:p>
            <a:r>
              <a:rPr lang="en-US" sz="2400" dirty="0" smtClean="0"/>
              <a:t>Mathematically, we represent encryption process by</a:t>
            </a:r>
          </a:p>
          <a:p>
            <a:pPr lvl="1"/>
            <a:r>
              <a:rPr lang="en-US" sz="2400" dirty="0" smtClean="0"/>
              <a:t>C = E</a:t>
            </a:r>
            <a:r>
              <a:rPr lang="en-US" sz="2400" baseline="-25000" dirty="0" smtClean="0"/>
              <a:t>K</a:t>
            </a:r>
            <a:r>
              <a:rPr lang="en-US" sz="2400" dirty="0" smtClean="0"/>
              <a:t>(P) or C = E(K,P)</a:t>
            </a:r>
          </a:p>
          <a:p>
            <a:pPr>
              <a:buNone/>
            </a:pPr>
            <a:r>
              <a:rPr lang="en-US" sz="2400" dirty="0" smtClean="0"/>
              <a:t>and decryption process by</a:t>
            </a:r>
          </a:p>
          <a:p>
            <a:pPr lvl="1"/>
            <a:r>
              <a:rPr lang="en-US" sz="2400" dirty="0" smtClean="0"/>
              <a:t>P = D</a:t>
            </a:r>
            <a:r>
              <a:rPr lang="en-US" sz="2400" baseline="-25000" dirty="0" smtClean="0"/>
              <a:t>K</a:t>
            </a:r>
            <a:r>
              <a:rPr lang="en-US" sz="2400" dirty="0" smtClean="0"/>
              <a:t>(C) or P = D(K,C)</a:t>
            </a:r>
          </a:p>
          <a:p>
            <a:pPr>
              <a:buNone/>
            </a:pPr>
            <a:r>
              <a:rPr lang="en-US" sz="2800" dirty="0" smtClean="0"/>
              <a:t>where </a:t>
            </a:r>
          </a:p>
          <a:p>
            <a:pPr lvl="2">
              <a:spcBef>
                <a:spcPts val="600"/>
              </a:spcBef>
              <a:buNone/>
            </a:pPr>
            <a:r>
              <a:rPr lang="en-US" sz="2000" dirty="0" smtClean="0"/>
              <a:t>P</a:t>
            </a:r>
            <a:r>
              <a:rPr lang="en-US" sz="2000" dirty="0" smtClean="0"/>
              <a:t>: Plaintext, </a:t>
            </a:r>
            <a:endParaRPr lang="en-US" sz="2000" dirty="0" smtClean="0"/>
          </a:p>
          <a:p>
            <a:pPr lvl="2">
              <a:spcBef>
                <a:spcPts val="600"/>
              </a:spcBef>
              <a:buNone/>
            </a:pPr>
            <a:r>
              <a:rPr lang="en-US" sz="2000" dirty="0" smtClean="0"/>
              <a:t>C</a:t>
            </a:r>
            <a:r>
              <a:rPr lang="en-US" sz="2000" dirty="0" smtClean="0"/>
              <a:t>: Ciphertext, </a:t>
            </a:r>
            <a:endParaRPr lang="en-US" sz="2000" dirty="0" smtClean="0"/>
          </a:p>
          <a:p>
            <a:pPr lvl="2">
              <a:spcBef>
                <a:spcPts val="600"/>
              </a:spcBef>
              <a:buNone/>
            </a:pPr>
            <a:r>
              <a:rPr lang="en-US" sz="2000" dirty="0" smtClean="0"/>
              <a:t>K:Symmetric </a:t>
            </a:r>
            <a:r>
              <a:rPr lang="en-US" sz="2000" dirty="0" smtClean="0"/>
              <a:t>key, </a:t>
            </a:r>
            <a:endParaRPr lang="en-US" sz="2000" dirty="0" smtClean="0"/>
          </a:p>
          <a:p>
            <a:pPr lvl="2">
              <a:spcBef>
                <a:spcPts val="600"/>
              </a:spcBef>
              <a:buNone/>
            </a:pPr>
            <a:r>
              <a:rPr lang="en-US" sz="2000" dirty="0" smtClean="0"/>
              <a:t>E</a:t>
            </a:r>
            <a:r>
              <a:rPr lang="en-US" sz="2000" dirty="0" smtClean="0"/>
              <a:t>: Encryption algorithm, </a:t>
            </a:r>
            <a:endParaRPr lang="en-US" sz="2000" dirty="0" smtClean="0"/>
          </a:p>
          <a:p>
            <a:pPr lvl="2">
              <a:spcBef>
                <a:spcPts val="600"/>
              </a:spcBef>
              <a:buNone/>
            </a:pPr>
            <a:r>
              <a:rPr lang="en-US" sz="2000" dirty="0" smtClean="0"/>
              <a:t>D</a:t>
            </a:r>
            <a:r>
              <a:rPr lang="en-US" sz="2000" dirty="0" smtClean="0"/>
              <a:t>: Decryption algorithm</a:t>
            </a:r>
            <a:endParaRPr lang="en-US" sz="1400" dirty="0"/>
          </a:p>
        </p:txBody>
      </p:sp>
    </p:spTree>
    <p:extLst>
      <p:ext uri="{BB962C8B-B14F-4D97-AF65-F5344CB8AC3E}">
        <p14:creationId xmlns:p14="http://schemas.microsoft.com/office/powerpoint/2010/main" val="4526475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Ciphers</a:t>
            </a:r>
            <a:endParaRPr lang="en-US" dirty="0"/>
          </a:p>
        </p:txBody>
      </p:sp>
      <p:sp>
        <p:nvSpPr>
          <p:cNvPr id="3" name="Content Placeholder 2"/>
          <p:cNvSpPr>
            <a:spLocks noGrp="1"/>
          </p:cNvSpPr>
          <p:nvPr>
            <p:ph idx="1"/>
          </p:nvPr>
        </p:nvSpPr>
        <p:spPr/>
        <p:txBody>
          <a:bodyPr/>
          <a:lstStyle/>
          <a:p>
            <a:r>
              <a:rPr lang="en-US" sz="2400" dirty="0" smtClean="0"/>
              <a:t>The most widely used block cipher is Data Encryption Standard (DES)</a:t>
            </a:r>
          </a:p>
          <a:p>
            <a:r>
              <a:rPr lang="en-US" sz="2400" dirty="0" smtClean="0"/>
              <a:t>Structure of symmetric block ciphers is very complex as compared to asymmetric ciphers</a:t>
            </a:r>
          </a:p>
          <a:p>
            <a:endParaRPr lang="en-US" dirty="0"/>
          </a:p>
        </p:txBody>
      </p:sp>
    </p:spTree>
    <p:extLst>
      <p:ext uri="{BB962C8B-B14F-4D97-AF65-F5344CB8AC3E}">
        <p14:creationId xmlns:p14="http://schemas.microsoft.com/office/powerpoint/2010/main" val="3759750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Stream Vs Block Ciphers</a:t>
            </a:r>
            <a:endParaRPr lang="en-US" dirty="0"/>
          </a:p>
        </p:txBody>
      </p:sp>
      <p:sp>
        <p:nvSpPr>
          <p:cNvPr id="3" name="Content Placeholder 2"/>
          <p:cNvSpPr>
            <a:spLocks noGrp="1"/>
          </p:cNvSpPr>
          <p:nvPr>
            <p:ph idx="1"/>
          </p:nvPr>
        </p:nvSpPr>
        <p:spPr/>
        <p:txBody>
          <a:bodyPr/>
          <a:lstStyle/>
          <a:p>
            <a:r>
              <a:rPr lang="en-US" sz="3200" dirty="0"/>
              <a:t>A stream cipher is one that encrypts a digital data stream one bit or one byte at a time. </a:t>
            </a:r>
          </a:p>
          <a:p>
            <a:pPr lvl="1"/>
            <a:r>
              <a:rPr lang="en-US" sz="2800" dirty="0"/>
              <a:t>Examples are </a:t>
            </a:r>
            <a:r>
              <a:rPr lang="en-US" sz="2800" dirty="0" err="1" smtClean="0"/>
              <a:t>Vernam</a:t>
            </a:r>
            <a:r>
              <a:rPr lang="en-US" sz="2800" dirty="0" smtClean="0"/>
              <a:t> </a:t>
            </a:r>
            <a:r>
              <a:rPr lang="en-US" sz="2800" dirty="0"/>
              <a:t>cipher; </a:t>
            </a:r>
            <a:r>
              <a:rPr lang="en-US" sz="2800" dirty="0" smtClean="0"/>
              <a:t>RC-4</a:t>
            </a:r>
            <a:r>
              <a:rPr lang="en-US" sz="2800" dirty="0"/>
              <a:t>; SEAL</a:t>
            </a:r>
          </a:p>
          <a:p>
            <a:r>
              <a:rPr lang="en-US" sz="3200" dirty="0"/>
              <a:t>A block cipher is one in which a block of plaintext is treated as a whole</a:t>
            </a:r>
          </a:p>
          <a:p>
            <a:pPr lvl="1"/>
            <a:r>
              <a:rPr lang="en-US" sz="2800" dirty="0"/>
              <a:t>Examples are DES, AES</a:t>
            </a:r>
            <a:r>
              <a:rPr lang="en-US" sz="2800" dirty="0" smtClean="0"/>
              <a:t>, 3DES, IDEA, Blowfish, </a:t>
            </a:r>
            <a:r>
              <a:rPr lang="en-US" sz="2800" dirty="0" err="1" smtClean="0"/>
              <a:t>Twofish</a:t>
            </a:r>
            <a:r>
              <a:rPr lang="en-US" sz="2800" dirty="0" smtClean="0"/>
              <a:t>.</a:t>
            </a:r>
            <a:endParaRPr lang="en-US" sz="2800" dirty="0"/>
          </a:p>
          <a:p>
            <a:endParaRPr lang="en-US" b="1" dirty="0">
              <a:solidFill>
                <a:schemeClr val="tx1"/>
              </a:solidFill>
              <a:latin typeface="+mn-lt"/>
              <a:ea typeface="+mn-ea"/>
              <a:cs typeface="+mn-cs"/>
            </a:endParaRPr>
          </a:p>
          <a:p>
            <a:endParaRPr lang="en-US" dirty="0"/>
          </a:p>
        </p:txBody>
      </p:sp>
    </p:spTree>
    <p:extLst>
      <p:ext uri="{BB962C8B-B14F-4D97-AF65-F5344CB8AC3E}">
        <p14:creationId xmlns:p14="http://schemas.microsoft.com/office/powerpoint/2010/main" val="34283038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Feistel</a:t>
            </a:r>
            <a:r>
              <a:rPr lang="en-US" dirty="0" smtClean="0"/>
              <a:t> Cipher</a:t>
            </a:r>
            <a:endParaRPr lang="en-US" dirty="0"/>
          </a:p>
        </p:txBody>
      </p:sp>
      <p:sp>
        <p:nvSpPr>
          <p:cNvPr id="3" name="Content Placeholder 2"/>
          <p:cNvSpPr>
            <a:spLocks noGrp="1"/>
          </p:cNvSpPr>
          <p:nvPr>
            <p:ph idx="1"/>
          </p:nvPr>
        </p:nvSpPr>
        <p:spPr>
          <a:xfrm>
            <a:off x="457200" y="1302068"/>
            <a:ext cx="8229600" cy="4530725"/>
          </a:xfrm>
        </p:spPr>
        <p:txBody>
          <a:bodyPr/>
          <a:lstStyle/>
          <a:p>
            <a:pPr algn="just" eaLnBrk="1" hangingPunct="1">
              <a:lnSpc>
                <a:spcPct val="90000"/>
              </a:lnSpc>
            </a:pPr>
            <a:r>
              <a:rPr lang="en-US" sz="2400" dirty="0"/>
              <a:t>Horst </a:t>
            </a:r>
            <a:r>
              <a:rPr lang="en-US" sz="2400" dirty="0" err="1"/>
              <a:t>Feistel</a:t>
            </a:r>
            <a:r>
              <a:rPr lang="en-US" sz="2400" dirty="0"/>
              <a:t> </a:t>
            </a:r>
            <a:r>
              <a:rPr lang="en-US" sz="2200" dirty="0"/>
              <a:t>was a German-born cryptographer who worked on the design of ciphers at IBM, initiating research that culminated in the development of the Data Encryption Standard in the 1970s</a:t>
            </a:r>
            <a:endParaRPr lang="en-AU" sz="2200" dirty="0">
              <a:latin typeface="Times New Roman" pitchFamily="18" charset="0"/>
              <a:cs typeface="Times New Roman" pitchFamily="18" charset="0"/>
            </a:endParaRPr>
          </a:p>
          <a:p>
            <a:pPr eaLnBrk="1" hangingPunct="1">
              <a:lnSpc>
                <a:spcPct val="90000"/>
              </a:lnSpc>
            </a:pPr>
            <a:r>
              <a:rPr lang="en-AU" sz="2800" dirty="0">
                <a:latin typeface="Times New Roman" pitchFamily="18" charset="0"/>
                <a:cs typeface="Times New Roman" pitchFamily="18" charset="0"/>
              </a:rPr>
              <a:t>Horst </a:t>
            </a:r>
            <a:r>
              <a:rPr lang="en-AU" sz="2800" dirty="0" err="1">
                <a:latin typeface="Times New Roman" pitchFamily="18" charset="0"/>
                <a:cs typeface="Times New Roman" pitchFamily="18" charset="0"/>
              </a:rPr>
              <a:t>Feistel</a:t>
            </a:r>
            <a:r>
              <a:rPr lang="en-AU" sz="2800" dirty="0">
                <a:latin typeface="Times New Roman" pitchFamily="18" charset="0"/>
                <a:cs typeface="Times New Roman" pitchFamily="18" charset="0"/>
              </a:rPr>
              <a:t> devised the </a:t>
            </a:r>
            <a:r>
              <a:rPr lang="en-AU" sz="2800" dirty="0" err="1">
                <a:latin typeface="Times New Roman" pitchFamily="18" charset="0"/>
                <a:cs typeface="Times New Roman" pitchFamily="18" charset="0"/>
              </a:rPr>
              <a:t>feistel</a:t>
            </a:r>
            <a:r>
              <a:rPr lang="en-AU" sz="2800" dirty="0">
                <a:latin typeface="Times New Roman" pitchFamily="18" charset="0"/>
                <a:cs typeface="Times New Roman" pitchFamily="18" charset="0"/>
              </a:rPr>
              <a:t> cipher</a:t>
            </a:r>
          </a:p>
          <a:p>
            <a:pPr lvl="1" eaLnBrk="1" hangingPunct="1">
              <a:lnSpc>
                <a:spcPct val="90000"/>
              </a:lnSpc>
            </a:pPr>
            <a:r>
              <a:rPr lang="en-US" sz="2000" dirty="0" smtClean="0">
                <a:latin typeface="Times New Roman" pitchFamily="18" charset="0"/>
                <a:cs typeface="Times New Roman" pitchFamily="18" charset="0"/>
              </a:rPr>
              <a:t>based on concept of invertible product cipher</a:t>
            </a:r>
            <a:endParaRPr lang="en-AU" sz="2000" dirty="0">
              <a:latin typeface="Times New Roman" pitchFamily="18" charset="0"/>
              <a:cs typeface="Times New Roman" pitchFamily="18" charset="0"/>
            </a:endParaRPr>
          </a:p>
          <a:p>
            <a:endParaRPr lang="en-US" dirty="0"/>
          </a:p>
        </p:txBody>
      </p:sp>
      <p:pic>
        <p:nvPicPr>
          <p:cNvPr id="4" name="Picture 2" descr="http://upload.wikimedia.org/wikipedia/uk/b/b8/Feistel_Hor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3140" y="3668077"/>
            <a:ext cx="2476500" cy="2612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6707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0"/>
            <a:ext cx="8229600" cy="765175"/>
          </a:xfrm>
        </p:spPr>
        <p:txBody>
          <a:bodyPr/>
          <a:lstStyle/>
          <a:p>
            <a:pPr eaLnBrk="1" hangingPunct="1"/>
            <a:r>
              <a:rPr lang="en-AU" b="1" dirty="0" err="1" smtClean="0">
                <a:latin typeface="Times New Roman" pitchFamily="18" charset="0"/>
                <a:cs typeface="Times New Roman" pitchFamily="18" charset="0"/>
              </a:rPr>
              <a:t>Feistel</a:t>
            </a:r>
            <a:r>
              <a:rPr lang="en-AU" b="1" dirty="0" smtClean="0">
                <a:latin typeface="Times New Roman" pitchFamily="18" charset="0"/>
                <a:cs typeface="Times New Roman" pitchFamily="18" charset="0"/>
              </a:rPr>
              <a:t> Cipher Structure</a:t>
            </a:r>
            <a:endParaRPr lang="en-GB" b="1" dirty="0" smtClean="0">
              <a:latin typeface="Times New Roman" pitchFamily="18" charset="0"/>
              <a:cs typeface="Times New Roman" pitchFamily="18" charset="0"/>
            </a:endParaRPr>
          </a:p>
        </p:txBody>
      </p:sp>
      <p:sp>
        <p:nvSpPr>
          <p:cNvPr id="12291" name="Rectangle 3"/>
          <p:cNvSpPr>
            <a:spLocks noGrp="1" noChangeArrowheads="1"/>
          </p:cNvSpPr>
          <p:nvPr>
            <p:ph type="body" idx="1"/>
          </p:nvPr>
        </p:nvSpPr>
        <p:spPr>
          <a:xfrm>
            <a:off x="246380" y="1073468"/>
            <a:ext cx="7045960" cy="4530725"/>
          </a:xfrm>
        </p:spPr>
        <p:txBody>
          <a:bodyPr/>
          <a:lstStyle/>
          <a:p>
            <a:pPr eaLnBrk="1" hangingPunct="1">
              <a:lnSpc>
                <a:spcPct val="90000"/>
              </a:lnSpc>
            </a:pPr>
            <a:r>
              <a:rPr lang="en-AU" sz="2800" dirty="0">
                <a:latin typeface="Times New Roman" pitchFamily="18" charset="0"/>
                <a:cs typeface="Times New Roman" pitchFamily="18" charset="0"/>
              </a:rPr>
              <a:t>P</a:t>
            </a:r>
            <a:r>
              <a:rPr lang="en-AU" sz="2800" dirty="0" smtClean="0">
                <a:latin typeface="Times New Roman" pitchFamily="18" charset="0"/>
                <a:cs typeface="Times New Roman" pitchFamily="18" charset="0"/>
              </a:rPr>
              <a:t>artitions input block into two halves</a:t>
            </a:r>
          </a:p>
          <a:p>
            <a:pPr lvl="1" eaLnBrk="1" hangingPunct="1">
              <a:lnSpc>
                <a:spcPct val="90000"/>
              </a:lnSpc>
              <a:buFont typeface="Arial" pitchFamily="34" charset="0"/>
              <a:buChar char="•"/>
            </a:pPr>
            <a:r>
              <a:rPr lang="en-US" sz="2400" dirty="0" smtClean="0">
                <a:latin typeface="Times New Roman" pitchFamily="18" charset="0"/>
                <a:cs typeface="Times New Roman" pitchFamily="18" charset="0"/>
              </a:rPr>
              <a:t>process </a:t>
            </a:r>
            <a:r>
              <a:rPr lang="en-US" sz="2400" dirty="0" smtClean="0">
                <a:latin typeface="Times New Roman" pitchFamily="18" charset="0"/>
                <a:cs typeface="Times New Roman" pitchFamily="18" charset="0"/>
              </a:rPr>
              <a:t>through multiple rounds which:</a:t>
            </a:r>
          </a:p>
          <a:p>
            <a:pPr lvl="1" eaLnBrk="1" hangingPunct="1">
              <a:lnSpc>
                <a:spcPct val="90000"/>
              </a:lnSpc>
              <a:buFont typeface="Arial" pitchFamily="34" charset="0"/>
              <a:buChar char="•"/>
            </a:pPr>
            <a:r>
              <a:rPr lang="en-US" sz="2400" dirty="0" smtClean="0">
                <a:latin typeface="Times New Roman" pitchFamily="18" charset="0"/>
                <a:cs typeface="Times New Roman" pitchFamily="18" charset="0"/>
              </a:rPr>
              <a:t>perform a substitution on left data half</a:t>
            </a:r>
            <a:endParaRPr lang="en-AU" sz="2400" dirty="0" smtClean="0">
              <a:latin typeface="Times New Roman" pitchFamily="18" charset="0"/>
              <a:cs typeface="Times New Roman" pitchFamily="18" charset="0"/>
            </a:endParaRPr>
          </a:p>
          <a:p>
            <a:pPr lvl="1" eaLnBrk="1" hangingPunct="1">
              <a:lnSpc>
                <a:spcPct val="90000"/>
              </a:lnSpc>
              <a:buFont typeface="Arial" pitchFamily="34" charset="0"/>
              <a:buChar char="•"/>
            </a:pPr>
            <a:r>
              <a:rPr lang="en-AU" sz="2400" dirty="0" smtClean="0">
                <a:latin typeface="Times New Roman" pitchFamily="18" charset="0"/>
                <a:cs typeface="Times New Roman" pitchFamily="18" charset="0"/>
              </a:rPr>
              <a:t>based on round function of right half &amp; sub key</a:t>
            </a:r>
          </a:p>
          <a:p>
            <a:pPr lvl="1" eaLnBrk="1" hangingPunct="1">
              <a:lnSpc>
                <a:spcPct val="90000"/>
              </a:lnSpc>
              <a:buFont typeface="Arial" pitchFamily="34" charset="0"/>
              <a:buChar char="•"/>
            </a:pPr>
            <a:r>
              <a:rPr lang="en-AU" sz="2400" dirty="0" smtClean="0">
                <a:latin typeface="Times New Roman" pitchFamily="18" charset="0"/>
                <a:cs typeface="Times New Roman" pitchFamily="18" charset="0"/>
              </a:rPr>
              <a:t>then have permutation swapping halves</a:t>
            </a:r>
          </a:p>
          <a:p>
            <a:pPr eaLnBrk="1" hangingPunct="1">
              <a:lnSpc>
                <a:spcPct val="90000"/>
              </a:lnSpc>
            </a:pPr>
            <a:endParaRPr lang="en-GB"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897783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104583" y="114299"/>
            <a:ext cx="7715250" cy="708025"/>
          </a:xfrm>
        </p:spPr>
        <p:txBody>
          <a:bodyPr/>
          <a:lstStyle/>
          <a:p>
            <a:pPr eaLnBrk="1" hangingPunct="1">
              <a:defRPr/>
            </a:pPr>
            <a:r>
              <a:rPr lang="en-GB" b="1" dirty="0" err="1" smtClean="0">
                <a:effectLst>
                  <a:outerShdw blurRad="38100" dist="38100" dir="2700000" algn="tl">
                    <a:srgbClr val="C0C0C0"/>
                  </a:outerShdw>
                </a:effectLst>
                <a:latin typeface="Times New Roman" pitchFamily="18" charset="0"/>
                <a:cs typeface="Times New Roman" pitchFamily="18" charset="0"/>
              </a:rPr>
              <a:t>Feistel</a:t>
            </a:r>
            <a:r>
              <a:rPr lang="en-GB" b="1" dirty="0" smtClean="0">
                <a:effectLst>
                  <a:outerShdw blurRad="38100" dist="38100" dir="2700000" algn="tl">
                    <a:srgbClr val="C0C0C0"/>
                  </a:outerShdw>
                </a:effectLst>
                <a:latin typeface="Times New Roman" pitchFamily="18" charset="0"/>
                <a:cs typeface="Times New Roman" pitchFamily="18" charset="0"/>
              </a:rPr>
              <a:t> Cipher Structure (1973)</a:t>
            </a:r>
            <a:endParaRPr lang="en-US" b="1" dirty="0" smtClean="0">
              <a:effectLst>
                <a:outerShdw blurRad="38100" dist="38100" dir="2700000" algn="tl">
                  <a:srgbClr val="C0C0C0"/>
                </a:outerShdw>
              </a:effectLst>
              <a:latin typeface="Times New Roman" pitchFamily="18" charset="0"/>
              <a:cs typeface="Times New Roman" pitchFamily="18" charset="0"/>
            </a:endParaRPr>
          </a:p>
        </p:txBody>
      </p:sp>
      <p:sp>
        <p:nvSpPr>
          <p:cNvPr id="65539" name="Rectangle 3"/>
          <p:cNvSpPr>
            <a:spLocks noGrp="1" noChangeArrowheads="1"/>
          </p:cNvSpPr>
          <p:nvPr>
            <p:ph type="body" sz="half" idx="1"/>
          </p:nvPr>
        </p:nvSpPr>
        <p:spPr>
          <a:xfrm>
            <a:off x="542925" y="1821498"/>
            <a:ext cx="8147050" cy="4525962"/>
          </a:xfrm>
        </p:spPr>
        <p:txBody>
          <a:bodyPr/>
          <a:lstStyle/>
          <a:p>
            <a:pPr eaLnBrk="1" hangingPunct="1">
              <a:lnSpc>
                <a:spcPct val="90000"/>
              </a:lnSpc>
              <a:defRPr/>
            </a:pPr>
            <a:r>
              <a:rPr lang="en-GB" sz="2800" dirty="0" smtClean="0">
                <a:latin typeface="Times New Roman" pitchFamily="18" charset="0"/>
                <a:cs typeface="Times New Roman" pitchFamily="18" charset="0"/>
              </a:rPr>
              <a:t>Virtually all conventional block encryption algorithms including data encryption standard (DES) are based on </a:t>
            </a:r>
            <a:r>
              <a:rPr lang="en-GB" sz="2800" dirty="0" err="1" smtClean="0">
                <a:latin typeface="Times New Roman" pitchFamily="18" charset="0"/>
                <a:cs typeface="Times New Roman" pitchFamily="18" charset="0"/>
              </a:rPr>
              <a:t>Feistel</a:t>
            </a:r>
            <a:r>
              <a:rPr lang="en-GB" sz="2800" dirty="0" smtClean="0">
                <a:latin typeface="Times New Roman" pitchFamily="18" charset="0"/>
                <a:cs typeface="Times New Roman" pitchFamily="18" charset="0"/>
              </a:rPr>
              <a:t> Cipher Structure.</a:t>
            </a:r>
          </a:p>
          <a:p>
            <a:pPr eaLnBrk="1" hangingPunct="1">
              <a:lnSpc>
                <a:spcPct val="90000"/>
              </a:lnSpc>
              <a:defRPr/>
            </a:pPr>
            <a:r>
              <a:rPr lang="en-GB" sz="2800" dirty="0" smtClean="0">
                <a:latin typeface="Times New Roman" pitchFamily="18" charset="0"/>
                <a:cs typeface="Times New Roman" pitchFamily="18" charset="0"/>
              </a:rPr>
              <a:t>The plaintext is divided into two halves  </a:t>
            </a:r>
          </a:p>
          <a:p>
            <a:pPr eaLnBrk="1" hangingPunct="1">
              <a:lnSpc>
                <a:spcPct val="90000"/>
              </a:lnSpc>
              <a:buFontTx/>
              <a:buNone/>
              <a:defRPr/>
            </a:pPr>
            <a:r>
              <a:rPr lang="en-GB" sz="2800" dirty="0" smtClean="0">
                <a:latin typeface="Times New Roman" pitchFamily="18" charset="0"/>
                <a:cs typeface="Times New Roman" pitchFamily="18" charset="0"/>
              </a:rPr>
              <a:t>Then the two halves pass through </a:t>
            </a:r>
            <a:r>
              <a:rPr lang="en-GB" sz="2800" i="1" dirty="0" smtClean="0">
                <a:effectLst>
                  <a:outerShdw blurRad="38100" dist="38100" dir="2700000" algn="tl">
                    <a:srgbClr val="C0C0C0"/>
                  </a:outerShdw>
                </a:effectLst>
                <a:latin typeface="Times New Roman" pitchFamily="18" charset="0"/>
                <a:cs typeface="Times New Roman" pitchFamily="18" charset="0"/>
              </a:rPr>
              <a:t>n</a:t>
            </a:r>
            <a:r>
              <a:rPr lang="en-GB" sz="2800" dirty="0" smtClean="0">
                <a:latin typeface="Times New Roman" pitchFamily="18" charset="0"/>
                <a:cs typeface="Times New Roman" pitchFamily="18" charset="0"/>
              </a:rPr>
              <a:t> rounds of</a:t>
            </a:r>
          </a:p>
          <a:p>
            <a:pPr eaLnBrk="1" hangingPunct="1">
              <a:lnSpc>
                <a:spcPct val="90000"/>
              </a:lnSpc>
              <a:buFontTx/>
              <a:buNone/>
              <a:defRPr/>
            </a:pPr>
            <a:r>
              <a:rPr lang="en-GB" sz="2800" dirty="0" smtClean="0">
                <a:latin typeface="Times New Roman" pitchFamily="18" charset="0"/>
                <a:cs typeface="Times New Roman" pitchFamily="18" charset="0"/>
              </a:rPr>
              <a:t>processing then combine to produce the cipher</a:t>
            </a:r>
          </a:p>
          <a:p>
            <a:pPr eaLnBrk="1" hangingPunct="1">
              <a:lnSpc>
                <a:spcPct val="90000"/>
              </a:lnSpc>
              <a:buFontTx/>
              <a:buNone/>
              <a:defRPr/>
            </a:pPr>
            <a:r>
              <a:rPr lang="en-GB" sz="2800" dirty="0" smtClean="0">
                <a:latin typeface="Times New Roman" pitchFamily="18" charset="0"/>
                <a:cs typeface="Times New Roman" pitchFamily="18" charset="0"/>
              </a:rPr>
              <a:t>block.</a:t>
            </a:r>
          </a:p>
          <a:p>
            <a:pPr eaLnBrk="1" hangingPunct="1">
              <a:lnSpc>
                <a:spcPct val="90000"/>
              </a:lnSpc>
              <a:defRPr/>
            </a:pPr>
            <a:r>
              <a:rPr lang="en-GB" sz="2800" dirty="0" smtClean="0">
                <a:latin typeface="Times New Roman" pitchFamily="18" charset="0"/>
                <a:cs typeface="Times New Roman" pitchFamily="18" charset="0"/>
              </a:rPr>
              <a:t>Each </a:t>
            </a:r>
            <a:r>
              <a:rPr lang="en-GB" sz="2800" dirty="0" smtClean="0">
                <a:latin typeface="Times New Roman" pitchFamily="18" charset="0"/>
                <a:cs typeface="Times New Roman" pitchFamily="18" charset="0"/>
              </a:rPr>
              <a:t>round    </a:t>
            </a:r>
            <a:r>
              <a:rPr lang="en-GB" sz="2800" dirty="0" smtClean="0">
                <a:latin typeface="Times New Roman" pitchFamily="18" charset="0"/>
                <a:cs typeface="Times New Roman" pitchFamily="18" charset="0"/>
              </a:rPr>
              <a:t>has as input        and       </a:t>
            </a:r>
            <a:r>
              <a:rPr lang="en-GB" sz="2800" dirty="0" smtClean="0">
                <a:latin typeface="Times New Roman" pitchFamily="18" charset="0"/>
                <a:cs typeface="Times New Roman" pitchFamily="18" charset="0"/>
              </a:rPr>
              <a:t>  derived </a:t>
            </a:r>
            <a:r>
              <a:rPr lang="en-GB" sz="2800" dirty="0" smtClean="0">
                <a:latin typeface="Times New Roman" pitchFamily="18" charset="0"/>
                <a:cs typeface="Times New Roman" pitchFamily="18" charset="0"/>
              </a:rPr>
              <a:t>from the previous round as well as a sub-key     </a:t>
            </a:r>
            <a:r>
              <a:rPr lang="en-GB" sz="2800" dirty="0" smtClean="0">
                <a:latin typeface="Times New Roman" pitchFamily="18" charset="0"/>
                <a:cs typeface="Times New Roman" pitchFamily="18" charset="0"/>
              </a:rPr>
              <a:t> derived </a:t>
            </a:r>
            <a:r>
              <a:rPr lang="en-GB" sz="2800" dirty="0" smtClean="0">
                <a:latin typeface="Times New Roman" pitchFamily="18" charset="0"/>
                <a:cs typeface="Times New Roman" pitchFamily="18" charset="0"/>
              </a:rPr>
              <a:t>from the overall </a:t>
            </a:r>
          </a:p>
        </p:txBody>
      </p:sp>
      <p:graphicFrame>
        <p:nvGraphicFramePr>
          <p:cNvPr id="1026" name="Object 4"/>
          <p:cNvGraphicFramePr>
            <a:graphicFrameLocks noGrp="1" noChangeAspect="1"/>
          </p:cNvGraphicFramePr>
          <p:nvPr>
            <p:ph sz="quarter" idx="2"/>
          </p:nvPr>
        </p:nvGraphicFramePr>
        <p:xfrm>
          <a:off x="6659563" y="3095625"/>
          <a:ext cx="1463675" cy="549275"/>
        </p:xfrm>
        <a:graphic>
          <a:graphicData uri="http://schemas.openxmlformats.org/presentationml/2006/ole">
            <mc:AlternateContent xmlns:mc="http://schemas.openxmlformats.org/markup-compatibility/2006">
              <mc:Choice xmlns:v="urn:schemas-microsoft-com:vml" Requires="v">
                <p:oleObj spid="_x0000_s2162" name="Equation" r:id="rId4" imgW="609480" imgH="228600" progId="Equation.3">
                  <p:embed/>
                </p:oleObj>
              </mc:Choice>
              <mc:Fallback>
                <p:oleObj name="Equation" r:id="rId4" imgW="60948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9563" y="3095625"/>
                        <a:ext cx="1463675" cy="54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7" name="Object 11"/>
          <p:cNvGraphicFramePr>
            <a:graphicFrameLocks noGrp="1" noChangeAspect="1"/>
          </p:cNvGraphicFramePr>
          <p:nvPr>
            <p:ph sz="quarter" idx="3"/>
            <p:extLst>
              <p:ext uri="{D42A27DB-BD31-4B8C-83A1-F6EECF244321}">
                <p14:modId xmlns:p14="http://schemas.microsoft.com/office/powerpoint/2010/main" val="3963796384"/>
              </p:ext>
            </p:extLst>
          </p:nvPr>
        </p:nvGraphicFramePr>
        <p:xfrm>
          <a:off x="6584950" y="5578475"/>
          <a:ext cx="544512" cy="596900"/>
        </p:xfrm>
        <a:graphic>
          <a:graphicData uri="http://schemas.openxmlformats.org/presentationml/2006/ole">
            <mc:AlternateContent xmlns:mc="http://schemas.openxmlformats.org/markup-compatibility/2006">
              <mc:Choice xmlns:v="urn:schemas-microsoft-com:vml" Requires="v">
                <p:oleObj spid="_x0000_s2163" name="Equation" r:id="rId6" imgW="190440" imgH="228600" progId="Equation.3">
                  <p:embed/>
                </p:oleObj>
              </mc:Choice>
              <mc:Fallback>
                <p:oleObj name="Equation" r:id="rId6" imgW="190440" imgH="228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4950" y="5578475"/>
                        <a:ext cx="544512" cy="59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8" name="Object 12"/>
          <p:cNvGraphicFramePr>
            <a:graphicFrameLocks noChangeAspect="1"/>
          </p:cNvGraphicFramePr>
          <p:nvPr>
            <p:extLst>
              <p:ext uri="{D42A27DB-BD31-4B8C-83A1-F6EECF244321}">
                <p14:modId xmlns:p14="http://schemas.microsoft.com/office/powerpoint/2010/main" val="876837849"/>
              </p:ext>
            </p:extLst>
          </p:nvPr>
        </p:nvGraphicFramePr>
        <p:xfrm>
          <a:off x="3368040" y="6031230"/>
          <a:ext cx="574675" cy="441325"/>
        </p:xfrm>
        <a:graphic>
          <a:graphicData uri="http://schemas.openxmlformats.org/presentationml/2006/ole">
            <mc:AlternateContent xmlns:mc="http://schemas.openxmlformats.org/markup-compatibility/2006">
              <mc:Choice xmlns:v="urn:schemas-microsoft-com:vml" Requires="v">
                <p:oleObj spid="_x0000_s2164" name="Equation" r:id="rId8" imgW="164880" imgH="164880" progId="Equation.3">
                  <p:embed/>
                </p:oleObj>
              </mc:Choice>
              <mc:Fallback>
                <p:oleObj name="Equation" r:id="rId8" imgW="164880" imgH="1648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68040" y="6031230"/>
                        <a:ext cx="574675" cy="44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9" name="Object 13"/>
          <p:cNvGraphicFramePr>
            <a:graphicFrameLocks noChangeAspect="1"/>
          </p:cNvGraphicFramePr>
          <p:nvPr/>
        </p:nvGraphicFramePr>
        <p:xfrm>
          <a:off x="4527550" y="3346450"/>
          <a:ext cx="88900" cy="165100"/>
        </p:xfrm>
        <a:graphic>
          <a:graphicData uri="http://schemas.openxmlformats.org/presentationml/2006/ole">
            <mc:AlternateContent xmlns:mc="http://schemas.openxmlformats.org/markup-compatibility/2006">
              <mc:Choice xmlns:v="urn:schemas-microsoft-com:vml" Requires="v">
                <p:oleObj spid="_x0000_s2165" name="Equation" r:id="rId10" imgW="88560" imgH="164880" progId="Equation.3">
                  <p:embed/>
                </p:oleObj>
              </mc:Choice>
              <mc:Fallback>
                <p:oleObj name="Equation" r:id="rId10" imgW="88560" imgH="16488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27550" y="3346450"/>
                        <a:ext cx="88900" cy="165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0" name="Object 14"/>
          <p:cNvGraphicFramePr>
            <a:graphicFrameLocks noChangeAspect="1"/>
          </p:cNvGraphicFramePr>
          <p:nvPr>
            <p:extLst>
              <p:ext uri="{D42A27DB-BD31-4B8C-83A1-F6EECF244321}">
                <p14:modId xmlns:p14="http://schemas.microsoft.com/office/powerpoint/2010/main" val="4237353835"/>
              </p:ext>
            </p:extLst>
          </p:nvPr>
        </p:nvGraphicFramePr>
        <p:xfrm>
          <a:off x="2651125" y="5230813"/>
          <a:ext cx="276225" cy="503237"/>
        </p:xfrm>
        <a:graphic>
          <a:graphicData uri="http://schemas.openxmlformats.org/presentationml/2006/ole">
            <mc:AlternateContent xmlns:mc="http://schemas.openxmlformats.org/markup-compatibility/2006">
              <mc:Choice xmlns:v="urn:schemas-microsoft-com:vml" Requires="v">
                <p:oleObj spid="_x0000_s2166" name="Equation" r:id="rId12" imgW="88560" imgH="164880" progId="Equation.3">
                  <p:embed/>
                </p:oleObj>
              </mc:Choice>
              <mc:Fallback>
                <p:oleObj name="Equation" r:id="rId12" imgW="88560" imgH="16488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51125" y="5230813"/>
                        <a:ext cx="276225" cy="503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1" name="Object 15"/>
          <p:cNvGraphicFramePr>
            <a:graphicFrameLocks noChangeAspect="1"/>
          </p:cNvGraphicFramePr>
          <p:nvPr>
            <p:extLst>
              <p:ext uri="{D42A27DB-BD31-4B8C-83A1-F6EECF244321}">
                <p14:modId xmlns:p14="http://schemas.microsoft.com/office/powerpoint/2010/main" val="2792844450"/>
              </p:ext>
            </p:extLst>
          </p:nvPr>
        </p:nvGraphicFramePr>
        <p:xfrm>
          <a:off x="4739480" y="5133022"/>
          <a:ext cx="569913" cy="539750"/>
        </p:xfrm>
        <a:graphic>
          <a:graphicData uri="http://schemas.openxmlformats.org/presentationml/2006/ole">
            <mc:AlternateContent xmlns:mc="http://schemas.openxmlformats.org/markup-compatibility/2006">
              <mc:Choice xmlns:v="urn:schemas-microsoft-com:vml" Requires="v">
                <p:oleObj spid="_x0000_s2167" name="Equation" r:id="rId13" imgW="241200" imgH="228600" progId="Equation.3">
                  <p:embed/>
                </p:oleObj>
              </mc:Choice>
              <mc:Fallback>
                <p:oleObj name="Equation" r:id="rId13" imgW="241200" imgH="2286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39480" y="5133022"/>
                        <a:ext cx="569913" cy="539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2" name="Object 16"/>
          <p:cNvGraphicFramePr>
            <a:graphicFrameLocks noChangeAspect="1"/>
          </p:cNvGraphicFramePr>
          <p:nvPr>
            <p:extLst>
              <p:ext uri="{D42A27DB-BD31-4B8C-83A1-F6EECF244321}">
                <p14:modId xmlns:p14="http://schemas.microsoft.com/office/powerpoint/2010/main" val="1813570077"/>
              </p:ext>
            </p:extLst>
          </p:nvPr>
        </p:nvGraphicFramePr>
        <p:xfrm>
          <a:off x="6026150" y="5169535"/>
          <a:ext cx="558800" cy="503237"/>
        </p:xfrm>
        <a:graphic>
          <a:graphicData uri="http://schemas.openxmlformats.org/presentationml/2006/ole">
            <mc:AlternateContent xmlns:mc="http://schemas.openxmlformats.org/markup-compatibility/2006">
              <mc:Choice xmlns:v="urn:schemas-microsoft-com:vml" Requires="v">
                <p:oleObj spid="_x0000_s2168" name="Equation" r:id="rId15" imgW="253800" imgH="228600" progId="Equation.3">
                  <p:embed/>
                </p:oleObj>
              </mc:Choice>
              <mc:Fallback>
                <p:oleObj name="Equation" r:id="rId15" imgW="253800" imgH="22860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026150" y="5169535"/>
                        <a:ext cx="558800" cy="503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886117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042988" y="274638"/>
            <a:ext cx="7850187" cy="548322"/>
          </a:xfrm>
        </p:spPr>
        <p:txBody>
          <a:bodyPr/>
          <a:lstStyle/>
          <a:p>
            <a:pPr eaLnBrk="1" hangingPunct="1">
              <a:defRPr/>
            </a:pPr>
            <a:r>
              <a:rPr lang="en-GB" b="1" dirty="0" err="1" smtClean="0">
                <a:effectLst>
                  <a:outerShdw blurRad="38100" dist="38100" dir="2700000" algn="tl">
                    <a:srgbClr val="C0C0C0"/>
                  </a:outerShdw>
                </a:effectLst>
                <a:latin typeface="Times New Roman" pitchFamily="18" charset="0"/>
                <a:cs typeface="Times New Roman" pitchFamily="18" charset="0"/>
              </a:rPr>
              <a:t>Feistel</a:t>
            </a:r>
            <a:r>
              <a:rPr lang="en-GB" b="1" dirty="0" smtClean="0">
                <a:effectLst>
                  <a:outerShdw blurRad="38100" dist="38100" dir="2700000" algn="tl">
                    <a:srgbClr val="C0C0C0"/>
                  </a:outerShdw>
                </a:effectLst>
                <a:latin typeface="Times New Roman" pitchFamily="18" charset="0"/>
                <a:cs typeface="Times New Roman" pitchFamily="18" charset="0"/>
              </a:rPr>
              <a:t> Cipher Structure (1973)</a:t>
            </a:r>
            <a:endParaRPr lang="en-US" b="1" dirty="0" smtClean="0">
              <a:effectLst>
                <a:outerShdw blurRad="38100" dist="38100" dir="2700000" algn="tl">
                  <a:srgbClr val="C0C0C0"/>
                </a:outerShdw>
              </a:effectLst>
              <a:latin typeface="Times New Roman" pitchFamily="18" charset="0"/>
              <a:cs typeface="Times New Roman" pitchFamily="18" charset="0"/>
            </a:endParaRPr>
          </a:p>
        </p:txBody>
      </p:sp>
      <p:sp>
        <p:nvSpPr>
          <p:cNvPr id="2052" name="Rectangle 3"/>
          <p:cNvSpPr>
            <a:spLocks noGrp="1" noChangeArrowheads="1"/>
          </p:cNvSpPr>
          <p:nvPr>
            <p:ph type="body" sz="half" idx="1"/>
          </p:nvPr>
        </p:nvSpPr>
        <p:spPr>
          <a:xfrm>
            <a:off x="422910" y="1508760"/>
            <a:ext cx="8002588" cy="4525963"/>
          </a:xfrm>
          <a:noFill/>
        </p:spPr>
        <p:txBody>
          <a:bodyPr/>
          <a:lstStyle/>
          <a:p>
            <a:pPr eaLnBrk="1" hangingPunct="1"/>
            <a:endParaRPr lang="en-GB" sz="2800" dirty="0" smtClean="0"/>
          </a:p>
          <a:p>
            <a:pPr eaLnBrk="1" hangingPunct="1">
              <a:buFont typeface="Wingdings" pitchFamily="2" charset="2"/>
              <a:buChar char="q"/>
            </a:pPr>
            <a:r>
              <a:rPr lang="en-GB" sz="2800" dirty="0" smtClean="0">
                <a:latin typeface="Times New Roman" pitchFamily="18" charset="0"/>
                <a:cs typeface="Times New Roman" pitchFamily="18" charset="0"/>
              </a:rPr>
              <a:t>All rounds have the same structure</a:t>
            </a:r>
          </a:p>
          <a:p>
            <a:pPr eaLnBrk="1" hangingPunct="1">
              <a:buFont typeface="Wingdings" pitchFamily="2" charset="2"/>
              <a:buChar char="q"/>
            </a:pPr>
            <a:r>
              <a:rPr lang="en-GB" sz="2800" dirty="0" smtClean="0">
                <a:latin typeface="Times New Roman" pitchFamily="18" charset="0"/>
                <a:cs typeface="Times New Roman" pitchFamily="18" charset="0"/>
              </a:rPr>
              <a:t>A substitution is performed on the left half of the data. This is done by applying a round function     to the right half of the data followed by the XOR of the output of that function and the left half of the data.</a:t>
            </a:r>
          </a:p>
        </p:txBody>
      </p:sp>
      <p:graphicFrame>
        <p:nvGraphicFramePr>
          <p:cNvPr id="2050" name="Object 10"/>
          <p:cNvGraphicFramePr>
            <a:graphicFrameLocks noGrp="1" noChangeAspect="1"/>
          </p:cNvGraphicFramePr>
          <p:nvPr>
            <p:ph sz="half" idx="2"/>
          </p:nvPr>
        </p:nvGraphicFramePr>
        <p:xfrm>
          <a:off x="7639050" y="3141663"/>
          <a:ext cx="431800" cy="431800"/>
        </p:xfrm>
        <a:graphic>
          <a:graphicData uri="http://schemas.openxmlformats.org/presentationml/2006/ole">
            <mc:AlternateContent xmlns:mc="http://schemas.openxmlformats.org/markup-compatibility/2006">
              <mc:Choice xmlns:v="urn:schemas-microsoft-com:vml" Requires="v">
                <p:oleObj spid="_x0000_s3090" name="Equation" r:id="rId4" imgW="164880" imgH="164880" progId="Equation.3">
                  <p:embed/>
                </p:oleObj>
              </mc:Choice>
              <mc:Fallback>
                <p:oleObj name="Equation" r:id="rId4" imgW="164880" imgH="1648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39050" y="3141663"/>
                        <a:ext cx="431800"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415485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AutoShape 2"/>
          <p:cNvSpPr>
            <a:spLocks noGrp="1" noChangeAspect="1" noChangeArrowheads="1"/>
          </p:cNvSpPr>
          <p:nvPr>
            <p:ph type="title"/>
          </p:nvPr>
        </p:nvSpPr>
        <p:spPr>
          <a:xfrm>
            <a:off x="-495170" y="2360611"/>
            <a:ext cx="5143500" cy="669923"/>
          </a:xfrm>
        </p:spPr>
        <p:txBody>
          <a:bodyPr/>
          <a:lstStyle/>
          <a:p>
            <a:pPr eaLnBrk="1" hangingPunct="1">
              <a:defRPr/>
            </a:pPr>
            <a:r>
              <a:rPr lang="en-GB" b="1" dirty="0" smtClean="0">
                <a:effectLst>
                  <a:outerShdw blurRad="38100" dist="38100" dir="2700000" algn="tl">
                    <a:srgbClr val="C0C0C0"/>
                  </a:outerShdw>
                </a:effectLst>
                <a:latin typeface="Times New Roman" pitchFamily="18" charset="0"/>
                <a:cs typeface="Times New Roman" pitchFamily="18" charset="0"/>
              </a:rPr>
              <a:t>Classical </a:t>
            </a:r>
            <a:r>
              <a:rPr lang="en-GB" b="1" dirty="0" err="1" smtClean="0">
                <a:effectLst>
                  <a:outerShdw blurRad="38100" dist="38100" dir="2700000" algn="tl">
                    <a:srgbClr val="C0C0C0"/>
                  </a:outerShdw>
                </a:effectLst>
                <a:latin typeface="Times New Roman" pitchFamily="18" charset="0"/>
                <a:cs typeface="Times New Roman" pitchFamily="18" charset="0"/>
              </a:rPr>
              <a:t>Feistel</a:t>
            </a:r>
            <a:r>
              <a:rPr lang="en-GB" b="1" dirty="0" smtClean="0">
                <a:effectLst>
                  <a:outerShdw blurRad="38100" dist="38100" dir="2700000" algn="tl">
                    <a:srgbClr val="C0C0C0"/>
                  </a:outerShdw>
                </a:effectLst>
                <a:latin typeface="Times New Roman" pitchFamily="18" charset="0"/>
                <a:cs typeface="Times New Roman" pitchFamily="18" charset="0"/>
              </a:rPr>
              <a:t> </a:t>
            </a:r>
            <a:r>
              <a:rPr lang="en-GB" b="1" dirty="0" smtClean="0">
                <a:effectLst>
                  <a:outerShdw blurRad="38100" dist="38100" dir="2700000" algn="tl">
                    <a:srgbClr val="C0C0C0"/>
                  </a:outerShdw>
                </a:effectLst>
                <a:latin typeface="Times New Roman" pitchFamily="18" charset="0"/>
                <a:cs typeface="Times New Roman" pitchFamily="18" charset="0"/>
              </a:rPr>
              <a:t/>
            </a:r>
            <a:br>
              <a:rPr lang="en-GB" b="1" dirty="0" smtClean="0">
                <a:effectLst>
                  <a:outerShdw blurRad="38100" dist="38100" dir="2700000" algn="tl">
                    <a:srgbClr val="C0C0C0"/>
                  </a:outerShdw>
                </a:effectLst>
                <a:latin typeface="Times New Roman" pitchFamily="18" charset="0"/>
                <a:cs typeface="Times New Roman" pitchFamily="18" charset="0"/>
              </a:rPr>
            </a:br>
            <a:r>
              <a:rPr lang="en-GB" b="1" dirty="0" smtClean="0">
                <a:effectLst>
                  <a:outerShdw blurRad="38100" dist="38100" dir="2700000" algn="tl">
                    <a:srgbClr val="C0C0C0"/>
                  </a:outerShdw>
                </a:effectLst>
                <a:latin typeface="Times New Roman" pitchFamily="18" charset="0"/>
                <a:cs typeface="Times New Roman" pitchFamily="18" charset="0"/>
              </a:rPr>
              <a:t>Network</a:t>
            </a:r>
            <a:endParaRPr lang="en-US" b="1" dirty="0" smtClean="0">
              <a:effectLst>
                <a:outerShdw blurRad="38100" dist="38100" dir="2700000" algn="tl">
                  <a:srgbClr val="C0C0C0"/>
                </a:outerShdw>
              </a:effectLst>
              <a:latin typeface="Times New Roman" pitchFamily="18" charset="0"/>
              <a:cs typeface="Times New Roman" pitchFamily="18" charset="0"/>
            </a:endParaRPr>
          </a:p>
        </p:txBody>
      </p:sp>
      <p:grpSp>
        <p:nvGrpSpPr>
          <p:cNvPr id="4" name="Group 8"/>
          <p:cNvGrpSpPr/>
          <p:nvPr/>
        </p:nvGrpSpPr>
        <p:grpSpPr>
          <a:xfrm>
            <a:off x="4629150" y="0"/>
            <a:ext cx="4455205" cy="6858000"/>
            <a:chOff x="1371600" y="0"/>
            <a:chExt cx="3218273" cy="6109860"/>
          </a:xfrm>
        </p:grpSpPr>
        <p:pic>
          <p:nvPicPr>
            <p:cNvPr id="5" name="Picture 2"/>
            <p:cNvPicPr>
              <a:picLocks noChangeAspect="1" noChangeArrowheads="1"/>
            </p:cNvPicPr>
            <p:nvPr/>
          </p:nvPicPr>
          <p:blipFill>
            <a:blip r:embed="rId3" cstate="print"/>
            <a:srcRect l="916"/>
            <a:stretch>
              <a:fillRect/>
            </a:stretch>
          </p:blipFill>
          <p:spPr bwMode="auto">
            <a:xfrm>
              <a:off x="1371600" y="0"/>
              <a:ext cx="3218273" cy="4029075"/>
            </a:xfrm>
            <a:prstGeom prst="rect">
              <a:avLst/>
            </a:prstGeom>
            <a:noFill/>
            <a:ln w="9525">
              <a:noFill/>
              <a:miter lim="800000"/>
              <a:headEnd/>
              <a:tailEnd/>
            </a:ln>
            <a:effectLst/>
          </p:spPr>
        </p:pic>
        <p:pic>
          <p:nvPicPr>
            <p:cNvPr id="6" name="Picture 5"/>
            <p:cNvPicPr>
              <a:picLocks noChangeAspect="1" noChangeArrowheads="1"/>
            </p:cNvPicPr>
            <p:nvPr/>
          </p:nvPicPr>
          <p:blipFill>
            <a:blip r:embed="rId4" cstate="print"/>
            <a:srcRect l="11465" t="6765" r="9476"/>
            <a:stretch>
              <a:fillRect/>
            </a:stretch>
          </p:blipFill>
          <p:spPr bwMode="auto">
            <a:xfrm>
              <a:off x="1385455" y="4009590"/>
              <a:ext cx="3200407" cy="2100270"/>
            </a:xfrm>
            <a:prstGeom prst="rect">
              <a:avLst/>
            </a:prstGeom>
            <a:noFill/>
            <a:ln w="9525">
              <a:noFill/>
              <a:miter lim="800000"/>
              <a:headEnd/>
              <a:tailEnd/>
            </a:ln>
            <a:effectLst/>
          </p:spPr>
        </p:pic>
      </p:grpSp>
      <p:sp>
        <p:nvSpPr>
          <p:cNvPr id="2" name="Content Placeholder 1"/>
          <p:cNvSpPr>
            <a:spLocks noGrp="1"/>
          </p:cNvSpPr>
          <p:nvPr>
            <p:ph idx="1"/>
          </p:nvPr>
        </p:nvSpPr>
        <p:spPr/>
        <p:txBody>
          <a:bodyPr/>
          <a:lstStyle/>
          <a:p>
            <a:endParaRPr lang="en-US" dirty="0"/>
          </a:p>
        </p:txBody>
      </p:sp>
    </p:spTree>
    <p:extLst>
      <p:ext uri="{BB962C8B-B14F-4D97-AF65-F5344CB8AC3E}">
        <p14:creationId xmlns:p14="http://schemas.microsoft.com/office/powerpoint/2010/main" val="24374998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052513" y="114618"/>
            <a:ext cx="7885112" cy="777875"/>
          </a:xfrm>
        </p:spPr>
        <p:txBody>
          <a:bodyPr/>
          <a:lstStyle/>
          <a:p>
            <a:pPr eaLnBrk="1" hangingPunct="1"/>
            <a:r>
              <a:rPr lang="en-GB" sz="4000" b="1" dirty="0" smtClean="0">
                <a:latin typeface="Times New Roman" pitchFamily="18" charset="0"/>
                <a:cs typeface="Times New Roman" pitchFamily="18" charset="0"/>
              </a:rPr>
              <a:t>Design Features of </a:t>
            </a:r>
            <a:r>
              <a:rPr lang="en-GB" sz="4000" b="1" dirty="0" err="1" smtClean="0">
                <a:latin typeface="Times New Roman" pitchFamily="18" charset="0"/>
                <a:cs typeface="Times New Roman" pitchFamily="18" charset="0"/>
              </a:rPr>
              <a:t>Feistel</a:t>
            </a:r>
            <a:r>
              <a:rPr lang="en-GB" sz="4000" b="1" dirty="0" smtClean="0">
                <a:latin typeface="Times New Roman" pitchFamily="18" charset="0"/>
                <a:cs typeface="Times New Roman" pitchFamily="18" charset="0"/>
              </a:rPr>
              <a:t> Network</a:t>
            </a:r>
            <a:endParaRPr lang="en-US" sz="4000" b="1" dirty="0" smtClean="0">
              <a:latin typeface="Times New Roman" pitchFamily="18" charset="0"/>
              <a:cs typeface="Times New Roman" pitchFamily="18" charset="0"/>
            </a:endParaRPr>
          </a:p>
        </p:txBody>
      </p:sp>
      <p:sp>
        <p:nvSpPr>
          <p:cNvPr id="14339" name="Rectangle 3"/>
          <p:cNvSpPr>
            <a:spLocks noGrp="1" noChangeArrowheads="1"/>
          </p:cNvSpPr>
          <p:nvPr>
            <p:ph type="body" idx="1"/>
          </p:nvPr>
        </p:nvSpPr>
        <p:spPr>
          <a:xfrm>
            <a:off x="514350" y="1034403"/>
            <a:ext cx="8229600" cy="4881576"/>
          </a:xfrm>
        </p:spPr>
        <p:txBody>
          <a:bodyPr/>
          <a:lstStyle/>
          <a:p>
            <a:pPr eaLnBrk="1" hangingPunct="1">
              <a:buFont typeface="Wingdings" pitchFamily="2" charset="2"/>
              <a:buChar char="Ø"/>
            </a:pPr>
            <a:r>
              <a:rPr lang="en-GB" sz="2800" b="1" dirty="0" smtClean="0">
                <a:latin typeface="Calibri" pitchFamily="34" charset="0"/>
                <a:cs typeface="Times New Roman" pitchFamily="18" charset="0"/>
              </a:rPr>
              <a:t>Block </a:t>
            </a:r>
            <a:r>
              <a:rPr lang="en-GB" sz="2800" b="1" dirty="0" smtClean="0">
                <a:latin typeface="Calibri" pitchFamily="34" charset="0"/>
                <a:cs typeface="Times New Roman" pitchFamily="18" charset="0"/>
              </a:rPr>
              <a:t>Size: </a:t>
            </a:r>
            <a:r>
              <a:rPr lang="en-GB" sz="2800" dirty="0" smtClean="0">
                <a:latin typeface="Calibri" pitchFamily="34" charset="0"/>
                <a:cs typeface="Times New Roman" pitchFamily="18" charset="0"/>
              </a:rPr>
              <a:t>(larger block means greater security) 64 bits.</a:t>
            </a:r>
          </a:p>
          <a:p>
            <a:pPr eaLnBrk="1" hangingPunct="1">
              <a:buFont typeface="Wingdings" pitchFamily="2" charset="2"/>
              <a:buChar char="Ø"/>
            </a:pPr>
            <a:r>
              <a:rPr lang="en-GB" sz="2800" b="1" dirty="0" smtClean="0">
                <a:latin typeface="Calibri" pitchFamily="34" charset="0"/>
                <a:cs typeface="Times New Roman" pitchFamily="18" charset="0"/>
              </a:rPr>
              <a:t>Key Size</a:t>
            </a:r>
            <a:r>
              <a:rPr lang="en-GB" sz="2800" dirty="0" smtClean="0">
                <a:latin typeface="Calibri" pitchFamily="34" charset="0"/>
                <a:cs typeface="Times New Roman" pitchFamily="18" charset="0"/>
              </a:rPr>
              <a:t>:56-128 bits.</a:t>
            </a:r>
          </a:p>
          <a:p>
            <a:pPr eaLnBrk="1" hangingPunct="1">
              <a:buFont typeface="Wingdings" pitchFamily="2" charset="2"/>
              <a:buChar char="Ø"/>
            </a:pPr>
            <a:r>
              <a:rPr lang="en-GB" sz="2800" b="1" dirty="0" smtClean="0">
                <a:latin typeface="Calibri" pitchFamily="34" charset="0"/>
                <a:cs typeface="Times New Roman" pitchFamily="18" charset="0"/>
              </a:rPr>
              <a:t>Number of Rounds</a:t>
            </a:r>
            <a:r>
              <a:rPr lang="en-GB" sz="2800" dirty="0" smtClean="0">
                <a:latin typeface="Calibri" pitchFamily="34" charset="0"/>
                <a:cs typeface="Times New Roman" pitchFamily="18" charset="0"/>
              </a:rPr>
              <a:t>: a single round offers inadequate security, a typical size is 16 rounds.</a:t>
            </a:r>
          </a:p>
          <a:p>
            <a:pPr eaLnBrk="1" hangingPunct="1">
              <a:buFont typeface="Wingdings" pitchFamily="2" charset="2"/>
              <a:buChar char="Ø"/>
            </a:pPr>
            <a:r>
              <a:rPr lang="en-GB" sz="2800" b="1" dirty="0" smtClean="0">
                <a:latin typeface="Calibri" pitchFamily="34" charset="0"/>
                <a:cs typeface="Times New Roman" pitchFamily="18" charset="0"/>
              </a:rPr>
              <a:t>Sub-key Generation Algorithms</a:t>
            </a:r>
            <a:r>
              <a:rPr lang="en-GB" sz="2800" dirty="0" smtClean="0">
                <a:latin typeface="Calibri" pitchFamily="34" charset="0"/>
                <a:cs typeface="Times New Roman" pitchFamily="18" charset="0"/>
              </a:rPr>
              <a:t>: greater complexity should lead to a greater difficulty of cryptanalysis.</a:t>
            </a:r>
          </a:p>
          <a:p>
            <a:pPr eaLnBrk="1" hangingPunct="1">
              <a:buFont typeface="Wingdings" pitchFamily="2" charset="2"/>
              <a:buChar char="Ø"/>
            </a:pPr>
            <a:r>
              <a:rPr lang="en-US" sz="2800" b="1" dirty="0" smtClean="0">
                <a:latin typeface="Calibri" pitchFamily="34" charset="0"/>
              </a:rPr>
              <a:t>Round function: </a:t>
            </a:r>
            <a:r>
              <a:rPr lang="en-US" sz="2800" dirty="0" smtClean="0">
                <a:latin typeface="Calibri" pitchFamily="34" charset="0"/>
              </a:rPr>
              <a:t>Again, greater complexity generally means greater resistance to cryptanalysis.</a:t>
            </a:r>
          </a:p>
          <a:p>
            <a:pPr eaLnBrk="1" hangingPunct="1">
              <a:buNone/>
            </a:pPr>
            <a:endParaRPr lang="en-GB" sz="2800" dirty="0" smtClean="0">
              <a:latin typeface="Calibri" pitchFamily="34" charset="0"/>
              <a:cs typeface="Times New Roman" pitchFamily="18" charset="0"/>
            </a:endParaRPr>
          </a:p>
        </p:txBody>
      </p:sp>
    </p:spTree>
    <p:extLst>
      <p:ext uri="{BB962C8B-B14F-4D97-AF65-F5344CB8AC3E}">
        <p14:creationId xmlns:p14="http://schemas.microsoft.com/office/powerpoint/2010/main" val="27280163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029653" y="103188"/>
            <a:ext cx="7885112" cy="777875"/>
          </a:xfrm>
        </p:spPr>
        <p:txBody>
          <a:bodyPr/>
          <a:lstStyle/>
          <a:p>
            <a:pPr eaLnBrk="1" hangingPunct="1"/>
            <a:r>
              <a:rPr lang="en-GB" sz="4000" b="1" dirty="0" smtClean="0">
                <a:latin typeface="Times New Roman" pitchFamily="18" charset="0"/>
                <a:cs typeface="Times New Roman" pitchFamily="18" charset="0"/>
              </a:rPr>
              <a:t>Design Features of </a:t>
            </a:r>
            <a:r>
              <a:rPr lang="en-GB" sz="4000" b="1" dirty="0" err="1" smtClean="0">
                <a:latin typeface="Times New Roman" pitchFamily="18" charset="0"/>
                <a:cs typeface="Times New Roman" pitchFamily="18" charset="0"/>
              </a:rPr>
              <a:t>Feistel</a:t>
            </a:r>
            <a:r>
              <a:rPr lang="en-GB" sz="4000" b="1" dirty="0" smtClean="0">
                <a:latin typeface="Times New Roman" pitchFamily="18" charset="0"/>
                <a:cs typeface="Times New Roman" pitchFamily="18" charset="0"/>
              </a:rPr>
              <a:t> Network</a:t>
            </a:r>
            <a:endParaRPr lang="en-US" sz="4000" b="1" dirty="0" smtClean="0">
              <a:latin typeface="Times New Roman" pitchFamily="18" charset="0"/>
              <a:cs typeface="Times New Roman" pitchFamily="18" charset="0"/>
            </a:endParaRPr>
          </a:p>
        </p:txBody>
      </p:sp>
      <p:sp>
        <p:nvSpPr>
          <p:cNvPr id="14339" name="Rectangle 3"/>
          <p:cNvSpPr>
            <a:spLocks noGrp="1" noChangeArrowheads="1"/>
          </p:cNvSpPr>
          <p:nvPr>
            <p:ph type="body" idx="1"/>
          </p:nvPr>
        </p:nvSpPr>
        <p:spPr>
          <a:xfrm>
            <a:off x="457200" y="1217283"/>
            <a:ext cx="8229600" cy="4881576"/>
          </a:xfrm>
        </p:spPr>
        <p:txBody>
          <a:bodyPr/>
          <a:lstStyle/>
          <a:p>
            <a:pPr eaLnBrk="1" hangingPunct="1">
              <a:buNone/>
            </a:pPr>
            <a:endParaRPr lang="en-GB" sz="2800" dirty="0" smtClean="0">
              <a:latin typeface="Calibri" pitchFamily="34" charset="0"/>
              <a:cs typeface="Times New Roman" pitchFamily="18" charset="0"/>
            </a:endParaRPr>
          </a:p>
          <a:p>
            <a:pPr eaLnBrk="1" hangingPunct="1">
              <a:buFont typeface="Wingdings" pitchFamily="2" charset="2"/>
              <a:buChar char="Ø"/>
            </a:pPr>
            <a:r>
              <a:rPr lang="en-US" sz="2800" b="1" dirty="0" smtClean="0">
                <a:latin typeface="Calibri" pitchFamily="34" charset="0"/>
              </a:rPr>
              <a:t>Round function: </a:t>
            </a:r>
            <a:r>
              <a:rPr lang="en-US" sz="2800" dirty="0" smtClean="0">
                <a:latin typeface="Calibri" pitchFamily="34" charset="0"/>
              </a:rPr>
              <a:t>Again, greater complexity generally means greater resistance to cryptanalysis.</a:t>
            </a:r>
          </a:p>
          <a:p>
            <a:pPr eaLnBrk="1" hangingPunct="1">
              <a:lnSpc>
                <a:spcPct val="90000"/>
              </a:lnSpc>
              <a:buFont typeface="Wingdings" pitchFamily="2" charset="2"/>
              <a:buChar char="Ø"/>
            </a:pPr>
            <a:r>
              <a:rPr lang="en-GB" sz="2800" u="sng" dirty="0" smtClean="0">
                <a:latin typeface="Times New Roman" pitchFamily="18" charset="0"/>
                <a:cs typeface="Times New Roman" pitchFamily="18" charset="0"/>
              </a:rPr>
              <a:t>Fast Software encryption/Decryption</a:t>
            </a:r>
            <a:r>
              <a:rPr lang="en-GB" sz="2800" dirty="0" smtClean="0">
                <a:latin typeface="Times New Roman" pitchFamily="18" charset="0"/>
                <a:cs typeface="Times New Roman" pitchFamily="18" charset="0"/>
              </a:rPr>
              <a:t>: the speed of execution of the algorithm is important.</a:t>
            </a:r>
          </a:p>
          <a:p>
            <a:pPr eaLnBrk="1" hangingPunct="1">
              <a:lnSpc>
                <a:spcPct val="90000"/>
              </a:lnSpc>
              <a:buFont typeface="Wingdings" pitchFamily="2" charset="2"/>
              <a:buChar char="Ø"/>
            </a:pPr>
            <a:r>
              <a:rPr lang="en-GB" sz="2800" u="sng" dirty="0" smtClean="0">
                <a:latin typeface="Times New Roman" pitchFamily="18" charset="0"/>
                <a:cs typeface="Times New Roman" pitchFamily="18" charset="0"/>
              </a:rPr>
              <a:t>Ease of Analysis</a:t>
            </a:r>
            <a:r>
              <a:rPr lang="en-GB" sz="2800" dirty="0" smtClean="0">
                <a:latin typeface="Times New Roman" pitchFamily="18" charset="0"/>
                <a:cs typeface="Times New Roman" pitchFamily="18" charset="0"/>
              </a:rPr>
              <a:t>: to be able to develop a higher level of assurance as to its strength</a:t>
            </a:r>
          </a:p>
          <a:p>
            <a:pPr eaLnBrk="1" hangingPunct="1">
              <a:lnSpc>
                <a:spcPct val="90000"/>
              </a:lnSpc>
              <a:buFont typeface="Wingdings" pitchFamily="2" charset="2"/>
              <a:buChar char="Ø"/>
            </a:pPr>
            <a:r>
              <a:rPr lang="en-GB" sz="2800" u="sng" dirty="0" smtClean="0">
                <a:latin typeface="Times New Roman" pitchFamily="18" charset="0"/>
                <a:cs typeface="Times New Roman" pitchFamily="18" charset="0"/>
              </a:rPr>
              <a:t>Decryption</a:t>
            </a:r>
            <a:r>
              <a:rPr lang="en-GB" sz="2800" dirty="0" smtClean="0">
                <a:latin typeface="Times New Roman" pitchFamily="18" charset="0"/>
                <a:cs typeface="Times New Roman" pitchFamily="18" charset="0"/>
              </a:rPr>
              <a:t>: use the same algorithm with reversed keys.</a:t>
            </a:r>
            <a:endParaRPr lang="en-US" sz="2800" dirty="0" smtClean="0"/>
          </a:p>
          <a:p>
            <a:pPr eaLnBrk="1" hangingPunct="1">
              <a:buNone/>
            </a:pPr>
            <a:endParaRPr lang="en-US" sz="2800" dirty="0" smtClean="0">
              <a:latin typeface="Calibri" pitchFamily="34" charset="0"/>
            </a:endParaRPr>
          </a:p>
          <a:p>
            <a:pPr eaLnBrk="1" hangingPunct="1">
              <a:buNone/>
            </a:pPr>
            <a:endParaRPr lang="en-GB" sz="2800" dirty="0" smtClean="0">
              <a:latin typeface="Calibri" pitchFamily="34" charset="0"/>
              <a:cs typeface="Times New Roman" pitchFamily="18" charset="0"/>
            </a:endParaRPr>
          </a:p>
        </p:txBody>
      </p:sp>
    </p:spTree>
    <p:extLst>
      <p:ext uri="{BB962C8B-B14F-4D97-AF65-F5344CB8AC3E}">
        <p14:creationId xmlns:p14="http://schemas.microsoft.com/office/powerpoint/2010/main" val="30748088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973167" y="0"/>
            <a:ext cx="7885112" cy="777875"/>
          </a:xfrm>
        </p:spPr>
        <p:txBody>
          <a:bodyPr/>
          <a:lstStyle/>
          <a:p>
            <a:pPr eaLnBrk="1" hangingPunct="1"/>
            <a:r>
              <a:rPr lang="en-US" sz="3000" b="1" dirty="0" err="1" smtClean="0"/>
              <a:t>Feistel</a:t>
            </a:r>
            <a:r>
              <a:rPr lang="en-US" sz="3000" b="1" dirty="0" smtClean="0"/>
              <a:t> </a:t>
            </a:r>
            <a:r>
              <a:rPr lang="en-US" sz="3000" b="1" dirty="0" smtClean="0"/>
              <a:t>Decryption</a:t>
            </a:r>
            <a:endParaRPr lang="en-US" sz="3000" b="1" dirty="0" smtClean="0">
              <a:latin typeface="Times New Roman" pitchFamily="18" charset="0"/>
              <a:cs typeface="Times New Roman" pitchFamily="18" charset="0"/>
            </a:endParaRPr>
          </a:p>
        </p:txBody>
      </p:sp>
      <p:sp>
        <p:nvSpPr>
          <p:cNvPr id="4" name="Content Placeholder 3"/>
          <p:cNvSpPr>
            <a:spLocks noGrp="1"/>
          </p:cNvSpPr>
          <p:nvPr>
            <p:ph idx="1"/>
          </p:nvPr>
        </p:nvSpPr>
        <p:spPr/>
        <p:txBody>
          <a:bodyPr/>
          <a:lstStyle/>
          <a:p>
            <a:r>
              <a:rPr lang="en-US" sz="2400" dirty="0" smtClean="0"/>
              <a:t>Decryption works the same way with same number of steps and same key but in inverse order.</a:t>
            </a:r>
            <a:endParaRPr lang="en-US" sz="2400" dirty="0"/>
          </a:p>
        </p:txBody>
      </p:sp>
    </p:spTree>
    <p:extLst>
      <p:ext uri="{BB962C8B-B14F-4D97-AF65-F5344CB8AC3E}">
        <p14:creationId xmlns:p14="http://schemas.microsoft.com/office/powerpoint/2010/main" val="3573692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Encryption Standard</a:t>
            </a:r>
            <a:endParaRPr lang="en-US" dirty="0"/>
          </a:p>
        </p:txBody>
      </p:sp>
      <p:sp>
        <p:nvSpPr>
          <p:cNvPr id="3" name="Content Placeholder 2"/>
          <p:cNvSpPr>
            <a:spLocks noGrp="1"/>
          </p:cNvSpPr>
          <p:nvPr>
            <p:ph idx="1"/>
          </p:nvPr>
        </p:nvSpPr>
        <p:spPr/>
        <p:txBody>
          <a:bodyPr/>
          <a:lstStyle/>
          <a:p>
            <a:r>
              <a:rPr lang="en-US" sz="2400" dirty="0"/>
              <a:t>The Data Encryption Standard </a:t>
            </a:r>
            <a:r>
              <a:rPr lang="en-US" sz="2400" dirty="0" smtClean="0"/>
              <a:t>used to be a </a:t>
            </a:r>
            <a:r>
              <a:rPr lang="en-US" sz="2400" dirty="0"/>
              <a:t>predominant symmetric-key algorithm for the encryption of electronic data. </a:t>
            </a:r>
            <a:endParaRPr lang="en-US" sz="2400" dirty="0" smtClean="0"/>
          </a:p>
          <a:p>
            <a:r>
              <a:rPr lang="en-US" sz="2400" dirty="0" smtClean="0"/>
              <a:t>It </a:t>
            </a:r>
            <a:r>
              <a:rPr lang="en-US" sz="2400" dirty="0"/>
              <a:t>was highly influential in the advancement of modern cryptography in the academic world. </a:t>
            </a:r>
            <a:endParaRPr lang="en-US" sz="2400" dirty="0" smtClean="0"/>
          </a:p>
          <a:p>
            <a:r>
              <a:rPr lang="en-US" sz="2400" dirty="0" smtClean="0"/>
              <a:t>Developed </a:t>
            </a:r>
            <a:r>
              <a:rPr lang="en-US" sz="2400" dirty="0"/>
              <a:t>in the early 1970s at IBM and based on an earlier design by Horst </a:t>
            </a:r>
            <a:r>
              <a:rPr lang="en-US" sz="2400" dirty="0" err="1"/>
              <a:t>Feistel</a:t>
            </a:r>
            <a:r>
              <a:rPr lang="en-US" sz="2400" dirty="0"/>
              <a:t>, the algorithm was submitted to the National Bureau of Standards (NBS) </a:t>
            </a:r>
            <a:r>
              <a:rPr lang="en-US" sz="2400" dirty="0" smtClean="0"/>
              <a:t>for </a:t>
            </a:r>
            <a:r>
              <a:rPr lang="en-US" sz="2400" dirty="0"/>
              <a:t>the protection of sensitive, unclassified electronic government data. </a:t>
            </a:r>
          </a:p>
        </p:txBody>
      </p:sp>
    </p:spTree>
    <p:extLst>
      <p:ext uri="{BB962C8B-B14F-4D97-AF65-F5344CB8AC3E}">
        <p14:creationId xmlns:p14="http://schemas.microsoft.com/office/powerpoint/2010/main" val="3382624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tr-TR" altLang="en-US" smtClean="0"/>
              <a:t>A Brief History of DES </a:t>
            </a:r>
            <a:endParaRPr lang="en-US" altLang="en-US" smtClean="0"/>
          </a:p>
        </p:txBody>
      </p:sp>
      <p:sp>
        <p:nvSpPr>
          <p:cNvPr id="5123" name="Content Placeholder 2"/>
          <p:cNvSpPr>
            <a:spLocks noGrp="1"/>
          </p:cNvSpPr>
          <p:nvPr>
            <p:ph idx="1"/>
          </p:nvPr>
        </p:nvSpPr>
        <p:spPr>
          <a:xfrm>
            <a:off x="457200" y="1447800"/>
            <a:ext cx="8229600" cy="4525963"/>
          </a:xfrm>
        </p:spPr>
        <p:txBody>
          <a:bodyPr/>
          <a:lstStyle/>
          <a:p>
            <a:r>
              <a:rPr lang="tr-TR" altLang="en-US" sz="2400" dirty="0" smtClean="0"/>
              <a:t>In 1974, IBM proposed "Lucifer", an encryption algorithm that uses 64-bit keys. Two years later, NBS (in consultation with NSA) made a modified version of that algorithm into a standard. </a:t>
            </a:r>
          </a:p>
          <a:p>
            <a:r>
              <a:rPr lang="tr-TR" altLang="en-US" sz="2400" dirty="0" smtClean="0"/>
              <a:t>DES takes in 64 bits of data, employs a 56-bit key, and executes 16 cycles of substitution and permutation before outputting 64 bits of encrypted data. </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56D4F45-1C0D-4F02-9901-0C6A44A762D0}" type="slidenum">
              <a:rPr lang="en-US" altLang="en-US">
                <a:solidFill>
                  <a:srgbClr val="898989"/>
                </a:solidFill>
                <a:latin typeface="Calibri" panose="020F0502020204030204" pitchFamily="34" charset="0"/>
              </a:rPr>
              <a:pPr eaLnBrk="1" hangingPunct="1"/>
              <a:t>21</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14822675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linds(horizontal)">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blinds(horizontal)">
                                      <p:cBhvr>
                                        <p:cTn id="12" dur="500"/>
                                        <p:tgtEl>
                                          <p:spTgt spid="51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tr-TR" altLang="en-US" dirty="0" smtClean="0"/>
              <a:t>A </a:t>
            </a:r>
            <a:r>
              <a:rPr lang="en-US" altLang="en-US" dirty="0" smtClean="0"/>
              <a:t>simple way to represent </a:t>
            </a:r>
            <a:r>
              <a:rPr lang="tr-TR" altLang="en-US" dirty="0" smtClean="0"/>
              <a:t>DES</a:t>
            </a:r>
            <a:endParaRPr lang="tr-TR" altLang="en-US" dirty="0" smtClean="0"/>
          </a:p>
        </p:txBody>
      </p:sp>
      <p:pic>
        <p:nvPicPr>
          <p:cNvPr id="6147" name="Picture 4" descr="L24"/>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38200" y="2209800"/>
            <a:ext cx="7148513" cy="2687638"/>
          </a:xfrm>
          <a:noFill/>
        </p:spPr>
      </p:pic>
    </p:spTree>
    <p:extLst>
      <p:ext uri="{BB962C8B-B14F-4D97-AF65-F5344CB8AC3E}">
        <p14:creationId xmlns:p14="http://schemas.microsoft.com/office/powerpoint/2010/main" val="8497240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tr-TR" altLang="en-US" smtClean="0"/>
              <a:t>A Brief History of DES</a:t>
            </a:r>
          </a:p>
        </p:txBody>
      </p:sp>
      <p:sp>
        <p:nvSpPr>
          <p:cNvPr id="10243" name="Rectangle 3"/>
          <p:cNvSpPr>
            <a:spLocks noGrp="1" noChangeArrowheads="1"/>
          </p:cNvSpPr>
          <p:nvPr>
            <p:ph type="body" idx="1"/>
          </p:nvPr>
        </p:nvSpPr>
        <p:spPr/>
        <p:txBody>
          <a:bodyPr/>
          <a:lstStyle/>
          <a:p>
            <a:pPr>
              <a:lnSpc>
                <a:spcPct val="80000"/>
              </a:lnSpc>
            </a:pPr>
            <a:r>
              <a:rPr lang="tr-TR" altLang="en-US" sz="2400" dirty="0" smtClean="0"/>
              <a:t>In the summer of 1998, the Electronic Frontier Foundation (EFF) built a DES cracker machine at a cost of $250,000 </a:t>
            </a:r>
          </a:p>
          <a:p>
            <a:pPr>
              <a:lnSpc>
                <a:spcPct val="80000"/>
              </a:lnSpc>
            </a:pPr>
            <a:r>
              <a:rPr lang="tr-TR" altLang="en-US" sz="2400" dirty="0" smtClean="0"/>
              <a:t>It had 1536 chips, worked at a rate of 88 billion keys per second, and was able to break a DES encrypted message in 56 hours </a:t>
            </a:r>
          </a:p>
          <a:p>
            <a:pPr>
              <a:lnSpc>
                <a:spcPct val="80000"/>
              </a:lnSpc>
            </a:pPr>
            <a:r>
              <a:rPr lang="tr-TR" altLang="en-US" sz="2400" dirty="0" smtClean="0"/>
              <a:t>One year later, with the cracker working in tandem with 100,000 PCs over the Internet, a DES encrypted message was cracked in only 22 hours. </a:t>
            </a:r>
          </a:p>
          <a:p>
            <a:pPr>
              <a:lnSpc>
                <a:spcPct val="80000"/>
              </a:lnSpc>
            </a:pPr>
            <a:r>
              <a:rPr lang="tr-TR" altLang="en-US" sz="2400" dirty="0" smtClean="0"/>
              <a:t>One common way to make DES more secure today is to encrypt three times using DES. </a:t>
            </a:r>
          </a:p>
          <a:p>
            <a:pPr lvl="1">
              <a:lnSpc>
                <a:spcPct val="80000"/>
              </a:lnSpc>
            </a:pPr>
            <a:r>
              <a:rPr lang="tr-TR" altLang="en-US" sz="2000" dirty="0" smtClean="0"/>
              <a:t>triple-DES (3DES). </a:t>
            </a:r>
          </a:p>
          <a:p>
            <a:pPr lvl="1">
              <a:lnSpc>
                <a:spcPct val="80000"/>
              </a:lnSpc>
            </a:pPr>
            <a:r>
              <a:rPr lang="tr-TR" altLang="en-US" sz="2000" dirty="0" smtClean="0"/>
              <a:t>3DES is extremely slow, so a better algorithm was needed. </a:t>
            </a:r>
          </a:p>
        </p:txBody>
      </p:sp>
    </p:spTree>
    <p:extLst>
      <p:ext uri="{BB962C8B-B14F-4D97-AF65-F5344CB8AC3E}">
        <p14:creationId xmlns:p14="http://schemas.microsoft.com/office/powerpoint/2010/main" val="4660079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left)">
                                      <p:cBhvr>
                                        <p:cTn id="7" dur="5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wipe(left)">
                                      <p:cBhvr>
                                        <p:cTn id="12" dur="500"/>
                                        <p:tgtEl>
                                          <p:spTgt spid="102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wipe(left)">
                                      <p:cBhvr>
                                        <p:cTn id="17" dur="500"/>
                                        <p:tgtEl>
                                          <p:spTgt spid="102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wipe(left)">
                                      <p:cBhvr>
                                        <p:cTn id="22" dur="500"/>
                                        <p:tgtEl>
                                          <p:spTgt spid="10243">
                                            <p:txEl>
                                              <p:pRg st="3" end="3"/>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243">
                                            <p:txEl>
                                              <p:pRg st="4" end="4"/>
                                            </p:txEl>
                                          </p:spTgt>
                                        </p:tgtEl>
                                        <p:attrNameLst>
                                          <p:attrName>style.visibility</p:attrName>
                                        </p:attrNameLst>
                                      </p:cBhvr>
                                      <p:to>
                                        <p:strVal val="visible"/>
                                      </p:to>
                                    </p:set>
                                    <p:animEffect transition="in" filter="wipe(left)">
                                      <p:cBhvr>
                                        <p:cTn id="25" dur="500"/>
                                        <p:tgtEl>
                                          <p:spTgt spid="10243">
                                            <p:txEl>
                                              <p:pRg st="4" end="4"/>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0243">
                                            <p:txEl>
                                              <p:pRg st="5" end="5"/>
                                            </p:txEl>
                                          </p:spTgt>
                                        </p:tgtEl>
                                        <p:attrNameLst>
                                          <p:attrName>style.visibility</p:attrName>
                                        </p:attrNameLst>
                                      </p:cBhvr>
                                      <p:to>
                                        <p:strVal val="visible"/>
                                      </p:to>
                                    </p:set>
                                    <p:animEffect transition="in" filter="wipe(left)">
                                      <p:cBhvr>
                                        <p:cTn id="28" dur="5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258888" y="0"/>
            <a:ext cx="7427912" cy="765175"/>
          </a:xfrm>
        </p:spPr>
        <p:txBody>
          <a:bodyPr/>
          <a:lstStyle/>
          <a:p>
            <a:pPr eaLnBrk="1" hangingPunct="1"/>
            <a:r>
              <a:rPr lang="en-GB" b="1" smtClean="0">
                <a:latin typeface="Times New Roman" pitchFamily="18" charset="0"/>
                <a:cs typeface="Times New Roman" pitchFamily="18" charset="0"/>
              </a:rPr>
              <a:t>Simplified DES (S-DES)</a:t>
            </a:r>
          </a:p>
        </p:txBody>
      </p:sp>
      <p:sp>
        <p:nvSpPr>
          <p:cNvPr id="15363" name="Rectangle 3"/>
          <p:cNvSpPr>
            <a:spLocks noGrp="1" noChangeArrowheads="1"/>
          </p:cNvSpPr>
          <p:nvPr>
            <p:ph type="body" idx="1"/>
          </p:nvPr>
        </p:nvSpPr>
        <p:spPr/>
        <p:txBody>
          <a:bodyPr/>
          <a:lstStyle/>
          <a:p>
            <a:pPr eaLnBrk="1" hangingPunct="1">
              <a:lnSpc>
                <a:spcPct val="90000"/>
              </a:lnSpc>
            </a:pPr>
            <a:r>
              <a:rPr lang="en-GB" sz="2800" dirty="0" smtClean="0">
                <a:latin typeface="Times New Roman" pitchFamily="18" charset="0"/>
                <a:cs typeface="Times New Roman" pitchFamily="18" charset="0"/>
              </a:rPr>
              <a:t>Developed by Prof. Edward Schaefer of Santa Clara University 1996.</a:t>
            </a:r>
          </a:p>
          <a:p>
            <a:pPr eaLnBrk="1" hangingPunct="1">
              <a:lnSpc>
                <a:spcPct val="90000"/>
              </a:lnSpc>
            </a:pPr>
            <a:r>
              <a:rPr lang="en-GB" sz="2800" dirty="0" smtClean="0">
                <a:latin typeface="Times New Roman" pitchFamily="18" charset="0"/>
                <a:cs typeface="Times New Roman" pitchFamily="18" charset="0"/>
              </a:rPr>
              <a:t>Takes 8 bit block of plain text and 10 bit key as input and produce an 8 bit block cipher text output.</a:t>
            </a:r>
          </a:p>
          <a:p>
            <a:pPr eaLnBrk="1" hangingPunct="1">
              <a:lnSpc>
                <a:spcPct val="90000"/>
              </a:lnSpc>
            </a:pPr>
            <a:r>
              <a:rPr lang="en-GB" sz="2800" dirty="0" smtClean="0">
                <a:latin typeface="Times New Roman" pitchFamily="18" charset="0"/>
                <a:cs typeface="Times New Roman" pitchFamily="18" charset="0"/>
              </a:rPr>
              <a:t>The encryption algorithm involves 5 functions: </a:t>
            </a:r>
            <a:endParaRPr lang="en-GB" sz="2800" dirty="0" smtClean="0">
              <a:latin typeface="Times New Roman" pitchFamily="18" charset="0"/>
              <a:cs typeface="Times New Roman" pitchFamily="18" charset="0"/>
            </a:endParaRPr>
          </a:p>
          <a:p>
            <a:pPr marL="914400" lvl="2" indent="-514350" eaLnBrk="1" hangingPunct="1">
              <a:lnSpc>
                <a:spcPct val="90000"/>
              </a:lnSpc>
              <a:buFont typeface="+mj-lt"/>
              <a:buAutoNum type="arabicPeriod"/>
            </a:pPr>
            <a:r>
              <a:rPr lang="en-GB" sz="2800" dirty="0" smtClean="0">
                <a:latin typeface="Times New Roman" pitchFamily="18" charset="0"/>
                <a:cs typeface="Times New Roman" pitchFamily="18" charset="0"/>
              </a:rPr>
              <a:t>initial </a:t>
            </a:r>
            <a:r>
              <a:rPr lang="en-GB" sz="2800" dirty="0" smtClean="0">
                <a:latin typeface="Times New Roman" pitchFamily="18" charset="0"/>
                <a:cs typeface="Times New Roman" pitchFamily="18" charset="0"/>
              </a:rPr>
              <a:t>permutation (IP); </a:t>
            </a:r>
            <a:endParaRPr lang="en-GB" sz="2800" dirty="0" smtClean="0">
              <a:latin typeface="Times New Roman" pitchFamily="18" charset="0"/>
              <a:cs typeface="Times New Roman" pitchFamily="18" charset="0"/>
            </a:endParaRPr>
          </a:p>
          <a:p>
            <a:pPr marL="914400" lvl="2" indent="-514350" eaLnBrk="1" hangingPunct="1">
              <a:lnSpc>
                <a:spcPct val="90000"/>
              </a:lnSpc>
              <a:buFont typeface="+mj-lt"/>
              <a:buAutoNum type="arabicPeriod"/>
            </a:pPr>
            <a:r>
              <a:rPr lang="en-GB" sz="2800" dirty="0" smtClean="0">
                <a:latin typeface="Times New Roman" pitchFamily="18" charset="0"/>
                <a:cs typeface="Times New Roman" pitchFamily="18" charset="0"/>
              </a:rPr>
              <a:t>a </a:t>
            </a:r>
            <a:r>
              <a:rPr lang="en-GB" sz="2800" dirty="0" smtClean="0">
                <a:latin typeface="Times New Roman" pitchFamily="18" charset="0"/>
                <a:cs typeface="Times New Roman" pitchFamily="18" charset="0"/>
              </a:rPr>
              <a:t>complex function </a:t>
            </a:r>
            <a:r>
              <a:rPr lang="en-GB" sz="2800" dirty="0" err="1" smtClean="0">
                <a:latin typeface="Times New Roman" pitchFamily="18" charset="0"/>
                <a:cs typeface="Times New Roman" pitchFamily="18" charset="0"/>
              </a:rPr>
              <a:t>f</a:t>
            </a:r>
            <a:r>
              <a:rPr lang="en-GB" sz="2800" baseline="-25000" dirty="0" err="1" smtClean="0">
                <a:latin typeface="Times New Roman" pitchFamily="18" charset="0"/>
                <a:cs typeface="Times New Roman" pitchFamily="18" charset="0"/>
              </a:rPr>
              <a:t>k</a:t>
            </a:r>
            <a:r>
              <a:rPr lang="en-GB" sz="2800" dirty="0" smtClean="0">
                <a:latin typeface="Times New Roman" pitchFamily="18" charset="0"/>
                <a:cs typeface="Times New Roman" pitchFamily="18" charset="0"/>
              </a:rPr>
              <a:t> which involves substitution and permutation depends on the key; </a:t>
            </a:r>
            <a:endParaRPr lang="en-GB" sz="2800" dirty="0" smtClean="0">
              <a:latin typeface="Times New Roman" pitchFamily="18" charset="0"/>
              <a:cs typeface="Times New Roman" pitchFamily="18" charset="0"/>
            </a:endParaRPr>
          </a:p>
          <a:p>
            <a:pPr marL="914400" lvl="2" indent="-514350" eaLnBrk="1" hangingPunct="1">
              <a:lnSpc>
                <a:spcPct val="90000"/>
              </a:lnSpc>
              <a:buFont typeface="+mj-lt"/>
              <a:buAutoNum type="arabicPeriod"/>
            </a:pPr>
            <a:r>
              <a:rPr lang="en-GB" sz="2800" dirty="0" smtClean="0">
                <a:latin typeface="Times New Roman" pitchFamily="18" charset="0"/>
                <a:cs typeface="Times New Roman" pitchFamily="18" charset="0"/>
              </a:rPr>
              <a:t>simple </a:t>
            </a:r>
            <a:r>
              <a:rPr lang="en-GB" sz="2800" dirty="0" smtClean="0">
                <a:latin typeface="Times New Roman" pitchFamily="18" charset="0"/>
                <a:cs typeface="Times New Roman" pitchFamily="18" charset="0"/>
              </a:rPr>
              <a:t>permutation function (switch) SW; </a:t>
            </a:r>
            <a:endParaRPr lang="en-GB" sz="2800" dirty="0" smtClean="0">
              <a:latin typeface="Times New Roman" pitchFamily="18" charset="0"/>
              <a:cs typeface="Times New Roman" pitchFamily="18" charset="0"/>
            </a:endParaRPr>
          </a:p>
          <a:p>
            <a:pPr marL="914400" lvl="2" indent="-514350" eaLnBrk="1" hangingPunct="1">
              <a:lnSpc>
                <a:spcPct val="90000"/>
              </a:lnSpc>
              <a:buFont typeface="+mj-lt"/>
              <a:buAutoNum type="arabicPeriod"/>
            </a:pPr>
            <a:r>
              <a:rPr lang="en-GB" sz="2800" dirty="0" smtClean="0">
                <a:latin typeface="Times New Roman" pitchFamily="18" charset="0"/>
                <a:cs typeface="Times New Roman" pitchFamily="18" charset="0"/>
              </a:rPr>
              <a:t>the </a:t>
            </a:r>
            <a:r>
              <a:rPr lang="en-GB" sz="2800" dirty="0" smtClean="0">
                <a:latin typeface="Times New Roman" pitchFamily="18" charset="0"/>
                <a:cs typeface="Times New Roman" pitchFamily="18" charset="0"/>
              </a:rPr>
              <a:t>function </a:t>
            </a:r>
            <a:r>
              <a:rPr lang="en-GB" sz="2800" dirty="0" err="1" smtClean="0">
                <a:latin typeface="Times New Roman" pitchFamily="18" charset="0"/>
                <a:cs typeface="Times New Roman" pitchFamily="18" charset="0"/>
              </a:rPr>
              <a:t>f</a:t>
            </a:r>
            <a:r>
              <a:rPr lang="en-GB" sz="2800" baseline="-25000" dirty="0" err="1" smtClean="0">
                <a:latin typeface="Times New Roman" pitchFamily="18" charset="0"/>
                <a:cs typeface="Times New Roman" pitchFamily="18" charset="0"/>
              </a:rPr>
              <a:t>k</a:t>
            </a:r>
            <a:r>
              <a:rPr lang="en-GB" sz="2800" dirty="0" smtClean="0">
                <a:latin typeface="Times New Roman" pitchFamily="18" charset="0"/>
                <a:cs typeface="Times New Roman" pitchFamily="18" charset="0"/>
              </a:rPr>
              <a:t> again </a:t>
            </a:r>
            <a:endParaRPr lang="en-GB" sz="2800" dirty="0" smtClean="0">
              <a:latin typeface="Times New Roman" pitchFamily="18" charset="0"/>
              <a:cs typeface="Times New Roman" pitchFamily="18" charset="0"/>
            </a:endParaRPr>
          </a:p>
          <a:p>
            <a:pPr marL="914400" lvl="2" indent="-514350" eaLnBrk="1" hangingPunct="1">
              <a:lnSpc>
                <a:spcPct val="90000"/>
              </a:lnSpc>
              <a:buFont typeface="+mj-lt"/>
              <a:buAutoNum type="arabicPeriod"/>
            </a:pPr>
            <a:r>
              <a:rPr lang="en-GB" sz="2800" dirty="0" smtClean="0">
                <a:latin typeface="Times New Roman" pitchFamily="18" charset="0"/>
                <a:cs typeface="Times New Roman" pitchFamily="18" charset="0"/>
              </a:rPr>
              <a:t>and </a:t>
            </a:r>
            <a:r>
              <a:rPr lang="en-GB" sz="2800" dirty="0" smtClean="0">
                <a:latin typeface="Times New Roman" pitchFamily="18" charset="0"/>
                <a:cs typeface="Times New Roman" pitchFamily="18" charset="0"/>
              </a:rPr>
              <a:t>final inverse of the initial permutation( IP</a:t>
            </a:r>
            <a:r>
              <a:rPr lang="en-GB" sz="2800" baseline="30000" dirty="0" smtClean="0">
                <a:latin typeface="Times New Roman" pitchFamily="18" charset="0"/>
                <a:cs typeface="Times New Roman" pitchFamily="18" charset="0"/>
              </a:rPr>
              <a:t>-1</a:t>
            </a:r>
            <a:r>
              <a:rPr lang="en-GB" sz="2800" dirty="0" smtClean="0">
                <a:latin typeface="Times New Roman" pitchFamily="18" charset="0"/>
                <a:cs typeface="Times New Roman" pitchFamily="18" charset="0"/>
              </a:rPr>
              <a:t>). </a:t>
            </a:r>
          </a:p>
        </p:txBody>
      </p:sp>
    </p:spTree>
    <p:extLst>
      <p:ext uri="{BB962C8B-B14F-4D97-AF65-F5344CB8AC3E}">
        <p14:creationId xmlns:p14="http://schemas.microsoft.com/office/powerpoint/2010/main" val="31025969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836613"/>
          </a:xfrm>
        </p:spPr>
        <p:txBody>
          <a:bodyPr/>
          <a:lstStyle/>
          <a:p>
            <a:pPr eaLnBrk="1" hangingPunct="1"/>
            <a:r>
              <a:rPr lang="en-GB" b="1" smtClean="0">
                <a:latin typeface="Times New Roman" pitchFamily="18" charset="0"/>
                <a:cs typeface="Times New Roman" pitchFamily="18" charset="0"/>
              </a:rPr>
              <a:t>Simplified DES Scheme</a:t>
            </a:r>
          </a:p>
        </p:txBody>
      </p:sp>
      <p:grpSp>
        <p:nvGrpSpPr>
          <p:cNvPr id="2" name="Group 4"/>
          <p:cNvGrpSpPr>
            <a:grpSpLocks/>
          </p:cNvGrpSpPr>
          <p:nvPr/>
        </p:nvGrpSpPr>
        <p:grpSpPr bwMode="auto">
          <a:xfrm>
            <a:off x="44450" y="44450"/>
            <a:ext cx="8848725" cy="1439863"/>
            <a:chOff x="28" y="300"/>
            <a:chExt cx="5574" cy="907"/>
          </a:xfrm>
        </p:grpSpPr>
        <p:grpSp>
          <p:nvGrpSpPr>
            <p:cNvPr id="3" name="Group 5"/>
            <p:cNvGrpSpPr>
              <a:grpSpLocks/>
            </p:cNvGrpSpPr>
            <p:nvPr/>
          </p:nvGrpSpPr>
          <p:grpSpPr bwMode="auto">
            <a:xfrm>
              <a:off x="28" y="300"/>
              <a:ext cx="675" cy="907"/>
              <a:chOff x="28" y="210"/>
              <a:chExt cx="999" cy="1302"/>
            </a:xfrm>
          </p:grpSpPr>
          <p:pic>
            <p:nvPicPr>
              <p:cNvPr id="16391" name="Picture 6"/>
              <p:cNvPicPr>
                <a:picLocks noChangeAspect="1" noChangeArrowheads="1"/>
              </p:cNvPicPr>
              <p:nvPr/>
            </p:nvPicPr>
            <p:blipFill>
              <a:blip r:embed="rId3"/>
              <a:srcRect/>
              <a:stretch>
                <a:fillRect/>
              </a:stretch>
            </p:blipFill>
            <p:spPr bwMode="auto">
              <a:xfrm rot="-5400000">
                <a:off x="12" y="531"/>
                <a:ext cx="726" cy="694"/>
              </a:xfrm>
              <a:prstGeom prst="rect">
                <a:avLst/>
              </a:prstGeom>
              <a:noFill/>
              <a:ln w="9525">
                <a:noFill/>
                <a:miter lim="800000"/>
                <a:headEnd/>
                <a:tailEnd/>
              </a:ln>
            </p:spPr>
          </p:pic>
          <p:sp>
            <p:nvSpPr>
              <p:cNvPr id="73735" name="Lock"/>
              <p:cNvSpPr>
                <a:spLocks noEditPoints="1" noChangeArrowheads="1"/>
              </p:cNvSpPr>
              <p:nvPr/>
            </p:nvSpPr>
            <p:spPr bwMode="auto">
              <a:xfrm>
                <a:off x="657" y="210"/>
                <a:ext cx="363" cy="577"/>
              </a:xfrm>
              <a:custGeom>
                <a:avLst/>
                <a:gdLst>
                  <a:gd name="T0" fmla="*/ 10800 w 21600"/>
                  <a:gd name="T1" fmla="*/ 0 h 21600"/>
                  <a:gd name="T2" fmla="*/ 21600 w 21600"/>
                  <a:gd name="T3" fmla="*/ 9606 h 21600"/>
                  <a:gd name="T4" fmla="*/ 10800 w 21600"/>
                  <a:gd name="T5" fmla="*/ 21600 h 21600"/>
                  <a:gd name="T6" fmla="*/ 0 w 21600"/>
                  <a:gd name="T7" fmla="*/ 9606 h 21600"/>
                  <a:gd name="T8" fmla="*/ 744 w 21600"/>
                  <a:gd name="T9" fmla="*/ 9904 h 21600"/>
                  <a:gd name="T10" fmla="*/ 21134 w 21600"/>
                  <a:gd name="T11" fmla="*/ 15335 h 21600"/>
                </a:gdLst>
                <a:ahLst/>
                <a:cxnLst>
                  <a:cxn ang="0">
                    <a:pos x="T0" y="T1"/>
                  </a:cxn>
                  <a:cxn ang="0">
                    <a:pos x="T2" y="T3"/>
                  </a:cxn>
                  <a:cxn ang="0">
                    <a:pos x="T4" y="T5"/>
                  </a:cxn>
                  <a:cxn ang="0">
                    <a:pos x="T6" y="T7"/>
                  </a:cxn>
                </a:cxnLst>
                <a:rect l="T8" t="T9" r="T10" b="T11"/>
                <a:pathLst>
                  <a:path w="21600" h="21600" extrusionOk="0">
                    <a:moveTo>
                      <a:pt x="93" y="9606"/>
                    </a:moveTo>
                    <a:lnTo>
                      <a:pt x="2048" y="9606"/>
                    </a:lnTo>
                    <a:lnTo>
                      <a:pt x="2048" y="4713"/>
                    </a:lnTo>
                    <a:lnTo>
                      <a:pt x="2420" y="3818"/>
                    </a:lnTo>
                    <a:lnTo>
                      <a:pt x="2979" y="3028"/>
                    </a:lnTo>
                    <a:lnTo>
                      <a:pt x="3537" y="2446"/>
                    </a:lnTo>
                    <a:lnTo>
                      <a:pt x="3956" y="1998"/>
                    </a:lnTo>
                    <a:lnTo>
                      <a:pt x="4492" y="1581"/>
                    </a:lnTo>
                    <a:lnTo>
                      <a:pt x="5143" y="1238"/>
                    </a:lnTo>
                    <a:lnTo>
                      <a:pt x="5912" y="880"/>
                    </a:lnTo>
                    <a:lnTo>
                      <a:pt x="6587" y="641"/>
                    </a:lnTo>
                    <a:lnTo>
                      <a:pt x="7518" y="372"/>
                    </a:lnTo>
                    <a:lnTo>
                      <a:pt x="8425" y="208"/>
                    </a:lnTo>
                    <a:lnTo>
                      <a:pt x="9496" y="59"/>
                    </a:lnTo>
                    <a:lnTo>
                      <a:pt x="10637" y="14"/>
                    </a:lnTo>
                    <a:lnTo>
                      <a:pt x="11614" y="59"/>
                    </a:lnTo>
                    <a:lnTo>
                      <a:pt x="12382" y="119"/>
                    </a:lnTo>
                    <a:lnTo>
                      <a:pt x="13034" y="253"/>
                    </a:lnTo>
                    <a:lnTo>
                      <a:pt x="13779" y="417"/>
                    </a:lnTo>
                    <a:lnTo>
                      <a:pt x="14500" y="611"/>
                    </a:lnTo>
                    <a:lnTo>
                      <a:pt x="14733" y="686"/>
                    </a:lnTo>
                    <a:lnTo>
                      <a:pt x="14989" y="790"/>
                    </a:lnTo>
                    <a:lnTo>
                      <a:pt x="15175" y="865"/>
                    </a:lnTo>
                    <a:lnTo>
                      <a:pt x="15385" y="954"/>
                    </a:lnTo>
                    <a:lnTo>
                      <a:pt x="15431" y="969"/>
                    </a:lnTo>
                    <a:lnTo>
                      <a:pt x="15594" y="1059"/>
                    </a:lnTo>
                    <a:lnTo>
                      <a:pt x="15757" y="1148"/>
                    </a:lnTo>
                    <a:lnTo>
                      <a:pt x="15920" y="1267"/>
                    </a:lnTo>
                    <a:lnTo>
                      <a:pt x="16106" y="1372"/>
                    </a:lnTo>
                    <a:lnTo>
                      <a:pt x="16665" y="1730"/>
                    </a:lnTo>
                    <a:lnTo>
                      <a:pt x="17014" y="1998"/>
                    </a:lnTo>
                    <a:lnTo>
                      <a:pt x="17480" y="2356"/>
                    </a:lnTo>
                    <a:lnTo>
                      <a:pt x="17852" y="2804"/>
                    </a:lnTo>
                    <a:lnTo>
                      <a:pt x="18178" y="3192"/>
                    </a:lnTo>
                    <a:lnTo>
                      <a:pt x="18527" y="3639"/>
                    </a:lnTo>
                    <a:lnTo>
                      <a:pt x="18806" y="4132"/>
                    </a:lnTo>
                    <a:lnTo>
                      <a:pt x="19086" y="4713"/>
                    </a:lnTo>
                    <a:lnTo>
                      <a:pt x="19272" y="5191"/>
                    </a:lnTo>
                    <a:lnTo>
                      <a:pt x="19295" y="9606"/>
                    </a:lnTo>
                    <a:lnTo>
                      <a:pt x="21600" y="9606"/>
                    </a:lnTo>
                    <a:lnTo>
                      <a:pt x="21600" y="16289"/>
                    </a:lnTo>
                    <a:lnTo>
                      <a:pt x="21413" y="17184"/>
                    </a:lnTo>
                    <a:lnTo>
                      <a:pt x="21041" y="17900"/>
                    </a:lnTo>
                    <a:lnTo>
                      <a:pt x="20668" y="18377"/>
                    </a:lnTo>
                    <a:lnTo>
                      <a:pt x="20343" y="18855"/>
                    </a:lnTo>
                    <a:lnTo>
                      <a:pt x="19924" y="19332"/>
                    </a:lnTo>
                    <a:lnTo>
                      <a:pt x="19388" y="19809"/>
                    </a:lnTo>
                    <a:lnTo>
                      <a:pt x="18806" y="20242"/>
                    </a:lnTo>
                    <a:lnTo>
                      <a:pt x="18062" y="20585"/>
                    </a:lnTo>
                    <a:lnTo>
                      <a:pt x="17270" y="20883"/>
                    </a:lnTo>
                    <a:lnTo>
                      <a:pt x="16525" y="21182"/>
                    </a:lnTo>
                    <a:lnTo>
                      <a:pt x="15548" y="21420"/>
                    </a:lnTo>
                    <a:lnTo>
                      <a:pt x="14803" y="21540"/>
                    </a:lnTo>
                    <a:lnTo>
                      <a:pt x="13662" y="21674"/>
                    </a:lnTo>
                    <a:lnTo>
                      <a:pt x="8379" y="21659"/>
                    </a:lnTo>
                    <a:lnTo>
                      <a:pt x="7168" y="21540"/>
                    </a:lnTo>
                    <a:lnTo>
                      <a:pt x="6098" y="21331"/>
                    </a:lnTo>
                    <a:lnTo>
                      <a:pt x="5050" y="21092"/>
                    </a:lnTo>
                    <a:lnTo>
                      <a:pt x="4003" y="20764"/>
                    </a:lnTo>
                    <a:lnTo>
                      <a:pt x="3258" y="20391"/>
                    </a:lnTo>
                    <a:lnTo>
                      <a:pt x="2769" y="20123"/>
                    </a:lnTo>
                    <a:lnTo>
                      <a:pt x="2281" y="19720"/>
                    </a:lnTo>
                    <a:lnTo>
                      <a:pt x="1862" y="19407"/>
                    </a:lnTo>
                    <a:lnTo>
                      <a:pt x="1489" y="19079"/>
                    </a:lnTo>
                    <a:lnTo>
                      <a:pt x="1070" y="18676"/>
                    </a:lnTo>
                    <a:lnTo>
                      <a:pt x="744" y="18258"/>
                    </a:lnTo>
                    <a:lnTo>
                      <a:pt x="325" y="17661"/>
                    </a:lnTo>
                    <a:lnTo>
                      <a:pt x="162" y="17035"/>
                    </a:lnTo>
                    <a:lnTo>
                      <a:pt x="93" y="16468"/>
                    </a:lnTo>
                    <a:lnTo>
                      <a:pt x="93" y="9606"/>
                    </a:lnTo>
                    <a:close/>
                    <a:moveTo>
                      <a:pt x="6098" y="9591"/>
                    </a:moveTo>
                    <a:lnTo>
                      <a:pt x="6098" y="5220"/>
                    </a:lnTo>
                    <a:lnTo>
                      <a:pt x="6191" y="4907"/>
                    </a:lnTo>
                    <a:lnTo>
                      <a:pt x="6307" y="4639"/>
                    </a:lnTo>
                    <a:lnTo>
                      <a:pt x="6517" y="4370"/>
                    </a:lnTo>
                    <a:lnTo>
                      <a:pt x="6680" y="4087"/>
                    </a:lnTo>
                    <a:lnTo>
                      <a:pt x="6889" y="3878"/>
                    </a:lnTo>
                    <a:lnTo>
                      <a:pt x="7308" y="3520"/>
                    </a:lnTo>
                    <a:lnTo>
                      <a:pt x="7843" y="3281"/>
                    </a:lnTo>
                    <a:lnTo>
                      <a:pt x="8402" y="3013"/>
                    </a:lnTo>
                    <a:lnTo>
                      <a:pt x="9031" y="2834"/>
                    </a:lnTo>
                    <a:lnTo>
                      <a:pt x="9659" y="2700"/>
                    </a:lnTo>
                    <a:lnTo>
                      <a:pt x="10497" y="2625"/>
                    </a:lnTo>
                    <a:lnTo>
                      <a:pt x="11125" y="2655"/>
                    </a:lnTo>
                    <a:lnTo>
                      <a:pt x="11987" y="2789"/>
                    </a:lnTo>
                    <a:lnTo>
                      <a:pt x="12522" y="2893"/>
                    </a:lnTo>
                    <a:lnTo>
                      <a:pt x="13011" y="3028"/>
                    </a:lnTo>
                    <a:lnTo>
                      <a:pt x="13290" y="3192"/>
                    </a:lnTo>
                    <a:lnTo>
                      <a:pt x="13709" y="3371"/>
                    </a:lnTo>
                    <a:lnTo>
                      <a:pt x="13872" y="3505"/>
                    </a:lnTo>
                    <a:lnTo>
                      <a:pt x="14058" y="3639"/>
                    </a:lnTo>
                    <a:lnTo>
                      <a:pt x="14291" y="3788"/>
                    </a:lnTo>
                    <a:lnTo>
                      <a:pt x="14431" y="3953"/>
                    </a:lnTo>
                    <a:lnTo>
                      <a:pt x="14617" y="4102"/>
                    </a:lnTo>
                    <a:lnTo>
                      <a:pt x="14826" y="4311"/>
                    </a:lnTo>
                    <a:lnTo>
                      <a:pt x="14919" y="4534"/>
                    </a:lnTo>
                    <a:lnTo>
                      <a:pt x="15036" y="4773"/>
                    </a:lnTo>
                    <a:lnTo>
                      <a:pt x="15175" y="5027"/>
                    </a:lnTo>
                    <a:lnTo>
                      <a:pt x="15245" y="5220"/>
                    </a:lnTo>
                    <a:lnTo>
                      <a:pt x="15245" y="9591"/>
                    </a:lnTo>
                    <a:lnTo>
                      <a:pt x="6098" y="9591"/>
                    </a:lnTo>
                    <a:close/>
                  </a:path>
                  <a:path w="21600" h="21600" extrusionOk="0">
                    <a:moveTo>
                      <a:pt x="93" y="9606"/>
                    </a:moveTo>
                    <a:lnTo>
                      <a:pt x="21600" y="9606"/>
                    </a:lnTo>
                    <a:close/>
                  </a:path>
                  <a:path w="21600" h="21600" extrusionOk="0">
                    <a:moveTo>
                      <a:pt x="11684" y="17109"/>
                    </a:moveTo>
                    <a:lnTo>
                      <a:pt x="12266" y="19317"/>
                    </a:lnTo>
                    <a:lnTo>
                      <a:pt x="9659" y="19317"/>
                    </a:lnTo>
                    <a:lnTo>
                      <a:pt x="10287" y="17124"/>
                    </a:lnTo>
                    <a:lnTo>
                      <a:pt x="10008" y="16975"/>
                    </a:lnTo>
                    <a:lnTo>
                      <a:pt x="9799" y="16722"/>
                    </a:lnTo>
                    <a:lnTo>
                      <a:pt x="9752" y="16408"/>
                    </a:lnTo>
                    <a:lnTo>
                      <a:pt x="9822" y="16170"/>
                    </a:lnTo>
                    <a:lnTo>
                      <a:pt x="10008" y="16006"/>
                    </a:lnTo>
                    <a:lnTo>
                      <a:pt x="10148" y="15871"/>
                    </a:lnTo>
                    <a:lnTo>
                      <a:pt x="10381" y="15782"/>
                    </a:lnTo>
                    <a:lnTo>
                      <a:pt x="10660" y="15692"/>
                    </a:lnTo>
                    <a:lnTo>
                      <a:pt x="11009" y="15677"/>
                    </a:lnTo>
                    <a:lnTo>
                      <a:pt x="11288" y="15722"/>
                    </a:lnTo>
                    <a:lnTo>
                      <a:pt x="11614" y="15782"/>
                    </a:lnTo>
                    <a:lnTo>
                      <a:pt x="11893" y="15946"/>
                    </a:lnTo>
                    <a:lnTo>
                      <a:pt x="12033" y="16080"/>
                    </a:lnTo>
                    <a:lnTo>
                      <a:pt x="12173" y="16229"/>
                    </a:lnTo>
                    <a:lnTo>
                      <a:pt x="12196" y="16408"/>
                    </a:lnTo>
                    <a:lnTo>
                      <a:pt x="12103" y="16722"/>
                    </a:lnTo>
                    <a:lnTo>
                      <a:pt x="11987" y="16856"/>
                    </a:lnTo>
                    <a:lnTo>
                      <a:pt x="11847" y="16975"/>
                    </a:lnTo>
                    <a:lnTo>
                      <a:pt x="11684" y="17109"/>
                    </a:lnTo>
                  </a:path>
                </a:pathLst>
              </a:custGeom>
              <a:solidFill>
                <a:srgbClr val="808080"/>
              </a:solidFill>
              <a:ln w="38100">
                <a:solidFill>
                  <a:srgbClr val="000000"/>
                </a:solidFill>
                <a:miter lim="800000"/>
                <a:headEnd/>
                <a:tailEnd/>
              </a:ln>
            </p:spPr>
            <p:txBody>
              <a:bodyPr/>
              <a:lstStyle/>
              <a:p>
                <a:pPr>
                  <a:defRPr/>
                </a:pPr>
                <a:endParaRPr lang="en-US"/>
              </a:p>
            </p:txBody>
          </p:sp>
          <p:sp>
            <p:nvSpPr>
              <p:cNvPr id="73736" name="Lock"/>
              <p:cNvSpPr>
                <a:spLocks noEditPoints="1" noChangeArrowheads="1"/>
              </p:cNvSpPr>
              <p:nvPr/>
            </p:nvSpPr>
            <p:spPr bwMode="auto">
              <a:xfrm flipV="1">
                <a:off x="664" y="935"/>
                <a:ext cx="363" cy="577"/>
              </a:xfrm>
              <a:custGeom>
                <a:avLst/>
                <a:gdLst>
                  <a:gd name="T0" fmla="*/ 10800 w 21600"/>
                  <a:gd name="T1" fmla="*/ 0 h 21600"/>
                  <a:gd name="T2" fmla="*/ 21600 w 21600"/>
                  <a:gd name="T3" fmla="*/ 9606 h 21600"/>
                  <a:gd name="T4" fmla="*/ 10800 w 21600"/>
                  <a:gd name="T5" fmla="*/ 21600 h 21600"/>
                  <a:gd name="T6" fmla="*/ 0 w 21600"/>
                  <a:gd name="T7" fmla="*/ 9606 h 21600"/>
                  <a:gd name="T8" fmla="*/ 744 w 21600"/>
                  <a:gd name="T9" fmla="*/ 9904 h 21600"/>
                  <a:gd name="T10" fmla="*/ 21134 w 21600"/>
                  <a:gd name="T11" fmla="*/ 15335 h 21600"/>
                </a:gdLst>
                <a:ahLst/>
                <a:cxnLst>
                  <a:cxn ang="0">
                    <a:pos x="T0" y="T1"/>
                  </a:cxn>
                  <a:cxn ang="0">
                    <a:pos x="T2" y="T3"/>
                  </a:cxn>
                  <a:cxn ang="0">
                    <a:pos x="T4" y="T5"/>
                  </a:cxn>
                  <a:cxn ang="0">
                    <a:pos x="T6" y="T7"/>
                  </a:cxn>
                </a:cxnLst>
                <a:rect l="T8" t="T9" r="T10" b="T11"/>
                <a:pathLst>
                  <a:path w="21600" h="21600" extrusionOk="0">
                    <a:moveTo>
                      <a:pt x="93" y="9606"/>
                    </a:moveTo>
                    <a:lnTo>
                      <a:pt x="2048" y="9606"/>
                    </a:lnTo>
                    <a:lnTo>
                      <a:pt x="2048" y="4713"/>
                    </a:lnTo>
                    <a:lnTo>
                      <a:pt x="2420" y="3818"/>
                    </a:lnTo>
                    <a:lnTo>
                      <a:pt x="2979" y="3028"/>
                    </a:lnTo>
                    <a:lnTo>
                      <a:pt x="3537" y="2446"/>
                    </a:lnTo>
                    <a:lnTo>
                      <a:pt x="3956" y="1998"/>
                    </a:lnTo>
                    <a:lnTo>
                      <a:pt x="4492" y="1581"/>
                    </a:lnTo>
                    <a:lnTo>
                      <a:pt x="5143" y="1238"/>
                    </a:lnTo>
                    <a:lnTo>
                      <a:pt x="5912" y="880"/>
                    </a:lnTo>
                    <a:lnTo>
                      <a:pt x="6587" y="641"/>
                    </a:lnTo>
                    <a:lnTo>
                      <a:pt x="7518" y="372"/>
                    </a:lnTo>
                    <a:lnTo>
                      <a:pt x="8425" y="208"/>
                    </a:lnTo>
                    <a:lnTo>
                      <a:pt x="9496" y="59"/>
                    </a:lnTo>
                    <a:lnTo>
                      <a:pt x="10637" y="14"/>
                    </a:lnTo>
                    <a:lnTo>
                      <a:pt x="11614" y="59"/>
                    </a:lnTo>
                    <a:lnTo>
                      <a:pt x="12382" y="119"/>
                    </a:lnTo>
                    <a:lnTo>
                      <a:pt x="13034" y="253"/>
                    </a:lnTo>
                    <a:lnTo>
                      <a:pt x="13779" y="417"/>
                    </a:lnTo>
                    <a:lnTo>
                      <a:pt x="14500" y="611"/>
                    </a:lnTo>
                    <a:lnTo>
                      <a:pt x="14733" y="686"/>
                    </a:lnTo>
                    <a:lnTo>
                      <a:pt x="14989" y="790"/>
                    </a:lnTo>
                    <a:lnTo>
                      <a:pt x="15175" y="865"/>
                    </a:lnTo>
                    <a:lnTo>
                      <a:pt x="15385" y="954"/>
                    </a:lnTo>
                    <a:lnTo>
                      <a:pt x="15431" y="969"/>
                    </a:lnTo>
                    <a:lnTo>
                      <a:pt x="15594" y="1059"/>
                    </a:lnTo>
                    <a:lnTo>
                      <a:pt x="15757" y="1148"/>
                    </a:lnTo>
                    <a:lnTo>
                      <a:pt x="15920" y="1267"/>
                    </a:lnTo>
                    <a:lnTo>
                      <a:pt x="16106" y="1372"/>
                    </a:lnTo>
                    <a:lnTo>
                      <a:pt x="16665" y="1730"/>
                    </a:lnTo>
                    <a:lnTo>
                      <a:pt x="17014" y="1998"/>
                    </a:lnTo>
                    <a:lnTo>
                      <a:pt x="17480" y="2356"/>
                    </a:lnTo>
                    <a:lnTo>
                      <a:pt x="17852" y="2804"/>
                    </a:lnTo>
                    <a:lnTo>
                      <a:pt x="18178" y="3192"/>
                    </a:lnTo>
                    <a:lnTo>
                      <a:pt x="18527" y="3639"/>
                    </a:lnTo>
                    <a:lnTo>
                      <a:pt x="18806" y="4132"/>
                    </a:lnTo>
                    <a:lnTo>
                      <a:pt x="19086" y="4713"/>
                    </a:lnTo>
                    <a:lnTo>
                      <a:pt x="19272" y="5191"/>
                    </a:lnTo>
                    <a:lnTo>
                      <a:pt x="19295" y="9606"/>
                    </a:lnTo>
                    <a:lnTo>
                      <a:pt x="21600" y="9606"/>
                    </a:lnTo>
                    <a:lnTo>
                      <a:pt x="21600" y="16289"/>
                    </a:lnTo>
                    <a:lnTo>
                      <a:pt x="21413" y="17184"/>
                    </a:lnTo>
                    <a:lnTo>
                      <a:pt x="21041" y="17900"/>
                    </a:lnTo>
                    <a:lnTo>
                      <a:pt x="20668" y="18377"/>
                    </a:lnTo>
                    <a:lnTo>
                      <a:pt x="20343" y="18855"/>
                    </a:lnTo>
                    <a:lnTo>
                      <a:pt x="19924" y="19332"/>
                    </a:lnTo>
                    <a:lnTo>
                      <a:pt x="19388" y="19809"/>
                    </a:lnTo>
                    <a:lnTo>
                      <a:pt x="18806" y="20242"/>
                    </a:lnTo>
                    <a:lnTo>
                      <a:pt x="18062" y="20585"/>
                    </a:lnTo>
                    <a:lnTo>
                      <a:pt x="17270" y="20883"/>
                    </a:lnTo>
                    <a:lnTo>
                      <a:pt x="16525" y="21182"/>
                    </a:lnTo>
                    <a:lnTo>
                      <a:pt x="15548" y="21420"/>
                    </a:lnTo>
                    <a:lnTo>
                      <a:pt x="14803" y="21540"/>
                    </a:lnTo>
                    <a:lnTo>
                      <a:pt x="13662" y="21674"/>
                    </a:lnTo>
                    <a:lnTo>
                      <a:pt x="8379" y="21659"/>
                    </a:lnTo>
                    <a:lnTo>
                      <a:pt x="7168" y="21540"/>
                    </a:lnTo>
                    <a:lnTo>
                      <a:pt x="6098" y="21331"/>
                    </a:lnTo>
                    <a:lnTo>
                      <a:pt x="5050" y="21092"/>
                    </a:lnTo>
                    <a:lnTo>
                      <a:pt x="4003" y="20764"/>
                    </a:lnTo>
                    <a:lnTo>
                      <a:pt x="3258" y="20391"/>
                    </a:lnTo>
                    <a:lnTo>
                      <a:pt x="2769" y="20123"/>
                    </a:lnTo>
                    <a:lnTo>
                      <a:pt x="2281" y="19720"/>
                    </a:lnTo>
                    <a:lnTo>
                      <a:pt x="1862" y="19407"/>
                    </a:lnTo>
                    <a:lnTo>
                      <a:pt x="1489" y="19079"/>
                    </a:lnTo>
                    <a:lnTo>
                      <a:pt x="1070" y="18676"/>
                    </a:lnTo>
                    <a:lnTo>
                      <a:pt x="744" y="18258"/>
                    </a:lnTo>
                    <a:lnTo>
                      <a:pt x="325" y="17661"/>
                    </a:lnTo>
                    <a:lnTo>
                      <a:pt x="162" y="17035"/>
                    </a:lnTo>
                    <a:lnTo>
                      <a:pt x="93" y="16468"/>
                    </a:lnTo>
                    <a:lnTo>
                      <a:pt x="93" y="9606"/>
                    </a:lnTo>
                    <a:close/>
                    <a:moveTo>
                      <a:pt x="6098" y="9591"/>
                    </a:moveTo>
                    <a:lnTo>
                      <a:pt x="6098" y="5220"/>
                    </a:lnTo>
                    <a:lnTo>
                      <a:pt x="6191" y="4907"/>
                    </a:lnTo>
                    <a:lnTo>
                      <a:pt x="6307" y="4639"/>
                    </a:lnTo>
                    <a:lnTo>
                      <a:pt x="6517" y="4370"/>
                    </a:lnTo>
                    <a:lnTo>
                      <a:pt x="6680" y="4087"/>
                    </a:lnTo>
                    <a:lnTo>
                      <a:pt x="6889" y="3878"/>
                    </a:lnTo>
                    <a:lnTo>
                      <a:pt x="7308" y="3520"/>
                    </a:lnTo>
                    <a:lnTo>
                      <a:pt x="7843" y="3281"/>
                    </a:lnTo>
                    <a:lnTo>
                      <a:pt x="8402" y="3013"/>
                    </a:lnTo>
                    <a:lnTo>
                      <a:pt x="9031" y="2834"/>
                    </a:lnTo>
                    <a:lnTo>
                      <a:pt x="9659" y="2700"/>
                    </a:lnTo>
                    <a:lnTo>
                      <a:pt x="10497" y="2625"/>
                    </a:lnTo>
                    <a:lnTo>
                      <a:pt x="11125" y="2655"/>
                    </a:lnTo>
                    <a:lnTo>
                      <a:pt x="11987" y="2789"/>
                    </a:lnTo>
                    <a:lnTo>
                      <a:pt x="12522" y="2893"/>
                    </a:lnTo>
                    <a:lnTo>
                      <a:pt x="13011" y="3028"/>
                    </a:lnTo>
                    <a:lnTo>
                      <a:pt x="13290" y="3192"/>
                    </a:lnTo>
                    <a:lnTo>
                      <a:pt x="13709" y="3371"/>
                    </a:lnTo>
                    <a:lnTo>
                      <a:pt x="13872" y="3505"/>
                    </a:lnTo>
                    <a:lnTo>
                      <a:pt x="14058" y="3639"/>
                    </a:lnTo>
                    <a:lnTo>
                      <a:pt x="14291" y="3788"/>
                    </a:lnTo>
                    <a:lnTo>
                      <a:pt x="14431" y="3953"/>
                    </a:lnTo>
                    <a:lnTo>
                      <a:pt x="14617" y="4102"/>
                    </a:lnTo>
                    <a:lnTo>
                      <a:pt x="14826" y="4311"/>
                    </a:lnTo>
                    <a:lnTo>
                      <a:pt x="14919" y="4534"/>
                    </a:lnTo>
                    <a:lnTo>
                      <a:pt x="15036" y="4773"/>
                    </a:lnTo>
                    <a:lnTo>
                      <a:pt x="15175" y="5027"/>
                    </a:lnTo>
                    <a:lnTo>
                      <a:pt x="15245" y="5220"/>
                    </a:lnTo>
                    <a:lnTo>
                      <a:pt x="15245" y="9591"/>
                    </a:lnTo>
                    <a:lnTo>
                      <a:pt x="6098" y="9591"/>
                    </a:lnTo>
                    <a:close/>
                  </a:path>
                  <a:path w="21600" h="21600" extrusionOk="0">
                    <a:moveTo>
                      <a:pt x="93" y="9606"/>
                    </a:moveTo>
                    <a:lnTo>
                      <a:pt x="21600" y="9606"/>
                    </a:lnTo>
                    <a:close/>
                  </a:path>
                  <a:path w="21600" h="21600" extrusionOk="0">
                    <a:moveTo>
                      <a:pt x="11684" y="17109"/>
                    </a:moveTo>
                    <a:lnTo>
                      <a:pt x="12266" y="19317"/>
                    </a:lnTo>
                    <a:lnTo>
                      <a:pt x="9659" y="19317"/>
                    </a:lnTo>
                    <a:lnTo>
                      <a:pt x="10287" y="17124"/>
                    </a:lnTo>
                    <a:lnTo>
                      <a:pt x="10008" y="16975"/>
                    </a:lnTo>
                    <a:lnTo>
                      <a:pt x="9799" y="16722"/>
                    </a:lnTo>
                    <a:lnTo>
                      <a:pt x="9752" y="16408"/>
                    </a:lnTo>
                    <a:lnTo>
                      <a:pt x="9822" y="16170"/>
                    </a:lnTo>
                    <a:lnTo>
                      <a:pt x="10008" y="16006"/>
                    </a:lnTo>
                    <a:lnTo>
                      <a:pt x="10148" y="15871"/>
                    </a:lnTo>
                    <a:lnTo>
                      <a:pt x="10381" y="15782"/>
                    </a:lnTo>
                    <a:lnTo>
                      <a:pt x="10660" y="15692"/>
                    </a:lnTo>
                    <a:lnTo>
                      <a:pt x="11009" y="15677"/>
                    </a:lnTo>
                    <a:lnTo>
                      <a:pt x="11288" y="15722"/>
                    </a:lnTo>
                    <a:lnTo>
                      <a:pt x="11614" y="15782"/>
                    </a:lnTo>
                    <a:lnTo>
                      <a:pt x="11893" y="15946"/>
                    </a:lnTo>
                    <a:lnTo>
                      <a:pt x="12033" y="16080"/>
                    </a:lnTo>
                    <a:lnTo>
                      <a:pt x="12173" y="16229"/>
                    </a:lnTo>
                    <a:lnTo>
                      <a:pt x="12196" y="16408"/>
                    </a:lnTo>
                    <a:lnTo>
                      <a:pt x="12103" y="16722"/>
                    </a:lnTo>
                    <a:lnTo>
                      <a:pt x="11987" y="16856"/>
                    </a:lnTo>
                    <a:lnTo>
                      <a:pt x="11847" y="16975"/>
                    </a:lnTo>
                    <a:lnTo>
                      <a:pt x="11684" y="17109"/>
                    </a:lnTo>
                  </a:path>
                </a:pathLst>
              </a:custGeom>
              <a:solidFill>
                <a:srgbClr val="808080"/>
              </a:solidFill>
              <a:ln w="38100">
                <a:solidFill>
                  <a:srgbClr val="000000"/>
                </a:solidFill>
                <a:miter lim="800000"/>
                <a:headEnd/>
                <a:tailEnd/>
              </a:ln>
            </p:spPr>
            <p:txBody>
              <a:bodyPr/>
              <a:lstStyle/>
              <a:p>
                <a:pPr>
                  <a:defRPr/>
                </a:pPr>
                <a:endParaRPr lang="en-US"/>
              </a:p>
            </p:txBody>
          </p:sp>
        </p:grpSp>
        <p:sp>
          <p:nvSpPr>
            <p:cNvPr id="73737" name="Line 9"/>
            <p:cNvSpPr>
              <a:spLocks noChangeShapeType="1"/>
            </p:cNvSpPr>
            <p:nvPr/>
          </p:nvSpPr>
          <p:spPr bwMode="auto">
            <a:xfrm>
              <a:off x="567" y="754"/>
              <a:ext cx="5035" cy="0"/>
            </a:xfrm>
            <a:prstGeom prst="line">
              <a:avLst/>
            </a:prstGeom>
            <a:noFill/>
            <a:ln w="57150">
              <a:solidFill>
                <a:schemeClr val="tx1"/>
              </a:solidFill>
              <a:round/>
              <a:headEnd/>
              <a:tailEnd/>
            </a:ln>
            <a:effectLst/>
          </p:spPr>
          <p:txBody>
            <a:bodyPr/>
            <a:lstStyle/>
            <a:p>
              <a:pPr>
                <a:defRPr/>
              </a:pPr>
              <a:endParaRPr lang="en-US"/>
            </a:p>
          </p:txBody>
        </p:sp>
      </p:grpSp>
      <p:pic>
        <p:nvPicPr>
          <p:cNvPr id="16388" name="Picture 10"/>
          <p:cNvPicPr>
            <a:picLocks noChangeAspect="1" noChangeArrowheads="1"/>
          </p:cNvPicPr>
          <p:nvPr/>
        </p:nvPicPr>
        <p:blipFill>
          <a:blip r:embed="rId4"/>
          <a:srcRect/>
          <a:stretch>
            <a:fillRect/>
          </a:stretch>
        </p:blipFill>
        <p:spPr bwMode="auto">
          <a:xfrm>
            <a:off x="2228850" y="1049338"/>
            <a:ext cx="5486422" cy="5619750"/>
          </a:xfrm>
          <a:prstGeom prst="rect">
            <a:avLst/>
          </a:prstGeom>
          <a:noFill/>
          <a:ln w="9525">
            <a:noFill/>
            <a:miter lim="800000"/>
            <a:headEnd/>
            <a:tailEnd/>
          </a:ln>
        </p:spPr>
      </p:pic>
    </p:spTree>
    <p:extLst>
      <p:ext uri="{BB962C8B-B14F-4D97-AF65-F5344CB8AC3E}">
        <p14:creationId xmlns:p14="http://schemas.microsoft.com/office/powerpoint/2010/main" val="8113045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0"/>
            <a:ext cx="8229600" cy="845820"/>
          </a:xfrm>
        </p:spPr>
        <p:txBody>
          <a:bodyPr/>
          <a:lstStyle/>
          <a:p>
            <a:r>
              <a:rPr lang="en-US" altLang="en-US" dirty="0" smtClean="0"/>
              <a:t>DES Example</a:t>
            </a:r>
          </a:p>
        </p:txBody>
      </p:sp>
      <p:sp>
        <p:nvSpPr>
          <p:cNvPr id="26627" name="Content Placeholder 2"/>
          <p:cNvSpPr>
            <a:spLocks noGrp="1"/>
          </p:cNvSpPr>
          <p:nvPr>
            <p:ph idx="1"/>
          </p:nvPr>
        </p:nvSpPr>
        <p:spPr>
          <a:xfrm>
            <a:off x="228600" y="1337310"/>
            <a:ext cx="8686800" cy="4911090"/>
          </a:xfrm>
        </p:spPr>
        <p:txBody>
          <a:bodyPr/>
          <a:lstStyle/>
          <a:p>
            <a:r>
              <a:rPr lang="en-US" altLang="en-US" sz="2400" dirty="0" smtClean="0"/>
              <a:t>Let M be the plain text message </a:t>
            </a:r>
          </a:p>
          <a:p>
            <a:pPr>
              <a:buFont typeface="Arial" panose="020B0604020202020204" pitchFamily="34" charset="0"/>
              <a:buNone/>
            </a:pPr>
            <a:r>
              <a:rPr lang="en-US" altLang="en-US" sz="2400" dirty="0" smtClean="0"/>
              <a:t>	M = 0123456789ABCDEF, hexadecimal format. </a:t>
            </a:r>
          </a:p>
          <a:p>
            <a:r>
              <a:rPr lang="en-US" altLang="en-US" sz="2400" dirty="0" smtClean="0"/>
              <a:t>M in binary format, </a:t>
            </a:r>
          </a:p>
          <a:p>
            <a:pPr>
              <a:buFont typeface="Arial" panose="020B0604020202020204" pitchFamily="34" charset="0"/>
              <a:buNone/>
            </a:pPr>
            <a:r>
              <a:rPr lang="en-US" altLang="en-US" sz="2400" dirty="0" smtClean="0">
                <a:latin typeface="Arial Narrow" panose="020B0606020202030204" pitchFamily="34" charset="0"/>
              </a:rPr>
              <a:t>       M = 0000 0001 0010 0011 0100 0101 0110 0111</a:t>
            </a:r>
          </a:p>
          <a:p>
            <a:pPr>
              <a:buFont typeface="Arial" panose="020B0604020202020204" pitchFamily="34" charset="0"/>
              <a:buNone/>
            </a:pPr>
            <a:r>
              <a:rPr lang="en-US" altLang="en-US" sz="2400" dirty="0" smtClean="0">
                <a:latin typeface="Arial Narrow" panose="020B0606020202030204" pitchFamily="34" charset="0"/>
              </a:rPr>
              <a:t>              1000 1001 1010 1011 1100 1101 1110  1111</a:t>
            </a:r>
          </a:p>
          <a:p>
            <a:pPr>
              <a:buFont typeface="Arial" panose="020B0604020202020204" pitchFamily="34" charset="0"/>
              <a:buNone/>
            </a:pPr>
            <a:r>
              <a:rPr lang="en-US" altLang="en-US" sz="2400" dirty="0" smtClean="0">
                <a:latin typeface="Arial Narrow" panose="020B0606020202030204" pitchFamily="34" charset="0"/>
              </a:rPr>
              <a:t>       L =  0000 0001 0010 0011 0100 0101 0110 0111</a:t>
            </a:r>
          </a:p>
          <a:p>
            <a:pPr>
              <a:buFont typeface="Arial" panose="020B0604020202020204" pitchFamily="34" charset="0"/>
              <a:buNone/>
            </a:pPr>
            <a:r>
              <a:rPr lang="pt-BR" altLang="en-US" sz="2400" dirty="0" smtClean="0">
                <a:latin typeface="Arial Narrow" panose="020B0606020202030204" pitchFamily="34" charset="0"/>
              </a:rPr>
              <a:t>       R = 1000 1001 1010 1011 1100 1101 1110 1111</a:t>
            </a:r>
          </a:p>
          <a:p>
            <a:r>
              <a:rPr lang="en-US" altLang="en-US" sz="2400" dirty="0" smtClean="0"/>
              <a:t>The first bit of M is "0". The last bit is "1". We read from left to right.</a:t>
            </a:r>
          </a:p>
        </p:txBody>
      </p:sp>
    </p:spTree>
    <p:extLst>
      <p:ext uri="{BB962C8B-B14F-4D97-AF65-F5344CB8AC3E}">
        <p14:creationId xmlns:p14="http://schemas.microsoft.com/office/powerpoint/2010/main" val="10205330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idx="1"/>
          </p:nvPr>
        </p:nvSpPr>
        <p:spPr>
          <a:xfrm>
            <a:off x="457200" y="1417321"/>
            <a:ext cx="8229600" cy="4560570"/>
          </a:xfrm>
        </p:spPr>
        <p:txBody>
          <a:bodyPr/>
          <a:lstStyle/>
          <a:p>
            <a:r>
              <a:rPr lang="en-US" altLang="en-US" sz="2400" dirty="0" smtClean="0"/>
              <a:t>DES operates on the 64-bit blocks using </a:t>
            </a:r>
            <a:r>
              <a:rPr lang="en-US" altLang="en-US" sz="2400" i="1" dirty="0" smtClean="0"/>
              <a:t>key sizes of 56- bits</a:t>
            </a:r>
          </a:p>
          <a:p>
            <a:r>
              <a:rPr lang="en-US" altLang="en-US" sz="2400" dirty="0" smtClean="0"/>
              <a:t>The keys are actually stored as being 64 bits long, but every 8th bit in the key is not used (i.e. bits numbered 8, 16, 24, 32, 40, 48, 56, and 64)</a:t>
            </a:r>
          </a:p>
          <a:p>
            <a:r>
              <a:rPr lang="en-US" altLang="en-US" sz="2400" dirty="0" smtClean="0"/>
              <a:t>Example: Let K be the hexadecimal key </a:t>
            </a:r>
          </a:p>
          <a:p>
            <a:pPr>
              <a:buFont typeface="Arial" panose="020B0604020202020204" pitchFamily="34" charset="0"/>
              <a:buNone/>
            </a:pPr>
            <a:r>
              <a:rPr lang="en-US" altLang="en-US" sz="2400" dirty="0" smtClean="0"/>
              <a:t>			K = 133457799BBCDFF1</a:t>
            </a:r>
          </a:p>
          <a:p>
            <a:r>
              <a:rPr lang="en-US" altLang="en-US" sz="2400" dirty="0" smtClean="0"/>
              <a:t>K = 00010011 00110100 01010111 01111001</a:t>
            </a:r>
          </a:p>
          <a:p>
            <a:pPr>
              <a:buFont typeface="Arial" panose="020B0604020202020204" pitchFamily="34" charset="0"/>
              <a:buNone/>
            </a:pPr>
            <a:r>
              <a:rPr lang="en-US" altLang="en-US" sz="2400" dirty="0" smtClean="0"/>
              <a:t>		10011011 10111100 11011111 11110001</a:t>
            </a:r>
          </a:p>
        </p:txBody>
      </p:sp>
    </p:spTree>
    <p:extLst>
      <p:ext uri="{BB962C8B-B14F-4D97-AF65-F5344CB8AC3E}">
        <p14:creationId xmlns:p14="http://schemas.microsoft.com/office/powerpoint/2010/main" val="20686300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endParaRPr lang="en-US" altLang="en-US" smtClean="0"/>
          </a:p>
        </p:txBody>
      </p:sp>
      <p:sp>
        <p:nvSpPr>
          <p:cNvPr id="43011" name="Content Placeholder 2"/>
          <p:cNvSpPr>
            <a:spLocks noGrp="1"/>
          </p:cNvSpPr>
          <p:nvPr>
            <p:ph idx="1"/>
          </p:nvPr>
        </p:nvSpPr>
        <p:spPr/>
        <p:txBody>
          <a:bodyPr/>
          <a:lstStyle/>
          <a:p>
            <a:endParaRPr lang="en-US" altLang="en-US" smtClean="0"/>
          </a:p>
        </p:txBody>
      </p:sp>
      <p:pic>
        <p:nvPicPr>
          <p:cNvPr id="430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1385" y="160020"/>
            <a:ext cx="5479515" cy="659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69922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8150" y="1043940"/>
            <a:ext cx="8229600" cy="5257800"/>
          </a:xfrm>
        </p:spPr>
        <p:txBody>
          <a:bodyPr/>
          <a:lstStyle/>
          <a:p>
            <a:r>
              <a:rPr lang="it-IT" altLang="en-US" sz="2800" i="1" dirty="0" smtClean="0"/>
              <a:t>IP</a:t>
            </a:r>
            <a:r>
              <a:rPr lang="it-IT" altLang="en-US" sz="2800" i="1" baseline="30000" dirty="0" smtClean="0"/>
              <a:t>-1</a:t>
            </a:r>
            <a:r>
              <a:rPr lang="it-IT" altLang="en-US" sz="2800" i="1" dirty="0" smtClean="0"/>
              <a:t> = 10000101 11101000 00010011 01010100 </a:t>
            </a:r>
            <a:r>
              <a:rPr lang="it-IT" altLang="en-US" sz="2800" i="1" dirty="0" smtClean="0"/>
              <a:t>00001111 </a:t>
            </a:r>
            <a:r>
              <a:rPr lang="en-US" altLang="en-US" sz="2800" dirty="0" smtClean="0"/>
              <a:t>00001010 </a:t>
            </a:r>
            <a:r>
              <a:rPr lang="en-US" altLang="en-US" sz="2800" dirty="0" smtClean="0"/>
              <a:t>10110100 </a:t>
            </a:r>
            <a:r>
              <a:rPr lang="en-US" altLang="en-US" sz="2800" dirty="0" smtClean="0"/>
              <a:t>00000101 which </a:t>
            </a:r>
            <a:r>
              <a:rPr lang="en-US" altLang="en-US" sz="2800" dirty="0" smtClean="0"/>
              <a:t>in hexadecimal format is</a:t>
            </a:r>
          </a:p>
          <a:p>
            <a:r>
              <a:rPr lang="en-US" altLang="en-US" sz="2800" dirty="0" smtClean="0"/>
              <a:t>85E813540F0AB405.</a:t>
            </a:r>
          </a:p>
          <a:p>
            <a:r>
              <a:rPr lang="en-US" altLang="en-US" sz="2800" dirty="0" smtClean="0"/>
              <a:t>This is the encrypted form of </a:t>
            </a:r>
          </a:p>
          <a:p>
            <a:pPr>
              <a:buFont typeface="Arial" panose="020B0604020202020204" pitchFamily="34" charset="0"/>
              <a:buNone/>
            </a:pPr>
            <a:r>
              <a:rPr lang="en-US" altLang="en-US" sz="2800" dirty="0" smtClean="0"/>
              <a:t>	M = 0123456789ABCDEF: namely,</a:t>
            </a:r>
          </a:p>
          <a:p>
            <a:pPr>
              <a:buFont typeface="Arial" panose="020B0604020202020204" pitchFamily="34" charset="0"/>
              <a:buNone/>
            </a:pPr>
            <a:r>
              <a:rPr lang="en-US" altLang="en-US" sz="2800" dirty="0" smtClean="0"/>
              <a:t>	C = 85E813540F0AB405.</a:t>
            </a:r>
          </a:p>
          <a:p>
            <a:r>
              <a:rPr lang="en-US" altLang="en-US" sz="2800" dirty="0" smtClean="0"/>
              <a:t>Decryption is simply the inverse of encryption, </a:t>
            </a:r>
            <a:r>
              <a:rPr lang="en-US" altLang="en-US" sz="2800" dirty="0" smtClean="0"/>
              <a:t>following </a:t>
            </a:r>
            <a:r>
              <a:rPr lang="en-US" altLang="en-US" sz="2800" dirty="0" smtClean="0"/>
              <a:t>the same steps as above, but reversing the order in which the </a:t>
            </a:r>
            <a:r>
              <a:rPr lang="en-US" altLang="en-US" sz="2800" dirty="0" err="1" smtClean="0"/>
              <a:t>subkeys</a:t>
            </a:r>
            <a:r>
              <a:rPr lang="en-US" altLang="en-US" sz="2800" dirty="0" smtClean="0"/>
              <a:t> are applied.</a:t>
            </a:r>
          </a:p>
        </p:txBody>
      </p:sp>
    </p:spTree>
    <p:extLst>
      <p:ext uri="{BB962C8B-B14F-4D97-AF65-F5344CB8AC3E}">
        <p14:creationId xmlns:p14="http://schemas.microsoft.com/office/powerpoint/2010/main" val="35553960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blinds(horizontal)">
                                      <p:cBhvr>
                                        <p:cTn id="10" dur="500"/>
                                        <p:tgtEl>
                                          <p:spTgt spid="3">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linds(horizontal)">
                                      <p:cBhvr>
                                        <p:cTn id="13" dur="500"/>
                                        <p:tgtEl>
                                          <p:spTgt spid="3">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blinds(horizontal)">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r>
              <a:rPr lang="en-US" sz="2400" dirty="0" smtClean="0"/>
              <a:t>We discussed symmetric key cryptography</a:t>
            </a:r>
          </a:p>
          <a:p>
            <a:r>
              <a:rPr lang="en-US" sz="2400" dirty="0" smtClean="0"/>
              <a:t>We also discussed </a:t>
            </a:r>
            <a:r>
              <a:rPr lang="en-US" sz="2400" dirty="0" err="1" smtClean="0"/>
              <a:t>Fiestel</a:t>
            </a:r>
            <a:r>
              <a:rPr lang="en-US" sz="2400" dirty="0" smtClean="0"/>
              <a:t> Structure which is the basis of DES</a:t>
            </a:r>
          </a:p>
          <a:p>
            <a:r>
              <a:rPr lang="en-US" sz="2400" dirty="0" smtClean="0"/>
              <a:t>Data Encryption Standard (DES) is a type of symmetric key cryptography which uses certain steps to obtain the cipher text through plain text.</a:t>
            </a:r>
            <a:endParaRPr lang="en-US" sz="2400" dirty="0" smtClean="0"/>
          </a:p>
          <a:p>
            <a:pPr marL="0" indent="0">
              <a:buNone/>
            </a:pPr>
            <a:endParaRPr lang="en-US" sz="2400" dirty="0" smtClean="0"/>
          </a:p>
        </p:txBody>
      </p:sp>
    </p:spTree>
    <p:extLst>
      <p:ext uri="{BB962C8B-B14F-4D97-AF65-F5344CB8AC3E}">
        <p14:creationId xmlns:p14="http://schemas.microsoft.com/office/powerpoint/2010/main" val="35544595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 topics</a:t>
            </a:r>
            <a:endParaRPr lang="en-US" dirty="0"/>
          </a:p>
        </p:txBody>
      </p:sp>
      <p:sp>
        <p:nvSpPr>
          <p:cNvPr id="3" name="Content Placeholder 2"/>
          <p:cNvSpPr>
            <a:spLocks noGrp="1"/>
          </p:cNvSpPr>
          <p:nvPr>
            <p:ph idx="1"/>
          </p:nvPr>
        </p:nvSpPr>
        <p:spPr>
          <a:xfrm>
            <a:off x="749300" y="2033588"/>
            <a:ext cx="8229600" cy="4530725"/>
          </a:xfrm>
        </p:spPr>
        <p:txBody>
          <a:bodyPr/>
          <a:lstStyle/>
          <a:p>
            <a:r>
              <a:rPr lang="en-US" sz="2400" dirty="0" smtClean="0"/>
              <a:t>Our discussion on </a:t>
            </a:r>
            <a:r>
              <a:rPr lang="en-US" sz="2400" dirty="0" smtClean="0"/>
              <a:t>symmetric key cryptography and will talk about Advanced Encryption Standard</a:t>
            </a:r>
            <a:endParaRPr lang="en-US" sz="2400" dirty="0" smtClean="0"/>
          </a:p>
        </p:txBody>
      </p:sp>
    </p:spTree>
    <p:extLst>
      <p:ext uri="{BB962C8B-B14F-4D97-AF65-F5344CB8AC3E}">
        <p14:creationId xmlns:p14="http://schemas.microsoft.com/office/powerpoint/2010/main" val="10065775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13962</TotalTime>
  <Words>1279</Words>
  <Application>Microsoft Office PowerPoint</Application>
  <PresentationFormat>On-screen Show (4:3)</PresentationFormat>
  <Paragraphs>154</Paragraphs>
  <Slides>32</Slides>
  <Notes>12</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46" baseType="lpstr">
      <vt:lpstr>MS PGothic</vt:lpstr>
      <vt:lpstr>MS PGothic</vt:lpstr>
      <vt:lpstr>Arial</vt:lpstr>
      <vt:lpstr>Arial Narrow</vt:lpstr>
      <vt:lpstr>Calibri</vt:lpstr>
      <vt:lpstr>Helvetica</vt:lpstr>
      <vt:lpstr>Monotype Sorts</vt:lpstr>
      <vt:lpstr>Times New Roman</vt:lpstr>
      <vt:lpstr>Verdana</vt:lpstr>
      <vt:lpstr>Webdings</vt:lpstr>
      <vt:lpstr>Wingdings</vt:lpstr>
      <vt:lpstr>os-8</vt:lpstr>
      <vt:lpstr>Microsoft Office Visio Drawing</vt:lpstr>
      <vt:lpstr>Equation</vt:lpstr>
      <vt:lpstr>PowerPoint Presentation</vt:lpstr>
      <vt:lpstr>Summary of the previous lecture</vt:lpstr>
      <vt:lpstr>PowerPoint Presentation</vt:lpstr>
      <vt:lpstr>PowerPoint Presentation</vt:lpstr>
      <vt:lpstr>Outlines of today’s lecture</vt:lpstr>
      <vt:lpstr>Objectives</vt:lpstr>
      <vt:lpstr>Symmetric Key Cryptography</vt:lpstr>
      <vt:lpstr>Symmetric Key Cryptography</vt:lpstr>
      <vt:lpstr>Symmetric Key Cryptography</vt:lpstr>
      <vt:lpstr>Block Ciphers</vt:lpstr>
      <vt:lpstr>Stream Vs Block Ciphers</vt:lpstr>
      <vt:lpstr>Feistel Cipher</vt:lpstr>
      <vt:lpstr>Feistel Cipher Structure</vt:lpstr>
      <vt:lpstr>Feistel Cipher Structure (1973)</vt:lpstr>
      <vt:lpstr>Feistel Cipher Structure (1973)</vt:lpstr>
      <vt:lpstr>Classical Feistel  Network</vt:lpstr>
      <vt:lpstr>Design Features of Feistel Network</vt:lpstr>
      <vt:lpstr>Design Features of Feistel Network</vt:lpstr>
      <vt:lpstr>Feistel Decryption</vt:lpstr>
      <vt:lpstr>Data Encryption Standard</vt:lpstr>
      <vt:lpstr>A Brief History of DES </vt:lpstr>
      <vt:lpstr>A simple way to represent DES</vt:lpstr>
      <vt:lpstr>A Brief History of DES</vt:lpstr>
      <vt:lpstr>Simplified DES (S-DES)</vt:lpstr>
      <vt:lpstr>Simplified DES Scheme</vt:lpstr>
      <vt:lpstr>DES Example</vt:lpstr>
      <vt:lpstr>PowerPoint Presentation</vt:lpstr>
      <vt:lpstr>PowerPoint Presentation</vt:lpstr>
      <vt:lpstr>PowerPoint Presentation</vt:lpstr>
      <vt:lpstr>Summary of today’s lecture</vt:lpstr>
      <vt:lpstr>Next lecture topics</vt:lpstr>
      <vt:lpstr>The End</vt:lpstr>
    </vt:vector>
  </TitlesOfParts>
  <Company>Lucent Technologies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Dr. Munam Ali Shah</cp:lastModifiedBy>
  <cp:revision>474</cp:revision>
  <cp:lastPrinted>2001-06-14T13:58:17Z</cp:lastPrinted>
  <dcterms:created xsi:type="dcterms:W3CDTF">2011-01-13T23:43:38Z</dcterms:created>
  <dcterms:modified xsi:type="dcterms:W3CDTF">2015-06-04T15:58:54Z</dcterms:modified>
</cp:coreProperties>
</file>