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31"/>
  </p:notesMasterIdLst>
  <p:handoutMasterIdLst>
    <p:handoutMasterId r:id="rId32"/>
  </p:handoutMasterIdLst>
  <p:sldIdLst>
    <p:sldId id="403" r:id="rId2"/>
    <p:sldId id="677" r:id="rId3"/>
    <p:sldId id="404" r:id="rId4"/>
    <p:sldId id="483" r:id="rId5"/>
    <p:sldId id="348" r:id="rId6"/>
    <p:sldId id="827" r:id="rId7"/>
    <p:sldId id="828" r:id="rId8"/>
    <p:sldId id="829" r:id="rId9"/>
    <p:sldId id="830" r:id="rId10"/>
    <p:sldId id="831" r:id="rId11"/>
    <p:sldId id="832" r:id="rId12"/>
    <p:sldId id="808" r:id="rId13"/>
    <p:sldId id="809" r:id="rId14"/>
    <p:sldId id="810" r:id="rId15"/>
    <p:sldId id="811" r:id="rId16"/>
    <p:sldId id="812" r:id="rId17"/>
    <p:sldId id="813" r:id="rId18"/>
    <p:sldId id="814" r:id="rId19"/>
    <p:sldId id="815" r:id="rId20"/>
    <p:sldId id="816" r:id="rId21"/>
    <p:sldId id="817" r:id="rId22"/>
    <p:sldId id="819" r:id="rId23"/>
    <p:sldId id="821" r:id="rId24"/>
    <p:sldId id="822" r:id="rId25"/>
    <p:sldId id="824" r:id="rId26"/>
    <p:sldId id="825" r:id="rId27"/>
    <p:sldId id="674" r:id="rId28"/>
    <p:sldId id="575" r:id="rId29"/>
    <p:sldId id="501" r:id="rId30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9900"/>
    <a:srgbClr val="FF0000"/>
    <a:srgbClr val="CC3300"/>
    <a:srgbClr val="CC6600"/>
    <a:srgbClr val="CCECFF"/>
    <a:srgbClr val="66CCFF"/>
    <a:srgbClr val="CCFFFF"/>
    <a:srgbClr val="F8F8F8"/>
    <a:srgbClr val="EAEAE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208" autoAdjust="0"/>
    <p:restoredTop sz="94660"/>
  </p:normalViewPr>
  <p:slideViewPr>
    <p:cSldViewPr snapToGrid="0">
      <p:cViewPr varScale="1">
        <p:scale>
          <a:sx n="62" d="100"/>
          <a:sy n="62" d="100"/>
        </p:scale>
        <p:origin x="-1488" y="-90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 smtClean="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890DDA38-5E15-4458-AA02-5DB6EAB597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9786505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5B7D5C97-239A-4625-A264-D204ED0A6B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2562692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441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D23A25-9E70-4AEE-A133-E78E3CA9D6BF}" type="slidenum">
              <a:rPr lang="en-AU" smtClean="0"/>
              <a:pPr/>
              <a:t>6</a:t>
            </a:fld>
            <a:endParaRPr lang="en-AU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41300" indent="-241300" eaLnBrk="1" hangingPunct="1"/>
            <a:endParaRPr lang="en-AU" dirty="0" smtClean="0">
              <a:latin typeface="Times-Roman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1529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357A54-6C15-476E-A41F-410DF560E240}" type="slidenum">
              <a:rPr lang="en-AU" smtClean="0"/>
              <a:pPr/>
              <a:t>7</a:t>
            </a:fld>
            <a:endParaRPr lang="en-AU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AU" dirty="0" smtClean="0"/>
          </a:p>
        </p:txBody>
      </p:sp>
    </p:spTree>
    <p:extLst>
      <p:ext uri="{BB962C8B-B14F-4D97-AF65-F5344CB8AC3E}">
        <p14:creationId xmlns="" xmlns:p14="http://schemas.microsoft.com/office/powerpoint/2010/main" val="410426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3218AE-1048-43AB-9827-AFF86CEDF6A5}" type="slidenum">
              <a:rPr lang="en-AU" smtClean="0"/>
              <a:pPr/>
              <a:t>9</a:t>
            </a:fld>
            <a:endParaRPr lang="en-AU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8816510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69AD10-E9FD-4FA7-90D6-C22C5C33DC64}" type="slidenum">
              <a:rPr lang="en-AU" smtClean="0"/>
              <a:pPr/>
              <a:t>10</a:t>
            </a:fld>
            <a:endParaRPr lang="en-AU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14905934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7B70DF-909F-4FF3-BE43-1838E0160AB7}" type="slidenum">
              <a:rPr lang="en-AU" smtClean="0"/>
              <a:pPr/>
              <a:t>11</a:t>
            </a:fld>
            <a:endParaRPr lang="en-AU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AU" dirty="0" smtClean="0"/>
          </a:p>
        </p:txBody>
      </p:sp>
    </p:spTree>
    <p:extLst>
      <p:ext uri="{BB962C8B-B14F-4D97-AF65-F5344CB8AC3E}">
        <p14:creationId xmlns="" xmlns:p14="http://schemas.microsoft.com/office/powerpoint/2010/main" val="21935873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5EB2A7-0EA5-4D22-9A60-337B9B8526E3}" type="slidenum">
              <a:rPr lang="en-AU" smtClean="0"/>
              <a:pPr/>
              <a:t>12</a:t>
            </a:fld>
            <a:endParaRPr lang="en-AU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41300" indent="-241300" eaLnBrk="1" hangingPunct="1"/>
            <a:endParaRPr lang="en-AU" dirty="0" smtClean="0">
              <a:latin typeface="Helvetica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850867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56BF14-1363-4D07-A610-833F4AF984C7}" type="slidenum">
              <a:rPr lang="en-AU" smtClean="0"/>
              <a:pPr/>
              <a:t>18</a:t>
            </a:fld>
            <a:endParaRPr lang="en-AU" smtClean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AU" dirty="0" smtClean="0"/>
          </a:p>
        </p:txBody>
      </p:sp>
    </p:spTree>
    <p:extLst>
      <p:ext uri="{BB962C8B-B14F-4D97-AF65-F5344CB8AC3E}">
        <p14:creationId xmlns="" xmlns:p14="http://schemas.microsoft.com/office/powerpoint/2010/main" val="6259058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38CCA8-6F58-47C0-B089-BE9289710A8F}" type="slidenum">
              <a:rPr lang="en-AU" smtClean="0"/>
              <a:pPr/>
              <a:t>19</a:t>
            </a:fld>
            <a:endParaRPr lang="en-AU" smtClean="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AU" dirty="0" smtClean="0">
              <a:latin typeface="Times-Roman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138850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A01F53-8AAC-440A-B531-22C5CA1B1F24}" type="slidenum">
              <a:rPr lang="en-AU" smtClean="0"/>
              <a:pPr/>
              <a:t>20</a:t>
            </a:fld>
            <a:endParaRPr lang="en-AU" smtClean="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Times-Roman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607944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D43E05-649E-4AD9-BED3-B820EB3C7A32}" type="slidenum">
              <a:rPr lang="en-AU" smtClean="0"/>
              <a:pPr/>
              <a:t>21</a:t>
            </a:fld>
            <a:endParaRPr lang="en-AU" smtClean="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solidFill>
                <a:srgbClr val="810081"/>
              </a:solidFill>
              <a:latin typeface="Times-Roman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06271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2EBA187-3F9C-4A31-ABE2-454C7EF753BC}" type="slidenum">
              <a:rPr lang="en-US" altLang="en-US" sz="130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29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46843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884755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59859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745363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1620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05408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8391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84477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853757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073826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2791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78833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Network Security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13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4400" dirty="0" smtClean="0">
              <a:solidFill>
                <a:schemeClr val="bg2">
                  <a:lumMod val="75000"/>
                </a:schemeClr>
              </a:solidFill>
            </a:endParaRP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2800" dirty="0" smtClean="0">
                <a:solidFill>
                  <a:schemeClr val="bg2">
                    <a:lumMod val="75000"/>
                  </a:schemeClr>
                </a:solidFill>
              </a:rPr>
              <a:t>Presented by: Dr. Munam Ali Shah 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Part 2 (b)</a:t>
            </a:r>
          </a:p>
          <a:p>
            <a:pPr marL="0" indent="0" algn="ctr">
              <a:lnSpc>
                <a:spcPct val="150000"/>
              </a:lnSpc>
              <a:buNone/>
              <a:defRPr/>
            </a:pPr>
            <a:r>
              <a:rPr lang="en-US" altLang="en-US" sz="4400" dirty="0">
                <a:solidFill>
                  <a:srgbClr val="002060"/>
                </a:solidFill>
              </a:rPr>
              <a:t>Cryptography as a </a:t>
            </a:r>
            <a:r>
              <a:rPr lang="en-US" altLang="en-US" sz="4400" dirty="0" smtClean="0">
                <a:solidFill>
                  <a:srgbClr val="002060"/>
                </a:solidFill>
              </a:rPr>
              <a:t>Network Security </a:t>
            </a:r>
            <a:r>
              <a:rPr lang="en-US" altLang="en-US" sz="4400" dirty="0">
                <a:solidFill>
                  <a:srgbClr val="002060"/>
                </a:solidFill>
              </a:rPr>
              <a:t>T</a:t>
            </a:r>
            <a:r>
              <a:rPr lang="en-US" altLang="en-US" sz="4400" dirty="0" smtClean="0">
                <a:solidFill>
                  <a:srgbClr val="002060"/>
                </a:solidFill>
              </a:rPr>
              <a:t>ool</a:t>
            </a: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902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y-GB" altLang="en-US" dirty="0" smtClean="0"/>
              <a:t>Summary of the previous lecture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We discussed more examples of Shift/</a:t>
            </a:r>
            <a:r>
              <a:rPr lang="en-US" sz="2400" dirty="0" err="1"/>
              <a:t>Ceaser</a:t>
            </a:r>
            <a:r>
              <a:rPr lang="en-US" sz="2400" dirty="0"/>
              <a:t> Cipher</a:t>
            </a:r>
          </a:p>
          <a:p>
            <a:r>
              <a:rPr lang="en-US" sz="2400" dirty="0"/>
              <a:t>We also discussed examples of mono-alphabetic cipher and poly-alphabetic cipher</a:t>
            </a:r>
          </a:p>
          <a:p>
            <a:r>
              <a:rPr lang="en-US" sz="2400" dirty="0" smtClean="0"/>
              <a:t>More precisely, we explored how strong or weak a certain cryptographic scheme/algorithm can be.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427788"/>
            <a:ext cx="3275013" cy="41592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61938" y="6426200"/>
            <a:ext cx="3275012" cy="417513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0" y="240612"/>
            <a:ext cx="9239534" cy="576262"/>
          </a:xfrm>
        </p:spPr>
        <p:txBody>
          <a:bodyPr/>
          <a:lstStyle/>
          <a:p>
            <a:r>
              <a:rPr lang="en-GB" altLang="en-US" dirty="0" smtClean="0"/>
              <a:t>Outlines of today’s lecture</a:t>
            </a:r>
            <a:endParaRPr lang="en-US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450" y="1233488"/>
            <a:ext cx="7880350" cy="4530725"/>
          </a:xfrm>
        </p:spPr>
        <p:txBody>
          <a:bodyPr/>
          <a:lstStyle/>
          <a:p>
            <a:pPr>
              <a:defRPr/>
            </a:pPr>
            <a:endParaRPr lang="en-US" sz="2400" dirty="0" smtClean="0"/>
          </a:p>
          <a:p>
            <a:pPr>
              <a:defRPr/>
            </a:pPr>
            <a:endParaRPr lang="en-US" sz="24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91440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 smtClean="0"/>
              <a:t>Our </a:t>
            </a:r>
            <a:r>
              <a:rPr lang="en-US" sz="2400" dirty="0"/>
              <a:t>discussion on more cryptographic schemes will continue. </a:t>
            </a:r>
            <a:endParaRPr lang="en-US" sz="2400" dirty="0" smtClean="0"/>
          </a:p>
          <a:p>
            <a:r>
              <a:rPr lang="en-US" sz="2400" dirty="0" smtClean="0"/>
              <a:t>Poly-alphabetic cipher will also be discussed</a:t>
            </a:r>
            <a:endParaRPr lang="en-US" sz="2400" dirty="0"/>
          </a:p>
          <a:p>
            <a:r>
              <a:rPr lang="en-US" sz="2400" dirty="0"/>
              <a:t>We will explore One Time Pad and </a:t>
            </a:r>
            <a:r>
              <a:rPr lang="en-US" sz="2400" dirty="0" smtClean="0"/>
              <a:t>OTP.</a:t>
            </a:r>
          </a:p>
          <a:p>
            <a:r>
              <a:rPr lang="en-US" sz="2400" dirty="0" smtClean="0"/>
              <a:t>The security and practicality of OTP will also be discussed.</a:t>
            </a:r>
            <a:endParaRPr lang="en-US" sz="2400" dirty="0"/>
          </a:p>
          <a:p>
            <a:r>
              <a:rPr lang="en-US" sz="2400" dirty="0"/>
              <a:t>Transposition Cipher with an example of Rail Fence Cipher will form part of our </a:t>
            </a:r>
            <a:r>
              <a:rPr lang="en-US" sz="2400" dirty="0" smtClean="0"/>
              <a:t>today’s </a:t>
            </a:r>
            <a:r>
              <a:rPr lang="en-US" sz="2400" dirty="0"/>
              <a:t>lecture.</a:t>
            </a:r>
          </a:p>
          <a:p>
            <a:pPr marL="0" indent="0">
              <a:buNone/>
            </a:pPr>
            <a:endParaRPr lang="en-US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You would be able to present </a:t>
            </a:r>
            <a:r>
              <a:rPr lang="en-US" sz="2400" dirty="0" smtClean="0"/>
              <a:t>an understanding of transposition cipher.</a:t>
            </a:r>
            <a:endParaRPr lang="en-US" sz="2400" dirty="0"/>
          </a:p>
          <a:p>
            <a:r>
              <a:rPr lang="en-US" sz="2400" dirty="0" smtClean="0"/>
              <a:t>You would be able use Rail Fence cipher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AU" smtClean="0"/>
              <a:t>Polyalphabetic Ciphers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AU" sz="2800" dirty="0" smtClean="0"/>
              <a:t>Improve security using different cipher letters for different occurrences of same plaintext letter </a:t>
            </a:r>
          </a:p>
          <a:p>
            <a:pPr eaLnBrk="1" hangingPunct="1">
              <a:defRPr/>
            </a:pPr>
            <a:r>
              <a:rPr lang="en-AU" sz="2800" dirty="0" smtClean="0"/>
              <a:t>Make cryptanalysis harder with more letters to guess and flatter frequency distribution </a:t>
            </a:r>
          </a:p>
          <a:p>
            <a:pPr eaLnBrk="1" hangingPunct="1">
              <a:defRPr/>
            </a:pPr>
            <a:r>
              <a:rPr lang="en-AU" sz="2800" dirty="0" smtClean="0"/>
              <a:t>Use a key to select which cipher letter is used for each letter of the message </a:t>
            </a:r>
          </a:p>
          <a:p>
            <a:pPr eaLnBrk="1" hangingPunct="1">
              <a:defRPr/>
            </a:pPr>
            <a:r>
              <a:rPr lang="en-AU" sz="2800" dirty="0" smtClean="0"/>
              <a:t>Repeat from start after end of key is reached </a:t>
            </a:r>
          </a:p>
        </p:txBody>
      </p:sp>
    </p:spTree>
    <p:extLst>
      <p:ext uri="{BB962C8B-B14F-4D97-AF65-F5344CB8AC3E}">
        <p14:creationId xmlns="" xmlns:p14="http://schemas.microsoft.com/office/powerpoint/2010/main" val="252947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AU" dirty="0" err="1" smtClean="0"/>
              <a:t>Vigenère</a:t>
            </a:r>
            <a:r>
              <a:rPr lang="en-AU" dirty="0" smtClean="0"/>
              <a:t> Cipher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AU" sz="2400" dirty="0" smtClean="0"/>
              <a:t>Simplest </a:t>
            </a:r>
            <a:r>
              <a:rPr lang="en-AU" sz="2400" dirty="0" err="1" smtClean="0"/>
              <a:t>polyalphabetic</a:t>
            </a:r>
            <a:r>
              <a:rPr lang="en-AU" sz="2400" dirty="0" smtClean="0"/>
              <a:t> substitution cipher</a:t>
            </a:r>
          </a:p>
          <a:p>
            <a:pPr eaLnBrk="1" hangingPunct="1">
              <a:defRPr/>
            </a:pPr>
            <a:r>
              <a:rPr lang="en-AU" sz="2400" dirty="0" smtClean="0"/>
              <a:t>Effectively multiple Caesar ciphers </a:t>
            </a:r>
          </a:p>
          <a:p>
            <a:pPr eaLnBrk="1" hangingPunct="1">
              <a:defRPr/>
            </a:pPr>
            <a:r>
              <a:rPr lang="en-AU" sz="2400" dirty="0" smtClean="0"/>
              <a:t>Key is multiple letters long K = k</a:t>
            </a:r>
            <a:r>
              <a:rPr lang="en-AU" sz="2400" baseline="-25000" dirty="0" smtClean="0"/>
              <a:t>1</a:t>
            </a:r>
            <a:r>
              <a:rPr lang="en-AU" sz="2400" dirty="0" smtClean="0"/>
              <a:t> k</a:t>
            </a:r>
            <a:r>
              <a:rPr lang="en-AU" sz="2400" baseline="-25000" dirty="0" smtClean="0"/>
              <a:t>2</a:t>
            </a:r>
            <a:r>
              <a:rPr lang="en-AU" sz="2400" dirty="0" smtClean="0"/>
              <a:t> ... </a:t>
            </a:r>
            <a:r>
              <a:rPr lang="en-AU" sz="2400" dirty="0" err="1" smtClean="0"/>
              <a:t>k</a:t>
            </a:r>
            <a:r>
              <a:rPr lang="en-AU" sz="2400" baseline="-25000" dirty="0" err="1" smtClean="0"/>
              <a:t>d</a:t>
            </a:r>
            <a:r>
              <a:rPr lang="en-AU" sz="2400" dirty="0" smtClean="0"/>
              <a:t> </a:t>
            </a:r>
          </a:p>
          <a:p>
            <a:pPr eaLnBrk="1" hangingPunct="1">
              <a:defRPr/>
            </a:pPr>
            <a:r>
              <a:rPr lang="en-AU" sz="2400" dirty="0" err="1" smtClean="0"/>
              <a:t>i</a:t>
            </a:r>
            <a:r>
              <a:rPr lang="en-AU" sz="2400" baseline="30000" dirty="0" err="1" smtClean="0"/>
              <a:t>th</a:t>
            </a:r>
            <a:r>
              <a:rPr lang="en-AU" sz="2400" dirty="0" smtClean="0"/>
              <a:t> letter specifies </a:t>
            </a:r>
            <a:r>
              <a:rPr lang="en-AU" sz="2400" dirty="0" err="1" smtClean="0"/>
              <a:t>i</a:t>
            </a:r>
            <a:r>
              <a:rPr lang="en-AU" sz="2400" baseline="30000" dirty="0" err="1" smtClean="0"/>
              <a:t>th</a:t>
            </a:r>
            <a:r>
              <a:rPr lang="en-AU" sz="2400" dirty="0" smtClean="0"/>
              <a:t> alphabet to use </a:t>
            </a:r>
          </a:p>
          <a:p>
            <a:pPr eaLnBrk="1" hangingPunct="1">
              <a:defRPr/>
            </a:pPr>
            <a:r>
              <a:rPr lang="en-AU" sz="2400" dirty="0" smtClean="0"/>
              <a:t>Repeat from start after d letters in message</a:t>
            </a:r>
          </a:p>
          <a:p>
            <a:pPr eaLnBrk="1" hangingPunct="1">
              <a:defRPr/>
            </a:pPr>
            <a:r>
              <a:rPr lang="en-AU" sz="2400" dirty="0" smtClean="0"/>
              <a:t>Decryption simply works in reverse </a:t>
            </a:r>
          </a:p>
        </p:txBody>
      </p:sp>
    </p:spTree>
    <p:extLst>
      <p:ext uri="{BB962C8B-B14F-4D97-AF65-F5344CB8AC3E}">
        <p14:creationId xmlns="" xmlns:p14="http://schemas.microsoft.com/office/powerpoint/2010/main" val="273242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4096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0731"/>
            <a:ext cx="9144000" cy="6412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24703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 smtClean="0"/>
              <a:t>Example of </a:t>
            </a:r>
            <a:r>
              <a:rPr lang="en-AU" dirty="0" err="1" smtClean="0"/>
              <a:t>Vigenère Cipher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AU" sz="2800" dirty="0" smtClean="0"/>
              <a:t>Write the plaintext out </a:t>
            </a:r>
          </a:p>
          <a:p>
            <a:pPr eaLnBrk="1" hangingPunct="1">
              <a:defRPr/>
            </a:pPr>
            <a:r>
              <a:rPr lang="en-AU" sz="2800" dirty="0" smtClean="0"/>
              <a:t>Write the keyword repeated</a:t>
            </a:r>
          </a:p>
          <a:p>
            <a:pPr eaLnBrk="1" hangingPunct="1">
              <a:defRPr/>
            </a:pPr>
            <a:r>
              <a:rPr lang="en-AU" sz="2800" dirty="0" smtClean="0"/>
              <a:t>Use each key letter as a Caesar cipher key </a:t>
            </a:r>
          </a:p>
          <a:p>
            <a:pPr eaLnBrk="1" hangingPunct="1">
              <a:defRPr/>
            </a:pPr>
            <a:r>
              <a:rPr lang="en-AU" sz="2800" dirty="0" smtClean="0"/>
              <a:t>Encrypt the corresponding plaintext letter</a:t>
            </a:r>
          </a:p>
          <a:p>
            <a:pPr eaLnBrk="1" hangingPunct="1">
              <a:defRPr/>
            </a:pPr>
            <a:r>
              <a:rPr lang="en-US" sz="2800" dirty="0" err="1" smtClean="0"/>
              <a:t>Eg</a:t>
            </a:r>
            <a:r>
              <a:rPr lang="en-US" sz="2800" dirty="0" smtClean="0"/>
              <a:t> using keyword </a:t>
            </a:r>
            <a:r>
              <a:rPr lang="en-US" sz="2800" i="1" dirty="0" smtClean="0"/>
              <a:t>deceptive</a:t>
            </a:r>
            <a:endParaRPr lang="en-AU" sz="2800" i="1" dirty="0" smtClean="0"/>
          </a:p>
          <a:p>
            <a:pPr lvl="1" eaLnBrk="1" hangingPunct="1">
              <a:buFont typeface="Wingdings" pitchFamily="2" charset="2"/>
              <a:buNone/>
              <a:defRPr/>
            </a:pPr>
            <a:r>
              <a:rPr lang="en-AU" sz="2400" b="1" dirty="0" smtClean="0">
                <a:solidFill>
                  <a:schemeClr val="accent1">
                    <a:lumMod val="50000"/>
                  </a:schemeClr>
                </a:solidFill>
                <a:latin typeface="Courier" charset="0"/>
              </a:rPr>
              <a:t>plaintext</a:t>
            </a:r>
            <a:r>
              <a:rPr lang="en-AU" sz="2400" dirty="0" smtClean="0">
                <a:latin typeface="Courier" charset="0"/>
              </a:rPr>
              <a:t>:   </a:t>
            </a:r>
            <a:r>
              <a:rPr lang="en-AU" sz="2400" dirty="0" err="1" smtClean="0">
                <a:latin typeface="Courier" charset="0"/>
              </a:rPr>
              <a:t>wearediscoveredsaveyourself</a:t>
            </a:r>
            <a:endParaRPr lang="en-AU" sz="2400" dirty="0" smtClean="0">
              <a:latin typeface="Courier" charset="0"/>
            </a:endParaRPr>
          </a:p>
          <a:p>
            <a:pPr lvl="1" eaLnBrk="1" hangingPunct="1">
              <a:buFont typeface="Wingdings" pitchFamily="2" charset="2"/>
              <a:buNone/>
              <a:defRPr/>
            </a:pPr>
            <a:r>
              <a:rPr lang="en-AU" sz="2400" b="1" dirty="0" smtClean="0">
                <a:solidFill>
                  <a:srgbClr val="FF9900"/>
                </a:solidFill>
                <a:latin typeface="Courier" charset="0"/>
              </a:rPr>
              <a:t>key</a:t>
            </a:r>
            <a:r>
              <a:rPr lang="en-AU" sz="2400" dirty="0" smtClean="0">
                <a:latin typeface="Courier" charset="0"/>
              </a:rPr>
              <a:t>:         </a:t>
            </a:r>
            <a:r>
              <a:rPr lang="en-AU" sz="2400" dirty="0" err="1" smtClean="0">
                <a:latin typeface="Courier" charset="0"/>
              </a:rPr>
              <a:t>deceptivedeceptivedeceptive</a:t>
            </a:r>
            <a:endParaRPr lang="en-AU" sz="2400" dirty="0" smtClean="0">
              <a:latin typeface="Courier" charset="0"/>
            </a:endParaRPr>
          </a:p>
          <a:p>
            <a:pPr lvl="1" eaLnBrk="1" hangingPunct="1">
              <a:buFont typeface="Wingdings" pitchFamily="2" charset="2"/>
              <a:buNone/>
              <a:defRPr/>
            </a:pPr>
            <a:r>
              <a:rPr lang="en-AU" sz="2400" b="1" dirty="0" smtClean="0">
                <a:solidFill>
                  <a:srgbClr val="FF0000"/>
                </a:solidFill>
                <a:latin typeface="Courier" charset="0"/>
              </a:rPr>
              <a:t>ciphertext</a:t>
            </a:r>
            <a:r>
              <a:rPr lang="en-AU" sz="2400" dirty="0" smtClean="0">
                <a:latin typeface="Courier" charset="0"/>
              </a:rPr>
              <a:t>:  </a:t>
            </a:r>
            <a:r>
              <a:rPr lang="en-AU" sz="2400" dirty="0" err="1" smtClean="0">
                <a:latin typeface="Courier" charset="0"/>
              </a:rPr>
              <a:t>zicvtwqngrzgvtwavzhcqyglmgj</a:t>
            </a:r>
            <a:r>
              <a:rPr lang="en-AU" sz="2400" dirty="0" smtClean="0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1509342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1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1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1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Security of </a:t>
            </a:r>
            <a:r>
              <a:rPr lang="en-AU" dirty="0" err="1" smtClean="0"/>
              <a:t>Vigenère</a:t>
            </a:r>
            <a:r>
              <a:rPr lang="en-AU" dirty="0" smtClean="0"/>
              <a:t> Cipher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 smtClean="0"/>
              <a:t>Much more secure than the ciphers we discussed earlier</a:t>
            </a:r>
          </a:p>
          <a:p>
            <a:pPr eaLnBrk="1" hangingPunct="1">
              <a:defRPr/>
            </a:pPr>
            <a:r>
              <a:rPr lang="en-US" sz="2400" dirty="0" smtClean="0"/>
              <a:t>Have multiple ciphertext letters for each plaintext letter</a:t>
            </a:r>
          </a:p>
          <a:p>
            <a:pPr eaLnBrk="1" hangingPunct="1">
              <a:defRPr/>
            </a:pPr>
            <a:r>
              <a:rPr lang="en-US" sz="2400" dirty="0" smtClean="0"/>
              <a:t>Hence letter frequencies are obscured</a:t>
            </a:r>
          </a:p>
          <a:p>
            <a:pPr eaLnBrk="1" hangingPunct="1">
              <a:defRPr/>
            </a:pPr>
            <a:r>
              <a:rPr lang="en-US" sz="2400" dirty="0" smtClean="0"/>
              <a:t>But not totally lost</a:t>
            </a:r>
          </a:p>
        </p:txBody>
      </p:sp>
    </p:spTree>
    <p:extLst>
      <p:ext uri="{BB962C8B-B14F-4D97-AF65-F5344CB8AC3E}">
        <p14:creationId xmlns="" xmlns:p14="http://schemas.microsoft.com/office/powerpoint/2010/main" val="262351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Security of </a:t>
            </a:r>
            <a:r>
              <a:rPr lang="en-AU" dirty="0" err="1" smtClean="0"/>
              <a:t>Vigenère</a:t>
            </a:r>
            <a:r>
              <a:rPr lang="en-AU" dirty="0" smtClean="0"/>
              <a:t> Ciphers</a:t>
            </a:r>
            <a:endParaRPr lang="en-AU" dirty="0" smtClean="0">
              <a:solidFill>
                <a:schemeClr val="tx1"/>
              </a:solidFill>
            </a:endParaRP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44545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Need to determine key size, since then can attack each </a:t>
            </a:r>
            <a:r>
              <a:rPr lang="en-AU" sz="2400" dirty="0" smtClean="0"/>
              <a:t>Caesar cipher</a:t>
            </a:r>
            <a:r>
              <a:rPr lang="en-US" sz="2400" dirty="0" smtClean="0"/>
              <a:t> </a:t>
            </a:r>
            <a:endParaRPr lang="en-AU" sz="24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AU" sz="2400" dirty="0" smtClean="0"/>
              <a:t>Repetitions in ciphertext give clues to period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AU" sz="2400" dirty="0" smtClean="0"/>
              <a:t>Find same plaintext an exact period apart which results in the same ciphertext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err="1" smtClean="0">
                <a:ea typeface="+mn-ea"/>
                <a:cs typeface="+mn-cs"/>
              </a:rPr>
              <a:t>E.g</a:t>
            </a:r>
            <a:r>
              <a:rPr lang="en-US" sz="2400" dirty="0" smtClean="0">
                <a:ea typeface="+mn-ea"/>
                <a:cs typeface="+mn-cs"/>
              </a:rPr>
              <a:t>, repeated “VTW” in previous example is at a distance of 9 </a:t>
            </a:r>
            <a:r>
              <a:rPr lang="en-US" sz="2400" dirty="0" smtClean="0"/>
              <a:t>(</a:t>
            </a:r>
            <a:r>
              <a:rPr lang="en-AU" sz="2400" dirty="0" err="1" smtClean="0">
                <a:latin typeface="Courier" charset="0"/>
              </a:rPr>
              <a:t>zic</a:t>
            </a:r>
            <a:r>
              <a:rPr lang="en-AU" sz="2400" dirty="0" err="1" smtClean="0">
                <a:solidFill>
                  <a:srgbClr val="FFC000"/>
                </a:solidFill>
                <a:latin typeface="Courier" charset="0"/>
              </a:rPr>
              <a:t>vtw</a:t>
            </a:r>
            <a:r>
              <a:rPr lang="en-AU" sz="2400" dirty="0" err="1" smtClean="0">
                <a:latin typeface="Courier" charset="0"/>
              </a:rPr>
              <a:t>qngrzg</a:t>
            </a:r>
            <a:r>
              <a:rPr lang="en-AU" sz="2400" dirty="0" err="1" smtClean="0">
                <a:solidFill>
                  <a:srgbClr val="FFC000"/>
                </a:solidFill>
                <a:latin typeface="Courier" charset="0"/>
              </a:rPr>
              <a:t>vtw</a:t>
            </a:r>
            <a:r>
              <a:rPr lang="en-AU" sz="2400" dirty="0" err="1" smtClean="0">
                <a:latin typeface="Courier" charset="0"/>
              </a:rPr>
              <a:t>avzhcqyglmgj</a:t>
            </a:r>
            <a:r>
              <a:rPr lang="en-US" sz="2400" dirty="0" smtClean="0"/>
              <a:t>)</a:t>
            </a:r>
          </a:p>
        </p:txBody>
      </p:sp>
    </p:spTree>
    <p:extLst>
      <p:ext uri="{BB962C8B-B14F-4D97-AF65-F5344CB8AC3E}">
        <p14:creationId xmlns="" xmlns:p14="http://schemas.microsoft.com/office/powerpoint/2010/main" val="151903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One-Time Pad</a:t>
            </a:r>
            <a:endParaRPr lang="en-AU" dirty="0" smtClean="0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AU" sz="2400" dirty="0" smtClean="0"/>
              <a:t>If a truly random key as long as the message is available, we can build an </a:t>
            </a:r>
            <a:r>
              <a:rPr lang="en-US" sz="2400" dirty="0" smtClean="0"/>
              <a:t>unbreakable cipher </a:t>
            </a:r>
            <a:r>
              <a:rPr lang="en-AU" sz="2400" dirty="0" smtClean="0"/>
              <a:t>called a one-time pad</a:t>
            </a:r>
          </a:p>
          <a:p>
            <a:pPr eaLnBrk="1" hangingPunct="1">
              <a:defRPr/>
            </a:pPr>
            <a:r>
              <a:rPr lang="en-US" sz="2400" dirty="0" smtClean="0"/>
              <a:t>It is unconditionally secure since ciphertext bears no statistical relationship to the plaintext</a:t>
            </a:r>
          </a:p>
        </p:txBody>
      </p:sp>
    </p:spTree>
    <p:extLst>
      <p:ext uri="{BB962C8B-B14F-4D97-AF65-F5344CB8AC3E}">
        <p14:creationId xmlns="" xmlns:p14="http://schemas.microsoft.com/office/powerpoint/2010/main" val="377724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One-Time Pad: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 smtClean="0"/>
              <a:t>Suppose that we are using a </a:t>
            </a:r>
            <a:r>
              <a:rPr lang="en-US" sz="2400" dirty="0" err="1" smtClean="0"/>
              <a:t>Vigenère</a:t>
            </a:r>
            <a:r>
              <a:rPr lang="en-US" sz="2400" dirty="0" smtClean="0"/>
              <a:t> scheme with 27 characters</a:t>
            </a:r>
          </a:p>
          <a:p>
            <a:pPr>
              <a:defRPr/>
            </a:pPr>
            <a:r>
              <a:rPr lang="en-US" sz="2400" dirty="0" smtClean="0"/>
              <a:t>Twenty-seventh character is the space character</a:t>
            </a:r>
          </a:p>
          <a:p>
            <a:pPr>
              <a:defRPr/>
            </a:pPr>
            <a:r>
              <a:rPr lang="en-US" sz="2400" dirty="0" smtClean="0"/>
              <a:t>The table of </a:t>
            </a:r>
            <a:r>
              <a:rPr lang="en-US" sz="2400" dirty="0" err="1" smtClean="0"/>
              <a:t>Vigenere</a:t>
            </a:r>
            <a:r>
              <a:rPr lang="en-US" sz="2400" dirty="0" smtClean="0"/>
              <a:t> cipher must be expanded to </a:t>
            </a:r>
          </a:p>
          <a:p>
            <a:pPr marL="0" indent="0">
              <a:buNone/>
              <a:defRPr/>
            </a:pPr>
            <a:r>
              <a:rPr lang="en-US" sz="2400" dirty="0"/>
              <a:t>	</a:t>
            </a:r>
            <a:r>
              <a:rPr lang="en-US" sz="2400" dirty="0" smtClean="0"/>
              <a:t>27 x 27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119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0" y="137160"/>
            <a:ext cx="9144000" cy="63627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One-Time Pad: Example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549275" y="1295400"/>
            <a:ext cx="8343900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200" dirty="0" smtClean="0"/>
              <a:t>Ciphertext</a:t>
            </a:r>
            <a:r>
              <a:rPr lang="en-US" sz="2400" dirty="0" smtClean="0"/>
              <a:t>:  </a:t>
            </a:r>
            <a:r>
              <a:rPr lang="en-US" sz="2400" dirty="0" err="1" smtClean="0"/>
              <a:t>ankyodkyurepfjbyojdsplreyiunofdoiuerfpluyts</a:t>
            </a:r>
            <a:endParaRPr lang="en-US" sz="2400" dirty="0" smtClean="0"/>
          </a:p>
          <a:p>
            <a:r>
              <a:rPr lang="en-US" sz="2200" dirty="0" smtClean="0"/>
              <a:t>Key</a:t>
            </a:r>
            <a:r>
              <a:rPr lang="en-US" sz="2400" dirty="0"/>
              <a:t>:           </a:t>
            </a:r>
            <a:endParaRPr lang="en-US" sz="2400" dirty="0" smtClean="0"/>
          </a:p>
          <a:p>
            <a:r>
              <a:rPr lang="en-US" sz="2200" dirty="0" err="1" smtClean="0"/>
              <a:t>pxlmvmsydofuyrvzwc</a:t>
            </a:r>
            <a:r>
              <a:rPr lang="en-US" sz="2200" dirty="0" smtClean="0"/>
              <a:t> </a:t>
            </a:r>
            <a:r>
              <a:rPr lang="en-US" sz="2200" dirty="0" err="1" smtClean="0"/>
              <a:t>tnlebnecvgdupahfzzlmnyih</a:t>
            </a:r>
            <a:endParaRPr lang="en-US" sz="2200" dirty="0" smtClean="0"/>
          </a:p>
          <a:p>
            <a:r>
              <a:rPr lang="en-US" sz="2200" dirty="0" smtClean="0"/>
              <a:t>Plaintext</a:t>
            </a:r>
            <a:r>
              <a:rPr lang="en-US" sz="2400" dirty="0" smtClean="0"/>
              <a:t>:    </a:t>
            </a:r>
          </a:p>
          <a:p>
            <a:r>
              <a:rPr lang="en-US" sz="2400" dirty="0" err="1" smtClean="0"/>
              <a:t>mr</a:t>
            </a:r>
            <a:r>
              <a:rPr lang="en-US" sz="2400" dirty="0" smtClean="0"/>
              <a:t> mustard with the candlestick in the hall</a:t>
            </a:r>
          </a:p>
          <a:p>
            <a:endParaRPr lang="en-US" sz="2400" dirty="0"/>
          </a:p>
          <a:p>
            <a:r>
              <a:rPr lang="en-US" sz="2200" dirty="0" smtClean="0"/>
              <a:t>Ciphertext</a:t>
            </a:r>
            <a:r>
              <a:rPr lang="en-US" sz="2400" dirty="0"/>
              <a:t>: </a:t>
            </a:r>
            <a:r>
              <a:rPr lang="en-US" sz="2400" dirty="0" err="1"/>
              <a:t>ankyodkyurepfjbyojdsplreyiunofdoiuerfpluyts</a:t>
            </a:r>
            <a:endParaRPr lang="en-US" sz="2400" dirty="0"/>
          </a:p>
          <a:p>
            <a:r>
              <a:rPr lang="en-US" sz="2200" dirty="0"/>
              <a:t>Key:	      </a:t>
            </a:r>
            <a:r>
              <a:rPr lang="en-US" sz="2200" dirty="0" err="1"/>
              <a:t>pftgpmiydgaxgoufhklllmhsqdqogtewbqfgyovuhwt</a:t>
            </a:r>
            <a:endParaRPr lang="en-US" sz="2200" dirty="0"/>
          </a:p>
          <a:p>
            <a:r>
              <a:rPr lang="en-US" sz="2200" dirty="0" smtClean="0"/>
              <a:t>Plaintext</a:t>
            </a:r>
            <a:r>
              <a:rPr lang="en-US" sz="2400" dirty="0"/>
              <a:t>:   </a:t>
            </a:r>
            <a:endParaRPr lang="en-US" sz="2400" dirty="0" smtClean="0"/>
          </a:p>
          <a:p>
            <a:r>
              <a:rPr lang="en-US" sz="2400" dirty="0" smtClean="0"/>
              <a:t>miss </a:t>
            </a:r>
            <a:r>
              <a:rPr lang="en-US" sz="2400" dirty="0"/>
              <a:t>scarlet with the knife in the library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3784364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9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89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89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89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Security of One Time Pad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6738" y="1295400"/>
            <a:ext cx="8001000" cy="4889500"/>
          </a:xfrm>
        </p:spPr>
        <p:txBody>
          <a:bodyPr/>
          <a:lstStyle/>
          <a:p>
            <a:pPr>
              <a:defRPr/>
            </a:pPr>
            <a:r>
              <a:rPr lang="en-US" sz="2400" dirty="0" smtClean="0"/>
              <a:t>Suppose that a cryptanalyst had managed to find these two keys </a:t>
            </a:r>
          </a:p>
          <a:p>
            <a:pPr>
              <a:defRPr/>
            </a:pPr>
            <a:r>
              <a:rPr lang="en-US" sz="2400" dirty="0" smtClean="0"/>
              <a:t>How to decide which is the correct key? </a:t>
            </a:r>
          </a:p>
          <a:p>
            <a:pPr>
              <a:defRPr/>
            </a:pPr>
            <a:r>
              <a:rPr lang="en-US" sz="2400" dirty="0" smtClean="0"/>
              <a:t>If the actual key were produced in a truly random fashion, none is more likely than the other </a:t>
            </a:r>
          </a:p>
          <a:p>
            <a:pPr>
              <a:defRPr/>
            </a:pPr>
            <a:r>
              <a:rPr lang="en-US" sz="2400" dirty="0" smtClean="0"/>
              <a:t>Given any plaintext of equal length to the ciphertext, there is a key that produces that plaintext 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60426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Security of One Time Pad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 smtClean="0"/>
              <a:t>An exhaustive  search of all possible keys ends up in many legible plaintexts, with no way of knowing which was the intended plaintext</a:t>
            </a:r>
          </a:p>
          <a:p>
            <a:pPr>
              <a:defRPr/>
            </a:pPr>
            <a:r>
              <a:rPr lang="en-US" sz="2400" dirty="0" smtClean="0"/>
              <a:t>Therefore, the code is unbreakable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6945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Problems with OTP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 smtClean="0"/>
              <a:t>Key must be as long as the plaintext</a:t>
            </a:r>
          </a:p>
          <a:p>
            <a:pPr lvl="1">
              <a:defRPr/>
            </a:pPr>
            <a:r>
              <a:rPr lang="en-US" sz="2400" dirty="0" smtClean="0"/>
              <a:t>Generating large quantities of random keys is an issue</a:t>
            </a:r>
          </a:p>
          <a:p>
            <a:pPr>
              <a:defRPr/>
            </a:pPr>
            <a:r>
              <a:rPr lang="en-US" sz="2400" dirty="0" smtClean="0"/>
              <a:t>Key cannot be repeated</a:t>
            </a:r>
          </a:p>
          <a:p>
            <a:pPr lvl="1">
              <a:defRPr/>
            </a:pPr>
            <a:r>
              <a:rPr lang="en-US" sz="2400" dirty="0" smtClean="0"/>
              <a:t>Distribution of keys is an even bigger issue</a:t>
            </a:r>
          </a:p>
          <a:p>
            <a:pPr>
              <a:defRPr/>
            </a:pPr>
            <a:r>
              <a:rPr lang="en-US" sz="2400" dirty="0" smtClean="0"/>
              <a:t>So, OTP is unbreakable but impractical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97842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AU" dirty="0" smtClean="0"/>
              <a:t>Transposition Ciphers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AU" sz="2400" dirty="0" smtClean="0"/>
              <a:t>Transposition Ciphers hide the message by rearranging the letter order</a:t>
            </a:r>
          </a:p>
          <a:p>
            <a:pPr>
              <a:defRPr/>
            </a:pPr>
            <a:r>
              <a:rPr lang="en-AU" sz="2400" dirty="0" smtClean="0"/>
              <a:t>No substitution takes place</a:t>
            </a:r>
          </a:p>
          <a:p>
            <a:pPr eaLnBrk="1" hangingPunct="1">
              <a:defRPr/>
            </a:pPr>
            <a:r>
              <a:rPr lang="en-AU" sz="2400" dirty="0" smtClean="0"/>
              <a:t>Relative letter frequency remains unchanged so these are good candidates for frequency analysis attack</a:t>
            </a:r>
          </a:p>
        </p:txBody>
      </p:sp>
    </p:spTree>
    <p:extLst>
      <p:ext uri="{BB962C8B-B14F-4D97-AF65-F5344CB8AC3E}">
        <p14:creationId xmlns="" xmlns:p14="http://schemas.microsoft.com/office/powerpoint/2010/main" val="270419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AU" dirty="0" smtClean="0"/>
              <a:t>Rail Fence Cipher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447800"/>
            <a:ext cx="8001000" cy="48895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AU" sz="2800" dirty="0" smtClean="0"/>
              <a:t>Write message letters out diagonally over a number of rows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AU" sz="2800" dirty="0" smtClean="0"/>
              <a:t>Then read off cipher row by row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err="1" smtClean="0"/>
              <a:t>Eg</a:t>
            </a:r>
            <a:r>
              <a:rPr lang="en-US" sz="2800" dirty="0" smtClean="0"/>
              <a:t>. Write message “Meet me after the toga party” as:</a:t>
            </a:r>
            <a:endParaRPr lang="en-AU" sz="28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AU" sz="2000" dirty="0" smtClean="0">
                <a:latin typeface="Courier New" pitchFamily="49" charset="0"/>
              </a:rPr>
              <a:t>m e m a t r h t g p r y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AU" sz="2000" dirty="0" smtClean="0">
                <a:latin typeface="Courier New" pitchFamily="49" charset="0"/>
              </a:rPr>
              <a:t> e t e f e t e o a </a:t>
            </a:r>
            <a:r>
              <a:rPr lang="en-AU" sz="2000" dirty="0" err="1" smtClean="0">
                <a:latin typeface="Courier New" pitchFamily="49" charset="0"/>
              </a:rPr>
              <a:t>a</a:t>
            </a:r>
            <a:r>
              <a:rPr lang="en-AU" sz="2000" dirty="0" smtClean="0">
                <a:latin typeface="Courier New" pitchFamily="49" charset="0"/>
              </a:rPr>
              <a:t> t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Giving ciphertext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AU" sz="2000" dirty="0" err="1" smtClean="0">
                <a:latin typeface="Courier New" pitchFamily="49" charset="0"/>
              </a:rPr>
              <a:t>mematrhtgpryetefeteoaat</a:t>
            </a:r>
            <a:endParaRPr lang="en-AU" sz="2000" dirty="0" smtClean="0">
              <a:latin typeface="Courier New" pitchFamily="49" charset="0"/>
            </a:endParaRPr>
          </a:p>
          <a:p>
            <a:pPr marL="342900" lvl="1" indent="-342900" eaLnBrk="1" hangingPunct="1">
              <a:lnSpc>
                <a:spcPct val="90000"/>
              </a:lnSpc>
              <a:buClr>
                <a:schemeClr val="hlink"/>
              </a:buClr>
              <a:buSzPct val="80000"/>
              <a:buFont typeface="Wingdings" pitchFamily="2" charset="2"/>
              <a:buChar char="Ø"/>
              <a:defRPr/>
            </a:pPr>
            <a:r>
              <a:rPr lang="en-US" dirty="0" smtClean="0">
                <a:ea typeface="+mn-ea"/>
                <a:cs typeface="+mn-cs"/>
              </a:rPr>
              <a:t>key=?</a:t>
            </a:r>
          </a:p>
          <a:p>
            <a:pPr marL="742950" lvl="2" indent="-342900" eaLnBrk="1" hangingPunct="1">
              <a:lnSpc>
                <a:spcPct val="90000"/>
              </a:lnSpc>
              <a:buClr>
                <a:schemeClr val="hlink"/>
              </a:buClr>
              <a:buSzPct val="80000"/>
              <a:buFont typeface="Wingdings" pitchFamily="2" charset="2"/>
              <a:buChar char="Ø"/>
              <a:defRPr/>
            </a:pPr>
            <a:r>
              <a:rPr lang="en-US" dirty="0" smtClean="0">
                <a:ea typeface="+mn-ea"/>
                <a:cs typeface="+mn-cs"/>
              </a:rPr>
              <a:t>Depth of rail fence (no. of rows)</a:t>
            </a:r>
          </a:p>
          <a:p>
            <a:pPr marL="342900" lvl="1" indent="-342900" eaLnBrk="1" hangingPunct="1">
              <a:lnSpc>
                <a:spcPct val="90000"/>
              </a:lnSpc>
              <a:buClr>
                <a:schemeClr val="hlink"/>
              </a:buClr>
              <a:buSzPct val="80000"/>
              <a:buFont typeface="Wingdings" pitchFamily="2" charset="2"/>
              <a:buChar char="Ø"/>
              <a:defRPr/>
            </a:pPr>
            <a:r>
              <a:rPr lang="en-US" dirty="0" smtClean="0">
                <a:ea typeface="+mn-ea"/>
                <a:cs typeface="+mn-cs"/>
              </a:rPr>
              <a:t>Easy to attack using frequency analysis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AU" sz="2000" dirty="0" smtClean="0">
              <a:latin typeface="Courier New" pitchFamily="49" charset="0"/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AU" sz="2000" dirty="0" smtClean="0">
              <a:latin typeface="Courier New" pitchFamily="49" charset="0"/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AU" sz="2400" dirty="0" smtClean="0"/>
          </a:p>
          <a:p>
            <a:pPr lvl="1" eaLnBrk="1" hangingPunct="1">
              <a:lnSpc>
                <a:spcPct val="90000"/>
              </a:lnSpc>
              <a:defRPr/>
            </a:pPr>
            <a:endParaRPr lang="en-AU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2100481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4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24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24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AU" smtClean="0"/>
              <a:t>Row Transposition Ciphers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dirty="0" smtClean="0"/>
              <a:t>A more complex transposition</a:t>
            </a:r>
            <a:endParaRPr lang="en-AU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AU" dirty="0" smtClean="0"/>
              <a:t>Write letters of message out in rows over a specified number of columns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AU" dirty="0" smtClean="0"/>
              <a:t>Then reorder the columns according to some key and read column by column</a:t>
            </a:r>
            <a:endParaRPr lang="en-AU" sz="3600" dirty="0" smtClean="0">
              <a:latin typeface="Courier New" pitchFamily="49" charset="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AU" sz="2000" dirty="0" smtClean="0">
                <a:latin typeface="Courier" charset="0"/>
              </a:rPr>
              <a:t>Key:         3 4 2 1 5 6 7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AU" sz="2000" dirty="0" smtClean="0">
                <a:latin typeface="Courier" charset="0"/>
              </a:rPr>
              <a:t>Plaintext : attack postponed until two am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AU" sz="2000" dirty="0" smtClean="0">
                <a:latin typeface="Courier" charset="0"/>
              </a:rPr>
              <a:t>Plaintext: 	a  t   </a:t>
            </a:r>
            <a:r>
              <a:rPr lang="en-AU" sz="2000" dirty="0" err="1" smtClean="0">
                <a:latin typeface="Courier" charset="0"/>
              </a:rPr>
              <a:t>t</a:t>
            </a:r>
            <a:r>
              <a:rPr lang="en-AU" sz="2000" dirty="0" smtClean="0">
                <a:latin typeface="Courier" charset="0"/>
              </a:rPr>
              <a:t>  a  c  k  p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AU" sz="2000" dirty="0" smtClean="0">
                <a:latin typeface="Courier" charset="0"/>
              </a:rPr>
              <a:t>               o  s   t  p  o  n  e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AU" sz="2000" dirty="0" smtClean="0">
                <a:latin typeface="Courier" charset="0"/>
              </a:rPr>
              <a:t>               d  u   n  t  </a:t>
            </a:r>
            <a:r>
              <a:rPr lang="en-AU" sz="2000" dirty="0" err="1" smtClean="0">
                <a:latin typeface="Courier" charset="0"/>
              </a:rPr>
              <a:t>i</a:t>
            </a:r>
            <a:r>
              <a:rPr lang="en-AU" sz="2000" dirty="0" smtClean="0">
                <a:latin typeface="Courier" charset="0"/>
              </a:rPr>
              <a:t>  l  t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AU" sz="2000" dirty="0" smtClean="0">
                <a:latin typeface="Courier" charset="0"/>
              </a:rPr>
              <a:t>               w  o   a  m  x  y  z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AU" sz="2000" dirty="0" err="1" smtClean="0">
                <a:latin typeface="Courier" charset="0"/>
              </a:rPr>
              <a:t>Ciphertext</a:t>
            </a:r>
            <a:r>
              <a:rPr lang="en-AU" sz="2000" dirty="0" smtClean="0">
                <a:latin typeface="Courier" charset="0"/>
              </a:rPr>
              <a:t>: </a:t>
            </a:r>
            <a:r>
              <a:rPr lang="en-AU" sz="2000" dirty="0" err="1" smtClean="0">
                <a:latin typeface="Courier" charset="0"/>
              </a:rPr>
              <a:t>ttnaaptmtsuoaodwcoixknlypetz</a:t>
            </a:r>
            <a:endParaRPr lang="en-AU" sz="2000" dirty="0" smtClean="0">
              <a:latin typeface="Courier" charset="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AU" sz="2400" dirty="0" smtClean="0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3803138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4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4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44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44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Product Ciphers</a:t>
            </a:r>
            <a:endParaRPr lang="en-AU" smtClean="0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282700"/>
            <a:ext cx="8001000" cy="48895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AU" sz="2800" dirty="0" smtClean="0"/>
              <a:t>Ciphers using either substitutions or transpositions are not secure because of language characteristics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AU" sz="2800" dirty="0" smtClean="0"/>
              <a:t>We can use combinations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AU" sz="2400" dirty="0" smtClean="0"/>
              <a:t>Two substitutions make a more complex substitution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AU" sz="2400" dirty="0" smtClean="0"/>
              <a:t>Two transpositions make more complex transposition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AU" sz="2400" dirty="0" smtClean="0"/>
              <a:t>But a substitution followed by a transposition makes a new much harder cipher (product cipher)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This is bridge from classical to modern ciphers</a:t>
            </a:r>
            <a:endParaRPr lang="en-AU" sz="2800" dirty="0" smtClean="0"/>
          </a:p>
          <a:p>
            <a:pPr eaLnBrk="1" hangingPunct="1">
              <a:lnSpc>
                <a:spcPct val="90000"/>
              </a:lnSpc>
              <a:defRPr/>
            </a:pPr>
            <a:endParaRPr lang="en-AU" sz="2800" dirty="0" smtClean="0"/>
          </a:p>
        </p:txBody>
      </p:sp>
    </p:spTree>
    <p:extLst>
      <p:ext uri="{BB962C8B-B14F-4D97-AF65-F5344CB8AC3E}">
        <p14:creationId xmlns="" xmlns:p14="http://schemas.microsoft.com/office/powerpoint/2010/main" val="204341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Autokey cipher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458200" cy="4525963"/>
          </a:xfrm>
        </p:spPr>
        <p:txBody>
          <a:bodyPr/>
          <a:lstStyle/>
          <a:p>
            <a:r>
              <a:rPr lang="en-US" altLang="en-US" smtClean="0"/>
              <a:t>Keyword is concatenated with plaintext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mtClean="0"/>
              <a:t>	key: deceptivewearediscoveredsav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mtClean="0"/>
              <a:t>	</a:t>
            </a:r>
          </a:p>
          <a:p>
            <a:r>
              <a:rPr lang="en-US" altLang="en-US" smtClean="0"/>
              <a:t>Also vulnerable to cryptanalysis</a:t>
            </a:r>
          </a:p>
          <a:p>
            <a:pPr lvl="1"/>
            <a:r>
              <a:rPr lang="en-US" altLang="en-US" smtClean="0"/>
              <a:t>Keyword and plaintext share the same frequency of letter</a:t>
            </a:r>
          </a:p>
          <a:p>
            <a:pPr lvl="1"/>
            <a:r>
              <a:rPr lang="en-US" altLang="en-US" smtClean="0"/>
              <a:t>Statistical technique can be applied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101C2E8-048F-4A0C-B23D-71663CBFFC64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22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45253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Hill Cipher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Encryption algo takes </a:t>
            </a:r>
            <a:r>
              <a:rPr lang="en-US" altLang="en-US" i="1" smtClean="0"/>
              <a:t>m</a:t>
            </a:r>
            <a:r>
              <a:rPr lang="en-US" altLang="en-US" smtClean="0"/>
              <a:t> plaintext letter and substitute for them </a:t>
            </a:r>
            <a:r>
              <a:rPr lang="en-US" altLang="en-US" i="1" smtClean="0"/>
              <a:t>m</a:t>
            </a:r>
            <a:r>
              <a:rPr lang="en-US" altLang="en-US" smtClean="0"/>
              <a:t> ciphertext letters</a:t>
            </a:r>
          </a:p>
          <a:p>
            <a:r>
              <a:rPr lang="en-US" altLang="en-US" smtClean="0"/>
              <a:t>The system can be describe as 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mtClean="0"/>
              <a:t>		C = KP mod 26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mtClean="0"/>
              <a:t>		P = K</a:t>
            </a:r>
            <a:r>
              <a:rPr lang="en-US" altLang="en-US" baseline="30000" smtClean="0"/>
              <a:t>-1</a:t>
            </a:r>
            <a:r>
              <a:rPr lang="en-US" altLang="en-US" smtClean="0"/>
              <a:t>C mod 26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 smtClean="0"/>
          </a:p>
          <a:p>
            <a:pPr>
              <a:buFont typeface="Arial" panose="020B0604020202020204" pitchFamily="34" charset="0"/>
              <a:buNone/>
            </a:pPr>
            <a:r>
              <a:rPr lang="en-US" altLang="en-US" smtClean="0"/>
              <a:t>	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1DE4AAB-983B-4DC0-8DD4-95B8E3E2CD24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23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49640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3"/>
          </a:xfrm>
        </p:spPr>
        <p:txBody>
          <a:bodyPr/>
          <a:lstStyle/>
          <a:p>
            <a:r>
              <a:rPr lang="en-US" altLang="en-US" smtClean="0"/>
              <a:t>Example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457200" y="834390"/>
            <a:ext cx="8229600" cy="6217920"/>
          </a:xfrm>
        </p:spPr>
        <p:txBody>
          <a:bodyPr/>
          <a:lstStyle/>
          <a:p>
            <a:r>
              <a:rPr lang="en-US" altLang="en-US" sz="2800" dirty="0" smtClean="0"/>
              <a:t>Consider the message 'ACT', and the key below (or GYBNQKURP in letters):</a:t>
            </a:r>
          </a:p>
          <a:p>
            <a:endParaRPr lang="en-US" altLang="en-US" dirty="0" smtClean="0"/>
          </a:p>
          <a:p>
            <a:pPr>
              <a:buFont typeface="Arial" panose="020B0604020202020204" pitchFamily="34" charset="0"/>
              <a:buNone/>
            </a:pPr>
            <a:endParaRPr lang="en-US" altLang="en-US" dirty="0" smtClean="0"/>
          </a:p>
          <a:p>
            <a:endParaRPr lang="en-US" altLang="en-US" sz="2800" dirty="0" smtClean="0"/>
          </a:p>
          <a:p>
            <a:r>
              <a:rPr lang="en-US" altLang="en-US" sz="2800" dirty="0" smtClean="0"/>
              <a:t>Since 'A' is 0, 'C' is 2 and 'T' is 19, the message is the vector:</a:t>
            </a:r>
          </a:p>
          <a:p>
            <a:endParaRPr lang="en-US" altLang="en-US" dirty="0" smtClean="0"/>
          </a:p>
          <a:p>
            <a:r>
              <a:rPr lang="en-US" altLang="en-US" sz="2800" dirty="0" smtClean="0"/>
              <a:t>Thus the enciphered vector is given by:</a:t>
            </a:r>
          </a:p>
          <a:p>
            <a:endParaRPr lang="en-US" altLang="en-US" sz="2800" dirty="0" smtClean="0"/>
          </a:p>
          <a:p>
            <a:endParaRPr lang="en-US" altLang="en-US" sz="2800" dirty="0" smtClean="0"/>
          </a:p>
          <a:p>
            <a:r>
              <a:rPr lang="en-US" altLang="en-US" sz="2800" dirty="0" smtClean="0"/>
              <a:t>which corresponds to a </a:t>
            </a:r>
            <a:r>
              <a:rPr lang="en-US" altLang="en-US" sz="2800" dirty="0" err="1" smtClean="0"/>
              <a:t>ciphertext</a:t>
            </a:r>
            <a:r>
              <a:rPr lang="en-US" altLang="en-US" sz="2800" dirty="0" smtClean="0"/>
              <a:t> of 'POH‘.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537FC1A-D55F-4B12-BF9F-E35C288298D0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24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30725" name="Picture 2" descr="\begin{pmatrix} 6 &amp; 24 &amp; 1 \\ 13 &amp; 16 &amp; 10 \\ 20 &amp; 17 &amp; 15 \end{pmatrix}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808162"/>
            <a:ext cx="167640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4" descr="\begin{pmatrix} 0 \\ 2 \\ 19 \end{pmatrix}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574098"/>
            <a:ext cx="6096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6" descr="\begin{pmatrix} 6 &amp; 24 &amp; 1 \\ 13 &amp; 16 &amp; 10 \\ 20 &amp; 17 &amp; 15 \end{pmatrix} \begin{pmatrix} 0 \\ 2 \\ 19 \end{pmatrix} = \begin{pmatrix} 67 \\ 222 \\ 319 \end{pmatrix} \equiv \begin{pmatrix} 15 \\ 14 \\ 7 \end{pmatrix} \pmod{26}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800" y="5150168"/>
            <a:ext cx="6502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974022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0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Row transposition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1676400"/>
          </a:xfrm>
        </p:spPr>
        <p:txBody>
          <a:bodyPr/>
          <a:lstStyle/>
          <a:p>
            <a:r>
              <a:rPr lang="en-US" altLang="en-US" smtClean="0"/>
              <a:t>Write message row by row in rectangle and read message column by column, but permute the order of column.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B5F686B-ADA8-41EA-81C1-BD75F0CD8A13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25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895600" y="2819400"/>
          <a:ext cx="2895599" cy="2181225"/>
        </p:xfrm>
        <a:graphic>
          <a:graphicData uri="http://schemas.openxmlformats.org/drawingml/2006/table">
            <a:tbl>
              <a:tblPr/>
              <a:tblGrid>
                <a:gridCol w="430040"/>
                <a:gridCol w="430040"/>
                <a:gridCol w="408537"/>
                <a:gridCol w="408537"/>
                <a:gridCol w="408537"/>
                <a:gridCol w="408537"/>
                <a:gridCol w="401371"/>
              </a:tblGrid>
              <a:tr h="39624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z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04800" y="51816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en-US" sz="3200" dirty="0">
                <a:latin typeface="+mn-lt"/>
                <a:cs typeface="+mn-cs"/>
              </a:rPr>
              <a:t>Ciphertext: </a:t>
            </a:r>
            <a:r>
              <a:rPr lang="en-US" sz="3200" dirty="0" err="1">
                <a:latin typeface="+mn-lt"/>
                <a:cs typeface="+mn-cs"/>
              </a:rPr>
              <a:t>eegv</a:t>
            </a:r>
            <a:r>
              <a:rPr lang="en-US" sz="3200" dirty="0">
                <a:latin typeface="+mn-lt"/>
                <a:cs typeface="+mn-cs"/>
              </a:rPr>
              <a:t> </a:t>
            </a:r>
            <a:r>
              <a:rPr lang="en-US" sz="3200" dirty="0" err="1">
                <a:latin typeface="+mn-lt"/>
                <a:cs typeface="+mn-cs"/>
              </a:rPr>
              <a:t>traw</a:t>
            </a:r>
            <a:r>
              <a:rPr lang="en-US" sz="3200" dirty="0">
                <a:latin typeface="+mn-lt"/>
                <a:cs typeface="+mn-cs"/>
              </a:rPr>
              <a:t> </a:t>
            </a:r>
            <a:r>
              <a:rPr lang="en-US" sz="3200" dirty="0" err="1">
                <a:latin typeface="+mn-lt"/>
                <a:cs typeface="+mn-cs"/>
              </a:rPr>
              <a:t>etoy</a:t>
            </a:r>
            <a:r>
              <a:rPr lang="en-US" sz="3200" dirty="0">
                <a:latin typeface="+mn-lt"/>
                <a:cs typeface="+mn-cs"/>
              </a:rPr>
              <a:t> </a:t>
            </a:r>
            <a:r>
              <a:rPr lang="en-US" sz="3200" dirty="0" err="1">
                <a:latin typeface="+mn-lt"/>
                <a:cs typeface="+mn-cs"/>
              </a:rPr>
              <a:t>mftt</a:t>
            </a:r>
            <a:r>
              <a:rPr lang="en-US" sz="3200" dirty="0">
                <a:latin typeface="+mn-lt"/>
                <a:cs typeface="+mn-cs"/>
              </a:rPr>
              <a:t> </a:t>
            </a:r>
            <a:r>
              <a:rPr lang="en-US" sz="3200" dirty="0" err="1">
                <a:latin typeface="+mn-lt"/>
                <a:cs typeface="+mn-cs"/>
              </a:rPr>
              <a:t>mtpx</a:t>
            </a:r>
            <a:r>
              <a:rPr lang="en-US" sz="3200" dirty="0">
                <a:latin typeface="+mn-lt"/>
                <a:cs typeface="+mn-cs"/>
              </a:rPr>
              <a:t> </a:t>
            </a:r>
            <a:r>
              <a:rPr lang="en-US" sz="3200" dirty="0" err="1">
                <a:latin typeface="+mn-lt"/>
                <a:cs typeface="+mn-cs"/>
              </a:rPr>
              <a:t>ehay</a:t>
            </a:r>
            <a:r>
              <a:rPr lang="en-US" sz="3200" dirty="0">
                <a:latin typeface="+mn-lt"/>
                <a:cs typeface="+mn-cs"/>
              </a:rPr>
              <a:t> </a:t>
            </a:r>
            <a:r>
              <a:rPr lang="en-US" sz="3200" dirty="0" err="1">
                <a:latin typeface="+mn-lt"/>
                <a:cs typeface="+mn-cs"/>
              </a:rPr>
              <a:t>aerz</a:t>
            </a:r>
            <a:r>
              <a:rPr lang="en-US" sz="3200" dirty="0">
                <a:latin typeface="+mn-lt"/>
                <a:cs typeface="+mn-cs"/>
              </a:rPr>
              <a:t> </a:t>
            </a: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None/>
              <a:defRPr/>
            </a:pPr>
            <a:endParaRPr lang="en-US" sz="320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8845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Row transposition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438400"/>
          </a:xfrm>
        </p:spPr>
        <p:txBody>
          <a:bodyPr/>
          <a:lstStyle/>
          <a:p>
            <a:r>
              <a:rPr lang="en-US" altLang="en-US" smtClean="0"/>
              <a:t>More than one stage of transposition is more secure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 smtClean="0"/>
          </a:p>
          <a:p>
            <a:pPr>
              <a:buFont typeface="Arial" panose="020B0604020202020204" pitchFamily="34" charset="0"/>
              <a:buNone/>
            </a:pPr>
            <a:r>
              <a:rPr lang="en-US" altLang="en-US" smtClean="0"/>
              <a:t>Ciphertext: eegv traw etoy mftt mtpx ehay aerz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514600" y="4114800"/>
          <a:ext cx="2590800" cy="2181225"/>
        </p:xfrm>
        <a:graphic>
          <a:graphicData uri="http://schemas.openxmlformats.org/drawingml/2006/table">
            <a:tbl>
              <a:tblPr/>
              <a:tblGrid>
                <a:gridCol w="384773"/>
                <a:gridCol w="384773"/>
                <a:gridCol w="365533"/>
                <a:gridCol w="365533"/>
                <a:gridCol w="365533"/>
                <a:gridCol w="365533"/>
                <a:gridCol w="359122"/>
              </a:tblGrid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z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08035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We discussed transposition ciphers and a couple of examples such as Rail Fence Cipher was discussed.</a:t>
            </a:r>
            <a:endParaRPr lang="en-US" sz="2400" dirty="0"/>
          </a:p>
          <a:p>
            <a:r>
              <a:rPr lang="en-US" sz="2400" dirty="0" smtClean="0"/>
              <a:t>We have also explored the Hill Cipher and have seen how this technique can ensure security.</a:t>
            </a:r>
          </a:p>
          <a:p>
            <a:pPr marL="0" indent="0"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355445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lecture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Our discussion on public key cryptography will continue and we will see some real life examples of this technique</a:t>
            </a:r>
          </a:p>
          <a:p>
            <a:r>
              <a:rPr lang="en-US" sz="2400" dirty="0" smtClean="0"/>
              <a:t>We will explore block ciphers and stream ciphers with </a:t>
            </a:r>
            <a:r>
              <a:rPr lang="en-US" sz="2400" smtClean="0"/>
              <a:t>some examples.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00657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8907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13924</TotalTime>
  <Words>1091</Words>
  <Application>Microsoft Office PowerPoint</Application>
  <PresentationFormat>On-screen Show (4:3)</PresentationFormat>
  <Paragraphs>246</Paragraphs>
  <Slides>29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os-8</vt:lpstr>
      <vt:lpstr>Slide 1</vt:lpstr>
      <vt:lpstr>Slide 2</vt:lpstr>
      <vt:lpstr>Summary of the previous lecture</vt:lpstr>
      <vt:lpstr>Outlines of today’s lecture</vt:lpstr>
      <vt:lpstr>Objectives</vt:lpstr>
      <vt:lpstr>Polyalphabetic Ciphers</vt:lpstr>
      <vt:lpstr>Vigenère Cipher</vt:lpstr>
      <vt:lpstr>Slide 8</vt:lpstr>
      <vt:lpstr>Example of Vigenère Cipher</vt:lpstr>
      <vt:lpstr>Security of Vigenère Cipher</vt:lpstr>
      <vt:lpstr>Security of Vigenère Ciphers</vt:lpstr>
      <vt:lpstr>One-Time Pad</vt:lpstr>
      <vt:lpstr>One-Time Pad: Example</vt:lpstr>
      <vt:lpstr>One-Time Pad: Example</vt:lpstr>
      <vt:lpstr>Security of One Time Pad</vt:lpstr>
      <vt:lpstr>Security of One Time Pad</vt:lpstr>
      <vt:lpstr>Problems with OTP</vt:lpstr>
      <vt:lpstr>Transposition Ciphers</vt:lpstr>
      <vt:lpstr>Rail Fence Cipher</vt:lpstr>
      <vt:lpstr>Row Transposition Ciphers</vt:lpstr>
      <vt:lpstr>Product Ciphers</vt:lpstr>
      <vt:lpstr>Autokey cipher</vt:lpstr>
      <vt:lpstr>Hill Cipher</vt:lpstr>
      <vt:lpstr>Example</vt:lpstr>
      <vt:lpstr>Row transposition</vt:lpstr>
      <vt:lpstr>Row transposition</vt:lpstr>
      <vt:lpstr>Summary of today’s lecture</vt:lpstr>
      <vt:lpstr>Next lecture topics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453</cp:revision>
  <cp:lastPrinted>2001-06-14T13:58:17Z</cp:lastPrinted>
  <dcterms:created xsi:type="dcterms:W3CDTF">2011-01-13T23:43:38Z</dcterms:created>
  <dcterms:modified xsi:type="dcterms:W3CDTF">2015-06-04T06:54:41Z</dcterms:modified>
</cp:coreProperties>
</file>