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7"/>
  </p:notesMasterIdLst>
  <p:handoutMasterIdLst>
    <p:handoutMasterId r:id="rId28"/>
  </p:handoutMasterIdLst>
  <p:sldIdLst>
    <p:sldId id="403" r:id="rId2"/>
    <p:sldId id="677" r:id="rId3"/>
    <p:sldId id="404" r:id="rId4"/>
    <p:sldId id="483" r:id="rId5"/>
    <p:sldId id="348" r:id="rId6"/>
    <p:sldId id="790" r:id="rId7"/>
    <p:sldId id="774" r:id="rId8"/>
    <p:sldId id="775" r:id="rId9"/>
    <p:sldId id="776" r:id="rId10"/>
    <p:sldId id="777" r:id="rId11"/>
    <p:sldId id="778" r:id="rId12"/>
    <p:sldId id="779" r:id="rId13"/>
    <p:sldId id="780" r:id="rId14"/>
    <p:sldId id="781" r:id="rId15"/>
    <p:sldId id="782" r:id="rId16"/>
    <p:sldId id="783" r:id="rId17"/>
    <p:sldId id="784" r:id="rId18"/>
    <p:sldId id="785" r:id="rId19"/>
    <p:sldId id="786" r:id="rId20"/>
    <p:sldId id="787" r:id="rId21"/>
    <p:sldId id="788" r:id="rId22"/>
    <p:sldId id="789" r:id="rId23"/>
    <p:sldId id="674" r:id="rId24"/>
    <p:sldId id="575" r:id="rId25"/>
    <p:sldId id="501" r:id="rId26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00"/>
    <a:srgbClr val="FF0000"/>
    <a:srgbClr val="CC3300"/>
    <a:srgbClr val="CC66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208" autoAdjust="0"/>
    <p:restoredTop sz="94660"/>
  </p:normalViewPr>
  <p:slideViewPr>
    <p:cSldViewPr snapToGrid="0">
      <p:cViewPr varScale="1">
        <p:scale>
          <a:sx n="62" d="100"/>
          <a:sy n="62" d="100"/>
        </p:scale>
        <p:origin x="-1488" y="-9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890DDA38-5E15-4458-AA02-5DB6EAB59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78650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B7D5C97-239A-4625-A264-D204ED0A6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25626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441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ABD850-4700-4834-844A-ECF334ECCD8C}" type="slidenum">
              <a:rPr lang="en-AU" altLang="en-US"/>
              <a:pPr/>
              <a:t>6</a:t>
            </a:fld>
            <a:endParaRPr lang="en-AU" alt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860425"/>
            <a:ext cx="4613275" cy="3460750"/>
          </a:xfrm>
          <a:ln cap="flat"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xmlns="" val="481836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7E2D95-035A-4BA9-B738-97C357CF644F}" type="slidenum">
              <a:rPr lang="en-AU" smtClean="0"/>
              <a:pPr/>
              <a:t>7</a:t>
            </a:fld>
            <a:endParaRPr lang="en-AU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xmlns="" val="1616044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3D1E77-F597-4243-B5B5-709757B1933C}" type="slidenum">
              <a:rPr lang="en-AU" smtClean="0"/>
              <a:pPr/>
              <a:t>10</a:t>
            </a:fld>
            <a:endParaRPr lang="en-AU" smtClean="0"/>
          </a:p>
        </p:txBody>
      </p:sp>
    </p:spTree>
    <p:extLst>
      <p:ext uri="{BB962C8B-B14F-4D97-AF65-F5344CB8AC3E}">
        <p14:creationId xmlns:p14="http://schemas.microsoft.com/office/powerpoint/2010/main" xmlns="" val="1979708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CD2657-83BE-4AAE-853F-330FC66D238D}" type="slidenum">
              <a:rPr lang="en-AU" smtClean="0"/>
              <a:pPr/>
              <a:t>11</a:t>
            </a:fld>
            <a:endParaRPr lang="en-AU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xmlns="" val="3216464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37C9CC-D80D-42E5-A16A-7B41B44A10B6}" type="slidenum">
              <a:rPr lang="en-AU" smtClean="0"/>
              <a:pPr/>
              <a:t>12</a:t>
            </a:fld>
            <a:endParaRPr lang="en-AU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9820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F4E6AA-2F44-4295-A624-36CBA8CF49E6}" type="slidenum">
              <a:rPr lang="en-AU" smtClean="0"/>
              <a:pPr/>
              <a:t>13</a:t>
            </a:fld>
            <a:endParaRPr lang="en-AU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47463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683016-4699-49E4-BC7D-9E4D207DADB9}" type="slidenum">
              <a:rPr lang="en-AU" smtClean="0"/>
              <a:pPr/>
              <a:t>14</a:t>
            </a:fld>
            <a:endParaRPr lang="en-AU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xmlns="" val="4083405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11B72F-5B03-4C30-98E6-3331E8BDA122}" type="slidenum">
              <a:rPr lang="en-AU" smtClean="0"/>
              <a:pPr/>
              <a:t>15</a:t>
            </a:fld>
            <a:endParaRPr lang="en-AU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xmlns="" val="1835384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2873E6-ADDA-40E1-B82C-55D639F6FBB6}" type="slidenum">
              <a:rPr lang="en-AU" smtClean="0"/>
              <a:pPr/>
              <a:t>17</a:t>
            </a:fld>
            <a:endParaRPr lang="en-AU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xmlns="" val="13655504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7C3205-1B27-4F97-8B96-6C3DB9BF586C}" type="slidenum">
              <a:rPr lang="en-AU" smtClean="0"/>
              <a:pPr/>
              <a:t>18</a:t>
            </a:fld>
            <a:endParaRPr lang="en-AU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0424486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EBA187-3F9C-4A31-ABE2-454C7EF753BC}" type="slidenum">
              <a:rPr lang="en-US" altLang="en-US" sz="130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25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8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8847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985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4536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162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40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39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447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5375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7382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27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883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Network Security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smtClean="0">
                <a:solidFill>
                  <a:schemeClr val="bg2">
                    <a:lumMod val="75000"/>
                  </a:schemeClr>
                </a:solidFill>
              </a:rPr>
              <a:t>Lecture 12</a:t>
            </a: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2800" dirty="0" smtClean="0">
                <a:solidFill>
                  <a:schemeClr val="bg2">
                    <a:lumMod val="75000"/>
                  </a:schemeClr>
                </a:solidFill>
              </a:rPr>
              <a:t>Presented by: Dr. Munam Ali Shah 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Part 2 (b)</a:t>
            </a:r>
          </a:p>
          <a:p>
            <a:pPr marL="0" indent="0" algn="ctr">
              <a:lnSpc>
                <a:spcPct val="150000"/>
              </a:lnSpc>
              <a:buNone/>
              <a:defRPr/>
            </a:pPr>
            <a:r>
              <a:rPr lang="en-US" altLang="en-US" sz="4400" dirty="0">
                <a:solidFill>
                  <a:srgbClr val="002060"/>
                </a:solidFill>
              </a:rPr>
              <a:t>Cryptography as a </a:t>
            </a:r>
            <a:r>
              <a:rPr lang="en-US" altLang="en-US" sz="4400" dirty="0" smtClean="0">
                <a:solidFill>
                  <a:srgbClr val="002060"/>
                </a:solidFill>
              </a:rPr>
              <a:t>Network Security </a:t>
            </a:r>
            <a:r>
              <a:rPr lang="en-US" altLang="en-US" sz="4400" dirty="0">
                <a:solidFill>
                  <a:srgbClr val="002060"/>
                </a:solidFill>
              </a:rPr>
              <a:t>T</a:t>
            </a:r>
            <a:r>
              <a:rPr lang="en-US" altLang="en-US" sz="4400" dirty="0" smtClean="0">
                <a:solidFill>
                  <a:srgbClr val="002060"/>
                </a:solidFill>
              </a:rPr>
              <a:t>ool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902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altLang="en-US" dirty="0" smtClean="0"/>
              <a:t>Summary of the previous lecture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2400" dirty="0" smtClean="0">
                <a:solidFill>
                  <a:schemeClr val="bg2">
                    <a:lumMod val="50000"/>
                  </a:schemeClr>
                </a:solidFill>
              </a:rPr>
              <a:t>We had overviewed the 3-dimensions of a cryptographic system, i.e., type of operation to transform the plain text into cipher text, number of keys used and the way in which plain text is processed</a:t>
            </a:r>
          </a:p>
          <a:p>
            <a:r>
              <a:rPr lang="en-GB" altLang="en-US" sz="2400" dirty="0" smtClean="0">
                <a:solidFill>
                  <a:schemeClr val="bg2">
                    <a:lumMod val="50000"/>
                  </a:schemeClr>
                </a:solidFill>
              </a:rPr>
              <a:t>We also discussed unconditional and computational security. One example of unconditional security is OTP</a:t>
            </a:r>
          </a:p>
          <a:p>
            <a:r>
              <a:rPr lang="en-GB" altLang="en-US" sz="2400" dirty="0" smtClean="0">
                <a:solidFill>
                  <a:schemeClr val="bg2">
                    <a:lumMod val="50000"/>
                  </a:schemeClr>
                </a:solidFill>
              </a:rPr>
              <a:t>The difference between Cryptanalysis and Brute Force attacks, were also discussed.</a:t>
            </a:r>
          </a:p>
          <a:p>
            <a:r>
              <a:rPr lang="en-GB" altLang="en-US" sz="2400" dirty="0" smtClean="0">
                <a:solidFill>
                  <a:schemeClr val="bg2">
                    <a:lumMod val="50000"/>
                  </a:schemeClr>
                </a:solidFill>
              </a:rPr>
              <a:t>And lastly, we practically perform cryptography through the Shift Cipher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427788"/>
            <a:ext cx="3275013" cy="41592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1938" y="6426200"/>
            <a:ext cx="3275012" cy="417513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40612"/>
            <a:ext cx="9239534" cy="576262"/>
          </a:xfrm>
        </p:spPr>
        <p:txBody>
          <a:bodyPr/>
          <a:lstStyle/>
          <a:p>
            <a:r>
              <a:rPr lang="en-GB" altLang="en-US" dirty="0" smtClean="0"/>
              <a:t>Outlines of today’s lecture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91440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2400" b="1" dirty="0" smtClean="0"/>
              <a:t>We will:</a:t>
            </a:r>
          </a:p>
          <a:p>
            <a:pPr marL="0" indent="0">
              <a:buNone/>
            </a:pPr>
            <a:endParaRPr lang="en-US" sz="2400" b="1" dirty="0" smtClean="0"/>
          </a:p>
          <a:p>
            <a:r>
              <a:rPr lang="en-US" sz="2400" dirty="0" smtClean="0"/>
              <a:t>Explore a couple of more examples of Shift Cipher</a:t>
            </a:r>
          </a:p>
          <a:p>
            <a:r>
              <a:rPr lang="en-US" sz="2400" dirty="0" smtClean="0"/>
              <a:t>Continue the discussion on Mono-alphabetic Cipher with an example will also be discussed</a:t>
            </a:r>
          </a:p>
          <a:p>
            <a:r>
              <a:rPr lang="en-US" sz="2400" dirty="0"/>
              <a:t>P</a:t>
            </a:r>
            <a:r>
              <a:rPr lang="en-US" sz="2400" dirty="0" smtClean="0"/>
              <a:t>erform a cryptanalysis on a cipher text to reveal the plain text.</a:t>
            </a:r>
          </a:p>
          <a:p>
            <a:pPr marL="0" indent="0">
              <a:buNone/>
            </a:pP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You would be able to present </a:t>
            </a:r>
            <a:r>
              <a:rPr lang="en-US" sz="2400" dirty="0" smtClean="0"/>
              <a:t>an </a:t>
            </a:r>
            <a:r>
              <a:rPr lang="en-US" sz="2400" dirty="0"/>
              <a:t>overview of </a:t>
            </a:r>
            <a:r>
              <a:rPr lang="en-US" sz="2400" dirty="0" smtClean="0"/>
              <a:t>more cryptographic schemes and you will understand the limitation of each scheme.</a:t>
            </a:r>
            <a:endParaRPr lang="en-US" sz="2400" dirty="0"/>
          </a:p>
          <a:p>
            <a:r>
              <a:rPr lang="en-US" sz="2400" dirty="0" smtClean="0"/>
              <a:t>You would be able to break the code </a:t>
            </a:r>
            <a:r>
              <a:rPr lang="en-US" sz="2400" smtClean="0"/>
              <a:t>(ideally..)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AU" altLang="en-US"/>
              <a:t>Concepts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AU" altLang="en-US" sz="2400" dirty="0"/>
              <a:t>A private key cipher is composed of two algorithms</a:t>
            </a:r>
          </a:p>
          <a:p>
            <a:pPr lvl="1"/>
            <a:r>
              <a:rPr lang="en-AU" altLang="en-US" sz="2400" dirty="0"/>
              <a:t>encryption algorithm E</a:t>
            </a:r>
          </a:p>
          <a:p>
            <a:pPr lvl="1"/>
            <a:r>
              <a:rPr lang="en-AU" altLang="en-US" sz="2400" dirty="0"/>
              <a:t>decryption algorithm D</a:t>
            </a:r>
          </a:p>
          <a:p>
            <a:r>
              <a:rPr lang="en-AU" altLang="en-US" sz="2400" dirty="0"/>
              <a:t>The same key K is used for encryption &amp; decryption</a:t>
            </a:r>
          </a:p>
          <a:p>
            <a:r>
              <a:rPr lang="en-AU" altLang="en-US" sz="2400" dirty="0"/>
              <a:t>K has to be distributed beforehand</a:t>
            </a:r>
          </a:p>
        </p:txBody>
      </p:sp>
    </p:spTree>
    <p:extLst>
      <p:ext uri="{BB962C8B-B14F-4D97-AF65-F5344CB8AC3E}">
        <p14:creationId xmlns:p14="http://schemas.microsoft.com/office/powerpoint/2010/main" xmlns="" val="309840319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dirty="0" smtClean="0"/>
              <a:t>Caesar Cipher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If each letter is assigned a number (a=0, z=25), Encryption/Decryption defined as: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AU" sz="2400" dirty="0" smtClean="0"/>
              <a:t>C = E(p) = (P + 3) mod (26)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AU" sz="2400" dirty="0" smtClean="0"/>
              <a:t>P = D(c) = (C – 3) mod (26)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Example:</a:t>
            </a:r>
            <a:endParaRPr lang="en-AU" sz="2400" dirty="0" smtClean="0"/>
          </a:p>
          <a:p>
            <a:pPr lvl="1">
              <a:lnSpc>
                <a:spcPct val="90000"/>
              </a:lnSpc>
              <a:buNone/>
              <a:defRPr/>
            </a:pPr>
            <a:r>
              <a:rPr lang="en-AU" sz="2400" dirty="0" smtClean="0">
                <a:latin typeface="Courier" charset="0"/>
              </a:rPr>
              <a:t>meet me after the toga party</a:t>
            </a:r>
          </a:p>
          <a:p>
            <a:pPr lvl="1">
              <a:lnSpc>
                <a:spcPct val="90000"/>
              </a:lnSpc>
              <a:buNone/>
              <a:defRPr/>
            </a:pPr>
            <a:r>
              <a:rPr lang="en-AU" sz="2400" dirty="0" err="1" smtClean="0">
                <a:latin typeface="Courier" charset="0"/>
              </a:rPr>
              <a:t>phhw</a:t>
            </a:r>
            <a:r>
              <a:rPr lang="en-AU" sz="2400" dirty="0" smtClean="0">
                <a:latin typeface="Courier" charset="0"/>
              </a:rPr>
              <a:t> ph </a:t>
            </a:r>
            <a:r>
              <a:rPr lang="en-AU" sz="2400" dirty="0" err="1" smtClean="0">
                <a:latin typeface="Courier" charset="0"/>
              </a:rPr>
              <a:t>diwhu</a:t>
            </a:r>
            <a:r>
              <a:rPr lang="en-AU" sz="2400" dirty="0" smtClean="0">
                <a:latin typeface="Courier" charset="0"/>
              </a:rPr>
              <a:t> </a:t>
            </a:r>
            <a:r>
              <a:rPr lang="en-AU" sz="2400" dirty="0" err="1" smtClean="0">
                <a:latin typeface="Courier" charset="0"/>
              </a:rPr>
              <a:t>wkh</a:t>
            </a:r>
            <a:r>
              <a:rPr lang="en-AU" sz="2400" dirty="0" smtClean="0">
                <a:latin typeface="Courier" charset="0"/>
              </a:rPr>
              <a:t> </a:t>
            </a:r>
            <a:r>
              <a:rPr lang="en-AU" sz="2400" dirty="0" err="1" smtClean="0">
                <a:latin typeface="Courier" charset="0"/>
              </a:rPr>
              <a:t>wrjd</a:t>
            </a:r>
            <a:r>
              <a:rPr lang="en-AU" sz="2400" dirty="0" smtClean="0">
                <a:latin typeface="Courier" charset="0"/>
              </a:rPr>
              <a:t> </a:t>
            </a:r>
            <a:r>
              <a:rPr lang="en-AU" sz="2400" dirty="0" err="1" smtClean="0">
                <a:latin typeface="Courier" charset="0"/>
              </a:rPr>
              <a:t>sduwb</a:t>
            </a:r>
            <a:endParaRPr lang="en-AU" sz="2400" dirty="0" smtClean="0">
              <a:latin typeface="Courier" charset="0"/>
            </a:endParaRPr>
          </a:p>
          <a:p>
            <a:pPr lvl="1" eaLnBrk="1" hangingPunct="1">
              <a:buFont typeface="Wingdings" pitchFamily="2" charset="2"/>
              <a:buNone/>
              <a:defRPr/>
            </a:pPr>
            <a:endParaRPr lang="en-AU" sz="1800" dirty="0" smtClean="0">
              <a:latin typeface="Courier New" pitchFamily="49" charset="0"/>
            </a:endParaRPr>
          </a:p>
          <a:p>
            <a:pPr eaLnBrk="1" hangingPunct="1">
              <a:defRPr/>
            </a:pPr>
            <a:endParaRPr lang="en-AU" sz="2000" dirty="0" smtClean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888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dirty="0" smtClean="0"/>
              <a:t>Caesar Cipher: Encryption Example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K</a:t>
            </a:r>
            <a:r>
              <a:rPr lang="en-US" i="1" dirty="0" smtClean="0"/>
              <a:t> </a:t>
            </a:r>
            <a:r>
              <a:rPr lang="en-US" dirty="0" smtClean="0"/>
              <a:t>= 7</a:t>
            </a:r>
          </a:p>
          <a:p>
            <a:pPr eaLnBrk="1" hangingPunct="1">
              <a:defRPr/>
            </a:pPr>
            <a:r>
              <a:rPr lang="en-US" dirty="0" smtClean="0"/>
              <a:t>P = Rome is the greatest empire</a:t>
            </a:r>
          </a:p>
          <a:p>
            <a:pPr eaLnBrk="1" hangingPunct="1">
              <a:defRPr/>
            </a:pPr>
            <a:r>
              <a:rPr lang="en-US" dirty="0" smtClean="0"/>
              <a:t>C = </a:t>
            </a:r>
            <a:r>
              <a:rPr lang="en-US" dirty="0" err="1" smtClean="0"/>
              <a:t>yvtl</a:t>
            </a:r>
            <a:r>
              <a:rPr lang="en-US" dirty="0" smtClean="0"/>
              <a:t> </a:t>
            </a:r>
            <a:r>
              <a:rPr lang="en-US" dirty="0" err="1" smtClean="0"/>
              <a:t>pz</a:t>
            </a:r>
            <a:r>
              <a:rPr lang="en-US" dirty="0" smtClean="0"/>
              <a:t> </a:t>
            </a:r>
            <a:r>
              <a:rPr lang="en-US" dirty="0" err="1" smtClean="0"/>
              <a:t>aol</a:t>
            </a:r>
            <a:r>
              <a:rPr lang="en-US" dirty="0" smtClean="0"/>
              <a:t> </a:t>
            </a:r>
            <a:r>
              <a:rPr lang="en-US" dirty="0" err="1" smtClean="0"/>
              <a:t>nylhalza</a:t>
            </a:r>
            <a:r>
              <a:rPr lang="en-US" dirty="0" smtClean="0"/>
              <a:t> </a:t>
            </a:r>
            <a:r>
              <a:rPr lang="en-US" dirty="0" err="1" smtClean="0"/>
              <a:t>ltwpyl</a:t>
            </a: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30319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AU" dirty="0" smtClean="0"/>
              <a:t>Caesar Cipher: Decryption Example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K = 7</a:t>
            </a:r>
          </a:p>
          <a:p>
            <a:pPr eaLnBrk="1" hangingPunct="1">
              <a:defRPr/>
            </a:pPr>
            <a:r>
              <a:rPr lang="en-US" sz="2400" dirty="0" smtClean="0"/>
              <a:t>C = </a:t>
            </a:r>
            <a:r>
              <a:rPr lang="en-US" sz="2400" dirty="0" err="1" smtClean="0"/>
              <a:t>yvtl</a:t>
            </a:r>
            <a:r>
              <a:rPr lang="en-US" sz="2400" dirty="0" smtClean="0"/>
              <a:t> </a:t>
            </a:r>
            <a:r>
              <a:rPr lang="en-US" sz="2400" dirty="0" err="1" smtClean="0"/>
              <a:t>dhz</a:t>
            </a:r>
            <a:r>
              <a:rPr lang="en-US" sz="2400" dirty="0" smtClean="0"/>
              <a:t> </a:t>
            </a:r>
            <a:r>
              <a:rPr lang="en-US" sz="2400" dirty="0" err="1" smtClean="0"/>
              <a:t>uva</a:t>
            </a:r>
            <a:r>
              <a:rPr lang="en-US" sz="2400" dirty="0" smtClean="0"/>
              <a:t> </a:t>
            </a:r>
            <a:r>
              <a:rPr lang="en-US" sz="2400" dirty="0" err="1" smtClean="0"/>
              <a:t>ibpsa</a:t>
            </a:r>
            <a:r>
              <a:rPr lang="en-US" sz="2400" dirty="0" smtClean="0"/>
              <a:t> </a:t>
            </a:r>
            <a:r>
              <a:rPr lang="en-US" sz="2400" dirty="0" err="1" smtClean="0"/>
              <a:t>pu</a:t>
            </a:r>
            <a:r>
              <a:rPr lang="en-US" sz="2400" dirty="0" smtClean="0"/>
              <a:t> h </a:t>
            </a:r>
            <a:r>
              <a:rPr lang="en-US" sz="2400" dirty="0" err="1" smtClean="0"/>
              <a:t>khf</a:t>
            </a:r>
            <a:endParaRPr lang="en-US" sz="2400" dirty="0" smtClean="0"/>
          </a:p>
          <a:p>
            <a:pPr eaLnBrk="1" hangingPunct="1">
              <a:defRPr/>
            </a:pPr>
            <a:r>
              <a:rPr lang="en-US" sz="2400" dirty="0" smtClean="0"/>
              <a:t>P = Rome was not built in a day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63603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277813"/>
            <a:ext cx="9144000" cy="576262"/>
          </a:xfrm>
        </p:spPr>
        <p:txBody>
          <a:bodyPr/>
          <a:lstStyle/>
          <a:p>
            <a:pPr>
              <a:defRPr/>
            </a:pPr>
            <a:r>
              <a:rPr lang="en-AU" dirty="0" smtClean="0"/>
              <a:t>Caesar Cipher: Decryption with Unknown Key 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738" y="1492250"/>
            <a:ext cx="8196262" cy="48895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C=tfnriujuzvdrepkzdvjsvwfivkyvziuvrkyjkyvmrczrekevmvikrjkvfwuvrkyslkfetv</a:t>
            </a:r>
          </a:p>
          <a:p>
            <a:pPr eaLnBrk="1" hangingPunct="1">
              <a:defRPr/>
            </a:pPr>
            <a:r>
              <a:rPr lang="en-US" dirty="0" err="1" smtClean="0"/>
              <a:t>tfnriuj</a:t>
            </a:r>
            <a:r>
              <a:rPr lang="en-US" dirty="0" smtClean="0"/>
              <a:t> </a:t>
            </a:r>
            <a:r>
              <a:rPr lang="en-US" dirty="0" err="1" smtClean="0"/>
              <a:t>uzv</a:t>
            </a:r>
            <a:r>
              <a:rPr lang="en-US" dirty="0" smtClean="0"/>
              <a:t> </a:t>
            </a:r>
            <a:r>
              <a:rPr lang="en-US" dirty="0" err="1" smtClean="0"/>
              <a:t>drep</a:t>
            </a:r>
            <a:r>
              <a:rPr lang="en-US" dirty="0" smtClean="0"/>
              <a:t> </a:t>
            </a:r>
            <a:r>
              <a:rPr lang="en-US" dirty="0" err="1" smtClean="0"/>
              <a:t>kzdvj</a:t>
            </a:r>
            <a:r>
              <a:rPr lang="en-US" dirty="0" smtClean="0"/>
              <a:t> </a:t>
            </a:r>
            <a:r>
              <a:rPr lang="en-US" dirty="0" err="1" smtClean="0"/>
              <a:t>svwfiv</a:t>
            </a:r>
            <a:r>
              <a:rPr lang="en-US" dirty="0" smtClean="0"/>
              <a:t> </a:t>
            </a:r>
            <a:r>
              <a:rPr lang="en-US" dirty="0" err="1" smtClean="0"/>
              <a:t>kyvzi</a:t>
            </a:r>
            <a:r>
              <a:rPr lang="en-US" dirty="0" smtClean="0"/>
              <a:t> </a:t>
            </a:r>
            <a:r>
              <a:rPr lang="en-US" dirty="0" err="1" smtClean="0"/>
              <a:t>uvrkyj</a:t>
            </a:r>
            <a:r>
              <a:rPr lang="en-US" dirty="0" smtClean="0"/>
              <a:t>; </a:t>
            </a:r>
            <a:r>
              <a:rPr lang="en-US" dirty="0" err="1" smtClean="0"/>
              <a:t>kyv</a:t>
            </a:r>
            <a:r>
              <a:rPr lang="en-US" dirty="0" smtClean="0"/>
              <a:t> </a:t>
            </a:r>
            <a:r>
              <a:rPr lang="en-US" dirty="0" err="1" smtClean="0"/>
              <a:t>mrczrek</a:t>
            </a:r>
            <a:r>
              <a:rPr lang="en-US" dirty="0" smtClean="0"/>
              <a:t> </a:t>
            </a:r>
            <a:r>
              <a:rPr lang="en-US" dirty="0" err="1" smtClean="0"/>
              <a:t>evmvi</a:t>
            </a:r>
            <a:r>
              <a:rPr lang="en-US" dirty="0" smtClean="0"/>
              <a:t> </a:t>
            </a:r>
            <a:r>
              <a:rPr lang="en-US" dirty="0" err="1" smtClean="0"/>
              <a:t>krjkv</a:t>
            </a:r>
            <a:r>
              <a:rPr lang="en-US" dirty="0" smtClean="0"/>
              <a:t> </a:t>
            </a:r>
            <a:r>
              <a:rPr lang="en-US" dirty="0" err="1" smtClean="0"/>
              <a:t>fw</a:t>
            </a:r>
            <a:r>
              <a:rPr lang="en-US" dirty="0" smtClean="0"/>
              <a:t> </a:t>
            </a:r>
            <a:r>
              <a:rPr lang="en-US" dirty="0" err="1" smtClean="0"/>
              <a:t>uvrky</a:t>
            </a:r>
            <a:r>
              <a:rPr lang="en-US" dirty="0" smtClean="0"/>
              <a:t> </a:t>
            </a:r>
            <a:r>
              <a:rPr lang="en-US" dirty="0" err="1" smtClean="0"/>
              <a:t>slk</a:t>
            </a:r>
            <a:r>
              <a:rPr lang="en-US" dirty="0" smtClean="0"/>
              <a:t> </a:t>
            </a:r>
            <a:r>
              <a:rPr lang="en-US" dirty="0" err="1" smtClean="0"/>
              <a:t>fetv</a:t>
            </a:r>
            <a:endParaRPr lang="en-US" dirty="0" smtClean="0"/>
          </a:p>
          <a:p>
            <a:pPr eaLnBrk="1" hangingPunct="1">
              <a:buSzPts val="2500"/>
              <a:buFont typeface="Wingdings"/>
              <a:buChar char="Ø"/>
              <a:defRPr/>
            </a:pPr>
            <a:r>
              <a:rPr lang="en-US" dirty="0" smtClean="0"/>
              <a:t>P = Cowards die many times before their deaths; the valiant never taste of death but once. (</a:t>
            </a:r>
            <a:r>
              <a:rPr lang="en-US" i="1" dirty="0" smtClean="0"/>
              <a:t>K</a:t>
            </a:r>
            <a:r>
              <a:rPr lang="en-US" dirty="0" smtClean="0"/>
              <a:t> = 17)</a:t>
            </a:r>
          </a:p>
          <a:p>
            <a:pPr lvl="1" eaLnBrk="1" hangingPunct="1">
              <a:defRPr/>
            </a:pPr>
            <a:r>
              <a:rPr lang="en-US" i="1" dirty="0" smtClean="0"/>
              <a:t>Julius Caesar </a:t>
            </a:r>
            <a:r>
              <a:rPr lang="en-US" dirty="0" smtClean="0"/>
              <a:t>by William Shakespeare</a:t>
            </a:r>
          </a:p>
          <a:p>
            <a:pPr eaLnBrk="1" hangingPunct="1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17878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smtClean="0"/>
              <a:t>Cryptanalysis of Caesar Cipher 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sz="2400" dirty="0" smtClean="0"/>
              <a:t>Only have 26 possible ciphers </a:t>
            </a:r>
          </a:p>
          <a:p>
            <a:pPr lvl="1" eaLnBrk="1" hangingPunct="1">
              <a:defRPr/>
            </a:pPr>
            <a:r>
              <a:rPr lang="en-AU" sz="2400" dirty="0" smtClean="0"/>
              <a:t>A maps to A,B,..Z </a:t>
            </a:r>
          </a:p>
          <a:p>
            <a:pPr eaLnBrk="1" hangingPunct="1">
              <a:defRPr/>
            </a:pPr>
            <a:r>
              <a:rPr lang="en-AU" sz="2400" dirty="0" smtClean="0"/>
              <a:t>Could simply try each in turn </a:t>
            </a:r>
          </a:p>
          <a:p>
            <a:pPr eaLnBrk="1" hangingPunct="1">
              <a:defRPr/>
            </a:pPr>
            <a:r>
              <a:rPr lang="en-AU" sz="2400" dirty="0" smtClean="0"/>
              <a:t>A brute force search </a:t>
            </a:r>
          </a:p>
          <a:p>
            <a:pPr eaLnBrk="1" hangingPunct="1">
              <a:defRPr/>
            </a:pPr>
            <a:r>
              <a:rPr lang="en-AU" sz="2400" dirty="0" smtClean="0"/>
              <a:t>Given ciphertext, just try all shifts of letters</a:t>
            </a:r>
          </a:p>
          <a:p>
            <a:pPr eaLnBrk="1" hangingPunct="1">
              <a:defRPr/>
            </a:pPr>
            <a:r>
              <a:rPr lang="en-US" sz="2400" dirty="0" smtClean="0"/>
              <a:t>Do need to recognize when have plaintext</a:t>
            </a:r>
            <a:endParaRPr lang="en-AU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95140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smtClean="0"/>
              <a:t>Monoalphabetic Cipher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38300"/>
            <a:ext cx="8229600" cy="44545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AU" sz="2400" dirty="0" smtClean="0"/>
              <a:t>Instead of substituting each letter in a sequential order (shift), substitute the letters arbitrarily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AU" sz="2400" dirty="0" smtClean="0"/>
              <a:t>Each plaintext letter maps to a unique ciphertext letter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AU" sz="2400" dirty="0" smtClean="0"/>
              <a:t>Hence key is 26 letters long </a:t>
            </a:r>
            <a:endParaRPr lang="en-AU" sz="2400" dirty="0" smtClean="0"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AU" sz="2400" dirty="0" smtClean="0">
              <a:latin typeface="Courier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AU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61567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smtClean="0"/>
              <a:t>Monoalphabetic Cipher Security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sz="2400" dirty="0" smtClean="0"/>
              <a:t>How many total keys are there?</a:t>
            </a:r>
          </a:p>
          <a:p>
            <a:pPr lvl="1">
              <a:defRPr/>
            </a:pPr>
            <a:r>
              <a:rPr lang="en-AU" sz="2400" dirty="0" smtClean="0"/>
              <a:t>26! = 4 x 10</a:t>
            </a:r>
            <a:r>
              <a:rPr lang="en-AU" sz="2400" baseline="30000" dirty="0" smtClean="0"/>
              <a:t>26</a:t>
            </a:r>
            <a:r>
              <a:rPr lang="en-AU" sz="2400" dirty="0" smtClean="0"/>
              <a:t> keys </a:t>
            </a:r>
          </a:p>
          <a:p>
            <a:pPr eaLnBrk="1" hangingPunct="1">
              <a:defRPr/>
            </a:pPr>
            <a:r>
              <a:rPr lang="en-AU" sz="2400" dirty="0" smtClean="0"/>
              <a:t>With so many keys, is it secure?</a:t>
            </a:r>
          </a:p>
          <a:p>
            <a:pPr lvl="1">
              <a:defRPr/>
            </a:pPr>
            <a:r>
              <a:rPr lang="en-AU" sz="2400" dirty="0" smtClean="0">
                <a:solidFill>
                  <a:srgbClr val="FF0000"/>
                </a:solidFill>
              </a:rPr>
              <a:t>No</a:t>
            </a:r>
            <a:r>
              <a:rPr lang="en-AU" sz="2400" dirty="0" smtClean="0"/>
              <a:t> </a:t>
            </a:r>
          </a:p>
          <a:p>
            <a:pPr eaLnBrk="1" hangingPunct="1">
              <a:defRPr/>
            </a:pPr>
            <a:r>
              <a:rPr lang="en-AU" sz="2400" dirty="0" smtClean="0"/>
              <a:t>It is secure against brute force attack but p</a:t>
            </a:r>
            <a:r>
              <a:rPr lang="en-US" sz="2400" dirty="0" err="1" smtClean="0"/>
              <a:t>roblem</a:t>
            </a:r>
            <a:r>
              <a:rPr lang="en-US" sz="2400" dirty="0" smtClean="0"/>
              <a:t> lies in language characteristics</a:t>
            </a:r>
          </a:p>
          <a:p>
            <a:pPr lvl="1">
              <a:defRPr/>
            </a:pPr>
            <a:r>
              <a:rPr lang="en-US" sz="2400" dirty="0" smtClean="0"/>
              <a:t>Called frequency analysis attack</a:t>
            </a:r>
            <a:endParaRPr lang="en-AU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85807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" y="277813"/>
            <a:ext cx="8515350" cy="576262"/>
          </a:xfrm>
        </p:spPr>
        <p:txBody>
          <a:bodyPr/>
          <a:lstStyle/>
          <a:p>
            <a:pPr eaLnBrk="1" hangingPunct="1">
              <a:defRPr/>
            </a:pPr>
            <a:r>
              <a:rPr lang="en-AU" dirty="0" smtClean="0"/>
              <a:t>Language Redundancy and Cryptanalysis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sz="2800" dirty="0" smtClean="0"/>
              <a:t>Human languages are redundant </a:t>
            </a:r>
          </a:p>
          <a:p>
            <a:pPr eaLnBrk="1" hangingPunct="1">
              <a:defRPr/>
            </a:pPr>
            <a:r>
              <a:rPr lang="en-AU" sz="2800" dirty="0" err="1" smtClean="0"/>
              <a:t>Thats</a:t>
            </a:r>
            <a:r>
              <a:rPr lang="en-AU" sz="2800" dirty="0" smtClean="0"/>
              <a:t> why we can compress text files</a:t>
            </a:r>
          </a:p>
          <a:p>
            <a:pPr eaLnBrk="1" hangingPunct="1">
              <a:defRPr/>
            </a:pPr>
            <a:r>
              <a:rPr lang="en-AU" sz="2800" dirty="0" smtClean="0"/>
              <a:t>Letters are not equally commonly used </a:t>
            </a:r>
          </a:p>
          <a:p>
            <a:pPr eaLnBrk="1" hangingPunct="1">
              <a:defRPr/>
            </a:pPr>
            <a:r>
              <a:rPr lang="en-AU" sz="2800" dirty="0" smtClean="0"/>
              <a:t>Which is the most common letter?</a:t>
            </a:r>
          </a:p>
          <a:p>
            <a:pPr lvl="1">
              <a:defRPr/>
            </a:pPr>
            <a:r>
              <a:rPr lang="en-AU" sz="2400" dirty="0" smtClean="0"/>
              <a:t>E </a:t>
            </a:r>
          </a:p>
          <a:p>
            <a:pPr>
              <a:defRPr/>
            </a:pPr>
            <a:r>
              <a:rPr lang="en-AU" sz="2800" dirty="0" smtClean="0"/>
              <a:t>Which is the least common letter?</a:t>
            </a:r>
          </a:p>
          <a:p>
            <a:pPr lvl="1">
              <a:defRPr/>
            </a:pPr>
            <a:r>
              <a:rPr lang="en-AU" sz="2400" dirty="0" smtClean="0"/>
              <a:t>Z </a:t>
            </a:r>
          </a:p>
          <a:p>
            <a:pPr lvl="1" eaLnBrk="1" hangingPunct="1">
              <a:defRPr/>
            </a:pPr>
            <a:endParaRPr lang="en-AU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1762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smtClean="0"/>
              <a:t>English Letter Frequencies</a:t>
            </a:r>
          </a:p>
        </p:txBody>
      </p:sp>
      <p:pic>
        <p:nvPicPr>
          <p:cNvPr id="2662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00979" y="1211580"/>
            <a:ext cx="8959042" cy="5474970"/>
          </a:xfrm>
          <a:noFill/>
        </p:spPr>
      </p:pic>
    </p:spTree>
    <p:extLst>
      <p:ext uri="{BB962C8B-B14F-4D97-AF65-F5344CB8AC3E}">
        <p14:creationId xmlns:p14="http://schemas.microsoft.com/office/powerpoint/2010/main" xmlns="" val="85123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470" y="277813"/>
            <a:ext cx="8355330" cy="576262"/>
          </a:xfrm>
        </p:spPr>
        <p:txBody>
          <a:bodyPr/>
          <a:lstStyle/>
          <a:p>
            <a:r>
              <a:rPr lang="en-AU" dirty="0" smtClean="0"/>
              <a:t>Language Redundancy and Cryptanalysis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AU" sz="2800" dirty="0" smtClean="0"/>
              <a:t>Have tables of single, double &amp; triple letter frequencies for various languages</a:t>
            </a:r>
          </a:p>
          <a:p>
            <a:pPr>
              <a:defRPr/>
            </a:pPr>
            <a:r>
              <a:rPr lang="en-AU" sz="2800" dirty="0" smtClean="0"/>
              <a:t>Which is the most common </a:t>
            </a:r>
            <a:r>
              <a:rPr lang="en-AU" sz="2800" dirty="0" err="1" smtClean="0"/>
              <a:t>digram</a:t>
            </a:r>
            <a:r>
              <a:rPr lang="en-AU" sz="2800" dirty="0" smtClean="0"/>
              <a:t>?</a:t>
            </a:r>
          </a:p>
          <a:p>
            <a:pPr lvl="1">
              <a:defRPr/>
            </a:pPr>
            <a:r>
              <a:rPr lang="en-AU" sz="2400" dirty="0" smtClean="0"/>
              <a:t>TH </a:t>
            </a:r>
          </a:p>
          <a:p>
            <a:pPr>
              <a:defRPr/>
            </a:pPr>
            <a:r>
              <a:rPr lang="en-AU" sz="2800" dirty="0" smtClean="0"/>
              <a:t>Which is the most common trigram?</a:t>
            </a:r>
          </a:p>
          <a:p>
            <a:pPr lvl="1">
              <a:defRPr/>
            </a:pPr>
            <a:r>
              <a:rPr lang="en-AU" sz="2400" dirty="0" smtClean="0"/>
              <a:t>THE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329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smtClean="0"/>
              <a:t>Use in Cryptanalysis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5040312"/>
          </a:xfrm>
        </p:spPr>
        <p:txBody>
          <a:bodyPr/>
          <a:lstStyle/>
          <a:p>
            <a:pPr eaLnBrk="1" hangingPunct="1">
              <a:defRPr/>
            </a:pPr>
            <a:r>
              <a:rPr lang="en-AU" sz="2800" dirty="0" smtClean="0"/>
              <a:t>Key concept – mono-alphabetic substitution ciphers do not change relative letter frequencies </a:t>
            </a:r>
          </a:p>
          <a:p>
            <a:pPr>
              <a:defRPr/>
            </a:pPr>
            <a:r>
              <a:rPr lang="en-AU" sz="2800" dirty="0" smtClean="0"/>
              <a:t>Each occurrence of a particular plaintext letter maps to the same ciphertext letter </a:t>
            </a:r>
          </a:p>
          <a:p>
            <a:pPr eaLnBrk="1" hangingPunct="1">
              <a:defRPr/>
            </a:pPr>
            <a:r>
              <a:rPr lang="en-AU" sz="2800" dirty="0" smtClean="0"/>
              <a:t>So attack is easy:</a:t>
            </a:r>
          </a:p>
          <a:p>
            <a:pPr lvl="1">
              <a:defRPr/>
            </a:pPr>
            <a:r>
              <a:rPr lang="en-AU" sz="2400" dirty="0" smtClean="0"/>
              <a:t>Calculate letter frequencies for ciphertext</a:t>
            </a:r>
          </a:p>
          <a:p>
            <a:pPr lvl="1">
              <a:defRPr/>
            </a:pPr>
            <a:r>
              <a:rPr lang="en-AU" sz="2400" dirty="0" smtClean="0"/>
              <a:t>Compare counts/plots against known values </a:t>
            </a:r>
          </a:p>
        </p:txBody>
      </p:sp>
    </p:spTree>
    <p:extLst>
      <p:ext uri="{BB962C8B-B14F-4D97-AF65-F5344CB8AC3E}">
        <p14:creationId xmlns:p14="http://schemas.microsoft.com/office/powerpoint/2010/main" xmlns="" val="418530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Example Cryptanalysis</a:t>
            </a:r>
            <a:endParaRPr lang="en-AU" dirty="0" smtClean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Given ciphertext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AU" sz="2200" dirty="0" smtClean="0">
                <a:latin typeface="Courier New" pitchFamily="49" charset="0"/>
              </a:rPr>
              <a:t>	uzqsovuohxmopvgpozpevsgzwszopfpesxudbmetsxaizvuephzhzshzowsfpappdtsvpquzwymxuzuhsxepyepopdzszufpombzwpfupzhmdjudtmohmq</a:t>
            </a: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Frequency Analysis</a:t>
            </a:r>
            <a:endParaRPr lang="en-AU" sz="1800" dirty="0" smtClean="0">
              <a:latin typeface="Courier New" pitchFamily="49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19200" y="3657600"/>
          <a:ext cx="6858000" cy="2311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43050"/>
                <a:gridCol w="1200150"/>
                <a:gridCol w="1371600"/>
                <a:gridCol w="1371600"/>
                <a:gridCol w="1371600"/>
              </a:tblGrid>
              <a:tr h="457200"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P   13.33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H   5.83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F   3.33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/>
                        <a:t>B   1.67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C   0.00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800" dirty="0" smtClean="0"/>
                        <a:t>Z </a:t>
                      </a:r>
                      <a:r>
                        <a:rPr lang="en-US" sz="1800" dirty="0" smtClean="0"/>
                        <a:t>  </a:t>
                      </a:r>
                      <a:r>
                        <a:rPr lang="pl-PL" sz="1800" dirty="0" smtClean="0"/>
                        <a:t>11.67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 smtClean="0"/>
                        <a:t>D </a:t>
                      </a:r>
                      <a:r>
                        <a:rPr lang="en-US" sz="1800" dirty="0" smtClean="0"/>
                        <a:t>  </a:t>
                      </a:r>
                      <a:r>
                        <a:rPr lang="pl-PL" sz="1800" dirty="0" smtClean="0"/>
                        <a:t>5.00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 smtClean="0"/>
                        <a:t>W </a:t>
                      </a:r>
                      <a:r>
                        <a:rPr lang="en-US" sz="1800" dirty="0" smtClean="0"/>
                        <a:t> </a:t>
                      </a:r>
                      <a:r>
                        <a:rPr lang="pl-PL" sz="1800" dirty="0" smtClean="0"/>
                        <a:t>3.33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 smtClean="0"/>
                        <a:t>G </a:t>
                      </a:r>
                      <a:r>
                        <a:rPr lang="en-US" sz="1800" dirty="0" smtClean="0"/>
                        <a:t>  </a:t>
                      </a:r>
                      <a:r>
                        <a:rPr lang="pl-PL" sz="1800" dirty="0" smtClean="0"/>
                        <a:t>1.67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 smtClean="0"/>
                        <a:t>K </a:t>
                      </a:r>
                      <a:r>
                        <a:rPr lang="en-US" sz="1800" dirty="0" smtClean="0"/>
                        <a:t>  </a:t>
                      </a:r>
                      <a:r>
                        <a:rPr lang="pl-PL" sz="1800" dirty="0" smtClean="0"/>
                        <a:t>0.00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S    8.33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E   5.00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Q   2.50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Y    1.67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L    0.00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1800" dirty="0" smtClean="0"/>
                        <a:t>U </a:t>
                      </a:r>
                      <a:r>
                        <a:rPr lang="en-US" sz="1800" dirty="0" smtClean="0"/>
                        <a:t>   </a:t>
                      </a:r>
                      <a:r>
                        <a:rPr lang="pl-PL" sz="1800" dirty="0" smtClean="0"/>
                        <a:t>8.33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 smtClean="0"/>
                        <a:t>V </a:t>
                      </a:r>
                      <a:r>
                        <a:rPr lang="en-US" sz="1800" dirty="0" smtClean="0"/>
                        <a:t>  </a:t>
                      </a:r>
                      <a:r>
                        <a:rPr lang="pl-PL" sz="1800" dirty="0" smtClean="0"/>
                        <a:t>4.17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 smtClean="0"/>
                        <a:t>T </a:t>
                      </a:r>
                      <a:r>
                        <a:rPr lang="en-US" sz="1800" dirty="0" smtClean="0"/>
                        <a:t>   </a:t>
                      </a:r>
                      <a:r>
                        <a:rPr lang="pl-PL" sz="1800" dirty="0" smtClean="0"/>
                        <a:t>2.50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 smtClean="0"/>
                        <a:t>I </a:t>
                      </a:r>
                      <a:r>
                        <a:rPr lang="en-US" sz="1800" dirty="0" smtClean="0"/>
                        <a:t>    </a:t>
                      </a:r>
                      <a:r>
                        <a:rPr lang="pl-PL" sz="1800" dirty="0" smtClean="0"/>
                        <a:t>0.83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 smtClean="0"/>
                        <a:t>N </a:t>
                      </a:r>
                      <a:r>
                        <a:rPr lang="en-US" sz="1800" dirty="0" smtClean="0"/>
                        <a:t>  </a:t>
                      </a:r>
                      <a:r>
                        <a:rPr lang="pl-PL" sz="1800" dirty="0" smtClean="0"/>
                        <a:t>0.00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O    7.50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X   4.17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A    1.67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J     0.83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R   0.00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    6.67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5599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Example Cryptanalysis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Guess P &amp; Z are E and T, respectively</a:t>
            </a:r>
          </a:p>
          <a:p>
            <a:pPr>
              <a:lnSpc>
                <a:spcPct val="90000"/>
              </a:lnSpc>
              <a:defRPr/>
            </a:pPr>
            <a:r>
              <a:rPr lang="en-AU" sz="2800" dirty="0" smtClean="0">
                <a:latin typeface="Courier New" pitchFamily="49" charset="0"/>
              </a:rPr>
              <a:t>u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qsovuohxmo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vg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o</a:t>
            </a:r>
            <a:r>
              <a:rPr lang="en-AU" sz="2800" b="1" dirty="0" smtClean="0">
                <a:latin typeface="Courier New" pitchFamily="49" charset="0"/>
              </a:rPr>
              <a:t>te</a:t>
            </a:r>
            <a:r>
              <a:rPr lang="en-AU" sz="2800" dirty="0" smtClean="0">
                <a:latin typeface="Courier New" pitchFamily="49" charset="0"/>
              </a:rPr>
              <a:t>evsg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ws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o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f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esxudbmetsxai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vue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h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h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sh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owsf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a</a:t>
            </a:r>
            <a:r>
              <a:rPr lang="en-AU" sz="2800" b="1" dirty="0" smtClean="0">
                <a:latin typeface="Courier New" pitchFamily="49" charset="0"/>
              </a:rPr>
              <a:t>ee</a:t>
            </a:r>
            <a:r>
              <a:rPr lang="en-AU" sz="2800" dirty="0" smtClean="0">
                <a:latin typeface="Courier New" pitchFamily="49" charset="0"/>
              </a:rPr>
              <a:t>dtsv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qu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wymxu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uhsxe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ye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o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d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s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uf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omb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w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fu</a:t>
            </a:r>
            <a:r>
              <a:rPr lang="en-AU" sz="2800" b="1" dirty="0" smtClean="0">
                <a:latin typeface="Courier New" pitchFamily="49" charset="0"/>
              </a:rPr>
              <a:t>et</a:t>
            </a:r>
            <a:r>
              <a:rPr lang="en-AU" sz="2800" dirty="0" smtClean="0">
                <a:latin typeface="Courier New" pitchFamily="49" charset="0"/>
              </a:rPr>
              <a:t>hmdjudtmohmq</a:t>
            </a:r>
            <a:endParaRPr lang="en-US" sz="2800" dirty="0" smtClean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600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Cryptanalysis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dirty="0" smtClean="0"/>
              <a:t>Among </a:t>
            </a:r>
            <a:r>
              <a:rPr lang="en-US" sz="2800" dirty="0" err="1" smtClean="0"/>
              <a:t>digrams</a:t>
            </a:r>
            <a:r>
              <a:rPr lang="en-US" sz="2800" dirty="0" smtClean="0"/>
              <a:t> starting with Z, ZW has the highest occurrence (3 times)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 smtClean="0"/>
              <a:t>Guess ZW is TH</a:t>
            </a:r>
          </a:p>
          <a:p>
            <a:pPr>
              <a:lnSpc>
                <a:spcPct val="90000"/>
              </a:lnSpc>
              <a:defRPr/>
            </a:pPr>
            <a:r>
              <a:rPr lang="en-AU" sz="2800" dirty="0" smtClean="0">
                <a:latin typeface="Courier New" pitchFamily="49" charset="0"/>
              </a:rPr>
              <a:t>U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qsovuohxmo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vg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o</a:t>
            </a:r>
            <a:r>
              <a:rPr lang="en-AU" sz="2800" b="1" dirty="0" smtClean="0">
                <a:latin typeface="Courier New" pitchFamily="49" charset="0"/>
              </a:rPr>
              <a:t>te</a:t>
            </a:r>
            <a:r>
              <a:rPr lang="en-AU" sz="2800" dirty="0" smtClean="0">
                <a:latin typeface="Courier New" pitchFamily="49" charset="0"/>
              </a:rPr>
              <a:t>evsg</a:t>
            </a:r>
            <a:r>
              <a:rPr lang="en-AU" sz="2800" b="1" dirty="0" smtClean="0">
                <a:latin typeface="Courier New" pitchFamily="49" charset="0"/>
              </a:rPr>
              <a:t>th</a:t>
            </a:r>
            <a:r>
              <a:rPr lang="en-AU" sz="2800" dirty="0" smtClean="0">
                <a:latin typeface="Courier New" pitchFamily="49" charset="0"/>
              </a:rPr>
              <a:t>s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o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f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esxudbmetsxai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vue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h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h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sh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owsf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a</a:t>
            </a:r>
            <a:r>
              <a:rPr lang="en-AU" sz="2800" b="1" dirty="0" smtClean="0">
                <a:latin typeface="Courier New" pitchFamily="49" charset="0"/>
              </a:rPr>
              <a:t>ee</a:t>
            </a:r>
            <a:r>
              <a:rPr lang="en-AU" sz="2800" dirty="0" smtClean="0">
                <a:latin typeface="Courier New" pitchFamily="49" charset="0"/>
              </a:rPr>
              <a:t>dtsv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qu</a:t>
            </a:r>
            <a:r>
              <a:rPr lang="en-AU" sz="2800" b="1" dirty="0" smtClean="0">
                <a:latin typeface="Courier New" pitchFamily="49" charset="0"/>
              </a:rPr>
              <a:t>th</a:t>
            </a:r>
            <a:r>
              <a:rPr lang="en-AU" sz="2800" dirty="0" smtClean="0">
                <a:latin typeface="Courier New" pitchFamily="49" charset="0"/>
              </a:rPr>
              <a:t>ymxu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uhsxe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ye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o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d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s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uf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omb</a:t>
            </a:r>
            <a:r>
              <a:rPr lang="en-AU" sz="2800" b="1" dirty="0" smtClean="0">
                <a:latin typeface="Courier New" pitchFamily="49" charset="0"/>
              </a:rPr>
              <a:t>the</a:t>
            </a:r>
            <a:r>
              <a:rPr lang="en-AU" sz="2800" dirty="0" smtClean="0">
                <a:latin typeface="Courier New" pitchFamily="49" charset="0"/>
              </a:rPr>
              <a:t>fu</a:t>
            </a:r>
            <a:r>
              <a:rPr lang="en-AU" sz="2800" b="1" dirty="0" smtClean="0">
                <a:latin typeface="Courier New" pitchFamily="49" charset="0"/>
              </a:rPr>
              <a:t>et</a:t>
            </a:r>
            <a:r>
              <a:rPr lang="en-AU" sz="2800" dirty="0" smtClean="0">
                <a:latin typeface="Courier New" pitchFamily="49" charset="0"/>
              </a:rPr>
              <a:t>hmdjudtmohmq</a:t>
            </a:r>
          </a:p>
          <a:p>
            <a:pPr>
              <a:lnSpc>
                <a:spcPct val="90000"/>
              </a:lnSpc>
              <a:defRPr/>
            </a:pPr>
            <a:r>
              <a:rPr lang="en-AU" sz="2800" dirty="0" smtClean="0"/>
              <a:t>Hence </a:t>
            </a:r>
            <a:r>
              <a:rPr lang="en-US" sz="2800" dirty="0" smtClean="0"/>
              <a:t>ZWP is THE</a:t>
            </a:r>
          </a:p>
          <a:p>
            <a:pPr>
              <a:lnSpc>
                <a:spcPct val="90000"/>
              </a:lnSpc>
              <a:defRPr/>
            </a:pPr>
            <a:endParaRPr lang="en-US" sz="2800" dirty="0" smtClean="0"/>
          </a:p>
          <a:p>
            <a:pPr>
              <a:lnSpc>
                <a:spcPct val="90000"/>
              </a:lnSpc>
              <a:defRPr/>
            </a:pP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28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Cryptanalysis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AU" sz="2800" dirty="0" smtClean="0">
                <a:latin typeface="Courier New" pitchFamily="49" charset="0"/>
              </a:rPr>
              <a:t>U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qsovuohxmo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vg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o</a:t>
            </a:r>
            <a:r>
              <a:rPr lang="en-AU" sz="2800" b="1" dirty="0" smtClean="0">
                <a:latin typeface="Courier New" pitchFamily="49" charset="0"/>
              </a:rPr>
              <a:t>te</a:t>
            </a:r>
            <a:r>
              <a:rPr lang="en-AU" sz="2800" dirty="0" smtClean="0">
                <a:latin typeface="Courier New" pitchFamily="49" charset="0"/>
              </a:rPr>
              <a:t>evsg</a:t>
            </a:r>
            <a:r>
              <a:rPr lang="en-AU" sz="2800" b="1" dirty="0" smtClean="0">
                <a:solidFill>
                  <a:srgbClr val="FF0000"/>
                </a:solidFill>
                <a:latin typeface="Courier New" pitchFamily="49" charset="0"/>
              </a:rPr>
              <a:t>th</a:t>
            </a:r>
            <a:r>
              <a:rPr lang="en-AU" sz="2800" dirty="0" smtClean="0">
                <a:solidFill>
                  <a:srgbClr val="FF0000"/>
                </a:solidFill>
                <a:latin typeface="Courier New" pitchFamily="49" charset="0"/>
              </a:rPr>
              <a:t>s</a:t>
            </a:r>
            <a:r>
              <a:rPr lang="en-AU" sz="2800" b="1" dirty="0" smtClean="0">
                <a:solidFill>
                  <a:srgbClr val="FF0000"/>
                </a:solidFill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o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f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esxudbmetsxai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vue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h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h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sh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owsf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a</a:t>
            </a:r>
            <a:r>
              <a:rPr lang="en-AU" sz="2800" b="1" dirty="0" smtClean="0">
                <a:latin typeface="Courier New" pitchFamily="49" charset="0"/>
              </a:rPr>
              <a:t>ee</a:t>
            </a:r>
            <a:r>
              <a:rPr lang="en-AU" sz="2800" dirty="0" smtClean="0">
                <a:latin typeface="Courier New" pitchFamily="49" charset="0"/>
              </a:rPr>
              <a:t>dtsv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qu</a:t>
            </a:r>
            <a:r>
              <a:rPr lang="en-AU" sz="2800" b="1" dirty="0" smtClean="0">
                <a:latin typeface="Courier New" pitchFamily="49" charset="0"/>
              </a:rPr>
              <a:t>th</a:t>
            </a:r>
            <a:r>
              <a:rPr lang="en-AU" sz="2800" dirty="0" smtClean="0">
                <a:latin typeface="Courier New" pitchFamily="49" charset="0"/>
              </a:rPr>
              <a:t>ymxu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uhsxe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ye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o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d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s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uf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omb</a:t>
            </a:r>
            <a:r>
              <a:rPr lang="en-AU" sz="2800" b="1" dirty="0" smtClean="0">
                <a:latin typeface="Courier New" pitchFamily="49" charset="0"/>
              </a:rPr>
              <a:t>the</a:t>
            </a:r>
            <a:r>
              <a:rPr lang="en-AU" sz="2800" dirty="0" smtClean="0">
                <a:latin typeface="Courier New" pitchFamily="49" charset="0"/>
              </a:rPr>
              <a:t>fu</a:t>
            </a:r>
            <a:r>
              <a:rPr lang="en-AU" sz="2800" b="1" dirty="0" smtClean="0">
                <a:latin typeface="Courier New" pitchFamily="49" charset="0"/>
              </a:rPr>
              <a:t>et</a:t>
            </a:r>
            <a:r>
              <a:rPr lang="en-AU" sz="2800" dirty="0" smtClean="0">
                <a:latin typeface="Courier New" pitchFamily="49" charset="0"/>
              </a:rPr>
              <a:t>hmdjudtmohmq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 smtClean="0"/>
              <a:t>Guess S is A</a:t>
            </a:r>
          </a:p>
          <a:p>
            <a:pPr>
              <a:lnSpc>
                <a:spcPct val="90000"/>
              </a:lnSpc>
              <a:defRPr/>
            </a:pPr>
            <a:r>
              <a:rPr lang="en-AU" sz="2800" dirty="0" smtClean="0">
                <a:latin typeface="Courier New" pitchFamily="49" charset="0"/>
              </a:rPr>
              <a:t>U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q</a:t>
            </a:r>
            <a:r>
              <a:rPr lang="en-AU" sz="2800" b="1" dirty="0" smtClean="0">
                <a:latin typeface="Courier New" pitchFamily="49" charset="0"/>
              </a:rPr>
              <a:t>a</a:t>
            </a:r>
            <a:r>
              <a:rPr lang="en-AU" sz="2800" dirty="0" smtClean="0">
                <a:latin typeface="Courier New" pitchFamily="49" charset="0"/>
              </a:rPr>
              <a:t>ovuohxmo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vg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o</a:t>
            </a:r>
            <a:r>
              <a:rPr lang="en-AU" sz="2800" b="1" dirty="0" smtClean="0">
                <a:latin typeface="Courier New" pitchFamily="49" charset="0"/>
              </a:rPr>
              <a:t>te</a:t>
            </a:r>
            <a:r>
              <a:rPr lang="en-AU" sz="2800" dirty="0" smtClean="0">
                <a:latin typeface="Courier New" pitchFamily="49" charset="0"/>
              </a:rPr>
              <a:t>ev</a:t>
            </a:r>
            <a:r>
              <a:rPr lang="en-AU" sz="2800" b="1" dirty="0" smtClean="0">
                <a:latin typeface="Courier New" pitchFamily="49" charset="0"/>
              </a:rPr>
              <a:t>a</a:t>
            </a:r>
            <a:r>
              <a:rPr lang="en-AU" sz="2800" dirty="0" smtClean="0">
                <a:latin typeface="Courier New" pitchFamily="49" charset="0"/>
              </a:rPr>
              <a:t>g</a:t>
            </a:r>
            <a:r>
              <a:rPr lang="en-AU" sz="2800" b="1" dirty="0" smtClean="0">
                <a:latin typeface="Courier New" pitchFamily="49" charset="0"/>
              </a:rPr>
              <a:t>that</a:t>
            </a:r>
            <a:r>
              <a:rPr lang="en-AU" sz="2800" dirty="0" smtClean="0">
                <a:latin typeface="Courier New" pitchFamily="49" charset="0"/>
              </a:rPr>
              <a:t>o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f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e</a:t>
            </a:r>
            <a:r>
              <a:rPr lang="en-AU" sz="2800" b="1" dirty="0" smtClean="0">
                <a:latin typeface="Courier New" pitchFamily="49" charset="0"/>
              </a:rPr>
              <a:t>a</a:t>
            </a:r>
            <a:r>
              <a:rPr lang="en-AU" sz="2800" dirty="0" smtClean="0">
                <a:latin typeface="Courier New" pitchFamily="49" charset="0"/>
              </a:rPr>
              <a:t>xudbmet</a:t>
            </a:r>
            <a:r>
              <a:rPr lang="en-AU" sz="2800" b="1" dirty="0" smtClean="0">
                <a:latin typeface="Courier New" pitchFamily="49" charset="0"/>
              </a:rPr>
              <a:t>a</a:t>
            </a:r>
            <a:r>
              <a:rPr lang="en-AU" sz="2800" dirty="0" smtClean="0">
                <a:latin typeface="Courier New" pitchFamily="49" charset="0"/>
              </a:rPr>
              <a:t>xai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vue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h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h</a:t>
            </a:r>
            <a:r>
              <a:rPr lang="en-AU" sz="2800" b="1" dirty="0" smtClean="0">
                <a:latin typeface="Courier New" pitchFamily="49" charset="0"/>
              </a:rPr>
              <a:t>ta</a:t>
            </a:r>
            <a:r>
              <a:rPr lang="en-AU" sz="2800" dirty="0" smtClean="0">
                <a:latin typeface="Courier New" pitchFamily="49" charset="0"/>
              </a:rPr>
              <a:t>h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ow</a:t>
            </a:r>
            <a:r>
              <a:rPr lang="en-AU" sz="2800" b="1" dirty="0" smtClean="0">
                <a:latin typeface="Courier New" pitchFamily="49" charset="0"/>
              </a:rPr>
              <a:t>a</a:t>
            </a:r>
            <a:r>
              <a:rPr lang="en-AU" sz="2800" dirty="0" smtClean="0">
                <a:latin typeface="Courier New" pitchFamily="49" charset="0"/>
              </a:rPr>
              <a:t>f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a</a:t>
            </a:r>
            <a:r>
              <a:rPr lang="en-AU" sz="2800" b="1" dirty="0" smtClean="0">
                <a:latin typeface="Courier New" pitchFamily="49" charset="0"/>
              </a:rPr>
              <a:t>ee</a:t>
            </a:r>
            <a:r>
              <a:rPr lang="en-AU" sz="2800" dirty="0" smtClean="0">
                <a:latin typeface="Courier New" pitchFamily="49" charset="0"/>
              </a:rPr>
              <a:t>dt</a:t>
            </a:r>
            <a:r>
              <a:rPr lang="en-AU" sz="2800" b="1" dirty="0" smtClean="0">
                <a:latin typeface="Courier New" pitchFamily="49" charset="0"/>
              </a:rPr>
              <a:t>a</a:t>
            </a:r>
            <a:r>
              <a:rPr lang="en-AU" sz="2800" dirty="0" smtClean="0">
                <a:latin typeface="Courier New" pitchFamily="49" charset="0"/>
              </a:rPr>
              <a:t>v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qu</a:t>
            </a:r>
            <a:r>
              <a:rPr lang="en-AU" sz="2800" b="1" dirty="0" smtClean="0">
                <a:latin typeface="Courier New" pitchFamily="49" charset="0"/>
              </a:rPr>
              <a:t>th</a:t>
            </a:r>
            <a:r>
              <a:rPr lang="en-AU" sz="2800" dirty="0" smtClean="0">
                <a:latin typeface="Courier New" pitchFamily="49" charset="0"/>
              </a:rPr>
              <a:t>ymxu</a:t>
            </a:r>
            <a:r>
              <a:rPr lang="en-AU" sz="2800" b="1" dirty="0" smtClean="0">
                <a:latin typeface="Courier New" pitchFamily="49" charset="0"/>
              </a:rPr>
              <a:t>t</a:t>
            </a:r>
            <a:r>
              <a:rPr lang="en-AU" sz="2800" dirty="0" smtClean="0">
                <a:latin typeface="Courier New" pitchFamily="49" charset="0"/>
              </a:rPr>
              <a:t>uh</a:t>
            </a:r>
            <a:r>
              <a:rPr lang="en-AU" sz="2800" b="1" dirty="0" smtClean="0">
                <a:latin typeface="Courier New" pitchFamily="49" charset="0"/>
              </a:rPr>
              <a:t>a</a:t>
            </a:r>
            <a:r>
              <a:rPr lang="en-AU" sz="2800" dirty="0" smtClean="0">
                <a:latin typeface="Courier New" pitchFamily="49" charset="0"/>
              </a:rPr>
              <a:t>xe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ye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o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d</a:t>
            </a:r>
            <a:r>
              <a:rPr lang="en-AU" sz="2800" b="1" dirty="0" smtClean="0">
                <a:latin typeface="Courier New" pitchFamily="49" charset="0"/>
              </a:rPr>
              <a:t>tat</a:t>
            </a:r>
            <a:r>
              <a:rPr lang="en-AU" sz="2800" dirty="0" smtClean="0">
                <a:latin typeface="Courier New" pitchFamily="49" charset="0"/>
              </a:rPr>
              <a:t>uf</a:t>
            </a:r>
            <a:r>
              <a:rPr lang="en-AU" sz="2800" b="1" dirty="0" smtClean="0">
                <a:latin typeface="Courier New" pitchFamily="49" charset="0"/>
              </a:rPr>
              <a:t>e</a:t>
            </a:r>
            <a:r>
              <a:rPr lang="en-AU" sz="2800" dirty="0" smtClean="0">
                <a:latin typeface="Courier New" pitchFamily="49" charset="0"/>
              </a:rPr>
              <a:t>omb</a:t>
            </a:r>
            <a:r>
              <a:rPr lang="en-AU" sz="2800" b="1" dirty="0" smtClean="0">
                <a:latin typeface="Courier New" pitchFamily="49" charset="0"/>
              </a:rPr>
              <a:t>the</a:t>
            </a:r>
            <a:r>
              <a:rPr lang="en-AU" sz="2800" dirty="0" smtClean="0">
                <a:latin typeface="Courier New" pitchFamily="49" charset="0"/>
              </a:rPr>
              <a:t>fu</a:t>
            </a:r>
            <a:r>
              <a:rPr lang="en-AU" sz="2800" b="1" dirty="0" smtClean="0">
                <a:latin typeface="Courier New" pitchFamily="49" charset="0"/>
              </a:rPr>
              <a:t>et</a:t>
            </a:r>
            <a:r>
              <a:rPr lang="en-AU" sz="2800" dirty="0" smtClean="0">
                <a:latin typeface="Courier New" pitchFamily="49" charset="0"/>
              </a:rPr>
              <a:t>hmdjudtmohmq</a:t>
            </a:r>
          </a:p>
          <a:p>
            <a:pPr>
              <a:lnSpc>
                <a:spcPct val="90000"/>
              </a:lnSpc>
              <a:defRPr/>
            </a:pPr>
            <a:endParaRPr lang="en-AU" sz="28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defRPr/>
            </a:pP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001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Cryptanalysis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dirty="0" smtClean="0"/>
              <a:t>U, V and M may correspond to O, I and N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 smtClean="0"/>
              <a:t>Continuing with trial and error, we finally get the following plaintext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AU" dirty="0" smtClean="0"/>
              <a:t>	</a:t>
            </a:r>
            <a:r>
              <a:rPr lang="en-AU" sz="2400" dirty="0" smtClean="0">
                <a:latin typeface="Courier New" pitchFamily="49" charset="0"/>
                <a:cs typeface="Courier New" pitchFamily="49" charset="0"/>
              </a:rPr>
              <a:t>It was disclosed yesterday that several informal but direct contacts have been made with political representatives of the Viet Cong in Moscow</a:t>
            </a:r>
            <a:endParaRPr lang="en-AU" dirty="0" smtClean="0">
              <a:latin typeface="Courier New" pitchFamily="49" charset="0"/>
              <a:cs typeface="Courier New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474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discussed more examples of Shift/</a:t>
            </a:r>
            <a:r>
              <a:rPr lang="en-US" sz="2400" dirty="0" err="1" smtClean="0"/>
              <a:t>Ceaser</a:t>
            </a:r>
            <a:r>
              <a:rPr lang="en-US" sz="2400" dirty="0" smtClean="0"/>
              <a:t> Cipher</a:t>
            </a:r>
          </a:p>
          <a:p>
            <a:r>
              <a:rPr lang="en-US" sz="2400" dirty="0" smtClean="0"/>
              <a:t>We also discussed examples of mono-alphabetic cipher and poly-alphabetic </a:t>
            </a:r>
            <a:r>
              <a:rPr lang="en-US" sz="2400" dirty="0" smtClean="0"/>
              <a:t>cipher</a:t>
            </a:r>
          </a:p>
        </p:txBody>
      </p:sp>
    </p:spTree>
    <p:extLst>
      <p:ext uri="{BB962C8B-B14F-4D97-AF65-F5344CB8AC3E}">
        <p14:creationId xmlns:p14="http://schemas.microsoft.com/office/powerpoint/2010/main" xmlns="" val="355445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Our discussion on more cryptographic schemes will continue. </a:t>
            </a:r>
          </a:p>
          <a:p>
            <a:r>
              <a:rPr lang="en-US" sz="2400" dirty="0" smtClean="0"/>
              <a:t>We will explore One Time Pad and </a:t>
            </a:r>
            <a:r>
              <a:rPr lang="en-US" sz="2400" dirty="0" smtClean="0"/>
              <a:t>OTP</a:t>
            </a:r>
          </a:p>
          <a:p>
            <a:r>
              <a:rPr lang="en-US" sz="2400" dirty="0" smtClean="0"/>
              <a:t>An example of </a:t>
            </a:r>
            <a:r>
              <a:rPr lang="en-US" sz="2400" dirty="0" err="1" smtClean="0"/>
              <a:t>Vigenere</a:t>
            </a:r>
            <a:r>
              <a:rPr lang="en-US" sz="2400" dirty="0" smtClean="0"/>
              <a:t> Cipher </a:t>
            </a:r>
            <a:r>
              <a:rPr lang="en-US" sz="2400" dirty="0" smtClean="0"/>
              <a:t>will also be </a:t>
            </a:r>
            <a:r>
              <a:rPr lang="en-US" sz="2400" dirty="0" smtClean="0"/>
              <a:t>discussed with its limitations</a:t>
            </a:r>
            <a:r>
              <a:rPr lang="en-US" sz="2400" dirty="0" smtClean="0"/>
              <a:t>.</a:t>
            </a:r>
            <a:endParaRPr lang="en-US" sz="2400" dirty="0" smtClean="0"/>
          </a:p>
          <a:p>
            <a:r>
              <a:rPr lang="en-US" sz="2400" dirty="0" smtClean="0"/>
              <a:t>Transposition Cipher with an example of Rail Fence Cipher will form part of our next lecture.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0065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13923</TotalTime>
  <Words>822</Words>
  <Application>Microsoft Office PowerPoint</Application>
  <PresentationFormat>On-screen Show (4:3)</PresentationFormat>
  <Paragraphs>160</Paragraphs>
  <Slides>25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os-8</vt:lpstr>
      <vt:lpstr>Slide 1</vt:lpstr>
      <vt:lpstr>Slide 2</vt:lpstr>
      <vt:lpstr>Summary of the previous lecture</vt:lpstr>
      <vt:lpstr>Outlines of today’s lecture</vt:lpstr>
      <vt:lpstr>Objectives</vt:lpstr>
      <vt:lpstr>Concepts</vt:lpstr>
      <vt:lpstr>Caesar Cipher</vt:lpstr>
      <vt:lpstr>Caesar Cipher: Encryption Example</vt:lpstr>
      <vt:lpstr>Caesar Cipher: Decryption Example</vt:lpstr>
      <vt:lpstr>Caesar Cipher: Decryption with Unknown Key </vt:lpstr>
      <vt:lpstr>Cryptanalysis of Caesar Cipher </vt:lpstr>
      <vt:lpstr>Monoalphabetic Cipher</vt:lpstr>
      <vt:lpstr>Monoalphabetic Cipher Security</vt:lpstr>
      <vt:lpstr>Language Redundancy and Cryptanalysis</vt:lpstr>
      <vt:lpstr>English Letter Frequencies</vt:lpstr>
      <vt:lpstr>Language Redundancy and Cryptanalysis</vt:lpstr>
      <vt:lpstr>Use in Cryptanalysis</vt:lpstr>
      <vt:lpstr>Example Cryptanalysis</vt:lpstr>
      <vt:lpstr>Example Cryptanalysis</vt:lpstr>
      <vt:lpstr>Example Cryptanalysis</vt:lpstr>
      <vt:lpstr>Example Cryptanalysis</vt:lpstr>
      <vt:lpstr>Example Cryptanalysis</vt:lpstr>
      <vt:lpstr>Summary of today’s lecture</vt:lpstr>
      <vt:lpstr>Next lecture topics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444</cp:revision>
  <cp:lastPrinted>2001-06-14T13:58:17Z</cp:lastPrinted>
  <dcterms:created xsi:type="dcterms:W3CDTF">2011-01-13T23:43:38Z</dcterms:created>
  <dcterms:modified xsi:type="dcterms:W3CDTF">2015-06-04T05:36:08Z</dcterms:modified>
</cp:coreProperties>
</file>