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30"/>
  </p:notesMasterIdLst>
  <p:handoutMasterIdLst>
    <p:handoutMasterId r:id="rId31"/>
  </p:handoutMasterIdLst>
  <p:sldIdLst>
    <p:sldId id="403" r:id="rId2"/>
    <p:sldId id="677" r:id="rId3"/>
    <p:sldId id="404" r:id="rId4"/>
    <p:sldId id="735" r:id="rId5"/>
    <p:sldId id="483" r:id="rId6"/>
    <p:sldId id="348" r:id="rId7"/>
    <p:sldId id="710" r:id="rId8"/>
    <p:sldId id="711" r:id="rId9"/>
    <p:sldId id="713" r:id="rId10"/>
    <p:sldId id="714" r:id="rId11"/>
    <p:sldId id="718" r:id="rId12"/>
    <p:sldId id="720" r:id="rId13"/>
    <p:sldId id="721" r:id="rId14"/>
    <p:sldId id="729" r:id="rId15"/>
    <p:sldId id="730" r:id="rId16"/>
    <p:sldId id="731" r:id="rId17"/>
    <p:sldId id="733" r:id="rId18"/>
    <p:sldId id="737" r:id="rId19"/>
    <p:sldId id="746" r:id="rId20"/>
    <p:sldId id="747" r:id="rId21"/>
    <p:sldId id="770" r:id="rId22"/>
    <p:sldId id="771" r:id="rId23"/>
    <p:sldId id="772" r:id="rId24"/>
    <p:sldId id="748" r:id="rId25"/>
    <p:sldId id="749" r:id="rId26"/>
    <p:sldId id="674" r:id="rId27"/>
    <p:sldId id="575" r:id="rId28"/>
    <p:sldId id="501" r:id="rId29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574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398" y="-102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 smtClean="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890DDA38-5E15-4458-AA02-5DB6EAB597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978650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B7D5C97-239A-4625-A264-D204ED0A6B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2562692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441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EB00F-EAFE-4CF2-8E38-2BEA03BD6D0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50178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C83716-35E7-432D-8E57-5CA5CD675248}" type="slidenum">
              <a:rPr lang="en-AU" smtClean="0"/>
              <a:pPr/>
              <a:t>17</a:t>
            </a:fld>
            <a:endParaRPr lang="en-AU" smtClean="0"/>
          </a:p>
        </p:txBody>
      </p:sp>
      <p:sp>
        <p:nvSpPr>
          <p:cNvPr id="696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Times-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0143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ABD850-4700-4834-844A-ECF334ECCD8C}" type="slidenum">
              <a:rPr lang="en-AU" altLang="en-US"/>
              <a:pPr/>
              <a:t>18</a:t>
            </a:fld>
            <a:endParaRPr lang="en-AU" altLang="en-US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860425"/>
            <a:ext cx="4613275" cy="3460750"/>
          </a:xfrm>
          <a:ln cap="flat"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xmlns="" val="3192669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44BCD2-2273-4D9D-A79C-28C4E78BBADA}" type="slidenum">
              <a:rPr lang="en-AU" smtClean="0"/>
              <a:pPr/>
              <a:t>20</a:t>
            </a:fld>
            <a:endParaRPr lang="en-AU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xmlns="" val="5734190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B4B18B-9900-4F21-8B6F-2E468D7167A4}" type="slidenum">
              <a:rPr lang="en-AU" altLang="en-US"/>
              <a:pPr/>
              <a:t>21</a:t>
            </a:fld>
            <a:endParaRPr lang="en-AU" alt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860425"/>
            <a:ext cx="4613275" cy="3460750"/>
          </a:xfrm>
          <a:ln cap="flat"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xmlns="" val="37688115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67B690-3711-407E-AE69-657C4CB6CD0F}" type="slidenum">
              <a:rPr lang="en-AU" altLang="en-US"/>
              <a:pPr/>
              <a:t>22</a:t>
            </a:fld>
            <a:endParaRPr lang="en-AU" altLang="en-US"/>
          </a:p>
        </p:txBody>
      </p:sp>
      <p:sp>
        <p:nvSpPr>
          <p:cNvPr id="7680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860425"/>
            <a:ext cx="4613275" cy="3460750"/>
          </a:xfrm>
          <a:ln/>
        </p:spPr>
      </p:sp>
      <p:sp>
        <p:nvSpPr>
          <p:cNvPr id="7680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254910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AB8BF0-E050-4460-A30B-4302D856CFAE}" type="slidenum">
              <a:rPr lang="en-AU" altLang="en-US"/>
              <a:pPr/>
              <a:t>23</a:t>
            </a:fld>
            <a:endParaRPr lang="en-AU" altLang="en-US"/>
          </a:p>
        </p:txBody>
      </p:sp>
      <p:sp>
        <p:nvSpPr>
          <p:cNvPr id="3584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860425"/>
            <a:ext cx="4613275" cy="3460750"/>
          </a:xfrm>
          <a:ln cap="flat"/>
        </p:spPr>
      </p:sp>
      <p:sp>
        <p:nvSpPr>
          <p:cNvPr id="35843" name="Rectangle 102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xmlns="" val="41834461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72325C-7933-406A-8A42-481728224690}" type="slidenum">
              <a:rPr lang="en-AU" smtClean="0"/>
              <a:pPr/>
              <a:t>24</a:t>
            </a:fld>
            <a:endParaRPr lang="en-AU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xmlns="" val="15218804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7E2D95-035A-4BA9-B738-97C357CF644F}" type="slidenum">
              <a:rPr lang="en-AU" smtClean="0"/>
              <a:pPr/>
              <a:t>25</a:t>
            </a:fld>
            <a:endParaRPr lang="en-AU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xmlns="" val="14678085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2EBA187-3F9C-4A31-ABE2-454C7EF753BC}" type="slidenum">
              <a:rPr lang="en-US" altLang="en-US" sz="130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28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6843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884755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9859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74536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162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540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39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447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853757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073826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2791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883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Network Security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11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4400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2800" dirty="0" smtClean="0">
                <a:solidFill>
                  <a:schemeClr val="bg2">
                    <a:lumMod val="75000"/>
                  </a:schemeClr>
                </a:solidFill>
              </a:rPr>
              <a:t>Presented by: Dr. Munam Ali Shah 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Part 2 (b)</a:t>
            </a:r>
          </a:p>
          <a:p>
            <a:pPr marL="0" indent="0" algn="ctr">
              <a:lnSpc>
                <a:spcPct val="150000"/>
              </a:lnSpc>
              <a:buNone/>
              <a:defRPr/>
            </a:pPr>
            <a:r>
              <a:rPr lang="en-US" altLang="en-US" sz="4400" dirty="0">
                <a:solidFill>
                  <a:srgbClr val="002060"/>
                </a:solidFill>
              </a:rPr>
              <a:t>Cryptography as a </a:t>
            </a:r>
            <a:r>
              <a:rPr lang="en-US" altLang="en-US" sz="4400" dirty="0" smtClean="0">
                <a:solidFill>
                  <a:srgbClr val="002060"/>
                </a:solidFill>
              </a:rPr>
              <a:t>Network Security </a:t>
            </a:r>
            <a:r>
              <a:rPr lang="en-US" altLang="en-US" sz="4400" dirty="0">
                <a:solidFill>
                  <a:srgbClr val="002060"/>
                </a:solidFill>
              </a:rPr>
              <a:t>T</a:t>
            </a:r>
            <a:r>
              <a:rPr lang="en-US" altLang="en-US" sz="4400" dirty="0" smtClean="0">
                <a:solidFill>
                  <a:srgbClr val="002060"/>
                </a:solidFill>
              </a:rPr>
              <a:t>ool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902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y-GB" altLang="en-US" dirty="0" smtClean="0"/>
              <a:t>Summary of the previous lecture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sz="2400" dirty="0" smtClean="0">
                <a:solidFill>
                  <a:schemeClr val="bg2">
                    <a:lumMod val="50000"/>
                  </a:schemeClr>
                </a:solidFill>
              </a:rPr>
              <a:t>We had overviewed what cryptography is and how can we use this tool to incorporate security</a:t>
            </a:r>
          </a:p>
          <a:p>
            <a:r>
              <a:rPr lang="en-GB" altLang="en-US" sz="2400" dirty="0" smtClean="0">
                <a:solidFill>
                  <a:schemeClr val="bg2">
                    <a:lumMod val="50000"/>
                  </a:schemeClr>
                </a:solidFill>
              </a:rPr>
              <a:t>We discussed different terminologies such as Alice, Bob, Eve, Key, cryptanalysis, steganography etc.</a:t>
            </a:r>
          </a:p>
          <a:p>
            <a:r>
              <a:rPr lang="en-GB" altLang="en-US" sz="2400" dirty="0" smtClean="0">
                <a:solidFill>
                  <a:schemeClr val="bg2">
                    <a:lumMod val="50000"/>
                  </a:schemeClr>
                </a:solidFill>
              </a:rPr>
              <a:t>We also reviewed how encryption and decryption using keys work.</a:t>
            </a:r>
          </a:p>
          <a:p>
            <a:r>
              <a:rPr lang="en-GB" altLang="en-US" sz="2400" dirty="0" smtClean="0">
                <a:solidFill>
                  <a:schemeClr val="bg2">
                    <a:lumMod val="50000"/>
                  </a:schemeClr>
                </a:solidFill>
              </a:rPr>
              <a:t>4 types of cryptanalysis 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427788"/>
            <a:ext cx="3275013" cy="41592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61938" y="6426200"/>
            <a:ext cx="3275012" cy="417513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y-GB" altLang="en-US" dirty="0" smtClean="0"/>
              <a:t>Summary of the previous lecture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altLang="en-US" sz="240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427788"/>
            <a:ext cx="3275013" cy="41592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61938" y="6426200"/>
            <a:ext cx="3275012" cy="417513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90" y="1322424"/>
            <a:ext cx="4023360" cy="16449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413" y="3464994"/>
            <a:ext cx="5407518" cy="2563101"/>
          </a:xfrm>
          <a:prstGeom prst="rect">
            <a:avLst/>
          </a:prstGeom>
        </p:spPr>
      </p:pic>
      <p:pic>
        <p:nvPicPr>
          <p:cNvPr id="73" name="Picture 4" descr="http://www.onlinebusiness.newstipstricks.com/wp-content/uploads/2013/03/Cryptograph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79869" y="1143765"/>
            <a:ext cx="3356181" cy="2248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" descr="Image result for cryptograph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4111" y="3771821"/>
            <a:ext cx="3071196" cy="194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4988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240612"/>
            <a:ext cx="9239534" cy="576262"/>
          </a:xfrm>
        </p:spPr>
        <p:txBody>
          <a:bodyPr/>
          <a:lstStyle/>
          <a:p>
            <a:r>
              <a:rPr lang="en-GB" altLang="en-US" dirty="0" smtClean="0"/>
              <a:t>Outlines of today’s lecture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7880350" cy="4530725"/>
          </a:xfrm>
        </p:spPr>
        <p:txBody>
          <a:bodyPr/>
          <a:lstStyle/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91440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sz="2400" dirty="0" smtClean="0"/>
              <a:t>We will talk about :</a:t>
            </a:r>
          </a:p>
          <a:p>
            <a:r>
              <a:rPr lang="en-US" sz="2400" b="1" dirty="0" smtClean="0"/>
              <a:t>3-Dimesions of Cryptography</a:t>
            </a:r>
          </a:p>
          <a:p>
            <a:r>
              <a:rPr lang="en-US" sz="2400" b="1" dirty="0" smtClean="0"/>
              <a:t>Cryptanalysis and Brute Force Attacks</a:t>
            </a:r>
          </a:p>
          <a:p>
            <a:r>
              <a:rPr lang="en-US" sz="2400" b="1" dirty="0" smtClean="0"/>
              <a:t>Classical Ciphers</a:t>
            </a:r>
          </a:p>
          <a:p>
            <a:pPr lvl="2"/>
            <a:r>
              <a:rPr lang="en-US" sz="2400" b="1" dirty="0" smtClean="0"/>
              <a:t>Substitution Cipher</a:t>
            </a:r>
          </a:p>
          <a:p>
            <a:pPr lvl="2"/>
            <a:r>
              <a:rPr lang="en-US" sz="2400" b="1" dirty="0" smtClean="0"/>
              <a:t>Transposition Cipher</a:t>
            </a:r>
            <a:endParaRPr lang="en-US" sz="2400" b="1" dirty="0"/>
          </a:p>
          <a:p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You would be able to understand and explain basic cryptography techniques</a:t>
            </a:r>
            <a:endParaRPr lang="en-US" sz="2400" dirty="0"/>
          </a:p>
          <a:p>
            <a:r>
              <a:rPr lang="en-US" sz="2400" dirty="0" smtClean="0"/>
              <a:t>Understand and practice the basics phenomenon </a:t>
            </a:r>
            <a:r>
              <a:rPr lang="en-US" sz="2400" dirty="0" smtClean="0"/>
              <a:t>to perform </a:t>
            </a:r>
            <a:r>
              <a:rPr lang="en-US" sz="2400" dirty="0" smtClean="0"/>
              <a:t>cryptanalysis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Cryptography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Cryptographic systems are characterized along three independent dimensions:</a:t>
            </a:r>
          </a:p>
          <a:p>
            <a:pPr lvl="2"/>
            <a:r>
              <a:rPr lang="en-US" sz="2400" dirty="0" smtClean="0"/>
              <a:t>The </a:t>
            </a:r>
            <a:r>
              <a:rPr lang="en-US" sz="2400" dirty="0"/>
              <a:t>type of operations used for transforming plaintext to </a:t>
            </a:r>
            <a:r>
              <a:rPr lang="en-US" sz="2400" dirty="0" err="1"/>
              <a:t>ciphertext</a:t>
            </a:r>
            <a:r>
              <a:rPr lang="en-US" sz="2400" dirty="0"/>
              <a:t>. </a:t>
            </a:r>
          </a:p>
          <a:p>
            <a:pPr lvl="2"/>
            <a:r>
              <a:rPr lang="en-US" sz="2400" dirty="0" smtClean="0"/>
              <a:t>The </a:t>
            </a:r>
            <a:r>
              <a:rPr lang="en-US" sz="2400" dirty="0"/>
              <a:t>number of keys used. </a:t>
            </a:r>
            <a:endParaRPr lang="en-US" sz="2400" dirty="0" smtClean="0"/>
          </a:p>
          <a:p>
            <a:pPr lvl="2"/>
            <a:r>
              <a:rPr lang="en-US" sz="2400" dirty="0" smtClean="0"/>
              <a:t>The </a:t>
            </a:r>
            <a:r>
              <a:rPr lang="en-US" sz="2400" dirty="0"/>
              <a:t>way in which the plaintext is processed. </a:t>
            </a:r>
          </a:p>
        </p:txBody>
      </p:sp>
    </p:spTree>
    <p:extLst>
      <p:ext uri="{BB962C8B-B14F-4D97-AF65-F5344CB8AC3E}">
        <p14:creationId xmlns:p14="http://schemas.microsoft.com/office/powerpoint/2010/main" xmlns="" val="90533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3- Dimensions of cryptography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/>
              <a:t>1- The </a:t>
            </a:r>
            <a:r>
              <a:rPr lang="en-US" sz="2400" b="1" dirty="0"/>
              <a:t>type of operations used for transforming plaintext to </a:t>
            </a:r>
            <a:r>
              <a:rPr lang="en-US" sz="2400" b="1" dirty="0" err="1"/>
              <a:t>ciphertext</a:t>
            </a:r>
            <a:r>
              <a:rPr lang="en-US" sz="2400" b="1" dirty="0"/>
              <a:t>. </a:t>
            </a:r>
            <a:endParaRPr lang="en-US" sz="2400" b="1" dirty="0" smtClean="0"/>
          </a:p>
          <a:p>
            <a:pPr marL="0" indent="0">
              <a:buNone/>
            </a:pPr>
            <a:r>
              <a:rPr lang="en-US" sz="2400" dirty="0" smtClean="0"/>
              <a:t>All encryption </a:t>
            </a:r>
            <a:r>
              <a:rPr lang="en-US" sz="2400" dirty="0"/>
              <a:t>algorithms are based on two general principles: </a:t>
            </a:r>
            <a:r>
              <a:rPr lang="en-US" sz="2400" u="sng" dirty="0">
                <a:solidFill>
                  <a:schemeClr val="accent1">
                    <a:lumMod val="50000"/>
                  </a:schemeClr>
                </a:solidFill>
              </a:rPr>
              <a:t>substitution</a:t>
            </a:r>
            <a:r>
              <a:rPr lang="en-US" sz="2400" dirty="0"/>
              <a:t>, </a:t>
            </a:r>
            <a:r>
              <a:rPr lang="en-US" sz="2400" dirty="0" smtClean="0"/>
              <a:t>in which </a:t>
            </a:r>
            <a:r>
              <a:rPr lang="en-US" sz="2400" dirty="0"/>
              <a:t>each element in the plaintext (bit, letter, group of bits or letters) </a:t>
            </a:r>
            <a:r>
              <a:rPr lang="en-US" sz="2400" dirty="0" smtClean="0"/>
              <a:t>is mapped </a:t>
            </a:r>
            <a:r>
              <a:rPr lang="en-US" sz="2400" dirty="0"/>
              <a:t>into another element, </a:t>
            </a:r>
            <a:r>
              <a:rPr lang="en-US" sz="2400" u="sng" dirty="0">
                <a:solidFill>
                  <a:schemeClr val="accent1">
                    <a:lumMod val="50000"/>
                  </a:schemeClr>
                </a:solidFill>
              </a:rPr>
              <a:t>and transposition</a:t>
            </a:r>
            <a:r>
              <a:rPr lang="en-US" sz="2400" dirty="0"/>
              <a:t>, in which elements in </a:t>
            </a:r>
            <a:r>
              <a:rPr lang="en-US" sz="2400" dirty="0" smtClean="0"/>
              <a:t>the plaintext </a:t>
            </a:r>
            <a:r>
              <a:rPr lang="en-US" sz="2400" dirty="0"/>
              <a:t>are rearranged. The fundamental requirement is that no </a:t>
            </a:r>
            <a:r>
              <a:rPr lang="en-US" sz="2400" dirty="0" smtClean="0"/>
              <a:t>information be </a:t>
            </a:r>
            <a:r>
              <a:rPr lang="en-US" sz="2400" dirty="0"/>
              <a:t>lost (i.e., that all operations are reversible). Most systems, referred to </a:t>
            </a:r>
            <a:r>
              <a:rPr lang="en-US" sz="2400" dirty="0" smtClean="0"/>
              <a:t>as </a:t>
            </a:r>
            <a:r>
              <a:rPr lang="en-US" sz="2400" i="1" dirty="0" smtClean="0"/>
              <a:t>product </a:t>
            </a:r>
            <a:r>
              <a:rPr lang="en-US" sz="2400" i="1" dirty="0"/>
              <a:t>systems, involve multiple stages of substitutions and transpositions</a:t>
            </a:r>
            <a:r>
              <a:rPr lang="en-US" sz="2400" i="1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8860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3- Dimensions of cryptography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/>
              <a:t>2- The </a:t>
            </a:r>
            <a:r>
              <a:rPr lang="en-US" sz="2400" b="1" dirty="0"/>
              <a:t>number of keys used. </a:t>
            </a:r>
            <a:endParaRPr lang="en-US" sz="2400" b="1" dirty="0" smtClean="0"/>
          </a:p>
          <a:p>
            <a:pPr marL="0" indent="0">
              <a:buNone/>
            </a:pPr>
            <a:r>
              <a:rPr lang="en-US" sz="2400" dirty="0" smtClean="0"/>
              <a:t>If </a:t>
            </a:r>
            <a:r>
              <a:rPr lang="en-US" sz="2400" dirty="0"/>
              <a:t>both sender and receiver use the same key, </a:t>
            </a:r>
            <a:r>
              <a:rPr lang="en-US" sz="2400" dirty="0" smtClean="0"/>
              <a:t>the system </a:t>
            </a:r>
            <a:r>
              <a:rPr lang="en-US" sz="2400" dirty="0"/>
              <a:t>is referred to as symmetric, single-key, secret-key, or conventional </a:t>
            </a:r>
            <a:r>
              <a:rPr lang="en-US" sz="2400" dirty="0" smtClean="0"/>
              <a:t>encryption</a:t>
            </a:r>
            <a:r>
              <a:rPr lang="en-US" sz="2400" dirty="0"/>
              <a:t>. If the sender and receiver use different keys, the system is </a:t>
            </a:r>
            <a:r>
              <a:rPr lang="en-US" sz="2400" dirty="0" smtClean="0"/>
              <a:t>referred to </a:t>
            </a:r>
            <a:r>
              <a:rPr lang="en-US" sz="2400" dirty="0"/>
              <a:t>as asymmetric, two-key, or public-key encryption</a:t>
            </a:r>
            <a:r>
              <a:rPr lang="en-US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24278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3- Dimensions of cryptography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/>
              <a:t>3</a:t>
            </a:r>
            <a:r>
              <a:rPr lang="en-US" sz="2400" b="1" dirty="0" smtClean="0"/>
              <a:t>- The </a:t>
            </a:r>
            <a:r>
              <a:rPr lang="en-US" sz="2400" b="1" dirty="0"/>
              <a:t>way in which the plaintext is processed. </a:t>
            </a:r>
            <a:endParaRPr lang="en-US" sz="2400" b="1" dirty="0" smtClean="0"/>
          </a:p>
          <a:p>
            <a:pPr marL="0" indent="0">
              <a:buNone/>
            </a:pPr>
            <a:r>
              <a:rPr lang="en-US" sz="2400" dirty="0" smtClean="0"/>
              <a:t>A </a:t>
            </a:r>
            <a:r>
              <a:rPr lang="en-US" sz="2400" dirty="0"/>
              <a:t>block cipher processes </a:t>
            </a:r>
            <a:r>
              <a:rPr lang="en-US" sz="2400" dirty="0" smtClean="0"/>
              <a:t>the input </a:t>
            </a:r>
            <a:r>
              <a:rPr lang="en-US" sz="2400" dirty="0"/>
              <a:t>one block of elements at a time, producing an output block for </a:t>
            </a:r>
            <a:r>
              <a:rPr lang="en-US" sz="2400" dirty="0" smtClean="0"/>
              <a:t>each input </a:t>
            </a:r>
            <a:r>
              <a:rPr lang="en-US" sz="2400" dirty="0"/>
              <a:t>block. A stream cipher processes the input elements continuously</a:t>
            </a:r>
            <a:r>
              <a:rPr lang="en-US" sz="2400" dirty="0" smtClean="0"/>
              <a:t>, producing </a:t>
            </a:r>
            <a:r>
              <a:rPr lang="en-US" sz="2400" dirty="0"/>
              <a:t>output one element at a time, as it goes along.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79757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630" y="360998"/>
            <a:ext cx="8229600" cy="576262"/>
          </a:xfrm>
        </p:spPr>
        <p:txBody>
          <a:bodyPr/>
          <a:lstStyle/>
          <a:p>
            <a:r>
              <a:rPr lang="en-US" sz="3100" dirty="0" smtClean="0"/>
              <a:t>Unconditional Security Vs  Computational Security 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AU" sz="2400" dirty="0" smtClean="0"/>
              <a:t>Unconditional Security </a:t>
            </a:r>
          </a:p>
          <a:p>
            <a:pPr lvl="1">
              <a:defRPr/>
            </a:pPr>
            <a:r>
              <a:rPr lang="en-AU" sz="2400" dirty="0" smtClean="0"/>
              <a:t>The cipher cannot be broken no matter how much computer power or time is available</a:t>
            </a:r>
          </a:p>
          <a:p>
            <a:pPr lvl="1">
              <a:defRPr/>
            </a:pPr>
            <a:r>
              <a:rPr lang="en-AU" sz="2400" dirty="0" smtClean="0"/>
              <a:t>The only example is OTP (one time passwords)</a:t>
            </a:r>
          </a:p>
          <a:p>
            <a:pPr>
              <a:defRPr/>
            </a:pPr>
            <a:r>
              <a:rPr lang="en-AU" sz="2400" dirty="0" smtClean="0"/>
              <a:t>Computational Security </a:t>
            </a:r>
          </a:p>
          <a:p>
            <a:pPr lvl="1">
              <a:defRPr/>
            </a:pPr>
            <a:r>
              <a:rPr lang="en-AU" sz="2400" dirty="0" smtClean="0"/>
              <a:t>The cipher cannot be broken given limited computing resources</a:t>
            </a:r>
          </a:p>
          <a:p>
            <a:pPr lvl="1">
              <a:defRPr/>
            </a:pPr>
            <a:r>
              <a:rPr lang="en-AU" sz="2400" dirty="0" smtClean="0"/>
              <a:t>The examples are DES, AES, RC4,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153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Kerckhoff’s</a:t>
            </a:r>
            <a:r>
              <a:rPr lang="en-US" dirty="0" smtClean="0"/>
              <a:t> Principle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Adversary always knows the method</a:t>
            </a:r>
          </a:p>
          <a:p>
            <a:r>
              <a:rPr lang="en-US" sz="2400" dirty="0" smtClean="0"/>
              <a:t>In modern cryptography, the assumptions are</a:t>
            </a:r>
          </a:p>
          <a:p>
            <a:pPr lvl="1"/>
            <a:r>
              <a:rPr lang="en-US" sz="2400" dirty="0" smtClean="0"/>
              <a:t>Algorithm is public (known to Eve)</a:t>
            </a:r>
          </a:p>
          <a:p>
            <a:pPr lvl="1"/>
            <a:r>
              <a:rPr lang="en-US" sz="2400" dirty="0" smtClean="0"/>
              <a:t>Key is secret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66502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Secret Vs Public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Benefits of having algorithm secret</a:t>
            </a:r>
          </a:p>
          <a:p>
            <a:pPr lvl="1"/>
            <a:r>
              <a:rPr lang="en-US" sz="2000" dirty="0" smtClean="0"/>
              <a:t>Two levels of secrecy</a:t>
            </a:r>
          </a:p>
          <a:p>
            <a:r>
              <a:rPr lang="en-US" sz="2000" dirty="0" smtClean="0"/>
              <a:t>Benefits of having algorithm public</a:t>
            </a:r>
          </a:p>
          <a:p>
            <a:pPr lvl="1"/>
            <a:r>
              <a:rPr lang="en-US" sz="2000" dirty="0" smtClean="0"/>
              <a:t>Peer review, evaluation and cryptanalysis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660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Cryptanalysis and Brute-Force </a:t>
            </a:r>
            <a:r>
              <a:rPr lang="en-US" dirty="0" smtClean="0"/>
              <a:t>Attack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Typically, the objective of attacking an encryption system is to recover the key </a:t>
            </a:r>
            <a:r>
              <a:rPr lang="en-US" sz="2400" dirty="0" smtClean="0"/>
              <a:t>in use </a:t>
            </a:r>
            <a:r>
              <a:rPr lang="en-US" sz="2400" dirty="0"/>
              <a:t>rather than simply to recover the plaintext of a single </a:t>
            </a:r>
            <a:r>
              <a:rPr lang="en-US" sz="2400" dirty="0" err="1"/>
              <a:t>ciphertext</a:t>
            </a:r>
            <a:r>
              <a:rPr lang="en-US" sz="2400" dirty="0"/>
              <a:t>. There are </a:t>
            </a:r>
            <a:r>
              <a:rPr lang="en-US" sz="2400" dirty="0" smtClean="0"/>
              <a:t>two general </a:t>
            </a:r>
            <a:r>
              <a:rPr lang="en-US" sz="2400" dirty="0"/>
              <a:t>approaches to attacking a conventional encryption scheme:</a:t>
            </a:r>
          </a:p>
        </p:txBody>
      </p:sp>
    </p:spTree>
    <p:extLst>
      <p:ext uri="{BB962C8B-B14F-4D97-AF65-F5344CB8AC3E}">
        <p14:creationId xmlns:p14="http://schemas.microsoft.com/office/powerpoint/2010/main" xmlns="" val="348938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Cryptanalysis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Cryptanalytic </a:t>
            </a:r>
            <a:r>
              <a:rPr lang="en-US" sz="2400" dirty="0"/>
              <a:t>attacks rely on the nature of the algorithm </a:t>
            </a:r>
            <a:r>
              <a:rPr lang="en-US" sz="2400" dirty="0" err="1"/>
              <a:t>plusperhaps</a:t>
            </a:r>
            <a:r>
              <a:rPr lang="en-US" sz="2400" dirty="0"/>
              <a:t> some knowledge of the general characteristics of the plaintext </a:t>
            </a:r>
            <a:r>
              <a:rPr lang="en-US" sz="2400" dirty="0" err="1"/>
              <a:t>oreven</a:t>
            </a:r>
            <a:r>
              <a:rPr lang="en-US" sz="2400" dirty="0"/>
              <a:t> some sample plaintext–</a:t>
            </a:r>
            <a:r>
              <a:rPr lang="en-US" sz="2400" dirty="0" err="1"/>
              <a:t>ciphertext</a:t>
            </a:r>
            <a:r>
              <a:rPr lang="en-US" sz="2400" dirty="0"/>
              <a:t> pairs.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This </a:t>
            </a:r>
            <a:r>
              <a:rPr lang="en-US" sz="2400" dirty="0"/>
              <a:t>type of attack exploits </a:t>
            </a:r>
            <a:r>
              <a:rPr lang="en-US" sz="2400" dirty="0" smtClean="0"/>
              <a:t>the characteristics </a:t>
            </a:r>
            <a:r>
              <a:rPr lang="en-US" sz="2400" dirty="0"/>
              <a:t>of the algorithm to attempt to deduce a specific plaintext or </a:t>
            </a:r>
            <a:r>
              <a:rPr lang="en-US" sz="2400" dirty="0" smtClean="0"/>
              <a:t>to deduce </a:t>
            </a:r>
            <a:r>
              <a:rPr lang="en-US" sz="2400" dirty="0"/>
              <a:t>the key being used.</a:t>
            </a:r>
          </a:p>
        </p:txBody>
      </p:sp>
    </p:spTree>
    <p:extLst>
      <p:ext uri="{BB962C8B-B14F-4D97-AF65-F5344CB8AC3E}">
        <p14:creationId xmlns:p14="http://schemas.microsoft.com/office/powerpoint/2010/main" xmlns="" val="329781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Brute-force attack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 </a:t>
            </a:r>
            <a:r>
              <a:rPr lang="en-US" sz="2400" dirty="0"/>
              <a:t>attacker tries every possible key on a piece of </a:t>
            </a:r>
            <a:r>
              <a:rPr lang="en-US" sz="2400" dirty="0" err="1" smtClean="0"/>
              <a:t>ciphertext</a:t>
            </a:r>
            <a:r>
              <a:rPr lang="en-US" sz="2400" dirty="0" smtClean="0"/>
              <a:t> until </a:t>
            </a:r>
            <a:r>
              <a:rPr lang="en-US" sz="2400" dirty="0"/>
              <a:t>an intelligible translation into plaintext is obtained. On average, </a:t>
            </a:r>
            <a:r>
              <a:rPr lang="en-US" sz="2400" dirty="0" smtClean="0"/>
              <a:t>half of all  possible </a:t>
            </a:r>
            <a:r>
              <a:rPr lang="en-US" sz="2400" dirty="0"/>
              <a:t>keys must be tried to achieve success.</a:t>
            </a:r>
          </a:p>
        </p:txBody>
      </p:sp>
    </p:spTree>
    <p:extLst>
      <p:ext uri="{BB962C8B-B14F-4D97-AF65-F5344CB8AC3E}">
        <p14:creationId xmlns:p14="http://schemas.microsoft.com/office/powerpoint/2010/main" xmlns="" val="98724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Brute Force Attack</a:t>
            </a:r>
            <a:endParaRPr lang="en-AU" dirty="0" smtClean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990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AU" sz="2800" dirty="0" smtClean="0"/>
              <a:t>Try every possible combination until you find the result</a:t>
            </a:r>
            <a:endParaRPr lang="en-US" sz="2800" b="1" dirty="0" smtClean="0">
              <a:effectLst/>
              <a:latin typeface="Times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>
              <a:effectLst/>
              <a:latin typeface="Times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AU" sz="28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AU" sz="2800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AU" sz="2800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AU" sz="2800" dirty="0" smtClean="0"/>
          </a:p>
        </p:txBody>
      </p:sp>
      <p:graphicFrame>
        <p:nvGraphicFramePr>
          <p:cNvPr id="58505" name="Group 137"/>
          <p:cNvGraphicFramePr>
            <a:graphicFrameLocks noGrp="1"/>
          </p:cNvGraphicFramePr>
          <p:nvPr/>
        </p:nvGraphicFramePr>
        <p:xfrm>
          <a:off x="533400" y="2859087"/>
          <a:ext cx="8077200" cy="3236913"/>
        </p:xfrm>
        <a:graphic>
          <a:graphicData uri="http://schemas.openxmlformats.org/drawingml/2006/table">
            <a:tbl>
              <a:tblPr/>
              <a:tblGrid>
                <a:gridCol w="1504950"/>
                <a:gridCol w="1936750"/>
                <a:gridCol w="2419350"/>
                <a:gridCol w="2216150"/>
              </a:tblGrid>
              <a:tr h="231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Key Size (bits)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Number of Alternative Keys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Time required at 1 decryption/µs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Time required at 10</a:t>
                      </a:r>
                      <a:r>
                        <a:rPr kumimoji="0" lang="en-US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6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decryptions/µs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32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32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 = 4.3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sym typeface="Symbol" pitchFamily="18" charset="2"/>
                        </a:rPr>
                        <a:t>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10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9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31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µs	= 35.8 minutes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2.15 milliseconds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56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56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 = 7.2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sym typeface="Symbol" pitchFamily="18" charset="2"/>
                        </a:rPr>
                        <a:t>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10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16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55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µs	= 1142 years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10.01 hours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128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128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 = 3.4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sym typeface="Symbol" pitchFamily="18" charset="2"/>
                        </a:rPr>
                        <a:t>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10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38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127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µs	= 5.4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sym typeface="Symbol" pitchFamily="18" charset="2"/>
                        </a:rPr>
                        <a:t>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10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24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years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5.4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sym typeface="Symbol" pitchFamily="18" charset="2"/>
                        </a:rPr>
                        <a:t>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10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18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years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168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168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 = 3.7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sym typeface="Symbol" pitchFamily="18" charset="2"/>
                        </a:rPr>
                        <a:t>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10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50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167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µs	= 5.9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sym typeface="Symbol" pitchFamily="18" charset="2"/>
                        </a:rPr>
                        <a:t>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10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36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years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5.9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sym typeface="Symbol" pitchFamily="18" charset="2"/>
                        </a:rPr>
                        <a:t>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10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30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years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4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26 characters (permutation)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26! = 4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sym typeface="Symbol" pitchFamily="18" charset="2"/>
                        </a:rPr>
                        <a:t>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10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26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2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sym typeface="Symbol" pitchFamily="18" charset="2"/>
                        </a:rPr>
                        <a:t>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10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26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µs	= 6.4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sym typeface="Symbol" pitchFamily="18" charset="2"/>
                        </a:rPr>
                        <a:t>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10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12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years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6.4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sym typeface="Symbol" pitchFamily="18" charset="2"/>
                        </a:rPr>
                        <a:t>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10</a:t>
                      </a:r>
                      <a:r>
                        <a:rPr kumimoji="0" lang="en-US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6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years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4339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AU" altLang="en-US"/>
              <a:t>Concepts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AU" altLang="en-US"/>
              <a:t>A private key cipher is composed of two algorithms</a:t>
            </a:r>
          </a:p>
          <a:p>
            <a:pPr lvl="1"/>
            <a:r>
              <a:rPr lang="en-AU" altLang="en-US"/>
              <a:t>encryption algorithm E</a:t>
            </a:r>
          </a:p>
          <a:p>
            <a:pPr lvl="1"/>
            <a:r>
              <a:rPr lang="en-AU" altLang="en-US"/>
              <a:t>decryption algorithm D</a:t>
            </a:r>
          </a:p>
          <a:p>
            <a:r>
              <a:rPr lang="en-AU" altLang="en-US"/>
              <a:t>The same key K is used for encryption &amp; decryption</a:t>
            </a:r>
          </a:p>
          <a:p>
            <a:r>
              <a:rPr lang="en-AU" altLang="en-US"/>
              <a:t>K has to be distributed beforehand</a:t>
            </a:r>
          </a:p>
        </p:txBody>
      </p:sp>
    </p:spTree>
    <p:extLst>
      <p:ext uri="{BB962C8B-B14F-4D97-AF65-F5344CB8AC3E}">
        <p14:creationId xmlns:p14="http://schemas.microsoft.com/office/powerpoint/2010/main" xmlns="" val="177541459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Classical Ciphers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Substitution Ciphers</a:t>
            </a:r>
          </a:p>
          <a:p>
            <a:pPr>
              <a:defRPr/>
            </a:pPr>
            <a:r>
              <a:rPr lang="en-US" dirty="0" smtClean="0"/>
              <a:t>Transposition Ciphers</a:t>
            </a:r>
          </a:p>
          <a:p>
            <a:pPr lvl="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391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Substitution Ciphers</a:t>
            </a:r>
            <a:endParaRPr lang="en-AU" dirty="0" smtClean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Substitution Ciphers</a:t>
            </a:r>
          </a:p>
          <a:p>
            <a:pPr lvl="1">
              <a:defRPr/>
            </a:pPr>
            <a:r>
              <a:rPr lang="en-US" dirty="0" smtClean="0"/>
              <a:t>Shift Ciphers (Caesar Cipher)</a:t>
            </a:r>
          </a:p>
          <a:p>
            <a:pPr lvl="1">
              <a:defRPr/>
            </a:pPr>
            <a:r>
              <a:rPr lang="en-US" dirty="0" err="1" smtClean="0"/>
              <a:t>Monoalphabetic</a:t>
            </a:r>
            <a:endParaRPr lang="en-US" dirty="0" smtClean="0"/>
          </a:p>
          <a:p>
            <a:pPr lvl="1">
              <a:defRPr/>
            </a:pPr>
            <a:r>
              <a:rPr lang="en-US" dirty="0" err="1" smtClean="0"/>
              <a:t>Polyalphabetic</a:t>
            </a:r>
            <a:endParaRPr lang="en-US" dirty="0" smtClean="0"/>
          </a:p>
          <a:p>
            <a:pPr eaLnBrk="1" hangingPunct="1">
              <a:defRPr/>
            </a:pPr>
            <a:r>
              <a:rPr lang="en-AU" dirty="0" smtClean="0"/>
              <a:t>Letters of plaintext are replaced by other letters, numbers or symbols</a:t>
            </a:r>
          </a:p>
          <a:p>
            <a:pPr eaLnBrk="1" hangingPunct="1">
              <a:defRPr/>
            </a:pPr>
            <a:endParaRPr lang="en-AU" dirty="0" smtClean="0"/>
          </a:p>
          <a:p>
            <a:pPr eaLnBrk="1" hangingPunct="1">
              <a:defRPr/>
            </a:pPr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xmlns="" val="118125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26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AU" altLang="en-US"/>
              <a:t>The Caesar cipher (e.g)</a:t>
            </a:r>
          </a:p>
        </p:txBody>
      </p:sp>
      <p:sp>
        <p:nvSpPr>
          <p:cNvPr id="3072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AU" altLang="en-US"/>
              <a:t>The Caesar cipher is a substitution cipher, named after Julius Caesar.</a:t>
            </a:r>
          </a:p>
          <a:p>
            <a:r>
              <a:rPr lang="en-AU" altLang="en-US"/>
              <a:t>Operation principle:</a:t>
            </a:r>
            <a:br>
              <a:rPr lang="en-AU" altLang="en-US"/>
            </a:br>
            <a:r>
              <a:rPr lang="en-AU" altLang="en-US"/>
              <a:t>each letter is translated into the letter </a:t>
            </a:r>
            <a:r>
              <a:rPr lang="en-AU" altLang="en-US" i="1">
                <a:latin typeface="Tahoma" panose="020B0604030504040204" pitchFamily="34" charset="0"/>
              </a:rPr>
              <a:t>a fixed number of positions</a:t>
            </a:r>
            <a:r>
              <a:rPr lang="en-AU" altLang="en-US" i="1"/>
              <a:t> </a:t>
            </a:r>
            <a:r>
              <a:rPr lang="en-AU" altLang="en-US"/>
              <a:t>after it in the alphabet table.</a:t>
            </a:r>
          </a:p>
          <a:p>
            <a:r>
              <a:rPr lang="en-AU" altLang="en-US"/>
              <a:t>The fixed number of positions is a key both for encryption and decryption.</a:t>
            </a:r>
          </a:p>
        </p:txBody>
      </p:sp>
    </p:spTree>
    <p:extLst>
      <p:ext uri="{BB962C8B-B14F-4D97-AF65-F5344CB8AC3E}">
        <p14:creationId xmlns:p14="http://schemas.microsoft.com/office/powerpoint/2010/main" xmlns="" val="180949754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AU" altLang="en-US" dirty="0"/>
              <a:t>The Caesar </a:t>
            </a:r>
            <a:r>
              <a:rPr lang="en-AU" altLang="en-US" dirty="0" smtClean="0"/>
              <a:t>cipher</a:t>
            </a:r>
            <a:endParaRPr lang="en-AU" altLang="en-US" dirty="0"/>
          </a:p>
        </p:txBody>
      </p:sp>
      <p:graphicFrame>
        <p:nvGraphicFramePr>
          <p:cNvPr id="33795" name="Object 3"/>
          <p:cNvGraphicFramePr>
            <a:graphicFrameLocks/>
          </p:cNvGraphicFramePr>
          <p:nvPr/>
        </p:nvGraphicFramePr>
        <p:xfrm>
          <a:off x="1519238" y="2268538"/>
          <a:ext cx="5545137" cy="3694112"/>
        </p:xfrm>
        <a:graphic>
          <a:graphicData uri="http://schemas.openxmlformats.org/presentationml/2006/ole">
            <p:oleObj spid="_x0000_s1040" name="WordArt 2.0" r:id="rId4" imgW="6096410" imgH="4064547" progId="">
              <p:embed/>
            </p:oleObj>
          </a:graphicData>
        </a:graphic>
      </p:graphicFrame>
      <p:graphicFrame>
        <p:nvGraphicFramePr>
          <p:cNvPr id="33796" name="Object 4"/>
          <p:cNvGraphicFramePr>
            <a:graphicFrameLocks/>
          </p:cNvGraphicFramePr>
          <p:nvPr/>
        </p:nvGraphicFramePr>
        <p:xfrm>
          <a:off x="2490788" y="2916238"/>
          <a:ext cx="3600450" cy="2398712"/>
        </p:xfrm>
        <a:graphic>
          <a:graphicData uri="http://schemas.openxmlformats.org/presentationml/2006/ole">
            <p:oleObj spid="_x0000_s1041" name="WordArt 2.0" r:id="rId5" imgW="6096273" imgH="4064455" progId="">
              <p:embed/>
            </p:oleObj>
          </a:graphicData>
        </a:graphic>
      </p:graphicFrame>
      <p:sp>
        <p:nvSpPr>
          <p:cNvPr id="33797" name="Oval 5"/>
          <p:cNvSpPr>
            <a:spLocks noChangeArrowheads="1"/>
          </p:cNvSpPr>
          <p:nvPr/>
        </p:nvSpPr>
        <p:spPr bwMode="auto">
          <a:xfrm>
            <a:off x="4144963" y="3968750"/>
            <a:ext cx="292100" cy="292100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Oval 6"/>
          <p:cNvSpPr>
            <a:spLocks noChangeArrowheads="1"/>
          </p:cNvSpPr>
          <p:nvPr/>
        </p:nvSpPr>
        <p:spPr bwMode="auto">
          <a:xfrm>
            <a:off x="2963863" y="2787650"/>
            <a:ext cx="2654300" cy="2654300"/>
          </a:xfrm>
          <a:prstGeom prst="ellipse">
            <a:avLst/>
          </a:prstGeom>
          <a:noFill/>
          <a:ln w="12700">
            <a:solidFill>
              <a:schemeClr val="bg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Oval 7"/>
          <p:cNvSpPr>
            <a:spLocks noChangeArrowheads="1"/>
          </p:cNvSpPr>
          <p:nvPr/>
        </p:nvSpPr>
        <p:spPr bwMode="auto">
          <a:xfrm>
            <a:off x="2239963" y="2063750"/>
            <a:ext cx="4102100" cy="4102100"/>
          </a:xfrm>
          <a:prstGeom prst="ellips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441325" y="1554163"/>
            <a:ext cx="1092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AU" altLang="en-US" sz="4000">
                <a:solidFill>
                  <a:schemeClr val="accent2"/>
                </a:solidFill>
              </a:rPr>
              <a:t>K=3</a:t>
            </a:r>
          </a:p>
        </p:txBody>
      </p:sp>
      <p:sp>
        <p:nvSpPr>
          <p:cNvPr id="33801" name="Arc 9"/>
          <p:cNvSpPr>
            <a:spLocks/>
          </p:cNvSpPr>
          <p:nvPr/>
        </p:nvSpPr>
        <p:spPr bwMode="auto">
          <a:xfrm rot="2580000">
            <a:off x="3963988" y="3201988"/>
            <a:ext cx="533400" cy="68580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21600"/>
              <a:gd name="T1" fmla="*/ 21600 h 21600"/>
              <a:gd name="T2" fmla="*/ 21536 w 21600"/>
              <a:gd name="T3" fmla="*/ 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600"/>
                </a:moveTo>
                <a:cubicBezTo>
                  <a:pt x="0" y="9695"/>
                  <a:pt x="9631" y="35"/>
                  <a:pt x="21536" y="0"/>
                </a:cubicBezTo>
              </a:path>
              <a:path w="21600" h="21600" stroke="0" extrusionOk="0">
                <a:moveTo>
                  <a:pt x="0" y="21600"/>
                </a:moveTo>
                <a:cubicBezTo>
                  <a:pt x="0" y="9695"/>
                  <a:pt x="9631" y="35"/>
                  <a:pt x="21536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12700" cap="rnd">
            <a:solidFill>
              <a:srgbClr val="000099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6400800" y="2667000"/>
            <a:ext cx="220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AU" altLang="en-US">
                <a:solidFill>
                  <a:srgbClr val="FF3300"/>
                </a:solidFill>
              </a:rPr>
              <a:t>Inner: ciphertext</a:t>
            </a:r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6400800" y="2209800"/>
            <a:ext cx="2101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AU" altLang="en-US">
                <a:solidFill>
                  <a:schemeClr val="accent1"/>
                </a:solidFill>
              </a:rPr>
              <a:t>Outer: plaintext</a:t>
            </a:r>
          </a:p>
        </p:txBody>
      </p:sp>
    </p:spTree>
    <p:extLst>
      <p:ext uri="{BB962C8B-B14F-4D97-AF65-F5344CB8AC3E}">
        <p14:creationId xmlns:p14="http://schemas.microsoft.com/office/powerpoint/2010/main" xmlns="" val="7141035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AU" altLang="en-US"/>
              <a:t>An example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AU" altLang="en-US"/>
              <a:t>For a key K=3,</a:t>
            </a:r>
            <a:br>
              <a:rPr lang="en-AU" altLang="en-US"/>
            </a:br>
            <a:r>
              <a:rPr lang="en-AU" altLang="en-US"/>
              <a:t>plaintext letter:	 </a:t>
            </a:r>
            <a:r>
              <a:rPr lang="en-AU" altLang="en-US">
                <a:latin typeface="Courier New" panose="02070309020205020404" pitchFamily="49" charset="0"/>
              </a:rPr>
              <a:t>ABCDEF...UVWXYZ</a:t>
            </a:r>
            <a:r>
              <a:rPr lang="en-AU" altLang="en-US"/>
              <a:t/>
            </a:r>
            <a:br>
              <a:rPr lang="en-AU" altLang="en-US"/>
            </a:br>
            <a:r>
              <a:rPr lang="en-AU" altLang="en-US"/>
              <a:t>ciphtertext letter: </a:t>
            </a:r>
            <a:r>
              <a:rPr lang="en-AU" altLang="en-US">
                <a:latin typeface="Courier New" panose="02070309020205020404" pitchFamily="49" charset="0"/>
              </a:rPr>
              <a:t>DEF...UVWXYZABC</a:t>
            </a:r>
            <a:endParaRPr lang="en-AU" altLang="en-US"/>
          </a:p>
          <a:p>
            <a:r>
              <a:rPr lang="en-AU" altLang="en-US"/>
              <a:t>Hence</a:t>
            </a:r>
            <a:br>
              <a:rPr lang="en-AU" altLang="en-US"/>
            </a:br>
            <a:r>
              <a:rPr lang="en-AU" altLang="en-US"/>
              <a:t>	</a:t>
            </a:r>
            <a:r>
              <a:rPr lang="en-AU" altLang="en-US">
                <a:latin typeface="Courier New" panose="02070309020205020404" pitchFamily="49" charset="0"/>
              </a:rPr>
              <a:t>TREATY IMPOSSIBLE</a:t>
            </a:r>
            <a:r>
              <a:rPr lang="en-AU" altLang="en-US"/>
              <a:t/>
            </a:r>
            <a:br>
              <a:rPr lang="en-AU" altLang="en-US"/>
            </a:br>
            <a:r>
              <a:rPr lang="en-AU" altLang="en-US"/>
              <a:t>is translated into</a:t>
            </a:r>
            <a:br>
              <a:rPr lang="en-AU" altLang="en-US"/>
            </a:br>
            <a:r>
              <a:rPr lang="en-AU" altLang="en-US"/>
              <a:t>	</a:t>
            </a:r>
            <a:r>
              <a:rPr lang="en-AU" altLang="en-US">
                <a:latin typeface="Courier New" panose="02070309020205020404" pitchFamily="49" charset="0"/>
              </a:rPr>
              <a:t>WUHDWB LPSRVVLEOH</a:t>
            </a:r>
          </a:p>
        </p:txBody>
      </p:sp>
    </p:spTree>
    <p:extLst>
      <p:ext uri="{BB962C8B-B14F-4D97-AF65-F5344CB8AC3E}">
        <p14:creationId xmlns:p14="http://schemas.microsoft.com/office/powerpoint/2010/main" xmlns="" val="1417862651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AU" dirty="0" smtClean="0"/>
              <a:t>Caesar Cipher (Another example)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AU" dirty="0" smtClean="0"/>
              <a:t>Earliest known substitution cipher (shift cipher)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AU" dirty="0" smtClean="0"/>
              <a:t>Replaces each letter by 3rd next letter</a:t>
            </a:r>
          </a:p>
          <a:p>
            <a:pPr>
              <a:defRPr/>
            </a:pPr>
            <a:r>
              <a:rPr lang="en-US" dirty="0" smtClean="0"/>
              <a:t>Transformation can be defined as:</a:t>
            </a:r>
          </a:p>
          <a:p>
            <a:pPr marL="0" indent="0">
              <a:buNone/>
              <a:defRPr/>
            </a:pPr>
            <a:r>
              <a:rPr lang="en-AU" sz="2000" dirty="0" smtClean="0">
                <a:latin typeface="Courier" charset="0"/>
              </a:rPr>
              <a:t>a b c d e f g h </a:t>
            </a:r>
            <a:r>
              <a:rPr lang="en-AU" sz="2000" dirty="0" err="1" smtClean="0">
                <a:latin typeface="Courier" charset="0"/>
              </a:rPr>
              <a:t>i</a:t>
            </a:r>
            <a:r>
              <a:rPr lang="en-AU" sz="2000" dirty="0" smtClean="0">
                <a:latin typeface="Courier" charset="0"/>
              </a:rPr>
              <a:t> j k l m n o p q r s t u v w x y z</a:t>
            </a:r>
          </a:p>
          <a:p>
            <a:pPr marL="0" indent="0">
              <a:buNone/>
              <a:defRPr/>
            </a:pPr>
            <a:r>
              <a:rPr lang="en-AU" sz="2000" dirty="0" smtClean="0">
                <a:latin typeface="Courier" charset="0"/>
              </a:rPr>
              <a:t>d e f g h </a:t>
            </a:r>
            <a:r>
              <a:rPr lang="en-AU" sz="2000" dirty="0" err="1" smtClean="0">
                <a:latin typeface="Courier" charset="0"/>
              </a:rPr>
              <a:t>i</a:t>
            </a:r>
            <a:r>
              <a:rPr lang="en-AU" sz="2000" dirty="0" smtClean="0">
                <a:latin typeface="Courier" charset="0"/>
              </a:rPr>
              <a:t> j k l m n o p q r s t u v w x y z a b c</a:t>
            </a:r>
          </a:p>
          <a:p>
            <a:pPr eaLnBrk="1" hangingPunct="1">
              <a:lnSpc>
                <a:spcPct val="90000"/>
              </a:lnSpc>
              <a:defRPr/>
            </a:pPr>
            <a:endParaRPr lang="en-AU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AU" dirty="0" smtClean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330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AU" dirty="0" smtClean="0"/>
              <a:t>Caesar Cipher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If each letter is assigned a number (a=0, z=25), Encryption/Decryption defined as:</a:t>
            </a: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en-AU" dirty="0" smtClean="0"/>
              <a:t>C = E(p) = (P + 3) mod (26)</a:t>
            </a: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en-AU" dirty="0" smtClean="0"/>
              <a:t>P = D(c) = (C – 3) mod (26)</a:t>
            </a:r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Example:</a:t>
            </a:r>
            <a:endParaRPr lang="en-AU" dirty="0" smtClean="0"/>
          </a:p>
          <a:p>
            <a:pPr lvl="1">
              <a:lnSpc>
                <a:spcPct val="90000"/>
              </a:lnSpc>
              <a:buNone/>
              <a:defRPr/>
            </a:pPr>
            <a:r>
              <a:rPr lang="en-AU" dirty="0" smtClean="0">
                <a:latin typeface="Courier" charset="0"/>
              </a:rPr>
              <a:t>meet me after the toga party</a:t>
            </a:r>
          </a:p>
          <a:p>
            <a:pPr lvl="1">
              <a:lnSpc>
                <a:spcPct val="90000"/>
              </a:lnSpc>
              <a:buNone/>
              <a:defRPr/>
            </a:pPr>
            <a:r>
              <a:rPr lang="en-AU" dirty="0" err="1" smtClean="0">
                <a:latin typeface="Courier" charset="0"/>
              </a:rPr>
              <a:t>phhw</a:t>
            </a:r>
            <a:r>
              <a:rPr lang="en-AU" dirty="0" smtClean="0">
                <a:latin typeface="Courier" charset="0"/>
              </a:rPr>
              <a:t> ph </a:t>
            </a:r>
            <a:r>
              <a:rPr lang="en-AU" dirty="0" err="1" smtClean="0">
                <a:latin typeface="Courier" charset="0"/>
              </a:rPr>
              <a:t>diwhu</a:t>
            </a:r>
            <a:r>
              <a:rPr lang="en-AU" dirty="0" smtClean="0">
                <a:latin typeface="Courier" charset="0"/>
              </a:rPr>
              <a:t> </a:t>
            </a:r>
            <a:r>
              <a:rPr lang="en-AU" dirty="0" err="1" smtClean="0">
                <a:latin typeface="Courier" charset="0"/>
              </a:rPr>
              <a:t>wkh</a:t>
            </a:r>
            <a:r>
              <a:rPr lang="en-AU" dirty="0" smtClean="0">
                <a:latin typeface="Courier" charset="0"/>
              </a:rPr>
              <a:t> </a:t>
            </a:r>
            <a:r>
              <a:rPr lang="en-AU" dirty="0" err="1" smtClean="0">
                <a:latin typeface="Courier" charset="0"/>
              </a:rPr>
              <a:t>wrjd</a:t>
            </a:r>
            <a:r>
              <a:rPr lang="en-AU" dirty="0" smtClean="0">
                <a:latin typeface="Courier" charset="0"/>
              </a:rPr>
              <a:t> </a:t>
            </a:r>
            <a:r>
              <a:rPr lang="en-AU" dirty="0" err="1" smtClean="0">
                <a:latin typeface="Courier" charset="0"/>
              </a:rPr>
              <a:t>sduwb</a:t>
            </a:r>
            <a:endParaRPr lang="en-AU" dirty="0" smtClean="0">
              <a:latin typeface="Courier" charset="0"/>
            </a:endParaRPr>
          </a:p>
          <a:p>
            <a:pPr lvl="1" eaLnBrk="1" hangingPunct="1">
              <a:buFont typeface="Wingdings" pitchFamily="2" charset="2"/>
              <a:buNone/>
              <a:defRPr/>
            </a:pPr>
            <a:endParaRPr lang="en-AU" sz="1800" dirty="0" smtClean="0">
              <a:latin typeface="Courier New" pitchFamily="49" charset="0"/>
            </a:endParaRPr>
          </a:p>
          <a:p>
            <a:pPr eaLnBrk="1" hangingPunct="1">
              <a:defRPr/>
            </a:pPr>
            <a:endParaRPr lang="en-AU" sz="2000" dirty="0" smtClean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308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We discussed some examples of applying cryptography</a:t>
            </a:r>
          </a:p>
          <a:p>
            <a:r>
              <a:rPr lang="en-US" sz="2400" dirty="0" smtClean="0"/>
              <a:t>We also practiced how cryptanalysis can break the secret</a:t>
            </a:r>
          </a:p>
          <a:p>
            <a:r>
              <a:rPr lang="en-US" sz="2400" dirty="0" smtClean="0"/>
              <a:t>The classical ciphers such as substitution was discussed with example</a:t>
            </a:r>
          </a:p>
        </p:txBody>
      </p:sp>
    </p:spTree>
    <p:extLst>
      <p:ext uri="{BB962C8B-B14F-4D97-AF65-F5344CB8AC3E}">
        <p14:creationId xmlns:p14="http://schemas.microsoft.com/office/powerpoint/2010/main" xmlns="" val="355445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Our discussion will continue on symmetric and asymmetric cryptography </a:t>
            </a:r>
          </a:p>
          <a:p>
            <a:r>
              <a:rPr lang="en-US" sz="2400" dirty="0" smtClean="0"/>
              <a:t>We will also explore more examples of cryptography such as </a:t>
            </a:r>
            <a:r>
              <a:rPr lang="en-US" sz="2400" dirty="0" err="1" smtClean="0"/>
              <a:t>Playfair</a:t>
            </a:r>
            <a:r>
              <a:rPr lang="en-US" sz="2400" dirty="0" smtClean="0"/>
              <a:t> cipher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00657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13710</TotalTime>
  <Words>1016</Words>
  <Application>Microsoft Office PowerPoint</Application>
  <PresentationFormat>On-screen Show (4:3)</PresentationFormat>
  <Paragraphs>149</Paragraphs>
  <Slides>28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os-8</vt:lpstr>
      <vt:lpstr>WordArt 2.0</vt:lpstr>
      <vt:lpstr>Slide 1</vt:lpstr>
      <vt:lpstr>Slide 2</vt:lpstr>
      <vt:lpstr>Summary of the previous lecture</vt:lpstr>
      <vt:lpstr>Summary of the previous lecture</vt:lpstr>
      <vt:lpstr>Outlines of today’s lecture</vt:lpstr>
      <vt:lpstr>Objectives</vt:lpstr>
      <vt:lpstr>Cryptography</vt:lpstr>
      <vt:lpstr>3- Dimensions of cryptography </vt:lpstr>
      <vt:lpstr>3- Dimensions of cryptography </vt:lpstr>
      <vt:lpstr>3- Dimensions of cryptography </vt:lpstr>
      <vt:lpstr>Unconditional Security Vs  Computational Security </vt:lpstr>
      <vt:lpstr>Kerckhoff’s Principle</vt:lpstr>
      <vt:lpstr>Secret Vs Public Algorithm</vt:lpstr>
      <vt:lpstr>Cryptanalysis and Brute-Force Attack</vt:lpstr>
      <vt:lpstr>Cryptanalysis</vt:lpstr>
      <vt:lpstr>Brute-force attack</vt:lpstr>
      <vt:lpstr>Brute Force Attack</vt:lpstr>
      <vt:lpstr>Concepts</vt:lpstr>
      <vt:lpstr>Classical Ciphers</vt:lpstr>
      <vt:lpstr>Substitution Ciphers</vt:lpstr>
      <vt:lpstr>The Caesar cipher (e.g)</vt:lpstr>
      <vt:lpstr>The Caesar cipher</vt:lpstr>
      <vt:lpstr>An example</vt:lpstr>
      <vt:lpstr>Caesar Cipher (Another example)</vt:lpstr>
      <vt:lpstr>Caesar Cipher</vt:lpstr>
      <vt:lpstr>Summary of today’s lecture</vt:lpstr>
      <vt:lpstr>Next lecture topics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435</cp:revision>
  <cp:lastPrinted>2001-06-14T13:58:17Z</cp:lastPrinted>
  <dcterms:created xsi:type="dcterms:W3CDTF">2011-01-13T23:43:38Z</dcterms:created>
  <dcterms:modified xsi:type="dcterms:W3CDTF">2015-06-02T05:56:13Z</dcterms:modified>
</cp:coreProperties>
</file>