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30"/>
  </p:notesMasterIdLst>
  <p:handoutMasterIdLst>
    <p:handoutMasterId r:id="rId31"/>
  </p:handoutMasterIdLst>
  <p:sldIdLst>
    <p:sldId id="403" r:id="rId2"/>
    <p:sldId id="677" r:id="rId3"/>
    <p:sldId id="404" r:id="rId4"/>
    <p:sldId id="483" r:id="rId5"/>
    <p:sldId id="348" r:id="rId6"/>
    <p:sldId id="661" r:id="rId7"/>
    <p:sldId id="699" r:id="rId8"/>
    <p:sldId id="700" r:id="rId9"/>
    <p:sldId id="715" r:id="rId10"/>
    <p:sldId id="701" r:id="rId11"/>
    <p:sldId id="702" r:id="rId12"/>
    <p:sldId id="693" r:id="rId13"/>
    <p:sldId id="691" r:id="rId14"/>
    <p:sldId id="704" r:id="rId15"/>
    <p:sldId id="678" r:id="rId16"/>
    <p:sldId id="705" r:id="rId17"/>
    <p:sldId id="706" r:id="rId18"/>
    <p:sldId id="679" r:id="rId19"/>
    <p:sldId id="680" r:id="rId20"/>
    <p:sldId id="681" r:id="rId21"/>
    <p:sldId id="717" r:id="rId22"/>
    <p:sldId id="672" r:id="rId23"/>
    <p:sldId id="671" r:id="rId24"/>
    <p:sldId id="673" r:id="rId25"/>
    <p:sldId id="675" r:id="rId26"/>
    <p:sldId id="674" r:id="rId27"/>
    <p:sldId id="575" r:id="rId28"/>
    <p:sldId id="501" r:id="rId29"/>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816">
          <p15:clr>
            <a:srgbClr val="A4A3A4"/>
          </p15:clr>
        </p15:guide>
        <p15:guide id="2" pos="440">
          <p15:clr>
            <a:srgbClr val="A4A3A4"/>
          </p15:clr>
        </p15:guide>
      </p15:sldGuideLst>
    </p:ext>
    <p:ext uri="{2D200454-40CA-4A62-9FC3-DE9A4176ACB9}">
      <p15:notesGuideLst xmlns:p15="http://schemas.microsoft.com/office/powerpoint/2012/main" xmlns="">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6600"/>
    <a:srgbClr val="FF0000"/>
    <a:srgbClr val="CCECFF"/>
    <a:srgbClr val="66CCFF"/>
    <a:srgbClr val="CCFFFF"/>
    <a:srgbClr val="F8F8F8"/>
    <a:srgbClr val="EAEA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208" autoAdjust="0"/>
    <p:restoredTop sz="94660"/>
  </p:normalViewPr>
  <p:slideViewPr>
    <p:cSldViewPr snapToGrid="0">
      <p:cViewPr varScale="1">
        <p:scale>
          <a:sx n="62" d="100"/>
          <a:sy n="62" d="100"/>
        </p:scale>
        <p:origin x="-1488" y="-90"/>
      </p:cViewPr>
      <p:guideLst>
        <p:guide orient="horz" pos="816"/>
        <p:guide pos="44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878" y="-90"/>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3" name="Rectangle 3"/>
          <p:cNvSpPr>
            <a:spLocks noGrp="1" noChangeArrowheads="1"/>
          </p:cNvSpPr>
          <p:nvPr>
            <p:ph type="dt" sz="quarter" idx="1"/>
          </p:nvPr>
        </p:nvSpPr>
        <p:spPr bwMode="auto">
          <a:xfrm>
            <a:off x="3878263"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algn="r" defTabSz="876300">
              <a:defRPr sz="1100">
                <a:latin typeface="Helvetica" charset="0"/>
                <a:ea typeface="ＭＳ Ｐゴシック" charset="-128"/>
                <a:cs typeface="ＭＳ Ｐゴシック" charset="-128"/>
              </a:defRPr>
            </a:lvl1pPr>
          </a:lstStyle>
          <a:p>
            <a:pPr>
              <a:defRPr/>
            </a:pPr>
            <a:endParaRPr lang="en-US"/>
          </a:p>
        </p:txBody>
      </p:sp>
      <p:sp>
        <p:nvSpPr>
          <p:cNvPr id="46084" name="Rectangle 4"/>
          <p:cNvSpPr>
            <a:spLocks noGrp="1" noChangeArrowheads="1"/>
          </p:cNvSpPr>
          <p:nvPr>
            <p:ph type="ftr" sz="quarter" idx="2"/>
          </p:nvPr>
        </p:nvSpPr>
        <p:spPr bwMode="auto">
          <a:xfrm>
            <a:off x="0"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5" name="Rectangle 5"/>
          <p:cNvSpPr>
            <a:spLocks noGrp="1" noChangeArrowheads="1"/>
          </p:cNvSpPr>
          <p:nvPr>
            <p:ph type="sldNum" sz="quarter" idx="3"/>
          </p:nvPr>
        </p:nvSpPr>
        <p:spPr bwMode="auto">
          <a:xfrm>
            <a:off x="3878263"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algn="r" defTabSz="876300">
              <a:defRPr sz="1100" smtClean="0">
                <a:latin typeface="Helvetica" panose="020B0604020202020204" pitchFamily="34" charset="0"/>
              </a:defRPr>
            </a:lvl1pPr>
          </a:lstStyle>
          <a:p>
            <a:pPr>
              <a:defRPr/>
            </a:pPr>
            <a:fld id="{890DDA38-5E15-4458-AA02-5DB6EAB597AB}" type="slidenum">
              <a:rPr lang="en-US" altLang="en-US"/>
              <a:pPr>
                <a:defRPr/>
              </a:pPr>
              <a:t>‹#›</a:t>
            </a:fld>
            <a:endParaRPr lang="en-US" altLang="en-US"/>
          </a:p>
        </p:txBody>
      </p:sp>
    </p:spTree>
    <p:extLst>
      <p:ext uri="{BB962C8B-B14F-4D97-AF65-F5344CB8AC3E}">
        <p14:creationId xmlns:p14="http://schemas.microsoft.com/office/powerpoint/2010/main" xmlns="" val="197865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47" name="Rectangle 3"/>
          <p:cNvSpPr>
            <a:spLocks noGrp="1" noChangeArrowheads="1"/>
          </p:cNvSpPr>
          <p:nvPr>
            <p:ph type="dt" idx="1"/>
          </p:nvPr>
        </p:nvSpPr>
        <p:spPr bwMode="auto">
          <a:xfrm>
            <a:off x="3900488"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algn="r" defTabSz="923925">
              <a:defRPr sz="1200">
                <a:latin typeface="Times New Roman"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8500"/>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51" name="Rectangle 7"/>
          <p:cNvSpPr>
            <a:spLocks noGrp="1" noChangeArrowheads="1"/>
          </p:cNvSpPr>
          <p:nvPr>
            <p:ph type="sldNum" sz="quarter" idx="5"/>
          </p:nvPr>
        </p:nvSpPr>
        <p:spPr bwMode="auto">
          <a:xfrm>
            <a:off x="3900488"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algn="r" defTabSz="923925">
              <a:defRPr sz="1200" smtClean="0">
                <a:latin typeface="Times New Roman" panose="02020603050405020304" pitchFamily="18" charset="0"/>
              </a:defRPr>
            </a:lvl1pPr>
          </a:lstStyle>
          <a:p>
            <a:pPr>
              <a:defRPr/>
            </a:pPr>
            <a:fld id="{5B7D5C97-239A-4625-A264-D204ED0A6B82}" type="slidenum">
              <a:rPr lang="en-US" altLang="en-US"/>
              <a:pPr>
                <a:defRPr/>
              </a:pPr>
              <a:t>‹#›</a:t>
            </a:fld>
            <a:endParaRPr lang="en-US" altLang="en-US"/>
          </a:p>
        </p:txBody>
      </p:sp>
    </p:spTree>
    <p:extLst>
      <p:ext uri="{BB962C8B-B14F-4D97-AF65-F5344CB8AC3E}">
        <p14:creationId xmlns:p14="http://schemas.microsoft.com/office/powerpoint/2010/main" xmlns="" val="22562692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421441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2399367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 What is Cryptography? There can be many definitions. Actually I am not able to find a definition that portrays the whole picture covering all the goals and features of Cryptography.  Most of the definitions talk only about data</a:t>
            </a:r>
            <a:r>
              <a:rPr lang="en-US" baseline="0" dirty="0" smtClean="0"/>
              <a:t> hiding which is just one aspect of Crypto but it has many more aspects such as data integrity, authentication and non-repudiation to name a few. Anyway this is one of the definitions of Crypto found in literature. It says “</a:t>
            </a:r>
            <a:r>
              <a:rPr lang="en-US" dirty="0" smtClean="0"/>
              <a:t>Cryptography is the </a:t>
            </a:r>
            <a:r>
              <a:rPr lang="en-US" dirty="0" smtClean="0">
                <a:solidFill>
                  <a:srgbClr val="0070C0"/>
                </a:solidFill>
              </a:rPr>
              <a:t>art</a:t>
            </a:r>
            <a:r>
              <a:rPr lang="en-US" dirty="0" smtClean="0"/>
              <a:t> and </a:t>
            </a:r>
            <a:r>
              <a:rPr lang="en-US" dirty="0" smtClean="0">
                <a:solidFill>
                  <a:srgbClr val="0070C0"/>
                </a:solidFill>
              </a:rPr>
              <a:t>science</a:t>
            </a:r>
            <a:r>
              <a:rPr lang="en-US" dirty="0" smtClean="0"/>
              <a:t> of secrecy”. Why an art? Because traditionally, crypto has been all about innovation and artistic thinking. Creating a new cipher or code is in a way similar to writing</a:t>
            </a:r>
            <a:r>
              <a:rPr lang="en-US" baseline="0" dirty="0" smtClean="0"/>
              <a:t> a new poem or to create a new musical composition. Starting from the Caesar’s cipher till the ciphers used in the last century, there was no scientific or mathematical proof of security. You find some innovative way to convert plaintext into ciphertext, you keep your key and you cipher/algorithm secret and you believe that it is extremely difficult for anyone having access to the ciphertext to find the corresponding plaintext without knowing your secret key; and that its. Obviously, without any mathematical proof, there are good chances that your belief about the security of your cipher is totally wrong. Actually we have a saying in Cryptography which is attributed to Bruce </a:t>
            </a:r>
            <a:r>
              <a:rPr lang="en-US" baseline="0" dirty="0" err="1" smtClean="0"/>
              <a:t>Schenier</a:t>
            </a:r>
            <a:r>
              <a:rPr lang="en-US" baseline="0" dirty="0" smtClean="0"/>
              <a:t>, who btw is an important guy in crypto being the author of books like “Applied Crypto” and coauthor (with Neil Ferguson) of “Practical Crypto” and an inventor of the block ciphers like </a:t>
            </a:r>
            <a:r>
              <a:rPr lang="en-US" baseline="0" dirty="0" err="1" smtClean="0"/>
              <a:t>BlowFish</a:t>
            </a:r>
            <a:r>
              <a:rPr lang="en-US" baseline="0" dirty="0" smtClean="0"/>
              <a:t> (one of the 5 finalists for AES). Anyway the saying is sometimes called </a:t>
            </a:r>
            <a:r>
              <a:rPr lang="en-US" baseline="0" dirty="0" err="1" smtClean="0"/>
              <a:t>Schenier’s</a:t>
            </a:r>
            <a:r>
              <a:rPr lang="en-US" baseline="0" dirty="0" smtClean="0"/>
              <a:t> Law and it states “Everyone can create a cipher that he thinks no one can break”. So you can see that this is the main problem with non-mathematical crypto that you may get a false sense of security which is obviously not desired.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1976, </a:t>
            </a:r>
            <a:r>
              <a:rPr lang="en-US" dirty="0" smtClean="0"/>
              <a:t>Whitfield </a:t>
            </a:r>
            <a:r>
              <a:rPr lang="en-US" dirty="0" err="1" smtClean="0"/>
              <a:t>Diffie</a:t>
            </a:r>
            <a:r>
              <a:rPr lang="en-US" dirty="0" smtClean="0"/>
              <a:t> and Martin Hellman presented their ground breaking work in IEEE</a:t>
            </a:r>
            <a:r>
              <a:rPr lang="en-US" baseline="0" dirty="0" smtClean="0"/>
              <a:t> Transactions on Information Theory </a:t>
            </a:r>
            <a:r>
              <a:rPr lang="en-US" dirty="0" smtClean="0"/>
              <a:t>namely “New Directions in Cryptography”. This paper is considered to be the most important</a:t>
            </a:r>
            <a:r>
              <a:rPr lang="en-US" baseline="0" dirty="0" smtClean="0"/>
              <a:t> paper in the area of cryptography. This gave the concept of “public key cryptography” which we will talk about in detail later today and it has made ground for making modern crypto stand on solid mathematical foundations. Modern crypto is a science with proofs of security based on known mathematical problems. We will also talk about these problems in the coming sessions.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And then historically crypto has been associated with military apps only. The earliest instance of </a:t>
            </a:r>
            <a:r>
              <a:rPr lang="en-US" baseline="0" dirty="0" err="1" smtClean="0"/>
              <a:t>cryto</a:t>
            </a:r>
            <a:r>
              <a:rPr lang="en-US" baseline="0" dirty="0" smtClean="0"/>
              <a:t> usage is known to be the one by </a:t>
            </a:r>
            <a:r>
              <a:rPr lang="en-US" baseline="0" dirty="0" err="1" smtClean="0"/>
              <a:t>julius</a:t>
            </a:r>
            <a:r>
              <a:rPr lang="en-US" baseline="0" dirty="0" smtClean="0"/>
              <a:t> </a:t>
            </a:r>
            <a:r>
              <a:rPr lang="en-US" baseline="0" dirty="0" err="1" smtClean="0"/>
              <a:t>ceasar</a:t>
            </a:r>
            <a:r>
              <a:rPr lang="en-US" baseline="0" dirty="0" smtClean="0"/>
              <a:t> to communicate with his troops then in the recent past, crypto was used extensively in WW1 and WW2. The most famous story being that how the codes of German Enigma machine were broken by the allies.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But today crypto is no more associated with military only. Its extensively used in ecommerce, credit card usage, internet banking, emails, social networking, mobile communication, audio and video communication, home and office security, you name it, its everywhere.  </a:t>
            </a:r>
            <a:endParaRPr lang="en-US" dirty="0"/>
          </a:p>
        </p:txBody>
      </p:sp>
      <p:sp>
        <p:nvSpPr>
          <p:cNvPr id="4" name="Slide Number Placeholder 3"/>
          <p:cNvSpPr>
            <a:spLocks noGrp="1"/>
          </p:cNvSpPr>
          <p:nvPr>
            <p:ph type="sldNum" sz="quarter" idx="10"/>
          </p:nvPr>
        </p:nvSpPr>
        <p:spPr/>
        <p:txBody>
          <a:bodyPr/>
          <a:lstStyle/>
          <a:p>
            <a:fld id="{3C0EB00F-EAFE-4CF2-8E38-2BEA03BD6D04}" type="slidenum">
              <a:rPr lang="en-US" smtClean="0"/>
              <a:pPr/>
              <a:t>7</a:t>
            </a:fld>
            <a:endParaRPr lang="en-US"/>
          </a:p>
        </p:txBody>
      </p:sp>
    </p:spTree>
    <p:extLst>
      <p:ext uri="{BB962C8B-B14F-4D97-AF65-F5344CB8AC3E}">
        <p14:creationId xmlns:p14="http://schemas.microsoft.com/office/powerpoint/2010/main" xmlns="" val="756855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66570633-8FE6-4495-A72C-FDBF05944DAB}" type="slidenum">
              <a:rPr lang="en-US" altLang="en-US" sz="1200">
                <a:latin typeface="Times" panose="02020603050405020304" pitchFamily="18" charset="0"/>
              </a:rPr>
              <a:pPr/>
              <a:t>13</a:t>
            </a:fld>
            <a:endParaRPr lang="en-US" altLang="en-US" sz="1200">
              <a:latin typeface="Times" panose="02020603050405020304"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panose="02020603050405020304" pitchFamily="18" charset="0"/>
            </a:endParaRPr>
          </a:p>
        </p:txBody>
      </p:sp>
    </p:spTree>
    <p:extLst>
      <p:ext uri="{BB962C8B-B14F-4D97-AF65-F5344CB8AC3E}">
        <p14:creationId xmlns:p14="http://schemas.microsoft.com/office/powerpoint/2010/main" xmlns="" val="30831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F0767C5C-B57C-4366-B337-B2A4D7C830DB}" type="slidenum">
              <a:rPr lang="en-AU" altLang="en-US"/>
              <a:pPr/>
              <a:t>18</a:t>
            </a:fld>
            <a:endParaRPr lang="en-AU" altLang="en-US"/>
          </a:p>
        </p:txBody>
      </p:sp>
      <p:sp>
        <p:nvSpPr>
          <p:cNvPr id="117762" name="Rectangle 2"/>
          <p:cNvSpPr>
            <a:spLocks noGrp="1" noRot="1" noChangeAspect="1" noChangeArrowheads="1" noTextEdit="1"/>
          </p:cNvSpPr>
          <p:nvPr>
            <p:ph type="sldImg"/>
          </p:nvPr>
        </p:nvSpPr>
        <p:spPr>
          <a:xfrm>
            <a:off x="1092200" y="860425"/>
            <a:ext cx="4613275" cy="3460750"/>
          </a:xfrm>
          <a:ln cap="flat"/>
        </p:spPr>
      </p:sp>
      <p:sp>
        <p:nvSpPr>
          <p:cNvPr id="117763" name="Rectangle 3"/>
          <p:cNvSpPr>
            <a:spLocks noGrp="1" noChangeArrowheads="1"/>
          </p:cNvSpPr>
          <p:nvPr>
            <p:ph type="body" idx="1"/>
          </p:nvPr>
        </p:nvSpPr>
        <p:spPr>
          <a:ln/>
        </p:spPr>
        <p:txBody>
          <a:bodyPr/>
          <a:lstStyle/>
          <a:p>
            <a:pPr>
              <a:spcBef>
                <a:spcPct val="0"/>
              </a:spcBef>
            </a:pPr>
            <a:endParaRPr lang="en-US" altLang="en-US" sz="2400"/>
          </a:p>
        </p:txBody>
      </p:sp>
    </p:spTree>
    <p:extLst>
      <p:ext uri="{BB962C8B-B14F-4D97-AF65-F5344CB8AC3E}">
        <p14:creationId xmlns:p14="http://schemas.microsoft.com/office/powerpoint/2010/main" xmlns="" val="4216832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D3B23EFA-CCC6-4312-A1F8-6CD499CA9B87}" type="slidenum">
              <a:rPr lang="en-AU" altLang="en-US"/>
              <a:pPr/>
              <a:t>19</a:t>
            </a:fld>
            <a:endParaRPr lang="en-AU" altLang="en-US"/>
          </a:p>
        </p:txBody>
      </p:sp>
      <p:sp>
        <p:nvSpPr>
          <p:cNvPr id="119810" name="Rectangle 2"/>
          <p:cNvSpPr>
            <a:spLocks noGrp="1" noRot="1" noChangeAspect="1" noChangeArrowheads="1" noTextEdit="1"/>
          </p:cNvSpPr>
          <p:nvPr>
            <p:ph type="sldImg"/>
          </p:nvPr>
        </p:nvSpPr>
        <p:spPr>
          <a:xfrm>
            <a:off x="1092200" y="860425"/>
            <a:ext cx="4613275" cy="3460750"/>
          </a:xfrm>
          <a:ln cap="flat"/>
        </p:spPr>
      </p:sp>
      <p:sp>
        <p:nvSpPr>
          <p:cNvPr id="119811" name="Rectangle 3"/>
          <p:cNvSpPr>
            <a:spLocks noGrp="1" noChangeArrowheads="1"/>
          </p:cNvSpPr>
          <p:nvPr>
            <p:ph type="body" idx="1"/>
          </p:nvPr>
        </p:nvSpPr>
        <p:spPr>
          <a:ln/>
        </p:spPr>
        <p:txBody>
          <a:bodyPr/>
          <a:lstStyle/>
          <a:p>
            <a:pPr>
              <a:spcBef>
                <a:spcPct val="0"/>
              </a:spcBef>
            </a:pPr>
            <a:endParaRPr lang="en-US" altLang="en-US" sz="2400"/>
          </a:p>
        </p:txBody>
      </p:sp>
    </p:spTree>
    <p:extLst>
      <p:ext uri="{BB962C8B-B14F-4D97-AF65-F5344CB8AC3E}">
        <p14:creationId xmlns:p14="http://schemas.microsoft.com/office/powerpoint/2010/main" xmlns="" val="2405376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4A869BA2-E497-4BA9-A23F-DB2952017CBA}" type="slidenum">
              <a:rPr lang="en-AU" altLang="en-US"/>
              <a:pPr/>
              <a:t>20</a:t>
            </a:fld>
            <a:endParaRPr lang="en-AU" altLang="en-US"/>
          </a:p>
        </p:txBody>
      </p:sp>
      <p:sp>
        <p:nvSpPr>
          <p:cNvPr id="121858" name="Rectangle 2"/>
          <p:cNvSpPr>
            <a:spLocks noGrp="1" noRot="1" noChangeAspect="1" noChangeArrowheads="1" noTextEdit="1"/>
          </p:cNvSpPr>
          <p:nvPr>
            <p:ph type="sldImg"/>
          </p:nvPr>
        </p:nvSpPr>
        <p:spPr>
          <a:xfrm>
            <a:off x="1092200" y="860425"/>
            <a:ext cx="4613275" cy="3460750"/>
          </a:xfrm>
          <a:ln cap="flat"/>
        </p:spPr>
      </p:sp>
      <p:sp>
        <p:nvSpPr>
          <p:cNvPr id="121859" name="Rectangle 3"/>
          <p:cNvSpPr>
            <a:spLocks noGrp="1" noChangeArrowheads="1"/>
          </p:cNvSpPr>
          <p:nvPr>
            <p:ph type="body" idx="1"/>
          </p:nvPr>
        </p:nvSpPr>
        <p:spPr>
          <a:ln/>
        </p:spPr>
        <p:txBody>
          <a:bodyPr/>
          <a:lstStyle/>
          <a:p>
            <a:pPr>
              <a:spcBef>
                <a:spcPct val="0"/>
              </a:spcBef>
            </a:pPr>
            <a:endParaRPr lang="en-US" altLang="en-US" sz="2400"/>
          </a:p>
        </p:txBody>
      </p:sp>
    </p:spTree>
    <p:extLst>
      <p:ext uri="{BB962C8B-B14F-4D97-AF65-F5344CB8AC3E}">
        <p14:creationId xmlns:p14="http://schemas.microsoft.com/office/powerpoint/2010/main" xmlns="" val="1209962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2EBA187-3F9C-4A31-ABE2-454C7EF753BC}" type="slidenum">
              <a:rPr lang="en-US" altLang="en-US" sz="1300">
                <a:latin typeface="Helvetica" panose="020B0604020202020204" pitchFamily="34" charset="0"/>
              </a:rPr>
              <a:pPr>
                <a:spcBef>
                  <a:spcPct val="0"/>
                </a:spcBef>
              </a:pPr>
              <a:t>28</a:t>
            </a:fld>
            <a:endParaRPr lang="en-US" altLang="en-US" sz="1300">
              <a:latin typeface="Helvetica"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2046843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5" name="Rectangle 5"/>
            <p:cNvSpPr>
              <a:spLocks noChangeArrowheads="1"/>
            </p:cNvSpPr>
            <p:nvPr/>
          </p:nvSpPr>
          <p:spPr bwMode="auto">
            <a:xfrm>
              <a:off x="1933" y="1865"/>
              <a:ext cx="1808" cy="127"/>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6" name="Rectangle 6"/>
            <p:cNvSpPr>
              <a:spLocks noChangeArrowheads="1"/>
            </p:cNvSpPr>
            <p:nvPr/>
          </p:nvSpPr>
          <p:spPr bwMode="auto">
            <a:xfrm>
              <a:off x="3741"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gr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extLst>
      <p:ext uri="{BB962C8B-B14F-4D97-AF65-F5344CB8AC3E}">
        <p14:creationId xmlns:p14="http://schemas.microsoft.com/office/powerpoint/2010/main" xmlns="" val="88475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59859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74536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7162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30540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4839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447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853757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073826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24279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78833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277813"/>
            <a:ext cx="8229600"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806450" y="1233488"/>
            <a:ext cx="8229600"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ChangeArrowheads="1"/>
          </p:cNvSpPr>
          <p:nvPr/>
        </p:nvSpPr>
        <p:spPr bwMode="auto">
          <a:xfrm>
            <a:off x="0" y="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29" name="Line 6"/>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0" name="Rectangle 7"/>
          <p:cNvSpPr>
            <a:spLocks noChangeArrowheads="1"/>
          </p:cNvSpPr>
          <p:nvPr/>
        </p:nvSpPr>
        <p:spPr bwMode="auto">
          <a:xfrm>
            <a:off x="0" y="2286000"/>
            <a:ext cx="228600" cy="2286000"/>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31" name="Rectangle 8"/>
          <p:cNvSpPr>
            <a:spLocks noChangeArrowheads="1"/>
          </p:cNvSpPr>
          <p:nvPr/>
        </p:nvSpPr>
        <p:spPr bwMode="auto">
          <a:xfrm>
            <a:off x="0" y="457200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90"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Network Security</a:t>
            </a:r>
          </a:p>
          <a:p>
            <a:pPr marL="0" indent="0" algn="ctr">
              <a:lnSpc>
                <a:spcPct val="150000"/>
              </a:lnSpc>
              <a:buFont typeface="Monotype Sorts" pitchFamily="-84" charset="2"/>
              <a:buNone/>
              <a:defRPr/>
            </a:pPr>
            <a:r>
              <a:rPr lang="en-GB" sz="4400" dirty="0" smtClean="0">
                <a:solidFill>
                  <a:schemeClr val="bg2">
                    <a:lumMod val="75000"/>
                  </a:schemeClr>
                </a:solidFill>
              </a:rPr>
              <a:t>Lecture 10</a:t>
            </a:r>
          </a:p>
          <a:p>
            <a:pPr marL="0" indent="0" algn="ctr">
              <a:lnSpc>
                <a:spcPct val="150000"/>
              </a:lnSpc>
              <a:buFont typeface="Monotype Sorts" pitchFamily="-84" charset="2"/>
              <a:buNone/>
              <a:defRPr/>
            </a:pPr>
            <a:endParaRPr lang="en-GB" sz="4400" dirty="0" smtClean="0">
              <a:solidFill>
                <a:schemeClr val="bg2">
                  <a:lumMod val="75000"/>
                </a:schemeClr>
              </a:solidFill>
            </a:endParaRPr>
          </a:p>
          <a:p>
            <a:pPr marL="0" indent="0" algn="ctr">
              <a:lnSpc>
                <a:spcPct val="150000"/>
              </a:lnSpc>
              <a:buFont typeface="Monotype Sorts" pitchFamily="-84" charset="2"/>
              <a:buNone/>
              <a:defRPr/>
            </a:pPr>
            <a:r>
              <a:rPr lang="en-GB" sz="2800" dirty="0" smtClean="0">
                <a:solidFill>
                  <a:schemeClr val="bg2">
                    <a:lumMod val="75000"/>
                  </a:schemeClr>
                </a:solidFill>
              </a:rPr>
              <a:t>Presented by: Dr. Munam Ali Shah </a:t>
            </a:r>
          </a:p>
          <a:p>
            <a:pPr marL="0" indent="0" algn="ctr">
              <a:lnSpc>
                <a:spcPct val="150000"/>
              </a:lnSpc>
              <a:buFont typeface="Monotype Sorts" pitchFamily="-84" charset="2"/>
              <a:buNone/>
              <a:defRPr/>
            </a:pPr>
            <a:endParaRPr lang="en-GB" sz="2800" dirty="0"/>
          </a:p>
          <a:p>
            <a:pPr marL="0" indent="0" algn="ctr">
              <a:buFont typeface="Monotype Sorts" pitchFamily="-84" charset="2"/>
              <a:buNone/>
              <a:defRPr/>
            </a:pP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Part 2 (b)</a:t>
            </a:r>
          </a:p>
          <a:p>
            <a:pPr marL="0" indent="0" algn="ctr">
              <a:lnSpc>
                <a:spcPct val="150000"/>
              </a:lnSpc>
              <a:buNone/>
              <a:defRPr/>
            </a:pPr>
            <a:r>
              <a:rPr lang="en-US" altLang="en-US" sz="4400" dirty="0">
                <a:solidFill>
                  <a:srgbClr val="002060"/>
                </a:solidFill>
              </a:rPr>
              <a:t>Cryptography as a </a:t>
            </a:r>
            <a:r>
              <a:rPr lang="en-US" altLang="en-US" sz="4400" dirty="0" smtClean="0">
                <a:solidFill>
                  <a:srgbClr val="002060"/>
                </a:solidFill>
              </a:rPr>
              <a:t>Network Security </a:t>
            </a:r>
            <a:r>
              <a:rPr lang="en-US" altLang="en-US" sz="4400" dirty="0">
                <a:solidFill>
                  <a:srgbClr val="002060"/>
                </a:solidFill>
              </a:rPr>
              <a:t>T</a:t>
            </a:r>
            <a:r>
              <a:rPr lang="en-US" altLang="en-US" sz="4400" dirty="0" smtClean="0">
                <a:solidFill>
                  <a:srgbClr val="002060"/>
                </a:solidFill>
              </a:rPr>
              <a:t>ool</a:t>
            </a:r>
            <a:endParaRPr lang="en-GB" sz="2800" dirty="0"/>
          </a:p>
          <a:p>
            <a:pPr marL="0" indent="0" algn="ctr">
              <a:buFont typeface="Monotype Sorts" pitchFamily="-84" charset="2"/>
              <a:buNone/>
              <a:defRPr/>
            </a:pP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extLst>
      <p:ext uri="{BB962C8B-B14F-4D97-AF65-F5344CB8AC3E}">
        <p14:creationId xmlns:p14="http://schemas.microsoft.com/office/powerpoint/2010/main" xmlns="" val="12390214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cy-GB" altLang="en-US" dirty="0" smtClean="0"/>
              <a:t>Summary of the previous lecture</a:t>
            </a:r>
          </a:p>
        </p:txBody>
      </p:sp>
      <p:sp>
        <p:nvSpPr>
          <p:cNvPr id="6147" name="Content Placeholder 2"/>
          <p:cNvSpPr>
            <a:spLocks noGrp="1"/>
          </p:cNvSpPr>
          <p:nvPr>
            <p:ph idx="1"/>
          </p:nvPr>
        </p:nvSpPr>
        <p:spPr/>
        <p:txBody>
          <a:bodyPr/>
          <a:lstStyle/>
          <a:p>
            <a:r>
              <a:rPr lang="en-GB" altLang="en-US" sz="2400" dirty="0" smtClean="0">
                <a:solidFill>
                  <a:schemeClr val="bg2">
                    <a:lumMod val="50000"/>
                  </a:schemeClr>
                </a:solidFill>
              </a:rPr>
              <a:t>We talked about how device security, traffic security and barrier security can help us achieving mobile device security strategy.</a:t>
            </a:r>
          </a:p>
          <a:p>
            <a:r>
              <a:rPr lang="en-GB" altLang="en-US" sz="2400" dirty="0" smtClean="0">
                <a:solidFill>
                  <a:schemeClr val="bg2">
                    <a:lumMod val="50000"/>
                  </a:schemeClr>
                </a:solidFill>
              </a:rPr>
              <a:t>We also discussed, the RSN and IEEE802.11i standard to ensure more security in our WLAN. 5 phases operation in 11i was also part pf previous lecture discussion </a:t>
            </a:r>
          </a:p>
          <a:p>
            <a:r>
              <a:rPr lang="en-GB" altLang="en-US" sz="2400" dirty="0" smtClean="0">
                <a:solidFill>
                  <a:schemeClr val="bg2">
                    <a:lumMod val="50000"/>
                  </a:schemeClr>
                </a:solidFill>
              </a:rPr>
              <a:t>And lastly, we discussed the Model for Network Security.</a:t>
            </a:r>
          </a:p>
        </p:txBody>
      </p:sp>
      <p:sp>
        <p:nvSpPr>
          <p:cNvPr id="4" name="Rectangle 3"/>
          <p:cNvSpPr/>
          <p:nvPr/>
        </p:nvSpPr>
        <p:spPr bwMode="auto">
          <a:xfrm>
            <a:off x="5854700" y="6427788"/>
            <a:ext cx="3275013" cy="41592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61938" y="6426200"/>
            <a:ext cx="3275012" cy="417513"/>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240612"/>
            <a:ext cx="9239534" cy="576262"/>
          </a:xfrm>
        </p:spPr>
        <p:txBody>
          <a:bodyPr/>
          <a:lstStyle/>
          <a:p>
            <a:r>
              <a:rPr lang="en-GB" altLang="en-US" dirty="0" smtClean="0"/>
              <a:t>Outlines of today’s lecture</a:t>
            </a:r>
            <a:endParaRPr lang="en-US" altLang="en-US" dirty="0" smtClean="0"/>
          </a:p>
        </p:txBody>
      </p:sp>
      <p:sp>
        <p:nvSpPr>
          <p:cNvPr id="3" name="Content Placeholder 2"/>
          <p:cNvSpPr>
            <a:spLocks noGrp="1"/>
          </p:cNvSpPr>
          <p:nvPr>
            <p:ph idx="1"/>
          </p:nvPr>
        </p:nvSpPr>
        <p:spPr>
          <a:xfrm>
            <a:off x="806450" y="1233488"/>
            <a:ext cx="7880350" cy="4530725"/>
          </a:xfrm>
        </p:spPr>
        <p:txBody>
          <a:bodyPr/>
          <a:lstStyle/>
          <a:p>
            <a:pPr>
              <a:defRPr/>
            </a:pPr>
            <a:endParaRPr lang="en-US" sz="2400" dirty="0" smtClean="0"/>
          </a:p>
          <a:p>
            <a:pPr>
              <a:defRPr/>
            </a:pPr>
            <a:endParaRPr lang="en-US" sz="2400" dirty="0"/>
          </a:p>
        </p:txBody>
      </p:sp>
      <p:sp>
        <p:nvSpPr>
          <p:cNvPr id="4" name="Content Placeholder 2"/>
          <p:cNvSpPr txBox="1">
            <a:spLocks/>
          </p:cNvSpPr>
          <p:nvPr/>
        </p:nvSpPr>
        <p:spPr bwMode="auto">
          <a:xfrm>
            <a:off x="914400" y="1233488"/>
            <a:ext cx="8229600"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0" indent="0">
              <a:buNone/>
            </a:pPr>
            <a:r>
              <a:rPr lang="en-US" sz="2400" dirty="0" smtClean="0"/>
              <a:t>We will talk about :</a:t>
            </a:r>
          </a:p>
          <a:p>
            <a:r>
              <a:rPr lang="en-US" sz="2400" b="1" dirty="0" smtClean="0"/>
              <a:t>What Cryptography is and why is it used</a:t>
            </a:r>
          </a:p>
          <a:p>
            <a:r>
              <a:rPr lang="en-US" sz="2400" b="1" dirty="0" smtClean="0"/>
              <a:t>Some basic terminologies such as plain text, cipher text, cryptanalysis will also form part of todays lecture discussion</a:t>
            </a:r>
          </a:p>
          <a:p>
            <a:r>
              <a:rPr lang="en-US" sz="2400" b="1" dirty="0" smtClean="0"/>
              <a:t>Types of cryptography attacks</a:t>
            </a:r>
            <a:endParaRPr lang="en-US" sz="24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smtClean="0"/>
              <a:t>Objectives</a:t>
            </a:r>
          </a:p>
        </p:txBody>
      </p:sp>
      <p:sp>
        <p:nvSpPr>
          <p:cNvPr id="26627" name="Rectangle 3"/>
          <p:cNvSpPr>
            <a:spLocks noGrp="1" noChangeArrowheads="1"/>
          </p:cNvSpPr>
          <p:nvPr>
            <p:ph type="body" idx="4294967295"/>
          </p:nvPr>
        </p:nvSpPr>
        <p:spPr/>
        <p:txBody>
          <a:bodyPr/>
          <a:lstStyle/>
          <a:p>
            <a:r>
              <a:rPr lang="en-US" altLang="en-US" sz="2400" dirty="0" smtClean="0"/>
              <a:t>You would be able to present </a:t>
            </a:r>
            <a:r>
              <a:rPr lang="en-US" sz="2400" dirty="0" smtClean="0"/>
              <a:t>an </a:t>
            </a:r>
            <a:r>
              <a:rPr lang="en-US" sz="2400" dirty="0"/>
              <a:t>overview of </a:t>
            </a:r>
            <a:r>
              <a:rPr lang="en-US" sz="2400" dirty="0" smtClean="0"/>
              <a:t>cryptography and how this tool can ensure the network security.</a:t>
            </a:r>
            <a:endParaRPr lang="en-US" sz="2400" dirty="0"/>
          </a:p>
          <a:p>
            <a:r>
              <a:rPr lang="en-US" sz="2400" dirty="0" smtClean="0"/>
              <a:t>Understand </a:t>
            </a:r>
            <a:r>
              <a:rPr lang="en-US" sz="2400" dirty="0"/>
              <a:t>the </a:t>
            </a:r>
            <a:r>
              <a:rPr lang="en-US" sz="2400" dirty="0" smtClean="0"/>
              <a:t>basics phenomenon to deploying cryptography in different environments</a:t>
            </a:r>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r>
              <a:rPr lang="en-US" dirty="0" smtClean="0"/>
              <a:t>Cryptography</a:t>
            </a:r>
            <a:endParaRPr lang="en-US" dirty="0"/>
          </a:p>
        </p:txBody>
      </p:sp>
      <p:sp>
        <p:nvSpPr>
          <p:cNvPr id="26627" name="Rectangle 3"/>
          <p:cNvSpPr>
            <a:spLocks noGrp="1" noChangeArrowheads="1"/>
          </p:cNvSpPr>
          <p:nvPr>
            <p:ph type="body" idx="4294967295"/>
          </p:nvPr>
        </p:nvSpPr>
        <p:spPr/>
        <p:txBody>
          <a:bodyPr/>
          <a:lstStyle/>
          <a:p>
            <a:pPr marL="0" indent="0">
              <a:buNone/>
            </a:pPr>
            <a:r>
              <a:rPr lang="en-US" sz="3200" dirty="0" smtClean="0"/>
              <a:t>The art of secret writing </a:t>
            </a:r>
            <a:endParaRPr lang="en-US" sz="3200" dirty="0"/>
          </a:p>
        </p:txBody>
      </p:sp>
      <p:pic>
        <p:nvPicPr>
          <p:cNvPr id="3" name="Picture 2"/>
          <p:cNvPicPr>
            <a:picLocks noChangeAspect="1"/>
          </p:cNvPicPr>
          <p:nvPr/>
        </p:nvPicPr>
        <p:blipFill>
          <a:blip r:embed="rId3"/>
          <a:stretch>
            <a:fillRect/>
          </a:stretch>
        </p:blipFill>
        <p:spPr>
          <a:xfrm>
            <a:off x="2428875" y="2319337"/>
            <a:ext cx="2143125" cy="2133600"/>
          </a:xfrm>
          <a:prstGeom prst="rect">
            <a:avLst/>
          </a:prstGeom>
        </p:spPr>
      </p:pic>
      <p:pic>
        <p:nvPicPr>
          <p:cNvPr id="8196" name="Picture 4" descr="http://socialnewswatch.com/wp-content/uploads/2012/05/Alberti-Cipher.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964903" y="3498850"/>
            <a:ext cx="3071147" cy="2196516"/>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5"/>
          <a:stretch>
            <a:fillRect/>
          </a:stretch>
        </p:blipFill>
        <p:spPr>
          <a:xfrm>
            <a:off x="648405" y="4704735"/>
            <a:ext cx="3888157" cy="1662113"/>
          </a:xfrm>
          <a:prstGeom prst="rect">
            <a:avLst/>
          </a:prstGeom>
        </p:spPr>
      </p:pic>
      <p:pic>
        <p:nvPicPr>
          <p:cNvPr id="7" name="Picture 6"/>
          <p:cNvPicPr>
            <a:picLocks noChangeAspect="1"/>
          </p:cNvPicPr>
          <p:nvPr/>
        </p:nvPicPr>
        <p:blipFill>
          <a:blip r:embed="rId6"/>
          <a:stretch>
            <a:fillRect/>
          </a:stretch>
        </p:blipFill>
        <p:spPr>
          <a:xfrm>
            <a:off x="5620979" y="1519237"/>
            <a:ext cx="2857500" cy="1600200"/>
          </a:xfrm>
          <a:prstGeom prst="rect">
            <a:avLst/>
          </a:prstGeom>
        </p:spPr>
      </p:pic>
    </p:spTree>
    <p:extLst>
      <p:ext uri="{BB962C8B-B14F-4D97-AF65-F5344CB8AC3E}">
        <p14:creationId xmlns:p14="http://schemas.microsoft.com/office/powerpoint/2010/main" xmlns="" val="1905504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19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Cryptography</a:t>
            </a:r>
            <a:endParaRPr lang="en-US" dirty="0"/>
          </a:p>
        </p:txBody>
      </p:sp>
      <p:sp>
        <p:nvSpPr>
          <p:cNvPr id="3" name="Content Placeholder 2"/>
          <p:cNvSpPr>
            <a:spLocks noGrp="1"/>
          </p:cNvSpPr>
          <p:nvPr>
            <p:ph idx="1"/>
          </p:nvPr>
        </p:nvSpPr>
        <p:spPr/>
        <p:txBody>
          <a:bodyPr/>
          <a:lstStyle/>
          <a:p>
            <a:r>
              <a:rPr lang="en-US" sz="2400" dirty="0" smtClean="0"/>
              <a:t>Cryptography is the </a:t>
            </a:r>
            <a:r>
              <a:rPr lang="en-US" sz="2400" dirty="0" smtClean="0">
                <a:solidFill>
                  <a:srgbClr val="0070C0"/>
                </a:solidFill>
              </a:rPr>
              <a:t>art</a:t>
            </a:r>
            <a:r>
              <a:rPr lang="en-US" sz="2400" dirty="0" smtClean="0"/>
              <a:t> and </a:t>
            </a:r>
            <a:r>
              <a:rPr lang="en-US" sz="2400" dirty="0" smtClean="0">
                <a:solidFill>
                  <a:srgbClr val="0070C0"/>
                </a:solidFill>
              </a:rPr>
              <a:t>science</a:t>
            </a:r>
            <a:r>
              <a:rPr lang="en-US" sz="2400" dirty="0" smtClean="0"/>
              <a:t> of secrecy</a:t>
            </a:r>
          </a:p>
          <a:p>
            <a:r>
              <a:rPr lang="en-US" sz="2400" dirty="0" smtClean="0"/>
              <a:t>Hiding one’s secrets has always been human’s desire</a:t>
            </a:r>
          </a:p>
          <a:p>
            <a:r>
              <a:rPr lang="en-US" sz="2400" dirty="0" smtClean="0"/>
              <a:t>Historically, cryptography has been associated with military</a:t>
            </a:r>
          </a:p>
          <a:p>
            <a:pPr lvl="1"/>
            <a:r>
              <a:rPr lang="en-US" sz="2400" dirty="0" smtClean="0"/>
              <a:t>But now its everywhere</a:t>
            </a:r>
          </a:p>
          <a:p>
            <a:endParaRPr lang="en-US" dirty="0" smtClean="0"/>
          </a:p>
          <a:p>
            <a:pPr>
              <a:buNone/>
            </a:pPr>
            <a:endParaRPr lang="en-US" dirty="0"/>
          </a:p>
        </p:txBody>
      </p:sp>
    </p:spTree>
    <p:extLst>
      <p:ext uri="{BB962C8B-B14F-4D97-AF65-F5344CB8AC3E}">
        <p14:creationId xmlns:p14="http://schemas.microsoft.com/office/powerpoint/2010/main" xmlns="" val="19440749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Cryptography</a:t>
            </a:r>
            <a:endParaRPr lang="en-US" dirty="0"/>
          </a:p>
        </p:txBody>
      </p:sp>
      <p:sp>
        <p:nvSpPr>
          <p:cNvPr id="3" name="Content Placeholder 2"/>
          <p:cNvSpPr>
            <a:spLocks noGrp="1"/>
          </p:cNvSpPr>
          <p:nvPr>
            <p:ph idx="1"/>
          </p:nvPr>
        </p:nvSpPr>
        <p:spPr/>
        <p:txBody>
          <a:bodyPr/>
          <a:lstStyle/>
          <a:p>
            <a:r>
              <a:rPr lang="en-US" sz="2400" dirty="0" smtClean="0"/>
              <a:t>3 interrelated terms</a:t>
            </a:r>
          </a:p>
          <a:p>
            <a:pPr lvl="1"/>
            <a:r>
              <a:rPr lang="en-US" sz="2400" dirty="0" smtClean="0"/>
              <a:t>Cryptology</a:t>
            </a:r>
          </a:p>
          <a:p>
            <a:pPr lvl="1"/>
            <a:r>
              <a:rPr lang="en-US" sz="2400" dirty="0" smtClean="0"/>
              <a:t>Cryptography</a:t>
            </a:r>
          </a:p>
          <a:p>
            <a:pPr lvl="1"/>
            <a:r>
              <a:rPr lang="en-US" sz="2400" dirty="0" smtClean="0"/>
              <a:t>Cryptanalysis</a:t>
            </a:r>
          </a:p>
        </p:txBody>
      </p:sp>
      <p:sp>
        <p:nvSpPr>
          <p:cNvPr id="5" name="Slide Number Placeholder 4"/>
          <p:cNvSpPr>
            <a:spLocks noGrp="1"/>
          </p:cNvSpPr>
          <p:nvPr>
            <p:ph type="sldNum" sz="quarter" idx="4294967295"/>
          </p:nvPr>
        </p:nvSpPr>
        <p:spPr>
          <a:xfrm>
            <a:off x="6553200" y="6545263"/>
            <a:ext cx="1981200" cy="304800"/>
          </a:xfrm>
          <a:prstGeom prst="rect">
            <a:avLst/>
          </a:prstGeom>
        </p:spPr>
        <p:txBody>
          <a:bodyPr/>
          <a:lstStyle/>
          <a:p>
            <a:fld id="{D2069EB5-E981-4A31-B37E-56CA17F715FB}" type="slidenum">
              <a:rPr lang="en-US" smtClean="0"/>
              <a:pPr/>
              <a:t>8</a:t>
            </a:fld>
            <a:r>
              <a:rPr lang="en-US" smtClean="0"/>
              <a:t> of 164</a:t>
            </a:r>
            <a:endParaRPr lang="en-US" dirty="0"/>
          </a:p>
        </p:txBody>
      </p:sp>
    </p:spTree>
    <p:extLst>
      <p:ext uri="{BB962C8B-B14F-4D97-AF65-F5344CB8AC3E}">
        <p14:creationId xmlns:p14="http://schemas.microsoft.com/office/powerpoint/2010/main" xmlns="" val="9938744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2"/>
          <p:cNvSpPr>
            <a:spLocks noGrp="1" noChangeArrowheads="1"/>
          </p:cNvSpPr>
          <p:nvPr>
            <p:ph type="title"/>
          </p:nvPr>
        </p:nvSpPr>
        <p:spPr>
          <a:xfrm>
            <a:off x="735012" y="0"/>
            <a:ext cx="7772400" cy="734859"/>
          </a:xfrm>
        </p:spPr>
        <p:txBody>
          <a:bodyPr/>
          <a:lstStyle/>
          <a:p>
            <a:r>
              <a:rPr lang="en-US" altLang="en-US" dirty="0"/>
              <a:t>What is cryptology?</a:t>
            </a:r>
          </a:p>
        </p:txBody>
      </p:sp>
      <p:sp>
        <p:nvSpPr>
          <p:cNvPr id="495619" name="Rectangle 3"/>
          <p:cNvSpPr>
            <a:spLocks noGrp="1" noChangeArrowheads="1"/>
          </p:cNvSpPr>
          <p:nvPr>
            <p:ph type="body" idx="1"/>
          </p:nvPr>
        </p:nvSpPr>
        <p:spPr>
          <a:xfrm>
            <a:off x="250825" y="1447800"/>
            <a:ext cx="8740775" cy="4648200"/>
          </a:xfrm>
        </p:spPr>
        <p:txBody>
          <a:bodyPr/>
          <a:lstStyle/>
          <a:p>
            <a:r>
              <a:rPr lang="en-US" altLang="en-US" sz="2800" dirty="0" smtClean="0"/>
              <a:t>Cryptology </a:t>
            </a:r>
            <a:r>
              <a:rPr lang="en-US" altLang="en-US" sz="2800" dirty="0"/>
              <a:t>– science of hiding</a:t>
            </a:r>
          </a:p>
          <a:p>
            <a:pPr lvl="1"/>
            <a:r>
              <a:rPr lang="en-US" altLang="en-US" sz="2400" dirty="0"/>
              <a:t>Cryptography, Cryptanalysis – hide meaning of a message</a:t>
            </a:r>
          </a:p>
          <a:p>
            <a:pPr lvl="1"/>
            <a:r>
              <a:rPr lang="en-US" altLang="en-US" sz="2400" dirty="0"/>
              <a:t>Steganography, </a:t>
            </a:r>
            <a:r>
              <a:rPr lang="en-US" altLang="en-US" sz="2400" dirty="0" err="1"/>
              <a:t>Steganalysis</a:t>
            </a:r>
            <a:r>
              <a:rPr lang="en-US" altLang="en-US" sz="2400" dirty="0"/>
              <a:t> – hide existence of a message</a:t>
            </a:r>
          </a:p>
          <a:p>
            <a:r>
              <a:rPr lang="en-US" altLang="en-US" sz="2800" dirty="0"/>
              <a:t>Cryptography – secret writing</a:t>
            </a:r>
          </a:p>
          <a:p>
            <a:r>
              <a:rPr lang="en-US" altLang="en-US" sz="2800" dirty="0"/>
              <a:t>Cryptanalysis – analyzing (breaking) secrets</a:t>
            </a:r>
          </a:p>
          <a:p>
            <a:pPr lvl="1">
              <a:buFontTx/>
              <a:buNone/>
            </a:pPr>
            <a:r>
              <a:rPr lang="en-US" altLang="en-US" sz="2400" dirty="0"/>
              <a:t>	</a:t>
            </a:r>
            <a:r>
              <a:rPr lang="en-US" altLang="en-US" sz="2400" i="1" dirty="0"/>
              <a:t>Cryptanalysis</a:t>
            </a:r>
            <a:r>
              <a:rPr lang="en-US" altLang="en-US" sz="2400" dirty="0"/>
              <a:t> is what attacker does</a:t>
            </a:r>
          </a:p>
          <a:p>
            <a:pPr lvl="1">
              <a:buFontTx/>
              <a:buNone/>
            </a:pPr>
            <a:r>
              <a:rPr lang="en-US" altLang="en-US" sz="2400" dirty="0"/>
              <a:t>	</a:t>
            </a:r>
            <a:r>
              <a:rPr lang="en-US" altLang="en-US" sz="2400" i="1" dirty="0"/>
              <a:t>Decipher</a:t>
            </a:r>
            <a:r>
              <a:rPr lang="en-US" altLang="en-US" sz="2400" dirty="0"/>
              <a:t> or </a:t>
            </a:r>
            <a:r>
              <a:rPr lang="en-US" altLang="en-US" sz="2400" i="1" dirty="0"/>
              <a:t>Decryption</a:t>
            </a:r>
            <a:r>
              <a:rPr lang="en-US" altLang="en-US" sz="2400" dirty="0"/>
              <a:t> is what legitimate receiver does</a:t>
            </a:r>
          </a:p>
        </p:txBody>
      </p:sp>
    </p:spTree>
    <p:extLst>
      <p:ext uri="{BB962C8B-B14F-4D97-AF65-F5344CB8AC3E}">
        <p14:creationId xmlns:p14="http://schemas.microsoft.com/office/powerpoint/2010/main" xmlns="" val="387484143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Terminology</a:t>
            </a:r>
            <a:endParaRPr lang="en-US" dirty="0"/>
          </a:p>
        </p:txBody>
      </p:sp>
      <p:sp>
        <p:nvSpPr>
          <p:cNvPr id="3" name="Content Placeholder 2"/>
          <p:cNvSpPr>
            <a:spLocks noGrp="1"/>
          </p:cNvSpPr>
          <p:nvPr>
            <p:ph idx="1"/>
          </p:nvPr>
        </p:nvSpPr>
        <p:spPr/>
        <p:txBody>
          <a:bodyPr/>
          <a:lstStyle/>
          <a:p>
            <a:r>
              <a:rPr lang="en-US" sz="2400" dirty="0" smtClean="0"/>
              <a:t>Characters</a:t>
            </a:r>
          </a:p>
          <a:p>
            <a:pPr lvl="1"/>
            <a:r>
              <a:rPr lang="en-US" sz="2400" dirty="0" smtClean="0"/>
              <a:t>Alice</a:t>
            </a:r>
          </a:p>
          <a:p>
            <a:pPr lvl="1"/>
            <a:r>
              <a:rPr lang="en-US" sz="2400" dirty="0" smtClean="0"/>
              <a:t>Bob</a:t>
            </a:r>
          </a:p>
          <a:p>
            <a:pPr lvl="1"/>
            <a:r>
              <a:rPr lang="en-US" sz="2400" dirty="0" smtClean="0"/>
              <a:t>Eve</a:t>
            </a:r>
          </a:p>
          <a:p>
            <a:pPr lvl="1"/>
            <a:r>
              <a:rPr lang="en-US" sz="2400" dirty="0" smtClean="0"/>
              <a:t>Trent</a:t>
            </a:r>
          </a:p>
          <a:p>
            <a:pPr lvl="1"/>
            <a:r>
              <a:rPr lang="en-US" sz="2400" dirty="0" smtClean="0"/>
              <a:t>………</a:t>
            </a:r>
          </a:p>
          <a:p>
            <a:r>
              <a:rPr lang="en-US" sz="2400" dirty="0" smtClean="0"/>
              <a:t>Plaintext/message</a:t>
            </a:r>
          </a:p>
          <a:p>
            <a:r>
              <a:rPr lang="en-US" sz="2400" dirty="0" err="1" smtClean="0"/>
              <a:t>Ciphertext</a:t>
            </a:r>
            <a:endParaRPr lang="en-US" sz="2400" dirty="0" smtClean="0"/>
          </a:p>
          <a:p>
            <a:endParaRPr lang="en-US" dirty="0"/>
          </a:p>
        </p:txBody>
      </p:sp>
      <p:sp>
        <p:nvSpPr>
          <p:cNvPr id="5" name="Slide Number Placeholder 4"/>
          <p:cNvSpPr>
            <a:spLocks noGrp="1"/>
          </p:cNvSpPr>
          <p:nvPr>
            <p:ph type="sldNum" sz="quarter" idx="4294967295"/>
          </p:nvPr>
        </p:nvSpPr>
        <p:spPr>
          <a:xfrm>
            <a:off x="6553200" y="6545263"/>
            <a:ext cx="1981200" cy="304800"/>
          </a:xfrm>
          <a:prstGeom prst="rect">
            <a:avLst/>
          </a:prstGeom>
        </p:spPr>
        <p:txBody>
          <a:bodyPr/>
          <a:lstStyle/>
          <a:p>
            <a:fld id="{D2069EB5-E981-4A31-B37E-56CA17F715FB}" type="slidenum">
              <a:rPr lang="en-US" smtClean="0"/>
              <a:pPr/>
              <a:t>10</a:t>
            </a:fld>
            <a:r>
              <a:rPr lang="en-US" smtClean="0"/>
              <a:t> of 164</a:t>
            </a:r>
            <a:endParaRPr lang="en-US" dirty="0"/>
          </a:p>
        </p:txBody>
      </p:sp>
    </p:spTree>
    <p:extLst>
      <p:ext uri="{BB962C8B-B14F-4D97-AF65-F5344CB8AC3E}">
        <p14:creationId xmlns:p14="http://schemas.microsoft.com/office/powerpoint/2010/main" xmlns="" val="7726443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Terminology</a:t>
            </a:r>
            <a:endParaRPr lang="en-US" dirty="0"/>
          </a:p>
        </p:txBody>
      </p:sp>
      <p:sp>
        <p:nvSpPr>
          <p:cNvPr id="3" name="Content Placeholder 2"/>
          <p:cNvSpPr>
            <a:spLocks noGrp="1"/>
          </p:cNvSpPr>
          <p:nvPr>
            <p:ph idx="1"/>
          </p:nvPr>
        </p:nvSpPr>
        <p:spPr/>
        <p:txBody>
          <a:bodyPr/>
          <a:lstStyle/>
          <a:p>
            <a:r>
              <a:rPr lang="en-US" sz="2400" dirty="0" smtClean="0"/>
              <a:t>Key</a:t>
            </a:r>
          </a:p>
          <a:p>
            <a:pPr lvl="1"/>
            <a:r>
              <a:rPr lang="en-US" sz="2400" dirty="0" smtClean="0"/>
              <a:t>Single/secret/symmetric key</a:t>
            </a:r>
          </a:p>
          <a:p>
            <a:pPr lvl="1"/>
            <a:r>
              <a:rPr lang="en-US" sz="2400" dirty="0" smtClean="0"/>
              <a:t>Two/public/asymmetric key</a:t>
            </a:r>
          </a:p>
          <a:p>
            <a:r>
              <a:rPr lang="en-US" sz="2400" dirty="0" smtClean="0"/>
              <a:t>Encryption/</a:t>
            </a:r>
            <a:r>
              <a:rPr lang="en-US" sz="2400" dirty="0" err="1" smtClean="0"/>
              <a:t>encipherment</a:t>
            </a:r>
            <a:endParaRPr lang="en-US" sz="2400" dirty="0" smtClean="0"/>
          </a:p>
          <a:p>
            <a:pPr lvl="2"/>
            <a:r>
              <a:rPr lang="en-US" altLang="en-US" sz="2400" dirty="0"/>
              <a:t>The conversion of data into </a:t>
            </a:r>
            <a:r>
              <a:rPr lang="en-US" altLang="en-US" sz="2400" dirty="0" err="1"/>
              <a:t>ciphertext</a:t>
            </a:r>
            <a:r>
              <a:rPr lang="en-US" altLang="en-US" sz="2400" dirty="0"/>
              <a:t>, that cannot be easily understood by unauthorized people</a:t>
            </a:r>
            <a:r>
              <a:rPr lang="en-US" altLang="en-US" sz="2400" dirty="0" smtClean="0"/>
              <a:t>.</a:t>
            </a:r>
            <a:endParaRPr lang="en-US" sz="2400" dirty="0" smtClean="0"/>
          </a:p>
          <a:p>
            <a:r>
              <a:rPr lang="en-US" sz="2400" dirty="0" smtClean="0"/>
              <a:t>Decryption/decipherment</a:t>
            </a:r>
          </a:p>
          <a:p>
            <a:pPr lvl="2"/>
            <a:r>
              <a:rPr lang="en-US" altLang="en-US" sz="2400" dirty="0"/>
              <a:t>The process of converting encrypted data back into its original form so that it can be understood.</a:t>
            </a:r>
          </a:p>
          <a:p>
            <a:pPr marL="857250" lvl="2" indent="0">
              <a:buNone/>
            </a:pPr>
            <a:endParaRPr lang="en-US" sz="2400" dirty="0" smtClean="0"/>
          </a:p>
          <a:p>
            <a:pPr marL="0" indent="0">
              <a:buNone/>
            </a:pPr>
            <a:r>
              <a:rPr lang="en-US" dirty="0" smtClean="0"/>
              <a:t>	</a:t>
            </a:r>
            <a:endParaRPr lang="en-US" dirty="0"/>
          </a:p>
        </p:txBody>
      </p:sp>
      <p:sp>
        <p:nvSpPr>
          <p:cNvPr id="5" name="Slide Number Placeholder 4"/>
          <p:cNvSpPr>
            <a:spLocks noGrp="1"/>
          </p:cNvSpPr>
          <p:nvPr>
            <p:ph type="sldNum" sz="quarter" idx="4294967295"/>
          </p:nvPr>
        </p:nvSpPr>
        <p:spPr>
          <a:xfrm>
            <a:off x="6553200" y="6545263"/>
            <a:ext cx="1981200" cy="304800"/>
          </a:xfrm>
          <a:prstGeom prst="rect">
            <a:avLst/>
          </a:prstGeom>
        </p:spPr>
        <p:txBody>
          <a:bodyPr/>
          <a:lstStyle/>
          <a:p>
            <a:fld id="{D2069EB5-E981-4A31-B37E-56CA17F715FB}" type="slidenum">
              <a:rPr lang="en-US" smtClean="0"/>
              <a:pPr/>
              <a:t>11</a:t>
            </a:fld>
            <a:r>
              <a:rPr lang="en-US" smtClean="0"/>
              <a:t> of 164</a:t>
            </a:r>
            <a:endParaRPr lang="en-US" dirty="0"/>
          </a:p>
        </p:txBody>
      </p:sp>
    </p:spTree>
    <p:extLst>
      <p:ext uri="{BB962C8B-B14F-4D97-AF65-F5344CB8AC3E}">
        <p14:creationId xmlns:p14="http://schemas.microsoft.com/office/powerpoint/2010/main" xmlns="" val="28540639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endParaRPr lang="en-US" altLang="en-US" b="1" dirty="0"/>
          </a:p>
        </p:txBody>
      </p:sp>
      <p:sp>
        <p:nvSpPr>
          <p:cNvPr id="105475" name="Rectangle 3"/>
          <p:cNvSpPr>
            <a:spLocks noGrp="1" noChangeArrowheads="1"/>
          </p:cNvSpPr>
          <p:nvPr>
            <p:ph type="body" idx="1"/>
          </p:nvPr>
        </p:nvSpPr>
        <p:spPr/>
        <p:txBody>
          <a:bodyPr/>
          <a:lstStyle/>
          <a:p>
            <a:endParaRPr lang="en-US" altLang="en-US" b="1" dirty="0"/>
          </a:p>
          <a:p>
            <a:r>
              <a:rPr lang="en-US" sz="2400" dirty="0" smtClean="0"/>
              <a:t>Modern </a:t>
            </a:r>
            <a:r>
              <a:rPr lang="en-US" sz="2400" dirty="0"/>
              <a:t>cryptography is based on</a:t>
            </a:r>
          </a:p>
          <a:p>
            <a:pPr lvl="1"/>
            <a:r>
              <a:rPr lang="en-US" sz="2400" dirty="0"/>
              <a:t>Mathematics</a:t>
            </a:r>
          </a:p>
          <a:p>
            <a:pPr lvl="1"/>
            <a:r>
              <a:rPr lang="en-US" sz="2400" dirty="0"/>
              <a:t>Computer science</a:t>
            </a:r>
          </a:p>
          <a:p>
            <a:pPr lvl="1"/>
            <a:r>
              <a:rPr lang="en-US" sz="2400" dirty="0"/>
              <a:t>Cleverness and creativity</a:t>
            </a:r>
          </a:p>
          <a:p>
            <a:endParaRPr lang="en-US" altLang="en-US" sz="2400" dirty="0"/>
          </a:p>
        </p:txBody>
      </p:sp>
    </p:spTree>
    <p:extLst>
      <p:ext uri="{BB962C8B-B14F-4D97-AF65-F5344CB8AC3E}">
        <p14:creationId xmlns:p14="http://schemas.microsoft.com/office/powerpoint/2010/main" xmlns="" val="4919274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nodePh="1">
                                  <p:stCondLst>
                                    <p:cond delay="0"/>
                                  </p:stCondLst>
                                  <p:endCondLst>
                                    <p:cond evt="begin" delay="0">
                                      <p:tn val="5"/>
                                    </p:cond>
                                  </p:endCondLst>
                                  <p:childTnLst>
                                    <p:set>
                                      <p:cBhvr>
                                        <p:cTn id="6" dur="1" fill="hold">
                                          <p:stCondLst>
                                            <p:cond delay="0"/>
                                          </p:stCondLst>
                                        </p:cTn>
                                        <p:tgtEl>
                                          <p:spTgt spid="105474"/>
                                        </p:tgtEl>
                                        <p:attrNameLst>
                                          <p:attrName>style.visibility</p:attrName>
                                        </p:attrNameLst>
                                      </p:cBhvr>
                                      <p:to>
                                        <p:strVal val="visible"/>
                                      </p:to>
                                    </p:set>
                                    <p:anim calcmode="lin" valueType="num">
                                      <p:cBhvr>
                                        <p:cTn id="7" dur="500" fill="hold"/>
                                        <p:tgtEl>
                                          <p:spTgt spid="105474"/>
                                        </p:tgtEl>
                                        <p:attrNameLst>
                                          <p:attrName>ppt_x</p:attrName>
                                        </p:attrNameLst>
                                      </p:cBhvr>
                                      <p:tavLst>
                                        <p:tav tm="0">
                                          <p:val>
                                            <p:strVal val="#ppt_x"/>
                                          </p:val>
                                        </p:tav>
                                        <p:tav tm="100000">
                                          <p:val>
                                            <p:strVal val="#ppt_x"/>
                                          </p:val>
                                        </p:tav>
                                      </p:tavLst>
                                    </p:anim>
                                    <p:anim calcmode="lin" valueType="num">
                                      <p:cBhvr>
                                        <p:cTn id="8" dur="500" fill="hold"/>
                                        <p:tgtEl>
                                          <p:spTgt spid="105474"/>
                                        </p:tgtEl>
                                        <p:attrNameLst>
                                          <p:attrName>ppt_y</p:attrName>
                                        </p:attrNameLst>
                                      </p:cBhvr>
                                      <p:tavLst>
                                        <p:tav tm="0">
                                          <p:val>
                                            <p:strVal val="#ppt_y-#ppt_h/2"/>
                                          </p:val>
                                        </p:tav>
                                        <p:tav tm="100000">
                                          <p:val>
                                            <p:strVal val="#ppt_y"/>
                                          </p:val>
                                        </p:tav>
                                      </p:tavLst>
                                    </p:anim>
                                    <p:anim calcmode="lin" valueType="num">
                                      <p:cBhvr>
                                        <p:cTn id="9" dur="500" fill="hold"/>
                                        <p:tgtEl>
                                          <p:spTgt spid="105474"/>
                                        </p:tgtEl>
                                        <p:attrNameLst>
                                          <p:attrName>ppt_w</p:attrName>
                                        </p:attrNameLst>
                                      </p:cBhvr>
                                      <p:tavLst>
                                        <p:tav tm="0">
                                          <p:val>
                                            <p:strVal val="#ppt_w"/>
                                          </p:val>
                                        </p:tav>
                                        <p:tav tm="100000">
                                          <p:val>
                                            <p:strVal val="#ppt_w"/>
                                          </p:val>
                                        </p:tav>
                                      </p:tavLst>
                                    </p:anim>
                                    <p:anim calcmode="lin" valueType="num">
                                      <p:cBhvr>
                                        <p:cTn id="10" dur="500" fill="hold"/>
                                        <p:tgtEl>
                                          <p:spTgt spid="105474"/>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4" fill="hold" grpId="0" nodeType="clickEffect">
                                  <p:stCondLst>
                                    <p:cond delay="0"/>
                                  </p:stCondLst>
                                  <p:childTnLst>
                                    <p:set>
                                      <p:cBhvr>
                                        <p:cTn id="14" dur="1" fill="hold">
                                          <p:stCondLst>
                                            <p:cond delay="0"/>
                                          </p:stCondLst>
                                        </p:cTn>
                                        <p:tgtEl>
                                          <p:spTgt spid="105475">
                                            <p:txEl>
                                              <p:pRg st="1" end="1"/>
                                            </p:txEl>
                                          </p:spTgt>
                                        </p:tgtEl>
                                        <p:attrNameLst>
                                          <p:attrName>style.visibility</p:attrName>
                                        </p:attrNameLst>
                                      </p:cBhvr>
                                      <p:to>
                                        <p:strVal val="visible"/>
                                      </p:to>
                                    </p:set>
                                    <p:anim calcmode="lin" valueType="num">
                                      <p:cBhvr>
                                        <p:cTn id="15" dur="500" fill="hold"/>
                                        <p:tgtEl>
                                          <p:spTgt spid="105475">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05475">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105475">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105475">
                                            <p:txEl>
                                              <p:pRg st="1" end="1"/>
                                            </p:txEl>
                                          </p:spTgt>
                                        </p:tgtEl>
                                        <p:attrNameLst>
                                          <p:attrName>ppt_h</p:attrName>
                                        </p:attrNameLst>
                                      </p:cBhvr>
                                      <p:tavLst>
                                        <p:tav tm="0">
                                          <p:val>
                                            <p:fltVal val="0"/>
                                          </p:val>
                                        </p:tav>
                                        <p:tav tm="100000">
                                          <p:val>
                                            <p:strVal val="#ppt_h"/>
                                          </p:val>
                                        </p:tav>
                                      </p:tavLst>
                                    </p:anim>
                                  </p:childTnLst>
                                </p:cTn>
                              </p:par>
                              <p:par>
                                <p:cTn id="19" presetID="17" presetClass="entr" presetSubtype="4" fill="hold" grpId="0" nodeType="withEffect">
                                  <p:stCondLst>
                                    <p:cond delay="0"/>
                                  </p:stCondLst>
                                  <p:childTnLst>
                                    <p:set>
                                      <p:cBhvr>
                                        <p:cTn id="20" dur="1" fill="hold">
                                          <p:stCondLst>
                                            <p:cond delay="0"/>
                                          </p:stCondLst>
                                        </p:cTn>
                                        <p:tgtEl>
                                          <p:spTgt spid="105475">
                                            <p:txEl>
                                              <p:pRg st="2" end="2"/>
                                            </p:txEl>
                                          </p:spTgt>
                                        </p:tgtEl>
                                        <p:attrNameLst>
                                          <p:attrName>style.visibility</p:attrName>
                                        </p:attrNameLst>
                                      </p:cBhvr>
                                      <p:to>
                                        <p:strVal val="visible"/>
                                      </p:to>
                                    </p:set>
                                    <p:anim calcmode="lin" valueType="num">
                                      <p:cBhvr>
                                        <p:cTn id="21" dur="500" fill="hold"/>
                                        <p:tgtEl>
                                          <p:spTgt spid="105475">
                                            <p:txEl>
                                              <p:pRg st="2" end="2"/>
                                            </p:txEl>
                                          </p:spTgt>
                                        </p:tgtEl>
                                        <p:attrNameLst>
                                          <p:attrName>ppt_x</p:attrName>
                                        </p:attrNameLst>
                                      </p:cBhvr>
                                      <p:tavLst>
                                        <p:tav tm="0">
                                          <p:val>
                                            <p:strVal val="#ppt_x"/>
                                          </p:val>
                                        </p:tav>
                                        <p:tav tm="100000">
                                          <p:val>
                                            <p:strVal val="#ppt_x"/>
                                          </p:val>
                                        </p:tav>
                                      </p:tavLst>
                                    </p:anim>
                                    <p:anim calcmode="lin" valueType="num">
                                      <p:cBhvr>
                                        <p:cTn id="22" dur="500" fill="hold"/>
                                        <p:tgtEl>
                                          <p:spTgt spid="105475">
                                            <p:txEl>
                                              <p:pRg st="2" end="2"/>
                                            </p:txEl>
                                          </p:spTgt>
                                        </p:tgtEl>
                                        <p:attrNameLst>
                                          <p:attrName>ppt_y</p:attrName>
                                        </p:attrNameLst>
                                      </p:cBhvr>
                                      <p:tavLst>
                                        <p:tav tm="0">
                                          <p:val>
                                            <p:strVal val="#ppt_y+#ppt_h/2"/>
                                          </p:val>
                                        </p:tav>
                                        <p:tav tm="100000">
                                          <p:val>
                                            <p:strVal val="#ppt_y"/>
                                          </p:val>
                                        </p:tav>
                                      </p:tavLst>
                                    </p:anim>
                                    <p:anim calcmode="lin" valueType="num">
                                      <p:cBhvr>
                                        <p:cTn id="23" dur="500" fill="hold"/>
                                        <p:tgtEl>
                                          <p:spTgt spid="105475">
                                            <p:txEl>
                                              <p:pRg st="2" end="2"/>
                                            </p:txEl>
                                          </p:spTgt>
                                        </p:tgtEl>
                                        <p:attrNameLst>
                                          <p:attrName>ppt_w</p:attrName>
                                        </p:attrNameLst>
                                      </p:cBhvr>
                                      <p:tavLst>
                                        <p:tav tm="0">
                                          <p:val>
                                            <p:strVal val="#ppt_w"/>
                                          </p:val>
                                        </p:tav>
                                        <p:tav tm="100000">
                                          <p:val>
                                            <p:strVal val="#ppt_w"/>
                                          </p:val>
                                        </p:tav>
                                      </p:tavLst>
                                    </p:anim>
                                    <p:anim calcmode="lin" valueType="num">
                                      <p:cBhvr>
                                        <p:cTn id="24" dur="500" fill="hold"/>
                                        <p:tgtEl>
                                          <p:spTgt spid="105475">
                                            <p:txEl>
                                              <p:pRg st="2" end="2"/>
                                            </p:txEl>
                                          </p:spTgt>
                                        </p:tgtEl>
                                        <p:attrNameLst>
                                          <p:attrName>ppt_h</p:attrName>
                                        </p:attrNameLst>
                                      </p:cBhvr>
                                      <p:tavLst>
                                        <p:tav tm="0">
                                          <p:val>
                                            <p:fltVal val="0"/>
                                          </p:val>
                                        </p:tav>
                                        <p:tav tm="100000">
                                          <p:val>
                                            <p:strVal val="#ppt_h"/>
                                          </p:val>
                                        </p:tav>
                                      </p:tavLst>
                                    </p:anim>
                                  </p:childTnLst>
                                </p:cTn>
                              </p:par>
                              <p:par>
                                <p:cTn id="25" presetID="17" presetClass="entr" presetSubtype="4" fill="hold" grpId="0" nodeType="withEffect">
                                  <p:stCondLst>
                                    <p:cond delay="0"/>
                                  </p:stCondLst>
                                  <p:childTnLst>
                                    <p:set>
                                      <p:cBhvr>
                                        <p:cTn id="26" dur="1" fill="hold">
                                          <p:stCondLst>
                                            <p:cond delay="0"/>
                                          </p:stCondLst>
                                        </p:cTn>
                                        <p:tgtEl>
                                          <p:spTgt spid="105475">
                                            <p:txEl>
                                              <p:pRg st="3" end="3"/>
                                            </p:txEl>
                                          </p:spTgt>
                                        </p:tgtEl>
                                        <p:attrNameLst>
                                          <p:attrName>style.visibility</p:attrName>
                                        </p:attrNameLst>
                                      </p:cBhvr>
                                      <p:to>
                                        <p:strVal val="visible"/>
                                      </p:to>
                                    </p:set>
                                    <p:anim calcmode="lin" valueType="num">
                                      <p:cBhvr>
                                        <p:cTn id="27" dur="500" fill="hold"/>
                                        <p:tgtEl>
                                          <p:spTgt spid="105475">
                                            <p:txEl>
                                              <p:pRg st="3" end="3"/>
                                            </p:txEl>
                                          </p:spTgt>
                                        </p:tgtEl>
                                        <p:attrNameLst>
                                          <p:attrName>ppt_x</p:attrName>
                                        </p:attrNameLst>
                                      </p:cBhvr>
                                      <p:tavLst>
                                        <p:tav tm="0">
                                          <p:val>
                                            <p:strVal val="#ppt_x"/>
                                          </p:val>
                                        </p:tav>
                                        <p:tav tm="100000">
                                          <p:val>
                                            <p:strVal val="#ppt_x"/>
                                          </p:val>
                                        </p:tav>
                                      </p:tavLst>
                                    </p:anim>
                                    <p:anim calcmode="lin" valueType="num">
                                      <p:cBhvr>
                                        <p:cTn id="28" dur="500" fill="hold"/>
                                        <p:tgtEl>
                                          <p:spTgt spid="105475">
                                            <p:txEl>
                                              <p:pRg st="3" end="3"/>
                                            </p:txEl>
                                          </p:spTgt>
                                        </p:tgtEl>
                                        <p:attrNameLst>
                                          <p:attrName>ppt_y</p:attrName>
                                        </p:attrNameLst>
                                      </p:cBhvr>
                                      <p:tavLst>
                                        <p:tav tm="0">
                                          <p:val>
                                            <p:strVal val="#ppt_y+#ppt_h/2"/>
                                          </p:val>
                                        </p:tav>
                                        <p:tav tm="100000">
                                          <p:val>
                                            <p:strVal val="#ppt_y"/>
                                          </p:val>
                                        </p:tav>
                                      </p:tavLst>
                                    </p:anim>
                                    <p:anim calcmode="lin" valueType="num">
                                      <p:cBhvr>
                                        <p:cTn id="29" dur="500" fill="hold"/>
                                        <p:tgtEl>
                                          <p:spTgt spid="105475">
                                            <p:txEl>
                                              <p:pRg st="3" end="3"/>
                                            </p:txEl>
                                          </p:spTgt>
                                        </p:tgtEl>
                                        <p:attrNameLst>
                                          <p:attrName>ppt_w</p:attrName>
                                        </p:attrNameLst>
                                      </p:cBhvr>
                                      <p:tavLst>
                                        <p:tav tm="0">
                                          <p:val>
                                            <p:strVal val="#ppt_w"/>
                                          </p:val>
                                        </p:tav>
                                        <p:tav tm="100000">
                                          <p:val>
                                            <p:strVal val="#ppt_w"/>
                                          </p:val>
                                        </p:tav>
                                      </p:tavLst>
                                    </p:anim>
                                    <p:anim calcmode="lin" valueType="num">
                                      <p:cBhvr>
                                        <p:cTn id="30" dur="500" fill="hold"/>
                                        <p:tgtEl>
                                          <p:spTgt spid="105475">
                                            <p:txEl>
                                              <p:pRg st="3" end="3"/>
                                            </p:txEl>
                                          </p:spTgt>
                                        </p:tgtEl>
                                        <p:attrNameLst>
                                          <p:attrName>ppt_h</p:attrName>
                                        </p:attrNameLst>
                                      </p:cBhvr>
                                      <p:tavLst>
                                        <p:tav tm="0">
                                          <p:val>
                                            <p:fltVal val="0"/>
                                          </p:val>
                                        </p:tav>
                                        <p:tav tm="100000">
                                          <p:val>
                                            <p:strVal val="#ppt_h"/>
                                          </p:val>
                                        </p:tav>
                                      </p:tavLst>
                                    </p:anim>
                                  </p:childTnLst>
                                </p:cTn>
                              </p:par>
                              <p:par>
                                <p:cTn id="31" presetID="17" presetClass="entr" presetSubtype="4" fill="hold" grpId="0" nodeType="withEffect">
                                  <p:stCondLst>
                                    <p:cond delay="0"/>
                                  </p:stCondLst>
                                  <p:childTnLst>
                                    <p:set>
                                      <p:cBhvr>
                                        <p:cTn id="32" dur="1" fill="hold">
                                          <p:stCondLst>
                                            <p:cond delay="0"/>
                                          </p:stCondLst>
                                        </p:cTn>
                                        <p:tgtEl>
                                          <p:spTgt spid="105475">
                                            <p:txEl>
                                              <p:pRg st="4" end="4"/>
                                            </p:txEl>
                                          </p:spTgt>
                                        </p:tgtEl>
                                        <p:attrNameLst>
                                          <p:attrName>style.visibility</p:attrName>
                                        </p:attrNameLst>
                                      </p:cBhvr>
                                      <p:to>
                                        <p:strVal val="visible"/>
                                      </p:to>
                                    </p:set>
                                    <p:anim calcmode="lin" valueType="num">
                                      <p:cBhvr>
                                        <p:cTn id="33" dur="500" fill="hold"/>
                                        <p:tgtEl>
                                          <p:spTgt spid="105475">
                                            <p:txEl>
                                              <p:pRg st="4" end="4"/>
                                            </p:txEl>
                                          </p:spTgt>
                                        </p:tgtEl>
                                        <p:attrNameLst>
                                          <p:attrName>ppt_x</p:attrName>
                                        </p:attrNameLst>
                                      </p:cBhvr>
                                      <p:tavLst>
                                        <p:tav tm="0">
                                          <p:val>
                                            <p:strVal val="#ppt_x"/>
                                          </p:val>
                                        </p:tav>
                                        <p:tav tm="100000">
                                          <p:val>
                                            <p:strVal val="#ppt_x"/>
                                          </p:val>
                                        </p:tav>
                                      </p:tavLst>
                                    </p:anim>
                                    <p:anim calcmode="lin" valueType="num">
                                      <p:cBhvr>
                                        <p:cTn id="34" dur="500" fill="hold"/>
                                        <p:tgtEl>
                                          <p:spTgt spid="105475">
                                            <p:txEl>
                                              <p:pRg st="4" end="4"/>
                                            </p:txEl>
                                          </p:spTgt>
                                        </p:tgtEl>
                                        <p:attrNameLst>
                                          <p:attrName>ppt_y</p:attrName>
                                        </p:attrNameLst>
                                      </p:cBhvr>
                                      <p:tavLst>
                                        <p:tav tm="0">
                                          <p:val>
                                            <p:strVal val="#ppt_y+#ppt_h/2"/>
                                          </p:val>
                                        </p:tav>
                                        <p:tav tm="100000">
                                          <p:val>
                                            <p:strVal val="#ppt_y"/>
                                          </p:val>
                                        </p:tav>
                                      </p:tavLst>
                                    </p:anim>
                                    <p:anim calcmode="lin" valueType="num">
                                      <p:cBhvr>
                                        <p:cTn id="35" dur="500" fill="hold"/>
                                        <p:tgtEl>
                                          <p:spTgt spid="105475">
                                            <p:txEl>
                                              <p:pRg st="4" end="4"/>
                                            </p:txEl>
                                          </p:spTgt>
                                        </p:tgtEl>
                                        <p:attrNameLst>
                                          <p:attrName>ppt_w</p:attrName>
                                        </p:attrNameLst>
                                      </p:cBhvr>
                                      <p:tavLst>
                                        <p:tav tm="0">
                                          <p:val>
                                            <p:strVal val="#ppt_w"/>
                                          </p:val>
                                        </p:tav>
                                        <p:tav tm="100000">
                                          <p:val>
                                            <p:strVal val="#ppt_w"/>
                                          </p:val>
                                        </p:tav>
                                      </p:tavLst>
                                    </p:anim>
                                    <p:anim calcmode="lin" valueType="num">
                                      <p:cBhvr>
                                        <p:cTn id="36" dur="500" fill="hold"/>
                                        <p:tgtEl>
                                          <p:spTgt spid="105475">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4" grpId="0" autoUpdateAnimBg="0"/>
      <p:bldP spid="105475"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p:cNvSpPr>
            <a:spLocks noGrp="1"/>
          </p:cNvSpPr>
          <p:nvPr>
            <p:ph type="sldNum" sz="quarter" idx="4294967295"/>
          </p:nvPr>
        </p:nvSpPr>
        <p:spPr>
          <a:xfrm>
            <a:off x="533400" y="6324600"/>
            <a:ext cx="2133600" cy="32067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89546CC4-3F10-4A22-BC98-13118B2E8B3D}" type="slidenum">
              <a:rPr lang="en-US" altLang="en-US" sz="1400"/>
              <a:pPr/>
              <a:t>13</a:t>
            </a:fld>
            <a:endParaRPr lang="en-US" altLang="en-US" sz="1400"/>
          </a:p>
        </p:txBody>
      </p:sp>
      <p:sp>
        <p:nvSpPr>
          <p:cNvPr id="36867" name="Rectangle 2"/>
          <p:cNvSpPr>
            <a:spLocks noGrp="1" noChangeArrowheads="1"/>
          </p:cNvSpPr>
          <p:nvPr>
            <p:ph type="title"/>
          </p:nvPr>
        </p:nvSpPr>
        <p:spPr/>
        <p:txBody>
          <a:bodyPr/>
          <a:lstStyle/>
          <a:p>
            <a:pPr eaLnBrk="1" hangingPunct="1"/>
            <a:r>
              <a:rPr lang="en-US" altLang="en-US" smtClean="0"/>
              <a:t>Cryptography</a:t>
            </a:r>
          </a:p>
        </p:txBody>
      </p:sp>
      <p:sp>
        <p:nvSpPr>
          <p:cNvPr id="36868" name="Rectangle 4"/>
          <p:cNvSpPr>
            <a:spLocks noChangeArrowheads="1"/>
          </p:cNvSpPr>
          <p:nvPr/>
        </p:nvSpPr>
        <p:spPr bwMode="auto">
          <a:xfrm>
            <a:off x="1524000" y="2514600"/>
            <a:ext cx="1295400" cy="9144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r>
              <a:rPr lang="en-US" altLang="en-US" sz="2000" i="1"/>
              <a:t>plaintext</a:t>
            </a:r>
          </a:p>
          <a:p>
            <a:pPr algn="ctr"/>
            <a:r>
              <a:rPr lang="en-US" altLang="en-US" sz="2000" i="1"/>
              <a:t>message</a:t>
            </a:r>
            <a:endParaRPr lang="en-US" altLang="en-US"/>
          </a:p>
        </p:txBody>
      </p:sp>
      <p:sp>
        <p:nvSpPr>
          <p:cNvPr id="36869" name="Rectangle 5"/>
          <p:cNvSpPr>
            <a:spLocks noChangeArrowheads="1"/>
          </p:cNvSpPr>
          <p:nvPr/>
        </p:nvSpPr>
        <p:spPr bwMode="auto">
          <a:xfrm>
            <a:off x="5486400" y="2514600"/>
            <a:ext cx="1524000" cy="9906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r>
              <a:rPr lang="en-US" altLang="en-US" sz="2000" i="1"/>
              <a:t>ciphertext</a:t>
            </a:r>
          </a:p>
          <a:p>
            <a:pPr algn="ctr"/>
            <a:r>
              <a:rPr lang="en-US" altLang="en-US" sz="2000" i="1"/>
              <a:t>message</a:t>
            </a:r>
          </a:p>
        </p:txBody>
      </p:sp>
      <p:sp>
        <p:nvSpPr>
          <p:cNvPr id="36870" name="AutoShape 6"/>
          <p:cNvSpPr>
            <a:spLocks noChangeArrowheads="1"/>
          </p:cNvSpPr>
          <p:nvPr/>
        </p:nvSpPr>
        <p:spPr bwMode="auto">
          <a:xfrm>
            <a:off x="3505200" y="1905000"/>
            <a:ext cx="1281113" cy="942975"/>
          </a:xfrm>
          <a:prstGeom prst="rightArrow">
            <a:avLst>
              <a:gd name="adj1" fmla="val 50000"/>
              <a:gd name="adj2" fmla="val 33965"/>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r>
              <a:rPr lang="en-US" altLang="en-US" sz="1600"/>
              <a:t>Encryption</a:t>
            </a:r>
          </a:p>
        </p:txBody>
      </p:sp>
      <p:sp>
        <p:nvSpPr>
          <p:cNvPr id="36871" name="AutoShape 8"/>
          <p:cNvSpPr>
            <a:spLocks noChangeArrowheads="1"/>
          </p:cNvSpPr>
          <p:nvPr/>
        </p:nvSpPr>
        <p:spPr bwMode="auto">
          <a:xfrm>
            <a:off x="3505200" y="3200400"/>
            <a:ext cx="1219200" cy="914400"/>
          </a:xfrm>
          <a:prstGeom prst="leftArrow">
            <a:avLst>
              <a:gd name="adj1" fmla="val 50000"/>
              <a:gd name="adj2" fmla="val 33333"/>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r>
              <a:rPr lang="en-US" altLang="en-US" sz="1600"/>
              <a:t>Decryption</a:t>
            </a:r>
          </a:p>
        </p:txBody>
      </p:sp>
      <p:sp>
        <p:nvSpPr>
          <p:cNvPr id="36872" name="Text Box 10"/>
          <p:cNvSpPr txBox="1">
            <a:spLocks noChangeArrowheads="1"/>
          </p:cNvSpPr>
          <p:nvPr/>
        </p:nvSpPr>
        <p:spPr bwMode="auto">
          <a:xfrm>
            <a:off x="1524000" y="5181600"/>
            <a:ext cx="6477000" cy="1004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50000"/>
              </a:spcBef>
            </a:pPr>
            <a:r>
              <a:rPr lang="en-US" altLang="en-US"/>
              <a:t>Encrypted(Information) cannot be read </a:t>
            </a:r>
          </a:p>
          <a:p>
            <a:pPr>
              <a:spcBef>
                <a:spcPct val="50000"/>
              </a:spcBef>
            </a:pPr>
            <a:r>
              <a:rPr lang="en-US" altLang="en-US"/>
              <a:t>Decrypted(Encrypted(Information)) can be</a:t>
            </a:r>
          </a:p>
        </p:txBody>
      </p:sp>
    </p:spTree>
    <p:extLst>
      <p:ext uri="{BB962C8B-B14F-4D97-AF65-F5344CB8AC3E}">
        <p14:creationId xmlns:p14="http://schemas.microsoft.com/office/powerpoint/2010/main" xmlns="" val="12245198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Rectangle 2"/>
          <p:cNvSpPr>
            <a:spLocks noGrp="1" noChangeArrowheads="1"/>
          </p:cNvSpPr>
          <p:nvPr>
            <p:ph type="title"/>
          </p:nvPr>
        </p:nvSpPr>
        <p:spPr/>
        <p:txBody>
          <a:bodyPr/>
          <a:lstStyle/>
          <a:p>
            <a:r>
              <a:rPr lang="en-US" altLang="en-US" dirty="0" smtClean="0"/>
              <a:t>Cryptography </a:t>
            </a:r>
            <a:endParaRPr lang="en-US" altLang="en-US" dirty="0"/>
          </a:p>
        </p:txBody>
      </p:sp>
      <p:sp>
        <p:nvSpPr>
          <p:cNvPr id="498691" name="Rectangle 3"/>
          <p:cNvSpPr>
            <a:spLocks noChangeArrowheads="1"/>
          </p:cNvSpPr>
          <p:nvPr/>
        </p:nvSpPr>
        <p:spPr bwMode="auto">
          <a:xfrm>
            <a:off x="2109788" y="2636838"/>
            <a:ext cx="1371600" cy="914400"/>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t>Encrypt</a:t>
            </a:r>
          </a:p>
        </p:txBody>
      </p:sp>
      <p:sp>
        <p:nvSpPr>
          <p:cNvPr id="498692" name="Rectangle 4"/>
          <p:cNvSpPr>
            <a:spLocks noChangeArrowheads="1"/>
          </p:cNvSpPr>
          <p:nvPr/>
        </p:nvSpPr>
        <p:spPr bwMode="auto">
          <a:xfrm>
            <a:off x="5468938" y="2640013"/>
            <a:ext cx="1371600" cy="914400"/>
          </a:xfrm>
          <a:prstGeom prst="rect">
            <a:avLst/>
          </a:prstGeom>
          <a:solidFill>
            <a:srgbClr val="FFC8BB"/>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en-US" sz="2400"/>
              <a:t>Decrypt</a:t>
            </a:r>
          </a:p>
        </p:txBody>
      </p:sp>
      <p:sp>
        <p:nvSpPr>
          <p:cNvPr id="498693" name="Text Box 5"/>
          <p:cNvSpPr txBox="1">
            <a:spLocks noChangeArrowheads="1"/>
          </p:cNvSpPr>
          <p:nvPr/>
        </p:nvSpPr>
        <p:spPr bwMode="auto">
          <a:xfrm>
            <a:off x="457200" y="2865438"/>
            <a:ext cx="1354138" cy="457200"/>
          </a:xfrm>
          <a:prstGeom prst="rect">
            <a:avLst/>
          </a:prstGeom>
          <a:noFill/>
          <a:ln>
            <a:noFill/>
          </a:ln>
          <a:effectLst/>
          <a:extLst>
            <a:ext uri="{909E8E84-426E-40DD-AFC4-6F175D3DCCD1}">
              <a14:hiddenFill xmlns:a14="http://schemas.microsoft.com/office/drawing/2010/main" xmlns="">
                <a:solidFill>
                  <a:srgbClr val="FFC8BB"/>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altLang="en-US" sz="2400"/>
              <a:t>Plaintext</a:t>
            </a:r>
          </a:p>
        </p:txBody>
      </p:sp>
      <p:sp>
        <p:nvSpPr>
          <p:cNvPr id="498694" name="Text Box 6"/>
          <p:cNvSpPr txBox="1">
            <a:spLocks noChangeArrowheads="1"/>
          </p:cNvSpPr>
          <p:nvPr/>
        </p:nvSpPr>
        <p:spPr bwMode="auto">
          <a:xfrm>
            <a:off x="3532188" y="2630488"/>
            <a:ext cx="1574800" cy="457200"/>
          </a:xfrm>
          <a:prstGeom prst="rect">
            <a:avLst/>
          </a:prstGeom>
          <a:noFill/>
          <a:ln>
            <a:noFill/>
          </a:ln>
          <a:effectLst/>
          <a:extLst>
            <a:ext uri="{909E8E84-426E-40DD-AFC4-6F175D3DCCD1}">
              <a14:hiddenFill xmlns:a14="http://schemas.microsoft.com/office/drawing/2010/main" xmlns="">
                <a:solidFill>
                  <a:srgbClr val="FFC8BB"/>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altLang="en-US" sz="2400"/>
              <a:t>Ciphertext</a:t>
            </a:r>
          </a:p>
        </p:txBody>
      </p:sp>
      <p:cxnSp>
        <p:nvCxnSpPr>
          <p:cNvPr id="498695" name="AutoShape 7"/>
          <p:cNvCxnSpPr>
            <a:cxnSpLocks noChangeShapeType="1"/>
            <a:stCxn id="498693" idx="3"/>
            <a:endCxn id="498691" idx="1"/>
          </p:cNvCxnSpPr>
          <p:nvPr/>
        </p:nvCxnSpPr>
        <p:spPr bwMode="auto">
          <a:xfrm>
            <a:off x="1811338" y="3094038"/>
            <a:ext cx="298450"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498696" name="Text Box 8"/>
          <p:cNvSpPr txBox="1">
            <a:spLocks noChangeArrowheads="1"/>
          </p:cNvSpPr>
          <p:nvPr/>
        </p:nvSpPr>
        <p:spPr bwMode="auto">
          <a:xfrm>
            <a:off x="7180263" y="2868613"/>
            <a:ext cx="1354137" cy="457200"/>
          </a:xfrm>
          <a:prstGeom prst="rect">
            <a:avLst/>
          </a:prstGeom>
          <a:noFill/>
          <a:ln>
            <a:noFill/>
          </a:ln>
          <a:effectLst/>
          <a:extLst>
            <a:ext uri="{909E8E84-426E-40DD-AFC4-6F175D3DCCD1}">
              <a14:hiddenFill xmlns:a14="http://schemas.microsoft.com/office/drawing/2010/main" xmlns="">
                <a:solidFill>
                  <a:srgbClr val="FFC8BB"/>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altLang="en-US" sz="2400"/>
              <a:t>Plaintext</a:t>
            </a:r>
          </a:p>
        </p:txBody>
      </p:sp>
      <p:cxnSp>
        <p:nvCxnSpPr>
          <p:cNvPr id="498697" name="AutoShape 9"/>
          <p:cNvCxnSpPr>
            <a:cxnSpLocks noChangeShapeType="1"/>
            <a:stCxn id="498692" idx="3"/>
            <a:endCxn id="498696" idx="1"/>
          </p:cNvCxnSpPr>
          <p:nvPr/>
        </p:nvCxnSpPr>
        <p:spPr bwMode="auto">
          <a:xfrm>
            <a:off x="6840538" y="3097213"/>
            <a:ext cx="339725"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498698" name="Text Box 10"/>
          <p:cNvSpPr txBox="1">
            <a:spLocks noChangeArrowheads="1"/>
          </p:cNvSpPr>
          <p:nvPr/>
        </p:nvSpPr>
        <p:spPr bwMode="auto">
          <a:xfrm>
            <a:off x="846138" y="4937125"/>
            <a:ext cx="846137" cy="457200"/>
          </a:xfrm>
          <a:prstGeom prst="rect">
            <a:avLst/>
          </a:prstGeom>
          <a:noFill/>
          <a:ln>
            <a:noFill/>
          </a:ln>
          <a:effectLst/>
          <a:extLst>
            <a:ext uri="{909E8E84-426E-40DD-AFC4-6F175D3DCCD1}">
              <a14:hiddenFill xmlns:a14="http://schemas.microsoft.com/office/drawing/2010/main" xmlns="">
                <a:solidFill>
                  <a:srgbClr val="FFC8BB"/>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altLang="en-US" sz="2400"/>
              <a:t>Alice</a:t>
            </a:r>
          </a:p>
        </p:txBody>
      </p:sp>
      <p:sp>
        <p:nvSpPr>
          <p:cNvPr id="498699" name="Text Box 11"/>
          <p:cNvSpPr txBox="1">
            <a:spLocks noChangeArrowheads="1"/>
          </p:cNvSpPr>
          <p:nvPr/>
        </p:nvSpPr>
        <p:spPr bwMode="auto">
          <a:xfrm>
            <a:off x="7270750" y="4981575"/>
            <a:ext cx="727075" cy="457200"/>
          </a:xfrm>
          <a:prstGeom prst="rect">
            <a:avLst/>
          </a:prstGeom>
          <a:noFill/>
          <a:ln>
            <a:noFill/>
          </a:ln>
          <a:effectLst/>
          <a:extLst>
            <a:ext uri="{909E8E84-426E-40DD-AFC4-6F175D3DCCD1}">
              <a14:hiddenFill xmlns:a14="http://schemas.microsoft.com/office/drawing/2010/main" xmlns="">
                <a:solidFill>
                  <a:srgbClr val="FFC8BB"/>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altLang="en-US" sz="2400"/>
              <a:t>Bob</a:t>
            </a:r>
          </a:p>
        </p:txBody>
      </p:sp>
      <p:sp>
        <p:nvSpPr>
          <p:cNvPr id="498700" name="AutoShape 12"/>
          <p:cNvSpPr>
            <a:spLocks noChangeArrowheads="1"/>
          </p:cNvSpPr>
          <p:nvPr/>
        </p:nvSpPr>
        <p:spPr bwMode="auto">
          <a:xfrm>
            <a:off x="762000" y="3581400"/>
            <a:ext cx="1066800" cy="1295400"/>
          </a:xfrm>
          <a:prstGeom prst="smileyFace">
            <a:avLst>
              <a:gd name="adj" fmla="val 4653"/>
            </a:avLst>
          </a:prstGeom>
          <a:solidFill>
            <a:srgbClr val="FFC8BB"/>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1" name="AutoShape 13"/>
          <p:cNvSpPr>
            <a:spLocks noChangeArrowheads="1"/>
          </p:cNvSpPr>
          <p:nvPr/>
        </p:nvSpPr>
        <p:spPr bwMode="auto">
          <a:xfrm>
            <a:off x="7086600" y="3581400"/>
            <a:ext cx="1066800" cy="1295400"/>
          </a:xfrm>
          <a:prstGeom prst="smileyFace">
            <a:avLst>
              <a:gd name="adj" fmla="val 4653"/>
            </a:avLst>
          </a:prstGeom>
          <a:solidFill>
            <a:srgbClr val="FEFC9E"/>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2" name="Oval 14"/>
          <p:cNvSpPr>
            <a:spLocks noChangeArrowheads="1"/>
          </p:cNvSpPr>
          <p:nvPr/>
        </p:nvSpPr>
        <p:spPr bwMode="auto">
          <a:xfrm>
            <a:off x="990600" y="3962400"/>
            <a:ext cx="257175" cy="1524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3" name="Oval 15"/>
          <p:cNvSpPr>
            <a:spLocks noChangeArrowheads="1"/>
          </p:cNvSpPr>
          <p:nvPr/>
        </p:nvSpPr>
        <p:spPr bwMode="auto">
          <a:xfrm>
            <a:off x="1066800" y="3994150"/>
            <a:ext cx="92075" cy="76200"/>
          </a:xfrm>
          <a:prstGeom prst="ellipse">
            <a:avLst/>
          </a:prstGeom>
          <a:solidFill>
            <a:srgbClr val="9933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4" name="Oval 16"/>
          <p:cNvSpPr>
            <a:spLocks noChangeArrowheads="1"/>
          </p:cNvSpPr>
          <p:nvPr/>
        </p:nvSpPr>
        <p:spPr bwMode="auto">
          <a:xfrm>
            <a:off x="1343025" y="3962400"/>
            <a:ext cx="257175" cy="1524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5" name="Oval 17"/>
          <p:cNvSpPr>
            <a:spLocks noChangeArrowheads="1"/>
          </p:cNvSpPr>
          <p:nvPr/>
        </p:nvSpPr>
        <p:spPr bwMode="auto">
          <a:xfrm>
            <a:off x="1419225" y="3994150"/>
            <a:ext cx="92075" cy="76200"/>
          </a:xfrm>
          <a:prstGeom prst="ellipse">
            <a:avLst/>
          </a:prstGeom>
          <a:solidFill>
            <a:srgbClr val="9933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6" name="Oval 18"/>
          <p:cNvSpPr>
            <a:spLocks noChangeArrowheads="1"/>
          </p:cNvSpPr>
          <p:nvPr/>
        </p:nvSpPr>
        <p:spPr bwMode="auto">
          <a:xfrm>
            <a:off x="7362825" y="3962400"/>
            <a:ext cx="257175" cy="1524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7" name="Oval 19"/>
          <p:cNvSpPr>
            <a:spLocks noChangeArrowheads="1"/>
          </p:cNvSpPr>
          <p:nvPr/>
        </p:nvSpPr>
        <p:spPr bwMode="auto">
          <a:xfrm>
            <a:off x="7439025" y="3994150"/>
            <a:ext cx="92075" cy="76200"/>
          </a:xfrm>
          <a:prstGeom prst="ellipse">
            <a:avLst/>
          </a:prstGeom>
          <a:solidFill>
            <a:srgbClr val="00808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8" name="Oval 20"/>
          <p:cNvSpPr>
            <a:spLocks noChangeArrowheads="1"/>
          </p:cNvSpPr>
          <p:nvPr/>
        </p:nvSpPr>
        <p:spPr bwMode="auto">
          <a:xfrm>
            <a:off x="7667625" y="3962400"/>
            <a:ext cx="257175" cy="1524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09" name="Oval 21"/>
          <p:cNvSpPr>
            <a:spLocks noChangeArrowheads="1"/>
          </p:cNvSpPr>
          <p:nvPr/>
        </p:nvSpPr>
        <p:spPr bwMode="auto">
          <a:xfrm>
            <a:off x="7743825" y="3994150"/>
            <a:ext cx="92075" cy="76200"/>
          </a:xfrm>
          <a:prstGeom prst="ellipse">
            <a:avLst/>
          </a:prstGeom>
          <a:solidFill>
            <a:srgbClr val="00808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498710" name="Group 22"/>
          <p:cNvGrpSpPr>
            <a:grpSpLocks/>
          </p:cNvGrpSpPr>
          <p:nvPr/>
        </p:nvGrpSpPr>
        <p:grpSpPr bwMode="auto">
          <a:xfrm>
            <a:off x="3009900" y="3644901"/>
            <a:ext cx="2752725" cy="2230438"/>
            <a:chOff x="1983" y="2112"/>
            <a:chExt cx="1734" cy="1405"/>
          </a:xfrm>
        </p:grpSpPr>
        <p:sp>
          <p:nvSpPr>
            <p:cNvPr id="498711" name="Oval 23"/>
            <p:cNvSpPr>
              <a:spLocks noChangeArrowheads="1"/>
            </p:cNvSpPr>
            <p:nvPr/>
          </p:nvSpPr>
          <p:spPr bwMode="auto">
            <a:xfrm>
              <a:off x="2304" y="2256"/>
              <a:ext cx="240" cy="336"/>
            </a:xfrm>
            <a:prstGeom prst="ellipse">
              <a:avLst/>
            </a:prstGeom>
            <a:solidFill>
              <a:srgbClr val="FFC8BB"/>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12" name="Oval 24"/>
            <p:cNvSpPr>
              <a:spLocks noChangeArrowheads="1"/>
            </p:cNvSpPr>
            <p:nvPr/>
          </p:nvSpPr>
          <p:spPr bwMode="auto">
            <a:xfrm>
              <a:off x="3120" y="2304"/>
              <a:ext cx="240" cy="336"/>
            </a:xfrm>
            <a:prstGeom prst="ellipse">
              <a:avLst/>
            </a:prstGeom>
            <a:solidFill>
              <a:srgbClr val="FFC8BB"/>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13" name="Text Box 25"/>
            <p:cNvSpPr txBox="1">
              <a:spLocks noChangeArrowheads="1"/>
            </p:cNvSpPr>
            <p:nvPr/>
          </p:nvSpPr>
          <p:spPr bwMode="auto">
            <a:xfrm>
              <a:off x="1983" y="2994"/>
              <a:ext cx="1734" cy="523"/>
            </a:xfrm>
            <a:prstGeom prst="rect">
              <a:avLst/>
            </a:prstGeom>
            <a:noFill/>
            <a:ln>
              <a:noFill/>
            </a:ln>
            <a:effectLst/>
            <a:extLst>
              <a:ext uri="{909E8E84-426E-40DD-AFC4-6F175D3DCCD1}">
                <a14:hiddenFill xmlns:a14="http://schemas.microsoft.com/office/drawing/2010/main" xmlns="">
                  <a:solidFill>
                    <a:srgbClr val="FFC8BB"/>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altLang="en-US" sz="2400" dirty="0" smtClean="0"/>
                <a:t>Eve</a:t>
              </a:r>
              <a:endParaRPr lang="en-US" altLang="en-US" sz="2400" dirty="0"/>
            </a:p>
            <a:p>
              <a:pPr algn="ctr"/>
              <a:r>
                <a:rPr lang="en-US" altLang="en-US" sz="2400" dirty="0"/>
                <a:t>(active attacker)</a:t>
              </a:r>
            </a:p>
          </p:txBody>
        </p:sp>
        <p:sp>
          <p:nvSpPr>
            <p:cNvPr id="498714" name="AutoShape 26"/>
            <p:cNvSpPr>
              <a:spLocks noChangeArrowheads="1"/>
            </p:cNvSpPr>
            <p:nvPr/>
          </p:nvSpPr>
          <p:spPr bwMode="auto">
            <a:xfrm>
              <a:off x="2496" y="2112"/>
              <a:ext cx="672" cy="816"/>
            </a:xfrm>
            <a:prstGeom prst="smileyFace">
              <a:avLst>
                <a:gd name="adj" fmla="val 4653"/>
              </a:avLst>
            </a:prstGeom>
            <a:solidFill>
              <a:srgbClr val="CCFF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15" name="Oval 27"/>
            <p:cNvSpPr>
              <a:spLocks noChangeArrowheads="1"/>
            </p:cNvSpPr>
            <p:nvPr/>
          </p:nvSpPr>
          <p:spPr bwMode="auto">
            <a:xfrm>
              <a:off x="2670" y="2352"/>
              <a:ext cx="162" cy="9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16" name="Oval 28"/>
            <p:cNvSpPr>
              <a:spLocks noChangeArrowheads="1"/>
            </p:cNvSpPr>
            <p:nvPr/>
          </p:nvSpPr>
          <p:spPr bwMode="auto">
            <a:xfrm>
              <a:off x="2718" y="2372"/>
              <a:ext cx="58" cy="48"/>
            </a:xfrm>
            <a:prstGeom prst="ellipse">
              <a:avLst/>
            </a:prstGeom>
            <a:solidFill>
              <a:srgbClr val="00808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17" name="Oval 29"/>
            <p:cNvSpPr>
              <a:spLocks noChangeArrowheads="1"/>
            </p:cNvSpPr>
            <p:nvPr/>
          </p:nvSpPr>
          <p:spPr bwMode="auto">
            <a:xfrm>
              <a:off x="2862" y="2352"/>
              <a:ext cx="162" cy="9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98718" name="Oval 30"/>
            <p:cNvSpPr>
              <a:spLocks noChangeArrowheads="1"/>
            </p:cNvSpPr>
            <p:nvPr/>
          </p:nvSpPr>
          <p:spPr bwMode="auto">
            <a:xfrm>
              <a:off x="2910" y="2372"/>
              <a:ext cx="58" cy="48"/>
            </a:xfrm>
            <a:prstGeom prst="ellipse">
              <a:avLst/>
            </a:prstGeom>
            <a:solidFill>
              <a:srgbClr val="00808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498719" name="Text Box 31"/>
          <p:cNvSpPr txBox="1">
            <a:spLocks noChangeArrowheads="1"/>
          </p:cNvSpPr>
          <p:nvPr/>
        </p:nvSpPr>
        <p:spPr bwMode="auto">
          <a:xfrm>
            <a:off x="3200400" y="2057400"/>
            <a:ext cx="2576513" cy="457200"/>
          </a:xfrm>
          <a:prstGeom prst="rect">
            <a:avLst/>
          </a:prstGeom>
          <a:noFill/>
          <a:ln>
            <a:noFill/>
          </a:ln>
          <a:effectLst/>
          <a:extLst>
            <a:ext uri="{909E8E84-426E-40DD-AFC4-6F175D3DCCD1}">
              <a14:hiddenFill xmlns:a14="http://schemas.microsoft.com/office/drawing/2010/main" xmlns="">
                <a:solidFill>
                  <a:srgbClr val="FFC8BB"/>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altLang="en-US" sz="2400"/>
              <a:t>Insecure Channel</a:t>
            </a:r>
          </a:p>
        </p:txBody>
      </p:sp>
      <p:sp>
        <p:nvSpPr>
          <p:cNvPr id="498720" name="Oval 32"/>
          <p:cNvSpPr>
            <a:spLocks noChangeArrowheads="1"/>
          </p:cNvSpPr>
          <p:nvPr/>
        </p:nvSpPr>
        <p:spPr bwMode="auto">
          <a:xfrm>
            <a:off x="4048125" y="4419600"/>
            <a:ext cx="630238" cy="304800"/>
          </a:xfrm>
          <a:prstGeom prst="ellipse">
            <a:avLst/>
          </a:prstGeom>
          <a:solidFill>
            <a:srgbClr val="FFC8BB"/>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cxnSp>
        <p:nvCxnSpPr>
          <p:cNvPr id="498721" name="AutoShape 33"/>
          <p:cNvCxnSpPr>
            <a:cxnSpLocks noChangeShapeType="1"/>
            <a:stCxn id="498691" idx="3"/>
            <a:endCxn id="498714" idx="0"/>
          </p:cNvCxnSpPr>
          <p:nvPr/>
        </p:nvCxnSpPr>
        <p:spPr bwMode="auto">
          <a:xfrm>
            <a:off x="3481388" y="3094038"/>
            <a:ext cx="876300" cy="550862"/>
          </a:xfrm>
          <a:prstGeom prst="curvedConnector2">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98722" name="AutoShape 34"/>
          <p:cNvCxnSpPr>
            <a:cxnSpLocks noChangeShapeType="1"/>
            <a:stCxn id="498692" idx="1"/>
            <a:endCxn id="498714" idx="0"/>
          </p:cNvCxnSpPr>
          <p:nvPr/>
        </p:nvCxnSpPr>
        <p:spPr bwMode="auto">
          <a:xfrm rot="10800000" flipV="1">
            <a:off x="4357688" y="3097213"/>
            <a:ext cx="1111250" cy="547687"/>
          </a:xfrm>
          <a:prstGeom prst="curvedConnector2">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xmlns="" val="3143879333"/>
      </p:ext>
    </p:extLst>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simple example</a:t>
            </a:r>
            <a:endParaRPr lang="en-US" dirty="0"/>
          </a:p>
        </p:txBody>
      </p:sp>
      <p:sp>
        <p:nvSpPr>
          <p:cNvPr id="3" name="Content Placeholder 2"/>
          <p:cNvSpPr>
            <a:spLocks noGrp="1"/>
          </p:cNvSpPr>
          <p:nvPr>
            <p:ph idx="1"/>
          </p:nvPr>
        </p:nvSpPr>
        <p:spPr/>
        <p:txBody>
          <a:bodyPr/>
          <a:lstStyle/>
          <a:p>
            <a:endParaRPr lang="en-US"/>
          </a:p>
        </p:txBody>
      </p:sp>
      <p:pic>
        <p:nvPicPr>
          <p:cNvPr id="22532" name="Picture 4" descr="http://www.onlinebusiness.newstipstricks.com/wp-content/uploads/2013/03/Cryptography.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25794" y="1233488"/>
            <a:ext cx="7620000" cy="51054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94921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simple example</a:t>
            </a:r>
            <a:endParaRPr lang="en-US" dirty="0"/>
          </a:p>
        </p:txBody>
      </p:sp>
      <p:sp>
        <p:nvSpPr>
          <p:cNvPr id="3" name="Content Placeholder 2"/>
          <p:cNvSpPr>
            <a:spLocks noGrp="1"/>
          </p:cNvSpPr>
          <p:nvPr>
            <p:ph idx="1"/>
          </p:nvPr>
        </p:nvSpPr>
        <p:spPr/>
        <p:txBody>
          <a:bodyPr/>
          <a:lstStyle/>
          <a:p>
            <a:endParaRPr lang="en-US"/>
          </a:p>
        </p:txBody>
      </p:sp>
      <p:pic>
        <p:nvPicPr>
          <p:cNvPr id="35842" name="Picture 2" descr="Image result for cryptography"/>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66568" y="1512258"/>
            <a:ext cx="5884606" cy="373526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46679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4" y="322058"/>
            <a:ext cx="9202994" cy="576262"/>
          </a:xfrm>
        </p:spPr>
        <p:txBody>
          <a:bodyPr/>
          <a:lstStyle/>
          <a:p>
            <a:r>
              <a:rPr lang="en-US" sz="2600" dirty="0" smtClean="0"/>
              <a:t>Another way to represent the concept of Cryptography </a:t>
            </a:r>
            <a:endParaRPr lang="en-US" sz="2600" dirty="0"/>
          </a:p>
        </p:txBody>
      </p:sp>
      <p:sp>
        <p:nvSpPr>
          <p:cNvPr id="3" name="Content Placeholder 2"/>
          <p:cNvSpPr>
            <a:spLocks noGrp="1"/>
          </p:cNvSpPr>
          <p:nvPr>
            <p:ph idx="1"/>
          </p:nvPr>
        </p:nvSpPr>
        <p:spPr/>
        <p:txBody>
          <a:bodyPr/>
          <a:lstStyle/>
          <a:p>
            <a:endParaRPr lang="en-US"/>
          </a:p>
        </p:txBody>
      </p:sp>
      <p:pic>
        <p:nvPicPr>
          <p:cNvPr id="36868" name="Picture 4" descr="http://upload.wikimedia.org/wikipedia/commons/thumb/f/f9/Public_key_encryption.svg/250px-Public_key_encryption.svg.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73044" y="1233488"/>
            <a:ext cx="5309421" cy="518199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991854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1026"/>
          <p:cNvSpPr>
            <a:spLocks noGrp="1" noChangeArrowheads="1"/>
          </p:cNvSpPr>
          <p:nvPr>
            <p:ph type="title"/>
          </p:nvPr>
        </p:nvSpPr>
        <p:spPr>
          <a:noFill/>
          <a:ln/>
        </p:spPr>
        <p:txBody>
          <a:bodyPr/>
          <a:lstStyle/>
          <a:p>
            <a:r>
              <a:rPr lang="en-AU" altLang="en-US"/>
              <a:t>4 types of cryptanalysis</a:t>
            </a:r>
          </a:p>
        </p:txBody>
      </p:sp>
      <p:sp>
        <p:nvSpPr>
          <p:cNvPr id="116739" name="Rectangle 1027"/>
          <p:cNvSpPr>
            <a:spLocks noGrp="1" noChangeArrowheads="1"/>
          </p:cNvSpPr>
          <p:nvPr>
            <p:ph type="body" idx="1"/>
          </p:nvPr>
        </p:nvSpPr>
        <p:spPr>
          <a:noFill/>
          <a:ln/>
        </p:spPr>
        <p:txBody>
          <a:bodyPr/>
          <a:lstStyle/>
          <a:p>
            <a:r>
              <a:rPr lang="en-AU" altLang="en-US" sz="2400" dirty="0"/>
              <a:t>Depending on what a cryptanalyst has to work with, attacks can be classified into</a:t>
            </a:r>
          </a:p>
          <a:p>
            <a:pPr lvl="1"/>
            <a:r>
              <a:rPr lang="en-AU" altLang="en-US" sz="2400" dirty="0" err="1"/>
              <a:t>ciphertext</a:t>
            </a:r>
            <a:r>
              <a:rPr lang="en-AU" altLang="en-US" sz="2400" dirty="0"/>
              <a:t> only attack</a:t>
            </a:r>
          </a:p>
          <a:p>
            <a:pPr lvl="1"/>
            <a:r>
              <a:rPr lang="en-AU" altLang="en-US" sz="2400" dirty="0"/>
              <a:t>known plaintext attack</a:t>
            </a:r>
          </a:p>
          <a:p>
            <a:pPr lvl="1"/>
            <a:r>
              <a:rPr lang="en-AU" altLang="en-US" sz="2400" dirty="0"/>
              <a:t>chosen plaintext attack</a:t>
            </a:r>
          </a:p>
          <a:p>
            <a:pPr lvl="1"/>
            <a:r>
              <a:rPr lang="en-AU" altLang="en-US" sz="2400" dirty="0"/>
              <a:t>chosen </a:t>
            </a:r>
            <a:r>
              <a:rPr lang="en-AU" altLang="en-US" sz="2400" dirty="0" err="1"/>
              <a:t>ciphertext</a:t>
            </a:r>
            <a:r>
              <a:rPr lang="en-AU" altLang="en-US" sz="2400" dirty="0"/>
              <a:t> attack (most severe)</a:t>
            </a:r>
          </a:p>
        </p:txBody>
      </p:sp>
    </p:spTree>
    <p:extLst>
      <p:ext uri="{BB962C8B-B14F-4D97-AF65-F5344CB8AC3E}">
        <p14:creationId xmlns:p14="http://schemas.microsoft.com/office/powerpoint/2010/main" xmlns="" val="1893937851"/>
      </p:ext>
    </p:extLst>
  </p:cSld>
  <p:clrMapOvr>
    <a:masterClrMapping/>
  </p:clrMapOvr>
  <p:transition>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noFill/>
          <a:ln/>
        </p:spPr>
        <p:txBody>
          <a:bodyPr/>
          <a:lstStyle/>
          <a:p>
            <a:r>
              <a:rPr lang="en-AU" altLang="en-US"/>
              <a:t>4 types of attacks </a:t>
            </a:r>
          </a:p>
        </p:txBody>
      </p:sp>
      <p:sp>
        <p:nvSpPr>
          <p:cNvPr id="118787" name="Rectangle 3"/>
          <p:cNvSpPr>
            <a:spLocks noGrp="1" noChangeArrowheads="1"/>
          </p:cNvSpPr>
          <p:nvPr>
            <p:ph type="body" idx="1"/>
          </p:nvPr>
        </p:nvSpPr>
        <p:spPr>
          <a:noFill/>
          <a:ln/>
        </p:spPr>
        <p:txBody>
          <a:bodyPr/>
          <a:lstStyle/>
          <a:p>
            <a:r>
              <a:rPr lang="en-AU" altLang="en-US" sz="2400" dirty="0" err="1"/>
              <a:t>Ciphertext</a:t>
            </a:r>
            <a:r>
              <a:rPr lang="en-AU" altLang="en-US" sz="2400" dirty="0"/>
              <a:t> only attack</a:t>
            </a:r>
          </a:p>
          <a:p>
            <a:pPr lvl="1"/>
            <a:r>
              <a:rPr lang="en-AU" altLang="en-US" sz="2400" dirty="0"/>
              <a:t>the only data available is a target </a:t>
            </a:r>
            <a:r>
              <a:rPr lang="en-AU" altLang="en-US" sz="2400" dirty="0" err="1"/>
              <a:t>ciphertext</a:t>
            </a:r>
            <a:r>
              <a:rPr lang="en-AU" altLang="en-US" sz="2400" dirty="0"/>
              <a:t/>
            </a:r>
            <a:br>
              <a:rPr lang="en-AU" altLang="en-US" sz="2400" dirty="0"/>
            </a:br>
            <a:endParaRPr lang="en-AU" altLang="en-US" sz="2400" dirty="0"/>
          </a:p>
          <a:p>
            <a:r>
              <a:rPr lang="en-AU" altLang="en-US" sz="2400" dirty="0"/>
              <a:t>Known plaintext attack</a:t>
            </a:r>
          </a:p>
          <a:p>
            <a:pPr lvl="1"/>
            <a:r>
              <a:rPr lang="en-AU" altLang="en-US" sz="2400" dirty="0"/>
              <a:t>a target </a:t>
            </a:r>
            <a:r>
              <a:rPr lang="en-AU" altLang="en-US" sz="2400" dirty="0" err="1"/>
              <a:t>ciphertext</a:t>
            </a:r>
            <a:endParaRPr lang="en-AU" altLang="en-US" sz="2400" dirty="0"/>
          </a:p>
          <a:p>
            <a:pPr lvl="1"/>
            <a:r>
              <a:rPr lang="en-AU" altLang="en-US" sz="2400" dirty="0"/>
              <a:t>pairs of other </a:t>
            </a:r>
            <a:r>
              <a:rPr lang="en-AU" altLang="en-US" sz="2400" dirty="0" err="1"/>
              <a:t>ciphertext</a:t>
            </a:r>
            <a:r>
              <a:rPr lang="en-AU" altLang="en-US" sz="2400" dirty="0"/>
              <a:t> and plaintext (say, previously broken or guessing)</a:t>
            </a:r>
          </a:p>
        </p:txBody>
      </p:sp>
    </p:spTree>
    <p:extLst>
      <p:ext uri="{BB962C8B-B14F-4D97-AF65-F5344CB8AC3E}">
        <p14:creationId xmlns:p14="http://schemas.microsoft.com/office/powerpoint/2010/main" xmlns="" val="1761791857"/>
      </p:ext>
    </p:extLst>
  </p:cSld>
  <p:clrMapOvr>
    <a:masterClrMapping/>
  </p:clrMapOvr>
  <p:transition>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026"/>
          <p:cNvSpPr>
            <a:spLocks noGrp="1" noChangeArrowheads="1"/>
          </p:cNvSpPr>
          <p:nvPr>
            <p:ph type="title"/>
          </p:nvPr>
        </p:nvSpPr>
        <p:spPr>
          <a:noFill/>
          <a:ln/>
        </p:spPr>
        <p:txBody>
          <a:bodyPr/>
          <a:lstStyle/>
          <a:p>
            <a:r>
              <a:rPr lang="en-AU" altLang="en-US"/>
              <a:t>4 types of attacks </a:t>
            </a:r>
          </a:p>
        </p:txBody>
      </p:sp>
      <p:sp>
        <p:nvSpPr>
          <p:cNvPr id="120835" name="Rectangle 1027"/>
          <p:cNvSpPr>
            <a:spLocks noGrp="1" noChangeArrowheads="1"/>
          </p:cNvSpPr>
          <p:nvPr>
            <p:ph type="body" idx="1"/>
          </p:nvPr>
        </p:nvSpPr>
        <p:spPr>
          <a:noFill/>
          <a:ln/>
        </p:spPr>
        <p:txBody>
          <a:bodyPr/>
          <a:lstStyle/>
          <a:p>
            <a:r>
              <a:rPr lang="en-AU" altLang="en-US" sz="2400" dirty="0"/>
              <a:t>Chosen plaintext attacks</a:t>
            </a:r>
          </a:p>
          <a:p>
            <a:pPr lvl="1"/>
            <a:r>
              <a:rPr lang="en-AU" altLang="en-US" sz="2400" dirty="0"/>
              <a:t>a target </a:t>
            </a:r>
            <a:r>
              <a:rPr lang="en-AU" altLang="en-US" sz="2400" dirty="0" err="1"/>
              <a:t>ciphertext</a:t>
            </a:r>
            <a:endParaRPr lang="en-AU" altLang="en-US" sz="2400" dirty="0"/>
          </a:p>
          <a:p>
            <a:pPr lvl="1"/>
            <a:r>
              <a:rPr lang="en-AU" altLang="en-US" sz="2400" dirty="0"/>
              <a:t>can feed encryption algorithm with plaintexts and obtain the matching </a:t>
            </a:r>
            <a:r>
              <a:rPr lang="en-AU" altLang="en-US" sz="2400" dirty="0" err="1"/>
              <a:t>ciphertexts</a:t>
            </a:r>
            <a:endParaRPr lang="en-AU" altLang="en-US" sz="2400" dirty="0"/>
          </a:p>
          <a:p>
            <a:r>
              <a:rPr lang="en-AU" altLang="en-US" sz="2400" dirty="0"/>
              <a:t>Chosen </a:t>
            </a:r>
            <a:r>
              <a:rPr lang="en-AU" altLang="en-US" sz="2400" dirty="0" err="1"/>
              <a:t>ciphertext</a:t>
            </a:r>
            <a:r>
              <a:rPr lang="en-AU" altLang="en-US" sz="2400" dirty="0"/>
              <a:t> attack</a:t>
            </a:r>
          </a:p>
          <a:p>
            <a:pPr lvl="1"/>
            <a:r>
              <a:rPr lang="en-AU" altLang="en-US" sz="2400" dirty="0"/>
              <a:t>a target </a:t>
            </a:r>
            <a:r>
              <a:rPr lang="en-AU" altLang="en-US" sz="2400" dirty="0" err="1"/>
              <a:t>ciphertext</a:t>
            </a:r>
            <a:endParaRPr lang="en-AU" altLang="en-US" sz="2400" dirty="0"/>
          </a:p>
          <a:p>
            <a:pPr lvl="1"/>
            <a:r>
              <a:rPr lang="en-AU" altLang="en-US" sz="2400" dirty="0"/>
              <a:t>can feed decryption algorithm with </a:t>
            </a:r>
            <a:r>
              <a:rPr lang="en-AU" altLang="en-US" sz="2400" dirty="0" err="1"/>
              <a:t>ciphertexts</a:t>
            </a:r>
            <a:r>
              <a:rPr lang="en-AU" altLang="en-US" sz="2400" dirty="0"/>
              <a:t> and obtain the matching plaintexts</a:t>
            </a:r>
          </a:p>
        </p:txBody>
      </p:sp>
    </p:spTree>
    <p:extLst>
      <p:ext uri="{BB962C8B-B14F-4D97-AF65-F5344CB8AC3E}">
        <p14:creationId xmlns:p14="http://schemas.microsoft.com/office/powerpoint/2010/main" xmlns="" val="1490553070"/>
      </p:ext>
    </p:extLst>
  </p:cSld>
  <p:clrMapOvr>
    <a:masterClrMapping/>
  </p:clrMapOvr>
  <p:transition>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of the Adversary</a:t>
            </a:r>
            <a:endParaRPr lang="en-US" dirty="0"/>
          </a:p>
        </p:txBody>
      </p:sp>
      <p:sp>
        <p:nvSpPr>
          <p:cNvPr id="3" name="Content Placeholder 2"/>
          <p:cNvSpPr>
            <a:spLocks noGrp="1"/>
          </p:cNvSpPr>
          <p:nvPr>
            <p:ph idx="1"/>
          </p:nvPr>
        </p:nvSpPr>
        <p:spPr/>
        <p:txBody>
          <a:bodyPr/>
          <a:lstStyle/>
          <a:p>
            <a:r>
              <a:rPr lang="en-US" sz="2400" dirty="0" smtClean="0"/>
              <a:t>Get the key (ideally)</a:t>
            </a:r>
          </a:p>
          <a:p>
            <a:r>
              <a:rPr lang="en-US" sz="2400" dirty="0" smtClean="0"/>
              <a:t>Get the message</a:t>
            </a:r>
          </a:p>
          <a:p>
            <a:r>
              <a:rPr lang="en-US" sz="2400" dirty="0" smtClean="0"/>
              <a:t>Get part of the message/some information about the message</a:t>
            </a:r>
            <a:endParaRPr lang="en-US" sz="2400" dirty="0"/>
          </a:p>
        </p:txBody>
      </p:sp>
    </p:spTree>
    <p:extLst>
      <p:ext uri="{BB962C8B-B14F-4D97-AF65-F5344CB8AC3E}">
        <p14:creationId xmlns:p14="http://schemas.microsoft.com/office/powerpoint/2010/main" xmlns="" val="2559841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for Network Security</a:t>
            </a:r>
            <a:endParaRPr lang="en-US" dirty="0"/>
          </a:p>
        </p:txBody>
      </p:sp>
      <p:sp>
        <p:nvSpPr>
          <p:cNvPr id="3" name="Content Placeholder 2"/>
          <p:cNvSpPr>
            <a:spLocks noGrp="1"/>
          </p:cNvSpPr>
          <p:nvPr>
            <p:ph idx="1"/>
          </p:nvPr>
        </p:nvSpPr>
        <p:spPr/>
        <p:txBody>
          <a:bodyPr/>
          <a:lstStyle/>
          <a:p>
            <a:r>
              <a:rPr lang="en-US" sz="2400" dirty="0"/>
              <a:t>This </a:t>
            </a:r>
            <a:r>
              <a:rPr lang="en-US" sz="2400" dirty="0" smtClean="0"/>
              <a:t>general security </a:t>
            </a:r>
            <a:r>
              <a:rPr lang="en-US" sz="2400" dirty="0"/>
              <a:t>model shows that there are four basic tasks in designing a </a:t>
            </a:r>
            <a:r>
              <a:rPr lang="en-US" sz="2400" dirty="0" smtClean="0"/>
              <a:t>particular security </a:t>
            </a:r>
            <a:r>
              <a:rPr lang="en-US" sz="2400" dirty="0"/>
              <a:t>service:</a:t>
            </a:r>
          </a:p>
          <a:p>
            <a:pPr marL="800100" lvl="1" indent="-342900">
              <a:buFont typeface="+mj-lt"/>
              <a:buAutoNum type="arabicPeriod"/>
            </a:pPr>
            <a:r>
              <a:rPr lang="en-US" sz="2000" b="1" dirty="0" smtClean="0"/>
              <a:t>Design </a:t>
            </a:r>
            <a:r>
              <a:rPr lang="en-US" sz="2000" b="1" dirty="0"/>
              <a:t>an algorithm for performing the security-related transformation. </a:t>
            </a:r>
            <a:r>
              <a:rPr lang="en-US" sz="2000" b="1" dirty="0" smtClean="0"/>
              <a:t>The </a:t>
            </a:r>
            <a:r>
              <a:rPr lang="en-US" sz="2000" dirty="0" smtClean="0"/>
              <a:t>algorithm </a:t>
            </a:r>
            <a:r>
              <a:rPr lang="en-US" sz="2000" dirty="0"/>
              <a:t>should be such that an opponent cannot defeat its purpose.</a:t>
            </a:r>
          </a:p>
          <a:p>
            <a:pPr marL="800100" lvl="1" indent="-342900">
              <a:buFont typeface="+mj-lt"/>
              <a:buAutoNum type="arabicPeriod"/>
            </a:pPr>
            <a:r>
              <a:rPr lang="en-US" sz="2000" b="1" dirty="0" smtClean="0"/>
              <a:t>Generate </a:t>
            </a:r>
            <a:r>
              <a:rPr lang="en-US" sz="2000" b="1" dirty="0"/>
              <a:t>the secret information to be used with the algorithm.</a:t>
            </a:r>
          </a:p>
          <a:p>
            <a:pPr marL="800100" lvl="1" indent="-342900">
              <a:buFont typeface="+mj-lt"/>
              <a:buAutoNum type="arabicPeriod"/>
            </a:pPr>
            <a:r>
              <a:rPr lang="en-US" sz="2000" b="1" dirty="0" smtClean="0"/>
              <a:t>Develop </a:t>
            </a:r>
            <a:r>
              <a:rPr lang="en-US" sz="2000" b="1" dirty="0"/>
              <a:t>methods for the distribution and sharing of the secret information.</a:t>
            </a:r>
          </a:p>
          <a:p>
            <a:pPr marL="800100" lvl="1" indent="-342900">
              <a:buFont typeface="+mj-lt"/>
              <a:buAutoNum type="arabicPeriod"/>
            </a:pPr>
            <a:r>
              <a:rPr lang="en-US" sz="2000" b="1" dirty="0" smtClean="0"/>
              <a:t>Specify </a:t>
            </a:r>
            <a:r>
              <a:rPr lang="en-US" sz="2000" b="1" dirty="0"/>
              <a:t>a protocol to be used by the two principals that makes use of the security </a:t>
            </a:r>
            <a:r>
              <a:rPr lang="en-US" sz="2000" dirty="0" smtClean="0"/>
              <a:t>algorithm </a:t>
            </a:r>
            <a:r>
              <a:rPr lang="en-US" sz="2000" dirty="0"/>
              <a:t>and the secret information to achieve a particular security service.</a:t>
            </a:r>
          </a:p>
          <a:p>
            <a:endParaRPr lang="en-US" dirty="0"/>
          </a:p>
        </p:txBody>
      </p:sp>
    </p:spTree>
    <p:extLst>
      <p:ext uri="{BB962C8B-B14F-4D97-AF65-F5344CB8AC3E}">
        <p14:creationId xmlns:p14="http://schemas.microsoft.com/office/powerpoint/2010/main" xmlns="" val="41408512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for Network Security</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24465" y="973394"/>
            <a:ext cx="8708847" cy="4429500"/>
          </a:xfrm>
          <a:prstGeom prst="rect">
            <a:avLst/>
          </a:prstGeom>
        </p:spPr>
      </p:pic>
    </p:spTree>
    <p:extLst>
      <p:ext uri="{BB962C8B-B14F-4D97-AF65-F5344CB8AC3E}">
        <p14:creationId xmlns:p14="http://schemas.microsoft.com/office/powerpoint/2010/main" xmlns="" val="34094986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Access Security Model</a:t>
            </a:r>
            <a:endParaRPr lang="en-US" dirty="0"/>
          </a:p>
        </p:txBody>
      </p:sp>
      <p:sp>
        <p:nvSpPr>
          <p:cNvPr id="3" name="Content Placeholder 2"/>
          <p:cNvSpPr>
            <a:spLocks noGrp="1"/>
          </p:cNvSpPr>
          <p:nvPr>
            <p:ph idx="1"/>
          </p:nvPr>
        </p:nvSpPr>
        <p:spPr/>
        <p:txBody>
          <a:bodyPr/>
          <a:lstStyle/>
          <a:p>
            <a:r>
              <a:rPr lang="en-US" sz="2400" dirty="0" smtClean="0"/>
              <a:t>Programs can present two kinds of threats </a:t>
            </a:r>
          </a:p>
          <a:p>
            <a:pPr lvl="1">
              <a:buFont typeface="+mj-lt"/>
              <a:buAutoNum type="arabicPeriod"/>
            </a:pPr>
            <a:r>
              <a:rPr lang="en-US" sz="2400" b="1" dirty="0" smtClean="0"/>
              <a:t>Information </a:t>
            </a:r>
            <a:r>
              <a:rPr lang="en-US" sz="2400" b="1" dirty="0"/>
              <a:t>access threats: Intercept or modify data on behalf of users </a:t>
            </a:r>
            <a:r>
              <a:rPr lang="en-US" sz="2400" b="1" dirty="0" smtClean="0"/>
              <a:t>who </a:t>
            </a:r>
            <a:r>
              <a:rPr lang="en-US" sz="2400" dirty="0" smtClean="0"/>
              <a:t>should </a:t>
            </a:r>
            <a:r>
              <a:rPr lang="en-US" sz="2400" dirty="0"/>
              <a:t>not have access to that data.</a:t>
            </a:r>
          </a:p>
          <a:p>
            <a:pPr lvl="1">
              <a:buFont typeface="+mj-lt"/>
              <a:buAutoNum type="arabicPeriod"/>
            </a:pPr>
            <a:r>
              <a:rPr lang="en-US" sz="2400" b="1" dirty="0" smtClean="0"/>
              <a:t>Service </a:t>
            </a:r>
            <a:r>
              <a:rPr lang="en-US" sz="2400" b="1" dirty="0"/>
              <a:t>threats: Exploit service flaws in computers to inhibit use by </a:t>
            </a:r>
            <a:r>
              <a:rPr lang="en-US" sz="2400" b="1" dirty="0" smtClean="0"/>
              <a:t>legitimate </a:t>
            </a:r>
            <a:r>
              <a:rPr lang="en-US" sz="2400" dirty="0" smtClean="0"/>
              <a:t>users</a:t>
            </a:r>
            <a:r>
              <a:rPr lang="en-US" sz="2400" dirty="0"/>
              <a:t>.</a:t>
            </a:r>
          </a:p>
        </p:txBody>
      </p:sp>
    </p:spTree>
    <p:extLst>
      <p:ext uri="{BB962C8B-B14F-4D97-AF65-F5344CB8AC3E}">
        <p14:creationId xmlns:p14="http://schemas.microsoft.com/office/powerpoint/2010/main" xmlns="" val="2152162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Access Security Model</a:t>
            </a:r>
            <a:endParaRPr lang="en-US" dirty="0"/>
          </a:p>
        </p:txBody>
      </p:sp>
      <p:sp>
        <p:nvSpPr>
          <p:cNvPr id="3" name="Content Placeholder 2"/>
          <p:cNvSpPr>
            <a:spLocks noGrp="1"/>
          </p:cNvSpPr>
          <p:nvPr>
            <p:ph idx="1"/>
          </p:nvPr>
        </p:nvSpPr>
        <p:spPr/>
        <p:txBody>
          <a:bodyPr/>
          <a:lstStyle/>
          <a:p>
            <a:endParaRPr lang="en-US" sz="2400" dirty="0"/>
          </a:p>
        </p:txBody>
      </p:sp>
      <p:pic>
        <p:nvPicPr>
          <p:cNvPr id="4" name="Picture 3"/>
          <p:cNvPicPr>
            <a:picLocks noChangeAspect="1"/>
          </p:cNvPicPr>
          <p:nvPr/>
        </p:nvPicPr>
        <p:blipFill>
          <a:blip r:embed="rId2"/>
          <a:stretch>
            <a:fillRect/>
          </a:stretch>
        </p:blipFill>
        <p:spPr>
          <a:xfrm>
            <a:off x="266705" y="1474838"/>
            <a:ext cx="8867418" cy="2939385"/>
          </a:xfrm>
          <a:prstGeom prst="rect">
            <a:avLst/>
          </a:prstGeom>
        </p:spPr>
      </p:pic>
    </p:spTree>
    <p:extLst>
      <p:ext uri="{BB962C8B-B14F-4D97-AF65-F5344CB8AC3E}">
        <p14:creationId xmlns:p14="http://schemas.microsoft.com/office/powerpoint/2010/main" xmlns="" val="19297431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lstStyle/>
          <a:p>
            <a:r>
              <a:rPr lang="en-US" sz="2400" dirty="0" smtClean="0"/>
              <a:t>We discussed the basic concept of cryptography</a:t>
            </a:r>
          </a:p>
          <a:p>
            <a:r>
              <a:rPr lang="en-US" sz="2400" dirty="0" smtClean="0"/>
              <a:t>Some terminologies such as plain text, </a:t>
            </a:r>
            <a:r>
              <a:rPr lang="en-US" sz="2400" dirty="0" err="1" smtClean="0"/>
              <a:t>ciphertext</a:t>
            </a:r>
            <a:r>
              <a:rPr lang="en-US" sz="2400" dirty="0" smtClean="0"/>
              <a:t> and key were also discussed.</a:t>
            </a:r>
          </a:p>
          <a:p>
            <a:r>
              <a:rPr lang="en-US" sz="2400" dirty="0" smtClean="0"/>
              <a:t>We have seen how keys can be used to encrypt and decrypt the message</a:t>
            </a:r>
            <a:endParaRPr lang="en-US" sz="2400" dirty="0"/>
          </a:p>
        </p:txBody>
      </p:sp>
    </p:spTree>
    <p:extLst>
      <p:ext uri="{BB962C8B-B14F-4D97-AF65-F5344CB8AC3E}">
        <p14:creationId xmlns:p14="http://schemas.microsoft.com/office/powerpoint/2010/main" xmlns="" val="35544595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lecture topics</a:t>
            </a:r>
            <a:endParaRPr lang="en-US" dirty="0"/>
          </a:p>
        </p:txBody>
      </p:sp>
      <p:sp>
        <p:nvSpPr>
          <p:cNvPr id="3" name="Content Placeholder 2"/>
          <p:cNvSpPr>
            <a:spLocks noGrp="1"/>
          </p:cNvSpPr>
          <p:nvPr>
            <p:ph idx="1"/>
          </p:nvPr>
        </p:nvSpPr>
        <p:spPr/>
        <p:txBody>
          <a:bodyPr/>
          <a:lstStyle/>
          <a:p>
            <a:r>
              <a:rPr lang="en-US" sz="2400" dirty="0" smtClean="0"/>
              <a:t>Our discussion on cryptography. Classical ciphers with some examples will be discussed</a:t>
            </a:r>
          </a:p>
          <a:p>
            <a:r>
              <a:rPr lang="en-US" sz="2400" dirty="0" smtClean="0"/>
              <a:t>We will also discuss symmetric and asymmetric cryptography </a:t>
            </a:r>
            <a:endParaRPr lang="en-US" sz="2400" dirty="0"/>
          </a:p>
        </p:txBody>
      </p:sp>
    </p:spTree>
    <p:extLst>
      <p:ext uri="{BB962C8B-B14F-4D97-AF65-F5344CB8AC3E}">
        <p14:creationId xmlns:p14="http://schemas.microsoft.com/office/powerpoint/2010/main" xmlns="" val="10065775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90600"/>
            <a:ext cx="7772400" cy="1890713"/>
          </a:xfrm>
        </p:spPr>
        <p:txBody>
          <a:bodyPr/>
          <a:lstStyle/>
          <a:p>
            <a:pPr eaLnBrk="1" hangingPunct="1"/>
            <a:r>
              <a:rPr lang="en-US" altLang="en-US"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13641</TotalTime>
  <Words>1255</Words>
  <Application>Microsoft Office PowerPoint</Application>
  <PresentationFormat>On-screen Show (4:3)</PresentationFormat>
  <Paragraphs>148</Paragraphs>
  <Slides>28</Slides>
  <Notes>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os-8</vt:lpstr>
      <vt:lpstr>Slide 1</vt:lpstr>
      <vt:lpstr>Slide 2</vt:lpstr>
      <vt:lpstr>Summary of the previous lecture</vt:lpstr>
      <vt:lpstr>Outlines of today’s lecture</vt:lpstr>
      <vt:lpstr>Objectives</vt:lpstr>
      <vt:lpstr>Cryptography</vt:lpstr>
      <vt:lpstr>Cryptography</vt:lpstr>
      <vt:lpstr>Cryptography</vt:lpstr>
      <vt:lpstr>What is cryptology?</vt:lpstr>
      <vt:lpstr>Terminology</vt:lpstr>
      <vt:lpstr>Terminology</vt:lpstr>
      <vt:lpstr>Slide 12</vt:lpstr>
      <vt:lpstr>Cryptography</vt:lpstr>
      <vt:lpstr>Cryptography </vt:lpstr>
      <vt:lpstr>A simple example</vt:lpstr>
      <vt:lpstr>More simple example</vt:lpstr>
      <vt:lpstr>Another way to represent the concept of Cryptography </vt:lpstr>
      <vt:lpstr>4 types of cryptanalysis</vt:lpstr>
      <vt:lpstr>4 types of attacks </vt:lpstr>
      <vt:lpstr>4 types of attacks </vt:lpstr>
      <vt:lpstr>Goals of the Adversary</vt:lpstr>
      <vt:lpstr>Model for Network Security</vt:lpstr>
      <vt:lpstr>Model for Network Security</vt:lpstr>
      <vt:lpstr>Network Access Security Model</vt:lpstr>
      <vt:lpstr>Network Access Security Model</vt:lpstr>
      <vt:lpstr>Summary of today’s lecture</vt:lpstr>
      <vt:lpstr>Next lecture topics</vt:lpstr>
      <vt:lpstr>The End</vt:lpstr>
    </vt:vector>
  </TitlesOfParts>
  <Company>Lucent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NTS</cp:lastModifiedBy>
  <cp:revision>421</cp:revision>
  <cp:lastPrinted>2001-06-14T13:58:17Z</cp:lastPrinted>
  <dcterms:created xsi:type="dcterms:W3CDTF">2011-01-13T23:43:38Z</dcterms:created>
  <dcterms:modified xsi:type="dcterms:W3CDTF">2015-05-29T05:47:37Z</dcterms:modified>
</cp:coreProperties>
</file>