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83" r:id="rId2"/>
    <p:sldId id="344" r:id="rId3"/>
    <p:sldId id="358" r:id="rId4"/>
    <p:sldId id="345" r:id="rId5"/>
    <p:sldId id="346" r:id="rId6"/>
    <p:sldId id="347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78" r:id="rId17"/>
    <p:sldId id="357" r:id="rId18"/>
    <p:sldId id="359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  <p:sldId id="377" r:id="rId29"/>
    <p:sldId id="369" r:id="rId30"/>
    <p:sldId id="370" r:id="rId31"/>
    <p:sldId id="371" r:id="rId32"/>
    <p:sldId id="372" r:id="rId33"/>
    <p:sldId id="373" r:id="rId34"/>
    <p:sldId id="374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05" charset="-128"/>
              </a:rPr>
              <a:t>This offends the religious zealots because it violates layering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05" charset="-128"/>
              </a:rPr>
              <a:t>This offends the religious zealots because it violates layering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>
                <a:latin typeface="Arial" charset="0"/>
                <a:ea typeface="ＭＳ Ｐゴシック" pitchFamily="-105" charset="-128"/>
              </a:rPr>
              <a:t>Printer daemon prints processes and spooler directory contains files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>
              <a:defRPr sz="3200" i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- 8: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(Chapter-1)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534782" y="1295400"/>
            <a:ext cx="80105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No </a:t>
            </a:r>
            <a:r>
              <a:rPr lang="en-US" sz="2800" dirty="0"/>
              <a:t>run-time system is needed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Also, there is no thread table in each process.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Threads </a:t>
            </a:r>
            <a:r>
              <a:rPr lang="en-US" sz="2800" dirty="0"/>
              <a:t>do not require any new, </a:t>
            </a:r>
            <a:r>
              <a:rPr lang="en-US" sz="2800" dirty="0" smtClean="0"/>
              <a:t>non-blocking </a:t>
            </a:r>
            <a:r>
              <a:rPr lang="en-US" sz="2800" dirty="0"/>
              <a:t>system calls</a:t>
            </a:r>
            <a:r>
              <a:rPr lang="en-US" sz="28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Context switching to threads is still possible in case of blocking system calls or event of page fault.</a:t>
            </a:r>
            <a:endParaRPr lang="en-US" sz="2800" dirty="0"/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-31955" y="243348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Advantages; Implementing Threads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in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kernel space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" y="4267200"/>
            <a:ext cx="8010525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48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152400" y="609600"/>
            <a:ext cx="8686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80988" indent="-280988">
              <a:buFont typeface="Arial" pitchFamily="34" charset="0"/>
              <a:buChar char="•"/>
            </a:pPr>
            <a:r>
              <a:rPr lang="en-US" sz="2800" dirty="0"/>
              <a:t>In addition to process </a:t>
            </a:r>
            <a:r>
              <a:rPr lang="en-US" sz="2800" dirty="0" smtClean="0"/>
              <a:t>table, kernel </a:t>
            </a:r>
            <a:r>
              <a:rPr lang="en-US" sz="2800" dirty="0"/>
              <a:t>maintains </a:t>
            </a:r>
            <a:r>
              <a:rPr lang="en-US" sz="2800" dirty="0" smtClean="0"/>
              <a:t>thread-table, to </a:t>
            </a:r>
            <a:r>
              <a:rPr lang="en-US" sz="2800" dirty="0"/>
              <a:t>keep track of all the threads in the system. </a:t>
            </a:r>
            <a:endParaRPr lang="en-US" sz="2800" dirty="0" smtClean="0"/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create a new or destroy </a:t>
            </a:r>
            <a:r>
              <a:rPr lang="en-US" sz="2800" dirty="0" smtClean="0"/>
              <a:t>existing thread, it </a:t>
            </a:r>
            <a:r>
              <a:rPr lang="en-US" sz="2800" dirty="0"/>
              <a:t>makes a kernel call, which </a:t>
            </a:r>
            <a:r>
              <a:rPr lang="en-US" sz="2800" dirty="0" smtClean="0"/>
              <a:t>does </a:t>
            </a:r>
            <a:r>
              <a:rPr lang="en-US" sz="2800" dirty="0"/>
              <a:t>the creation or destruction by updating the kernel thread table</a:t>
            </a:r>
            <a:r>
              <a:rPr lang="en-US" sz="2800" dirty="0" smtClean="0"/>
              <a:t>.</a:t>
            </a:r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/>
              <a:t>All calls that might block a thread are implemented as system </a:t>
            </a:r>
            <a:r>
              <a:rPr lang="en-US" sz="2800" dirty="0" smtClean="0"/>
              <a:t>calls.</a:t>
            </a:r>
            <a:endParaRPr lang="en-US" sz="2800" dirty="0"/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If thread blocks, kernel just picks another one</a:t>
            </a:r>
          </a:p>
          <a:p>
            <a:pPr marL="0" lvl="1">
              <a:spcBef>
                <a:spcPct val="20000"/>
              </a:spcBef>
            </a:pPr>
            <a:r>
              <a:rPr lang="en-US" sz="2800" dirty="0"/>
              <a:t>	Not necessarily from same process!</a:t>
            </a:r>
            <a:endParaRPr lang="en-US" sz="2400" dirty="0">
              <a:latin typeface="Arial" charset="0"/>
            </a:endParaRPr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save time recycling of threads is possible</a:t>
            </a:r>
            <a:r>
              <a:rPr lang="en-US" sz="2800" dirty="0" smtClean="0"/>
              <a:t>.</a:t>
            </a:r>
          </a:p>
          <a:p>
            <a:pPr marL="280988" indent="-280988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0000"/>
                </a:solidFill>
              </a:rPr>
              <a:t>Expensive </a:t>
            </a:r>
            <a:r>
              <a:rPr lang="en-US" sz="2800" dirty="0">
                <a:solidFill>
                  <a:srgbClr val="FF0000"/>
                </a:solidFill>
              </a:rPr>
              <a:t>to manage the threads in the kernel and takes valuable kernel space</a:t>
            </a:r>
          </a:p>
          <a:p>
            <a:pPr marL="280988" indent="-280988"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Implementing threads in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kernel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space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547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566736" y="990600"/>
            <a:ext cx="8348664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/>
              <a:t>kernel threads do not solve all </a:t>
            </a:r>
            <a:r>
              <a:rPr lang="en-US" sz="2800" dirty="0" smtClean="0"/>
              <a:t>problems</a:t>
            </a:r>
            <a:r>
              <a:rPr lang="en-US" sz="2800" dirty="0"/>
              <a:t>!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What </a:t>
            </a:r>
            <a:r>
              <a:rPr lang="en-US" sz="2800" dirty="0"/>
              <a:t>happens when a multithreaded process </a:t>
            </a:r>
            <a:r>
              <a:rPr lang="en-US" sz="2800" dirty="0" smtClean="0"/>
              <a:t>forks (creates a child process)?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800" dirty="0" smtClean="0"/>
              <a:t>Should </a:t>
            </a:r>
            <a:r>
              <a:rPr lang="en-US" sz="2800" dirty="0"/>
              <a:t>child have the same number of threads? </a:t>
            </a:r>
            <a:endParaRPr lang="en-US" sz="2800" dirty="0" smtClean="0"/>
          </a:p>
          <a:p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S</a:t>
            </a:r>
            <a:r>
              <a:rPr lang="en-US" sz="2800" dirty="0" smtClean="0"/>
              <a:t>ignals </a:t>
            </a:r>
            <a:r>
              <a:rPr lang="en-US" sz="2800" dirty="0"/>
              <a:t>are sent to processes, not to </a:t>
            </a:r>
            <a:r>
              <a:rPr lang="en-US" sz="2800" dirty="0" smtClean="0"/>
              <a:t>threads</a:t>
            </a:r>
            <a:r>
              <a:rPr lang="en-US" sz="2800" dirty="0"/>
              <a:t>.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800" dirty="0"/>
              <a:t>When  a signal comes in, which  thread should handle it?  </a:t>
            </a:r>
            <a:endParaRPr lang="en-US" sz="2800" dirty="0" smtClean="0"/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800" dirty="0" smtClean="0"/>
              <a:t>The </a:t>
            </a:r>
            <a:r>
              <a:rPr lang="en-US" sz="2800" dirty="0"/>
              <a:t>thread that register that</a:t>
            </a:r>
            <a:r>
              <a:rPr lang="en-US" sz="2800" dirty="0" smtClean="0"/>
              <a:t>? </a:t>
            </a:r>
          </a:p>
          <a:p>
            <a:pPr marL="914400" lvl="1" indent="-457200">
              <a:buFont typeface="Wingdings" pitchFamily="2" charset="2"/>
              <a:buChar char="ü"/>
            </a:pPr>
            <a:r>
              <a:rPr lang="en-US" sz="2800" dirty="0" smtClean="0"/>
              <a:t>What </a:t>
            </a:r>
            <a:r>
              <a:rPr lang="en-US" sz="2800" dirty="0"/>
              <a:t>if it clashes with </a:t>
            </a:r>
            <a:r>
              <a:rPr lang="en-US" sz="2800" dirty="0" smtClean="0"/>
              <a:t>another thread? </a:t>
            </a:r>
            <a:endParaRPr lang="en-US" sz="2800" dirty="0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Do Kernel Level Threads solve all the Problems?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7200" y="4267200"/>
            <a:ext cx="8010525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250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547072" y="823452"/>
            <a:ext cx="8292128" cy="5196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3500" indent="-4763">
              <a:spcBef>
                <a:spcPct val="20000"/>
              </a:spcBef>
            </a:pPr>
            <a:r>
              <a:rPr lang="en-US" sz="2800" dirty="0"/>
              <a:t>How do we get the advantages of both approaches, without the disadvantages? </a:t>
            </a: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Multiplex user-level threads onto kernel level threads</a:t>
            </a: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Programmer determines how many user level and how many kernel level threads to use.  The threads expected to issue blocking system call could be made kernel level thread</a:t>
            </a:r>
          </a:p>
          <a:p>
            <a:pPr marL="373063" indent="-373063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/>
              <a:t>Kernel </a:t>
            </a:r>
            <a:r>
              <a:rPr lang="en-US" sz="2800" dirty="0"/>
              <a:t>is aware of kernel threads only </a:t>
            </a:r>
          </a:p>
          <a:p>
            <a:pPr marL="373063" indent="-373063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User level threads are scheduled, created destroyed independently </a:t>
            </a:r>
            <a:r>
              <a:rPr lang="en-US" sz="2800" dirty="0" smtClean="0"/>
              <a:t>by RTS without the involvement of kernel.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152400" y="181896"/>
            <a:ext cx="8996516" cy="65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Implementing Threads; Hybrid approach.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6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 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254000"/>
            <a:ext cx="91440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Hybrid approach </a:t>
            </a:r>
          </a:p>
        </p:txBody>
      </p:sp>
      <p:pic>
        <p:nvPicPr>
          <p:cNvPr id="68613" name="Picture 6" descr="D:\b\b4\IBM\02-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7303" y="1073150"/>
            <a:ext cx="716280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86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283369" y="685800"/>
            <a:ext cx="832723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kernel threads are better </a:t>
            </a:r>
            <a:r>
              <a:rPr lang="en-US" sz="2800" dirty="0" smtClean="0"/>
              <a:t>but </a:t>
            </a:r>
            <a:r>
              <a:rPr lang="en-US" sz="2800" dirty="0"/>
              <a:t>are indisputably slower.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scheduler activation </a:t>
            </a:r>
            <a:r>
              <a:rPr lang="en-US" sz="2800" dirty="0" smtClean="0"/>
              <a:t>mimic </a:t>
            </a:r>
            <a:r>
              <a:rPr lang="en-US" sz="2800" dirty="0"/>
              <a:t>the functionality of kernel threads, in user space.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No special non-blocking system calls or check safe </a:t>
            </a:r>
            <a:r>
              <a:rPr lang="en-US" sz="2800" dirty="0" smtClean="0"/>
              <a:t>calls required.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The kernel assigns a certain number  of virtual processors to each process and lets  the (user-space) run-time system allocate  threads to processors.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Mechanism can also  be used on a multiprocessor where the virtual processors may  be real CPUs.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user-space </a:t>
            </a:r>
            <a:r>
              <a:rPr lang="en-US" sz="2800" dirty="0"/>
              <a:t>run-time system can block the synchronizing thread and schedule a new one by itself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283368" y="0"/>
            <a:ext cx="85772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Scheduler activations-</a:t>
            </a:r>
            <a:r>
              <a:rPr lang="en-US" sz="3200" dirty="0" err="1">
                <a:solidFill>
                  <a:srgbClr val="7030A0"/>
                </a:solidFill>
                <a:latin typeface="+mj-lt"/>
              </a:rPr>
              <a:t>Upcalls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167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283369" y="838200"/>
            <a:ext cx="8577262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Virtual processors allocation could be initially  one,  but the process can dynamically request and release</a:t>
            </a:r>
            <a:r>
              <a:rPr lang="en-US" sz="2800" dirty="0" smtClean="0"/>
              <a:t>.</a:t>
            </a: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/>
              <a:t>When any thread executes a blocking system call the control traps to the kernel.</a:t>
            </a:r>
          </a:p>
          <a:p>
            <a:pPr marL="373063" indent="-373063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/>
              <a:t>Kernel </a:t>
            </a:r>
            <a:r>
              <a:rPr lang="en-US" sz="2800" dirty="0"/>
              <a:t>notifies the run time system that</a:t>
            </a:r>
          </a:p>
          <a:p>
            <a:pPr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a thread has blocked</a:t>
            </a:r>
          </a:p>
          <a:p>
            <a:pPr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passes info to RTS (thread id</a:t>
            </a:r>
            <a:r>
              <a:rPr lang="en-US" sz="2800" dirty="0" smtClean="0"/>
              <a:t>…)and start RTS</a:t>
            </a:r>
            <a:endParaRPr lang="en-US" sz="2800" dirty="0"/>
          </a:p>
          <a:p>
            <a:pPr lvl="2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RTS </a:t>
            </a:r>
            <a:r>
              <a:rPr lang="en-US" sz="2800" dirty="0" smtClean="0"/>
              <a:t>can start any thread from ready state.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Up-call violates the fundamental principal of Layered </a:t>
            </a:r>
            <a:r>
              <a:rPr lang="en-US" sz="2800" dirty="0"/>
              <a:t>S</a:t>
            </a:r>
            <a:r>
              <a:rPr lang="en-US" sz="2800" dirty="0" smtClean="0"/>
              <a:t>ystem 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283369" y="44245"/>
            <a:ext cx="85772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Scheduler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activations (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u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pcalls)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703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228600" y="764458"/>
            <a:ext cx="8686799" cy="464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r>
              <a:rPr lang="en-US" sz="2800" dirty="0" smtClean="0">
                <a:solidFill>
                  <a:srgbClr val="7030A0"/>
                </a:solidFill>
              </a:rPr>
              <a:t>How </a:t>
            </a:r>
            <a:r>
              <a:rPr lang="en-US" sz="2800" dirty="0">
                <a:solidFill>
                  <a:srgbClr val="7030A0"/>
                </a:solidFill>
              </a:rPr>
              <a:t>to handle message arrivals in distributed </a:t>
            </a:r>
            <a:r>
              <a:rPr lang="en-US" sz="2800" dirty="0" smtClean="0">
                <a:solidFill>
                  <a:srgbClr val="7030A0"/>
                </a:solidFill>
              </a:rPr>
              <a:t>systems?</a:t>
            </a:r>
            <a:endParaRPr lang="en-US" sz="2800" dirty="0" smtClean="0">
              <a:latin typeface="Arial" charset="0"/>
            </a:endParaRPr>
          </a:p>
          <a:p>
            <a:pPr marL="354013" indent="-354013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/>
              <a:t>Could </a:t>
            </a:r>
            <a:r>
              <a:rPr lang="en-US" sz="2800" dirty="0"/>
              <a:t>use thread which blocks on a receive system call and processes messages when they </a:t>
            </a:r>
            <a:r>
              <a:rPr lang="en-US" sz="2800" dirty="0" smtClean="0"/>
              <a:t>arrive.</a:t>
            </a:r>
            <a:endParaRPr lang="en-US" sz="2800" dirty="0"/>
          </a:p>
          <a:p>
            <a:pPr marL="354013" indent="-354013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/>
              <a:t>Restore </a:t>
            </a:r>
            <a:r>
              <a:rPr lang="en-US" sz="2800" dirty="0"/>
              <a:t>the history of the thread each time a message </a:t>
            </a:r>
            <a:r>
              <a:rPr lang="en-US" sz="2800" dirty="0" smtClean="0"/>
              <a:t>arrives and execute thread. </a:t>
            </a:r>
            <a:endParaRPr lang="en-US" sz="2800" dirty="0"/>
          </a:p>
          <a:p>
            <a:pPr marL="354013" indent="-354013" algn="l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/>
              <a:t>Instead of restoring thread create a new thread to handle message. The newly created thread is called Pop </a:t>
            </a:r>
            <a:r>
              <a:rPr lang="en-US" sz="2800" dirty="0"/>
              <a:t>ups </a:t>
            </a:r>
            <a:r>
              <a:rPr lang="en-US" sz="2800" dirty="0" smtClean="0"/>
              <a:t>threads.</a:t>
            </a:r>
            <a:endParaRPr lang="en-US" sz="2800" dirty="0"/>
          </a:p>
          <a:p>
            <a:pPr marL="354013" indent="-354013">
              <a:spcBef>
                <a:spcPct val="20000"/>
              </a:spcBef>
              <a:buFont typeface="Arial" charset="0"/>
              <a:buChar char="•"/>
            </a:pPr>
            <a:r>
              <a:rPr lang="en-US" sz="2800" dirty="0"/>
              <a:t>Pop up thread </a:t>
            </a:r>
            <a:r>
              <a:rPr lang="en-US" sz="2800" dirty="0" smtClean="0"/>
              <a:t>does </a:t>
            </a:r>
            <a:r>
              <a:rPr lang="en-US" sz="2800" dirty="0"/>
              <a:t>not requires restoring history and hence faster</a:t>
            </a:r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Popup Threads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411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ChangeArrowheads="1"/>
          </p:cNvSpPr>
          <p:nvPr/>
        </p:nvSpPr>
        <p:spPr bwMode="auto">
          <a:xfrm>
            <a:off x="838200" y="5181600"/>
            <a:ext cx="78486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Create a new thread when a message arrives</a:t>
            </a:r>
          </a:p>
        </p:txBody>
      </p:sp>
      <p:sp>
        <p:nvSpPr>
          <p:cNvPr id="74755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800" dirty="0">
                <a:solidFill>
                  <a:srgbClr val="7030A0"/>
                </a:solidFill>
                <a:latin typeface="+mj-lt"/>
              </a:rPr>
              <a:t>Pop-Up Threads </a:t>
            </a:r>
          </a:p>
        </p:txBody>
      </p:sp>
      <p:pic>
        <p:nvPicPr>
          <p:cNvPr id="74757" name="Picture 6" descr="D:\b\b4\IBM\02-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4638" y="1058863"/>
            <a:ext cx="6203950" cy="3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02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228600" y="762000"/>
            <a:ext cx="8686800" cy="473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/>
              <a:t>Many existing programs were  written for single-threaded processes. </a:t>
            </a:r>
            <a:r>
              <a:rPr lang="en-US" sz="2800" dirty="0" smtClean="0"/>
              <a:t>Converting </a:t>
            </a:r>
            <a:r>
              <a:rPr lang="en-US" sz="2800" dirty="0"/>
              <a:t>these to multithreading is </a:t>
            </a:r>
            <a:r>
              <a:rPr lang="en-US" sz="2800" dirty="0" smtClean="0"/>
              <a:t>tricky and pose the following problems:</a:t>
            </a:r>
            <a:endParaRPr lang="en-US" sz="2800" dirty="0"/>
          </a:p>
          <a:p>
            <a:pPr marL="373063" indent="-373063" algn="l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Arial" charset="0"/>
              </a:rPr>
              <a:t>How </a:t>
            </a:r>
            <a:r>
              <a:rPr lang="en-US" sz="2400" dirty="0">
                <a:latin typeface="Arial" charset="0"/>
              </a:rPr>
              <a:t>do we implement variables which should be global to a thread but not to the entire program?</a:t>
            </a:r>
          </a:p>
          <a:p>
            <a:pPr lvl="1">
              <a:spcBef>
                <a:spcPct val="20000"/>
              </a:spcBef>
            </a:pPr>
            <a:r>
              <a:rPr lang="en-US" sz="2400" dirty="0">
                <a:solidFill>
                  <a:srgbClr val="0070C0"/>
                </a:solidFill>
                <a:latin typeface="Arial" charset="0"/>
              </a:rPr>
              <a:t>Example: </a:t>
            </a:r>
            <a:endParaRPr lang="en-US" sz="2400" dirty="0" smtClean="0">
              <a:solidFill>
                <a:srgbClr val="0070C0"/>
              </a:solidFill>
              <a:latin typeface="Arial" charset="0"/>
            </a:endParaRPr>
          </a:p>
          <a:p>
            <a:pPr lvl="1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Thread </a:t>
            </a:r>
            <a:r>
              <a:rPr lang="en-US" sz="2400" dirty="0">
                <a:latin typeface="Arial" charset="0"/>
              </a:rPr>
              <a:t>wants access to a file, Unix grants access via global </a:t>
            </a:r>
            <a:r>
              <a:rPr lang="en-US" sz="24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errno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, </a:t>
            </a:r>
            <a:r>
              <a:rPr lang="en-US" sz="2400" dirty="0">
                <a:latin typeface="Arial" charset="0"/>
              </a:rPr>
              <a:t>thread -1 and thread-2 uses </a:t>
            </a:r>
            <a:r>
              <a:rPr lang="en-US" sz="24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errno</a:t>
            </a:r>
            <a:endParaRPr lang="en-US" sz="2400" dirty="0">
              <a:solidFill>
                <a:srgbClr val="0070C0"/>
              </a:solidFill>
              <a:latin typeface="Arial" charset="0"/>
            </a:endParaRPr>
          </a:p>
          <a:p>
            <a:pPr marL="373063" indent="-373063" algn="l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Arial" charset="0"/>
              </a:rPr>
              <a:t>Race </a:t>
            </a:r>
            <a:r>
              <a:rPr lang="en-US" sz="2400" dirty="0" smtClean="0">
                <a:latin typeface="Arial" charset="0"/>
              </a:rPr>
              <a:t>condition cause thread-1 to </a:t>
            </a:r>
            <a:r>
              <a:rPr lang="en-US" sz="2400" dirty="0">
                <a:latin typeface="Arial" charset="0"/>
              </a:rPr>
              <a:t>get the wrong permission because </a:t>
            </a:r>
            <a:r>
              <a:rPr lang="en-US" sz="2400" dirty="0" smtClean="0">
                <a:latin typeface="Arial" charset="0"/>
              </a:rPr>
              <a:t>thread-2 </a:t>
            </a:r>
            <a:r>
              <a:rPr lang="en-US" sz="2400" dirty="0">
                <a:latin typeface="Arial" charset="0"/>
              </a:rPr>
              <a:t>over-writes </a:t>
            </a:r>
            <a:r>
              <a:rPr lang="en-US" sz="2400" dirty="0" smtClean="0">
                <a:latin typeface="Arial" charset="0"/>
              </a:rPr>
              <a:t>it.</a:t>
            </a: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228600" y="152400"/>
            <a:ext cx="8686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</a:rPr>
              <a:t>Making </a:t>
            </a:r>
            <a:r>
              <a:rPr lang="en-US" sz="3200" dirty="0" smtClean="0">
                <a:solidFill>
                  <a:srgbClr val="7030A0"/>
                </a:solidFill>
              </a:rPr>
              <a:t>Single Threaded </a:t>
            </a:r>
            <a:r>
              <a:rPr lang="en-US" sz="3200" dirty="0">
                <a:solidFill>
                  <a:srgbClr val="7030A0"/>
                </a:solidFill>
              </a:rPr>
              <a:t>Code Multithreaded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910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Thread 1 gets the wrong permission</a:t>
            </a:r>
          </a:p>
        </p:txBody>
      </p:sp>
      <p:pic>
        <p:nvPicPr>
          <p:cNvPr id="80901" name="Picture 6" descr="D:\b\b4\IBM\02-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952" y="685800"/>
            <a:ext cx="616585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4501492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Solutions: </a:t>
            </a:r>
            <a:endParaRPr lang="en-US" sz="2800" dirty="0">
              <a:solidFill>
                <a:srgbClr val="0070C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P</a:t>
            </a:r>
            <a:r>
              <a:rPr lang="en-US" sz="2800" dirty="0" smtClean="0"/>
              <a:t>rohibit </a:t>
            </a:r>
            <a:r>
              <a:rPr lang="en-US" sz="2800" dirty="0"/>
              <a:t>global variables altogether; But it conflicts with existing software.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A</a:t>
            </a:r>
            <a:r>
              <a:rPr lang="en-US" sz="2800" dirty="0" smtClean="0"/>
              <a:t>ssign </a:t>
            </a:r>
            <a:r>
              <a:rPr lang="en-US" sz="2800" dirty="0"/>
              <a:t>each thread its own private global variables. </a:t>
            </a:r>
          </a:p>
        </p:txBody>
      </p:sp>
    </p:spTree>
    <p:extLst>
      <p:ext uri="{BB962C8B-B14F-4D97-AF65-F5344CB8AC3E}">
        <p14:creationId xmlns:p14="http://schemas.microsoft.com/office/powerpoint/2010/main" xmlns="" val="29977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0" y="1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Solution-Create private global variables</a:t>
            </a:r>
          </a:p>
        </p:txBody>
      </p:sp>
      <p:pic>
        <p:nvPicPr>
          <p:cNvPr id="82949" name="Picture 6" descr="D:\b\b4\IBM\02-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06861"/>
            <a:ext cx="37465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28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381000" y="990600"/>
            <a:ext cx="8391525" cy="510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New library  procedures  can be introduced to create,  set, and read these </a:t>
            </a:r>
            <a:r>
              <a:rPr lang="en-US" sz="2800" dirty="0" smtClean="0"/>
              <a:t>thread wide </a:t>
            </a:r>
            <a:r>
              <a:rPr lang="en-US" sz="2800" dirty="0"/>
              <a:t>global variables. </a:t>
            </a:r>
          </a:p>
          <a:p>
            <a:pPr lvl="2"/>
            <a:r>
              <a:rPr lang="en-US" sz="2800" dirty="0" err="1" smtClean="0">
                <a:solidFill>
                  <a:srgbClr val="0070C0"/>
                </a:solidFill>
              </a:rPr>
              <a:t>Create_global</a:t>
            </a:r>
            <a:r>
              <a:rPr lang="en-US" sz="2800" dirty="0" smtClean="0">
                <a:solidFill>
                  <a:srgbClr val="0070C0"/>
                </a:solidFill>
              </a:rPr>
              <a:t> ("</a:t>
            </a:r>
            <a:r>
              <a:rPr lang="en-US" sz="2800" dirty="0">
                <a:solidFill>
                  <a:srgbClr val="0070C0"/>
                </a:solidFill>
              </a:rPr>
              <a:t>bufptr");</a:t>
            </a:r>
          </a:p>
          <a:p>
            <a:pPr lvl="2"/>
            <a:r>
              <a:rPr lang="en-US" sz="2800" dirty="0" smtClean="0">
                <a:solidFill>
                  <a:srgbClr val="0070C0"/>
                </a:solidFill>
              </a:rPr>
              <a:t>set_global ("</a:t>
            </a:r>
            <a:r>
              <a:rPr lang="en-US" sz="2800" dirty="0">
                <a:solidFill>
                  <a:srgbClr val="0070C0"/>
                </a:solidFill>
              </a:rPr>
              <a:t>bufptr", &amp;buf); </a:t>
            </a:r>
          </a:p>
          <a:p>
            <a:pPr lvl="2"/>
            <a:r>
              <a:rPr lang="en-US" sz="2800" dirty="0">
                <a:solidFill>
                  <a:srgbClr val="0070C0"/>
                </a:solidFill>
              </a:rPr>
              <a:t>bufptr = read_global("bufptr");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Global </a:t>
            </a:r>
            <a:r>
              <a:rPr lang="en-US" sz="2800" dirty="0"/>
              <a:t>is then unique to each thread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/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Arial" charset="0"/>
              </a:rPr>
              <a:t>How?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607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152400" y="533400"/>
            <a:ext cx="883920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98463" indent="-339725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Library </a:t>
            </a:r>
            <a:r>
              <a:rPr lang="en-US" sz="2800" dirty="0"/>
              <a:t>routine which is not </a:t>
            </a:r>
            <a:r>
              <a:rPr lang="en-US" sz="2800" dirty="0" smtClean="0"/>
              <a:t>reentrant</a:t>
            </a:r>
            <a:r>
              <a:rPr lang="en-US" sz="2800" dirty="0"/>
              <a:t>. </a:t>
            </a:r>
            <a:r>
              <a:rPr lang="en-US" sz="2800" dirty="0" smtClean="0"/>
              <a:t>(Not designed to call again when previous call is incomplete)</a:t>
            </a:r>
            <a:endParaRPr lang="en-US" sz="2800" dirty="0"/>
          </a:p>
          <a:p>
            <a:pPr marL="457200" lvl="2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Example: </a:t>
            </a:r>
            <a:r>
              <a:rPr lang="en-US" sz="2800" dirty="0" smtClean="0"/>
              <a:t>Sending </a:t>
            </a:r>
            <a:r>
              <a:rPr lang="en-US" sz="2800" dirty="0"/>
              <a:t>a </a:t>
            </a:r>
            <a:r>
              <a:rPr lang="en-US" sz="2800" dirty="0" smtClean="0"/>
              <a:t>message; one </a:t>
            </a:r>
            <a:r>
              <a:rPr lang="en-US" sz="2800" dirty="0"/>
              <a:t>thread puts message in a buffer, </a:t>
            </a:r>
            <a:r>
              <a:rPr lang="en-US" sz="2800" dirty="0" smtClean="0"/>
              <a:t>context switch takes place, new </a:t>
            </a:r>
            <a:r>
              <a:rPr lang="en-US" sz="2800" dirty="0"/>
              <a:t>thread appears and </a:t>
            </a:r>
            <a:r>
              <a:rPr lang="en-US" sz="2800" dirty="0" smtClean="0"/>
              <a:t>over writes message.</a:t>
            </a:r>
            <a:endParaRPr lang="en-US" sz="2800" dirty="0"/>
          </a:p>
          <a:p>
            <a:pPr marL="398463" indent="-339725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Memory allocation programs may be (temporarily) in an inconsistent </a:t>
            </a:r>
            <a:r>
              <a:rPr lang="en-US" sz="2800" dirty="0" smtClean="0"/>
              <a:t>state when context switching takes place.</a:t>
            </a:r>
            <a:endParaRPr lang="en-US" sz="2800" dirty="0"/>
          </a:p>
          <a:p>
            <a:pPr marL="515938" lvl="2">
              <a:spcBef>
                <a:spcPct val="20000"/>
              </a:spcBef>
            </a:pPr>
            <a:r>
              <a:rPr lang="en-US" sz="2800" dirty="0">
                <a:solidFill>
                  <a:srgbClr val="0070C0"/>
                </a:solidFill>
              </a:rPr>
              <a:t>Example: </a:t>
            </a:r>
            <a:r>
              <a:rPr lang="en-US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malloc</a:t>
            </a:r>
            <a:r>
              <a:rPr lang="en-US" sz="2800" dirty="0" smtClean="0"/>
              <a:t> is busy updating , link list to maintain memory </a:t>
            </a:r>
            <a:r>
              <a:rPr lang="en-US" sz="2800" dirty="0"/>
              <a:t>chunks, may  </a:t>
            </a:r>
            <a:r>
              <a:rPr lang="en-US" sz="2800" dirty="0" smtClean="0"/>
              <a:t>tem­porarily </a:t>
            </a:r>
            <a:r>
              <a:rPr lang="en-US" sz="2800" dirty="0"/>
              <a:t>be in an inconsistent state, with pointers that point </a:t>
            </a:r>
            <a:r>
              <a:rPr lang="en-US" sz="2800" dirty="0" smtClean="0"/>
              <a:t>nowhere while another thread access that!</a:t>
            </a:r>
            <a:endParaRPr lang="en-US" sz="7200" dirty="0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Single thread to Multithread; More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problems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30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152400" y="533400"/>
            <a:ext cx="8839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98463" indent="-339725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How do we implement signals which are thread specific ? </a:t>
            </a:r>
          </a:p>
          <a:p>
            <a:pPr marL="515938" lvl="2">
              <a:spcBef>
                <a:spcPct val="20000"/>
              </a:spcBef>
            </a:pPr>
            <a:r>
              <a:rPr lang="en-US" sz="2800" dirty="0" smtClean="0"/>
              <a:t>If threads are in user space, kernel can’t address right thread to pass the signal.</a:t>
            </a:r>
          </a:p>
          <a:p>
            <a:pPr marL="515938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Keyboard signals are not thread specific! Who should catch that? One thread? All threads? Or newly created popup thread?</a:t>
            </a:r>
          </a:p>
          <a:p>
            <a:pPr marL="515938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What will happen when one thread wants to catch signal through (Ctrl- C) and other wants to terminate the process using </a:t>
            </a:r>
            <a:r>
              <a:rPr lang="en-US" sz="2800" dirty="0"/>
              <a:t>(Ctrl- C</a:t>
            </a:r>
            <a:r>
              <a:rPr lang="en-US" sz="2800" dirty="0" smtClean="0"/>
              <a:t>)?</a:t>
            </a:r>
          </a:p>
          <a:p>
            <a:pPr marL="515938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Signals are difficult to handle in a single thread! More complex handling them with multithread environment.</a:t>
            </a:r>
          </a:p>
          <a:p>
            <a:pPr marL="515938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Same issue with stack dynamic growth.</a:t>
            </a:r>
          </a:p>
          <a:p>
            <a:pPr marL="515938" lvl="1" indent="-457200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Single thread to Multithread; More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problems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37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Box 1"/>
          <p:cNvSpPr txBox="1">
            <a:spLocks noChangeArrowheads="1"/>
          </p:cNvSpPr>
          <p:nvPr/>
        </p:nvSpPr>
        <p:spPr bwMode="auto">
          <a:xfrm>
            <a:off x="1066800" y="335975"/>
            <a:ext cx="6292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r>
              <a:rPr lang="en-US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n-ea"/>
              </a:rPr>
              <a:t>MORAL OF THE STORY</a:t>
            </a:r>
          </a:p>
        </p:txBody>
      </p:sp>
      <p:sp>
        <p:nvSpPr>
          <p:cNvPr id="89091" name="TextBox 2"/>
          <p:cNvSpPr txBox="1">
            <a:spLocks noChangeArrowheads="1"/>
          </p:cNvSpPr>
          <p:nvPr/>
        </p:nvSpPr>
        <p:spPr bwMode="auto">
          <a:xfrm>
            <a:off x="734653" y="1049594"/>
            <a:ext cx="7280275" cy="2850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+mn-lt"/>
                <a:ea typeface="+mn-ea"/>
              </a:rPr>
              <a:t>Need to </a:t>
            </a:r>
            <a:r>
              <a:rPr lang="en-US" sz="2800" dirty="0" smtClean="0">
                <a:latin typeface="+mn-lt"/>
                <a:ea typeface="+mn-ea"/>
              </a:rPr>
              <a:t>rework </a:t>
            </a:r>
            <a:r>
              <a:rPr lang="en-US" sz="2800" dirty="0">
                <a:latin typeface="+mn-lt"/>
                <a:ea typeface="+mn-ea"/>
              </a:rPr>
              <a:t>the semantics of system calls and library </a:t>
            </a:r>
            <a:r>
              <a:rPr lang="en-US" sz="2800" dirty="0" smtClean="0">
                <a:latin typeface="+mn-lt"/>
                <a:ea typeface="+mn-ea"/>
              </a:rPr>
              <a:t>routines are to be rewritten  </a:t>
            </a:r>
            <a:r>
              <a:rPr lang="en-US" sz="2800" dirty="0">
                <a:latin typeface="+mn-lt"/>
                <a:ea typeface="+mn-ea"/>
              </a:rPr>
              <a:t>in order to add threads to a </a:t>
            </a:r>
            <a:r>
              <a:rPr lang="en-US" sz="2800" dirty="0" smtClean="0">
                <a:latin typeface="+mn-lt"/>
                <a:ea typeface="+mn-ea"/>
              </a:rPr>
              <a:t>system</a:t>
            </a:r>
          </a:p>
          <a:p>
            <a:pPr eaLnBrk="1" hangingPunct="1">
              <a:spcBef>
                <a:spcPct val="20000"/>
              </a:spcBef>
            </a:pPr>
            <a:endParaRPr lang="en-US" sz="2800" dirty="0">
              <a:latin typeface="+mn-lt"/>
              <a:ea typeface="+mn-ea"/>
            </a:endParaRPr>
          </a:p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>
                <a:latin typeface="+mn-lt"/>
                <a:ea typeface="+mn-ea"/>
              </a:rPr>
              <a:t>Must be done in such a way as to remain backward compatible with </a:t>
            </a:r>
            <a:r>
              <a:rPr lang="en-US" sz="2800" dirty="0" smtClean="0">
                <a:latin typeface="+mn-lt"/>
                <a:ea typeface="+mn-ea"/>
              </a:rPr>
              <a:t>exist­ing </a:t>
            </a:r>
            <a:r>
              <a:rPr lang="en-US" sz="2800" dirty="0">
                <a:latin typeface="+mn-lt"/>
                <a:ea typeface="+mn-ea"/>
              </a:rPr>
              <a:t>programs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612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457200" y="990600"/>
            <a:ext cx="8305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38138" indent="-338138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Three </a:t>
            </a:r>
            <a:r>
              <a:rPr lang="en-US" sz="2800" dirty="0"/>
              <a:t>problems</a:t>
            </a:r>
          </a:p>
          <a:p>
            <a:pPr marL="914400" lvl="3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How to actually do it</a:t>
            </a:r>
          </a:p>
          <a:p>
            <a:pPr marL="914400" lvl="3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How to deal with process conflicts (2 airline </a:t>
            </a:r>
            <a:r>
              <a:rPr lang="en-US" sz="2800" dirty="0">
                <a:solidFill>
                  <a:srgbClr val="7030A0"/>
                </a:solidFill>
              </a:rPr>
              <a:t>reservations</a:t>
            </a:r>
            <a:r>
              <a:rPr lang="en-US" sz="2800" dirty="0"/>
              <a:t> for same seat)</a:t>
            </a:r>
          </a:p>
          <a:p>
            <a:pPr marL="914400" lvl="3" indent="-45720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How to do correct  sequencing when dependencies are </a:t>
            </a:r>
            <a:r>
              <a:rPr lang="en-US" sz="2800" dirty="0" smtClean="0"/>
              <a:t>present. Aim </a:t>
            </a:r>
            <a:r>
              <a:rPr lang="en-US" sz="2800" dirty="0"/>
              <a:t>the gun before firing it</a:t>
            </a:r>
          </a:p>
          <a:p>
            <a:pPr marL="338138" indent="-338138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SAME ISSUES FOR THREADS AS FOR </a:t>
            </a:r>
            <a:r>
              <a:rPr lang="en-US" sz="2800" dirty="0" smtClean="0">
                <a:solidFill>
                  <a:srgbClr val="FF0000"/>
                </a:solidFill>
              </a:rPr>
              <a:t>PROCESSES  SAME </a:t>
            </a:r>
            <a:r>
              <a:rPr lang="en-US" sz="2800" dirty="0">
                <a:solidFill>
                  <a:srgbClr val="FF0000"/>
                </a:solidFill>
              </a:rPr>
              <a:t>SOLUTIONS AS WELL</a:t>
            </a:r>
          </a:p>
          <a:p>
            <a:pPr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Inter-process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Communication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373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685800" y="5071602"/>
            <a:ext cx="8305800" cy="1176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en-US" sz="2800" dirty="0"/>
              <a:t> is local variable containing pointer to next free slot</a:t>
            </a:r>
          </a:p>
          <a:p>
            <a:pPr marL="609600" indent="-609600">
              <a:spcBef>
                <a:spcPct val="20000"/>
              </a:spcBef>
            </a:pPr>
            <a:r>
              <a:rPr lang="en-US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</a:t>
            </a:r>
            <a:r>
              <a:rPr lang="en-US" sz="2800" dirty="0"/>
              <a:t> is local variable pointing to next file to be printed</a:t>
            </a:r>
          </a:p>
          <a:p>
            <a:pPr marL="609600" indent="-609600">
              <a:spcBef>
                <a:spcPct val="20000"/>
              </a:spcBef>
            </a:pPr>
            <a:endParaRPr lang="en-US" sz="2800" dirty="0"/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Race Conditions</a:t>
            </a:r>
          </a:p>
        </p:txBody>
      </p:sp>
      <p:pic>
        <p:nvPicPr>
          <p:cNvPr id="92165" name="Picture 6" descr="D:\b\b4\IBM\02-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55245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333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304800" y="1143000"/>
            <a:ext cx="83058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 algn="l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7030A0"/>
                </a:solidFill>
              </a:rPr>
              <a:t>Mutual exclusion:   </a:t>
            </a:r>
            <a:r>
              <a:rPr lang="en-US" sz="2800" dirty="0" smtClean="0"/>
              <a:t>only </a:t>
            </a:r>
            <a:r>
              <a:rPr lang="en-US" sz="2800" dirty="0"/>
              <a:t>one process at a time can use a shared variable/file </a:t>
            </a:r>
            <a:endParaRPr lang="en-US" sz="2800" dirty="0" smtClean="0"/>
          </a:p>
          <a:p>
            <a:pPr algn="l">
              <a:spcBef>
                <a:spcPct val="20000"/>
              </a:spcBef>
            </a:pPr>
            <a:endParaRPr lang="en-US" sz="2800" dirty="0"/>
          </a:p>
          <a:p>
            <a:pPr marL="328613" indent="-328613" algn="l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Critical R</a:t>
            </a:r>
            <a:r>
              <a:rPr lang="en-US" sz="2800" dirty="0" smtClean="0">
                <a:solidFill>
                  <a:srgbClr val="7030A0"/>
                </a:solidFill>
              </a:rPr>
              <a:t>egions:  </a:t>
            </a:r>
            <a:r>
              <a:rPr lang="en-US" sz="2800" dirty="0"/>
              <a:t>Define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smtClean="0"/>
              <a:t>shared </a:t>
            </a:r>
            <a:r>
              <a:rPr lang="en-US" sz="2800" dirty="0"/>
              <a:t>memory which leads to </a:t>
            </a:r>
            <a:r>
              <a:rPr lang="en-US" sz="2800" dirty="0" smtClean="0"/>
              <a:t>race conditions</a:t>
            </a:r>
          </a:p>
          <a:p>
            <a:pPr algn="l">
              <a:spcBef>
                <a:spcPct val="20000"/>
              </a:spcBef>
            </a:pPr>
            <a:endParaRPr lang="en-US" sz="2800" dirty="0"/>
          </a:p>
          <a:p>
            <a:pPr marL="328613" indent="-328613" algn="l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7030A0"/>
                </a:solidFill>
              </a:rPr>
              <a:t>Solution</a:t>
            </a:r>
            <a:r>
              <a:rPr lang="en-US" sz="2800" dirty="0" smtClean="0"/>
              <a:t>:   </a:t>
            </a:r>
            <a:r>
              <a:rPr lang="en-US" sz="2800" dirty="0"/>
              <a:t>Ensure that  two processes can’t be in the </a:t>
            </a:r>
            <a:r>
              <a:rPr lang="en-US" sz="2800" dirty="0" smtClean="0"/>
              <a:t>Critical </a:t>
            </a:r>
            <a:r>
              <a:rPr lang="en-US" sz="2800" dirty="0"/>
              <a:t>R</a:t>
            </a:r>
            <a:r>
              <a:rPr lang="en-US" sz="2800" dirty="0" smtClean="0"/>
              <a:t>egion </a:t>
            </a:r>
            <a:r>
              <a:rPr lang="en-US" sz="2800" dirty="0"/>
              <a:t>at the same time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304800" y="228600"/>
            <a:ext cx="8458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How to avoid R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aces Conditions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067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566737" y="990600"/>
            <a:ext cx="8010525" cy="378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573088" indent="-514350">
              <a:buFont typeface="+mj-lt"/>
              <a:buAutoNum type="arabicPeriod"/>
            </a:pPr>
            <a:r>
              <a:rPr lang="en-US" sz="2800" dirty="0"/>
              <a:t>No two processes may be simultaneously inside their critical regions.</a:t>
            </a:r>
          </a:p>
          <a:p>
            <a:pPr marL="573088" indent="-514350">
              <a:buFont typeface="+mj-lt"/>
              <a:buAutoNum type="arabicPeriod"/>
            </a:pPr>
            <a:r>
              <a:rPr lang="en-US" sz="2800" dirty="0"/>
              <a:t> </a:t>
            </a:r>
            <a:r>
              <a:rPr lang="en-US" sz="2800" dirty="0" smtClean="0"/>
              <a:t>No </a:t>
            </a:r>
            <a:r>
              <a:rPr lang="en-US" sz="2800" dirty="0"/>
              <a:t>assumptions  may be made about speeds or the number of CPUs.</a:t>
            </a:r>
          </a:p>
          <a:p>
            <a:pPr marL="573088" indent="-514350">
              <a:buFont typeface="+mj-lt"/>
              <a:buAutoNum type="arabicPeriod"/>
            </a:pPr>
            <a:r>
              <a:rPr lang="en-US" sz="2800" dirty="0"/>
              <a:t> </a:t>
            </a:r>
            <a:r>
              <a:rPr lang="en-US" sz="2800" dirty="0" smtClean="0"/>
              <a:t>No </a:t>
            </a:r>
            <a:r>
              <a:rPr lang="en-US" sz="2800" dirty="0"/>
              <a:t>process running outside its critical region may block other </a:t>
            </a:r>
            <a:r>
              <a:rPr lang="en-US" sz="2800" dirty="0" smtClean="0"/>
              <a:t>processes to enter critical region.</a:t>
            </a:r>
            <a:endParaRPr lang="en-US" sz="2800" dirty="0"/>
          </a:p>
          <a:p>
            <a:pPr marL="573088" indent="-514350">
              <a:buFont typeface="+mj-lt"/>
              <a:buAutoNum type="arabicPeriod"/>
            </a:pPr>
            <a:r>
              <a:rPr lang="en-US" sz="2800" dirty="0"/>
              <a:t> </a:t>
            </a:r>
            <a:r>
              <a:rPr lang="en-US" sz="2800" dirty="0" smtClean="0"/>
              <a:t>No </a:t>
            </a:r>
            <a:r>
              <a:rPr lang="en-US" sz="2800" dirty="0"/>
              <a:t>process should have to wait forever to enter its critical region.</a:t>
            </a:r>
          </a:p>
          <a:p>
            <a:pPr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152400" y="2286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Properties of a good solution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728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What we are trying to do</a:t>
            </a:r>
          </a:p>
        </p:txBody>
      </p:sp>
      <p:pic>
        <p:nvPicPr>
          <p:cNvPr id="98309" name="Picture 6" descr="D:\b\b4\IBM\02-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3138" y="1500188"/>
            <a:ext cx="7289800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266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322198" y="786581"/>
            <a:ext cx="8426054" cy="473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/>
              <a:t>E</a:t>
            </a:r>
            <a:r>
              <a:rPr lang="en-US" sz="2800" dirty="0" smtClean="0"/>
              <a:t>xamine </a:t>
            </a:r>
            <a:r>
              <a:rPr lang="en-US" sz="2800" dirty="0"/>
              <a:t>various proposals for achieving mutual </a:t>
            </a:r>
            <a:r>
              <a:rPr lang="en-US" sz="2800" dirty="0" smtClean="0"/>
              <a:t>exclusion</a:t>
            </a:r>
            <a:r>
              <a:rPr lang="en-US" sz="2800" dirty="0"/>
              <a:t>, so that while one process is busy updating shared memory in its critical </a:t>
            </a:r>
            <a:r>
              <a:rPr lang="en-US" sz="2800" dirty="0" smtClean="0"/>
              <a:t>region</a:t>
            </a:r>
            <a:r>
              <a:rPr lang="en-US" sz="2800" dirty="0"/>
              <a:t>, no other process will enter </a:t>
            </a:r>
            <a:r>
              <a:rPr lang="en-US" sz="2800" dirty="0" smtClean="0"/>
              <a:t>the </a:t>
            </a:r>
            <a:r>
              <a:rPr lang="en-US" sz="2800" dirty="0"/>
              <a:t>critical </a:t>
            </a:r>
            <a:r>
              <a:rPr lang="en-US" sz="2800" dirty="0" smtClean="0"/>
              <a:t>region:</a:t>
            </a:r>
          </a:p>
          <a:p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Disabling </a:t>
            </a:r>
            <a:r>
              <a:rPr lang="en-US" sz="2800" dirty="0"/>
              <a:t>interrupts</a:t>
            </a:r>
          </a:p>
          <a:p>
            <a:pPr marL="609600" indent="-6096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Lock variables</a:t>
            </a:r>
          </a:p>
          <a:p>
            <a:pPr marL="609600" indent="-6096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Strict alternation</a:t>
            </a:r>
          </a:p>
          <a:p>
            <a:pPr marL="609600" indent="-6096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Peterson's solution</a:t>
            </a:r>
          </a:p>
          <a:p>
            <a:pPr marL="609600" indent="-6096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The TSL instruction</a:t>
            </a: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277762" y="14748"/>
            <a:ext cx="8458200" cy="77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Solutions based upon Busy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Waiting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74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457200" y="914400"/>
            <a:ext cx="8305800" cy="473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/>
              <a:t>Idea</a:t>
            </a:r>
            <a:r>
              <a:rPr lang="en-US" sz="2800" dirty="0"/>
              <a:t>: </a:t>
            </a:r>
            <a:r>
              <a:rPr lang="en-US" sz="2800" dirty="0" smtClean="0"/>
              <a:t>Process </a:t>
            </a:r>
            <a:r>
              <a:rPr lang="en-US" sz="2800" dirty="0"/>
              <a:t>disables interrupts, enters </a:t>
            </a:r>
            <a:r>
              <a:rPr lang="en-US" sz="2800" dirty="0" smtClean="0"/>
              <a:t>Critical Region, </a:t>
            </a:r>
            <a:r>
              <a:rPr lang="en-US" sz="2800" dirty="0"/>
              <a:t>enables interrupts when it leaves </a:t>
            </a:r>
            <a:r>
              <a:rPr lang="en-US" sz="2800" dirty="0" smtClean="0"/>
              <a:t>Critical </a:t>
            </a:r>
            <a:r>
              <a:rPr lang="en-US" sz="2800" dirty="0"/>
              <a:t>R</a:t>
            </a:r>
            <a:r>
              <a:rPr lang="en-US" sz="2800" dirty="0" smtClean="0"/>
              <a:t>egion</a:t>
            </a:r>
            <a:endParaRPr lang="en-US" sz="2800" dirty="0"/>
          </a:p>
          <a:p>
            <a:pPr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FF0000"/>
                </a:solidFill>
              </a:rPr>
              <a:t>Problems</a:t>
            </a:r>
          </a:p>
          <a:p>
            <a:pPr marL="433388" lvl="1" indent="-433388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Process DI then might </a:t>
            </a:r>
            <a:r>
              <a:rPr lang="en-US" sz="2800" dirty="0"/>
              <a:t>never enable interrupts, crashing </a:t>
            </a:r>
            <a:r>
              <a:rPr lang="en-US" sz="2800" dirty="0" smtClean="0"/>
              <a:t>system</a:t>
            </a:r>
          </a:p>
          <a:p>
            <a:pPr marL="0" lvl="1" algn="l" eaLnBrk="0" hangingPunct="0">
              <a:spcBef>
                <a:spcPct val="20000"/>
              </a:spcBef>
            </a:pPr>
            <a:endParaRPr lang="en-US" sz="2800" dirty="0"/>
          </a:p>
          <a:p>
            <a:pPr marL="433388" lvl="1" indent="-433388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Won’t work on </a:t>
            </a:r>
            <a:r>
              <a:rPr lang="en-US" sz="2800" dirty="0" smtClean="0"/>
              <a:t>multicore </a:t>
            </a:r>
            <a:r>
              <a:rPr lang="en-US" sz="2800" dirty="0"/>
              <a:t>chips as </a:t>
            </a:r>
            <a:r>
              <a:rPr lang="en-US" sz="2800" dirty="0" smtClean="0"/>
              <a:t>Disabling </a:t>
            </a:r>
            <a:r>
              <a:rPr lang="en-US" sz="2800" dirty="0"/>
              <a:t>I</a:t>
            </a:r>
            <a:r>
              <a:rPr lang="en-US" sz="2800" dirty="0" smtClean="0"/>
              <a:t>nterrupts </a:t>
            </a:r>
            <a:r>
              <a:rPr lang="en-US" sz="2800" dirty="0"/>
              <a:t>only effects one CPU at a time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Disabling Interrupts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68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457200" y="990600"/>
            <a:ext cx="8229600" cy="473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software </a:t>
            </a:r>
            <a:r>
              <a:rPr lang="en-US" sz="2800" dirty="0" smtClean="0"/>
              <a:t>solution everyone </a:t>
            </a:r>
            <a:r>
              <a:rPr lang="en-US" sz="2800" dirty="0"/>
              <a:t>shares a lock</a:t>
            </a:r>
          </a:p>
          <a:p>
            <a:pPr marL="914400" lvl="1" indent="-4572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When lock is 0, process turns it to 1 and enters Critical Region</a:t>
            </a:r>
          </a:p>
          <a:p>
            <a:pPr marL="914400" lvl="1" indent="-457200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When </a:t>
            </a:r>
            <a:r>
              <a:rPr lang="en-US" sz="2800" dirty="0"/>
              <a:t>exit Critical </a:t>
            </a:r>
            <a:r>
              <a:rPr lang="en-US" sz="2800" dirty="0" smtClean="0"/>
              <a:t>Region,  </a:t>
            </a:r>
            <a:r>
              <a:rPr lang="en-US" sz="2800" dirty="0"/>
              <a:t>turn lock to </a:t>
            </a:r>
            <a:r>
              <a:rPr lang="en-US" sz="2800" dirty="0" smtClean="0"/>
              <a:t>0</a:t>
            </a:r>
          </a:p>
          <a:p>
            <a:pPr lvl="1" eaLnBrk="0" hangingPunct="0">
              <a:spcBef>
                <a:spcPct val="20000"/>
              </a:spcBef>
            </a:pPr>
            <a:endParaRPr lang="en-US" sz="2800" dirty="0"/>
          </a:p>
          <a:p>
            <a:pPr algn="l" eaLnBrk="0" hangingPunct="0">
              <a:spcBef>
                <a:spcPct val="20000"/>
              </a:spcBef>
            </a:pPr>
            <a:r>
              <a:rPr lang="en-US" sz="2800" dirty="0" smtClean="0">
                <a:solidFill>
                  <a:srgbClr val="FF0000"/>
                </a:solidFill>
              </a:rPr>
              <a:t>Problem:  </a:t>
            </a:r>
            <a:r>
              <a:rPr lang="en-US" sz="2800" dirty="0" smtClean="0"/>
              <a:t>Race condition.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sz="2800" dirty="0"/>
              <a:t>	 </a:t>
            </a:r>
            <a:r>
              <a:rPr lang="en-US" sz="2800" dirty="0" smtClean="0"/>
              <a:t>      How?</a:t>
            </a:r>
            <a:endParaRPr lang="en-US" sz="2800" dirty="0"/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Lock variables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575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4630738"/>
            <a:ext cx="91440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Strict Alternation</a:t>
            </a:r>
          </a:p>
        </p:txBody>
      </p:sp>
      <p:pic>
        <p:nvPicPr>
          <p:cNvPr id="106501" name="Picture 6" descr="D:\b\b4\IBM\02-23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7650" y="1066800"/>
            <a:ext cx="8648700" cy="2971800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4070555"/>
            <a:ext cx="8382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  proposed solution to the critical region problem. </a:t>
            </a:r>
            <a:endParaRPr lang="en-US" sz="2800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US" sz="2800" dirty="0" smtClean="0"/>
              <a:t>Process </a:t>
            </a:r>
            <a:r>
              <a:rPr lang="en-US" sz="2800" dirty="0"/>
              <a:t>0. </a:t>
            </a:r>
            <a:endParaRPr lang="en-US" sz="2800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US" sz="2800" dirty="0" smtClean="0"/>
              <a:t>Process </a:t>
            </a:r>
            <a:r>
              <a:rPr lang="en-US" sz="2800" dirty="0"/>
              <a:t>I. In both cases, be sure to note the semicolons terminating the while statements.</a:t>
            </a:r>
          </a:p>
          <a:p>
            <a:pPr marL="342900" indent="-342900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57600" y="1600200"/>
            <a:ext cx="3048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53400" y="1600200"/>
            <a:ext cx="3048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84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304800" y="1143001"/>
            <a:ext cx="8534399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Employs </a:t>
            </a:r>
            <a:r>
              <a:rPr lang="en-US" sz="2800" dirty="0"/>
              <a:t>busy </a:t>
            </a:r>
            <a:r>
              <a:rPr lang="en-US" sz="2800" dirty="0" smtClean="0"/>
              <a:t>waiting; while </a:t>
            </a:r>
            <a:r>
              <a:rPr lang="en-US" sz="2800" dirty="0"/>
              <a:t>waiting for the Critical </a:t>
            </a:r>
            <a:r>
              <a:rPr lang="en-US" sz="2800" dirty="0" smtClean="0"/>
              <a:t>Region, </a:t>
            </a:r>
            <a:r>
              <a:rPr lang="en-US" sz="2800" dirty="0"/>
              <a:t>a process </a:t>
            </a:r>
            <a:r>
              <a:rPr lang="en-US" sz="2800" dirty="0" smtClean="0"/>
              <a:t>spins.</a:t>
            </a:r>
          </a:p>
          <a:p>
            <a:pPr algn="l" eaLnBrk="0" hangingPunct="0">
              <a:spcBef>
                <a:spcPct val="20000"/>
              </a:spcBef>
            </a:pPr>
            <a:endParaRPr lang="en-US" sz="2800" dirty="0"/>
          </a:p>
          <a:p>
            <a:pPr marL="328613" indent="-328613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If one process is outside the </a:t>
            </a:r>
            <a:r>
              <a:rPr lang="en-US" sz="2800" dirty="0" smtClean="0"/>
              <a:t>Critical Region  </a:t>
            </a:r>
            <a:r>
              <a:rPr lang="en-US" sz="2800" dirty="0"/>
              <a:t>and it is its turn, then other process has to wait until outside </a:t>
            </a:r>
            <a:r>
              <a:rPr lang="en-US" sz="2800" dirty="0" smtClean="0"/>
              <a:t>process </a:t>
            </a:r>
            <a:r>
              <a:rPr lang="en-US" sz="2800" dirty="0"/>
              <a:t>finishes both outside AND inside (Critical Region ) work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Problems with strict alternation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583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304800" y="1143000"/>
            <a:ext cx="8534399" cy="473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 eaLnBrk="0" hangingPunct="0">
              <a:spcBef>
                <a:spcPct val="20000"/>
              </a:spcBef>
              <a:buFontTx/>
              <a:buChar char="•"/>
            </a:pPr>
            <a:endParaRPr lang="en-US" sz="2800" dirty="0"/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152399" y="0"/>
            <a:ext cx="8839199" cy="77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Problems with strict alternation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33400" y="1371599"/>
            <a:ext cx="3505200" cy="43016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1999" y="1371599"/>
            <a:ext cx="3519949" cy="43016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33400" y="2706098"/>
            <a:ext cx="3505199" cy="838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1998" y="2715388"/>
            <a:ext cx="3519949" cy="84096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7701" y="270609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Critical Region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01049" y="271538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Critical Region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81665" y="16002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38200" y="18288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8200" y="2064774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062384" y="51816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38200" y="23622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38200" y="2600632"/>
            <a:ext cx="17526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81665" y="51816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81665" y="48006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81665" y="4414684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81665" y="41148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81665" y="38100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005849" y="3802626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062384" y="4031226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062384" y="42672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062384" y="4564626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062384" y="4803058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896465" y="518160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839930" y="3802626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4896465" y="4031226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4896465" y="4267200"/>
            <a:ext cx="191851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4896465" y="4564626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896465" y="4803058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992330" y="1447866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048865" y="1676466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048865" y="1912440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048865" y="2209866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048865" y="2448298"/>
            <a:ext cx="1752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7701" y="775693"/>
            <a:ext cx="1943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Process 0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659263" y="775693"/>
            <a:ext cx="1943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Process 1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0" y="0"/>
            <a:ext cx="91440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Peterson's Solution</a:t>
            </a:r>
          </a:p>
        </p:txBody>
      </p:sp>
      <p:pic>
        <p:nvPicPr>
          <p:cNvPr id="110597" name="Picture 6" descr="D:\b\b4\IBM\02-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720269"/>
            <a:ext cx="8153400" cy="5467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791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533400" y="1066800"/>
            <a:ext cx="7491413" cy="473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93688" indent="-293688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latin typeface="Arial" charset="0"/>
              </a:rPr>
              <a:t>Process </a:t>
            </a:r>
            <a:r>
              <a:rPr lang="en-US" sz="2800" dirty="0">
                <a:latin typeface="Arial" charset="0"/>
              </a:rPr>
              <a:t>0 &amp; 1 try to get in simultaneously</a:t>
            </a:r>
          </a:p>
          <a:p>
            <a:pPr marL="293688" indent="-293688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Last one in sets turn: say it is process 1</a:t>
            </a:r>
          </a:p>
          <a:p>
            <a:pPr marL="293688" indent="-293688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Process 0 enters (turn= = process is False)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Peterson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412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381000" y="990600"/>
            <a:ext cx="7491413" cy="236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TSL </a:t>
            </a:r>
            <a:r>
              <a:rPr lang="en-US" sz="2800" dirty="0"/>
              <a:t>reads lock into register and stores NON ZERO VALUE in lock (e.g. process number</a:t>
            </a:r>
            <a:r>
              <a:rPr lang="en-US" sz="2800" dirty="0" smtClean="0"/>
              <a:t>)</a:t>
            </a:r>
          </a:p>
          <a:p>
            <a:pPr algn="l" eaLnBrk="0" hangingPunct="0">
              <a:spcBef>
                <a:spcPct val="20000"/>
              </a:spcBef>
            </a:pPr>
            <a:endParaRPr lang="en-US" sz="2800" dirty="0"/>
          </a:p>
          <a:p>
            <a:pPr marL="328613" indent="-32861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Instruction is atomic: done by freezing access to bus line (bus disable)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457200" y="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TSL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591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Using TSL</a:t>
            </a:r>
          </a:p>
        </p:txBody>
      </p:sp>
      <p:pic>
        <p:nvPicPr>
          <p:cNvPr id="116741" name="Picture 6" descr="D:\b\b4\IBM\02-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487" y="762000"/>
            <a:ext cx="8458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33400" y="4175022"/>
            <a:ext cx="8077200" cy="201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TSL </a:t>
            </a:r>
            <a:r>
              <a:rPr lang="en-US" sz="2800" dirty="0"/>
              <a:t>reads lock into register and stores NON ZERO VALUE in lock (e.g. process number</a:t>
            </a:r>
            <a:r>
              <a:rPr lang="en-US" sz="2800" dirty="0" smtClean="0"/>
              <a:t>)</a:t>
            </a:r>
          </a:p>
          <a:p>
            <a:pPr marL="328613" indent="-328613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TSL Instruction </a:t>
            </a:r>
            <a:r>
              <a:rPr lang="en-US" sz="2800" dirty="0"/>
              <a:t>is atomic: done by freezing access to bus line (bus disable</a:t>
            </a:r>
            <a:r>
              <a:rPr lang="en-US" sz="2800" dirty="0" smtClean="0"/>
              <a:t>)</a:t>
            </a:r>
            <a:r>
              <a:rPr lang="en-US" sz="2800" dirty="0">
                <a:latin typeface="Arial" charset="0"/>
              </a:rPr>
              <a:t> </a:t>
            </a:r>
            <a:endParaRPr lang="en-US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989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XCHG instruction</a:t>
            </a:r>
          </a:p>
        </p:txBody>
      </p:sp>
      <p:pic>
        <p:nvPicPr>
          <p:cNvPr id="118789" name="Picture 10" descr="D:\b\b4\IBM\02-2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1" y="1752600"/>
            <a:ext cx="8686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90" name="TextBox 5"/>
          <p:cNvSpPr txBox="1">
            <a:spLocks noChangeArrowheads="1"/>
          </p:cNvSpPr>
          <p:nvPr/>
        </p:nvSpPr>
        <p:spPr bwMode="auto">
          <a:xfrm>
            <a:off x="457200" y="963972"/>
            <a:ext cx="684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eaLnBrk="1" hangingPunct="1"/>
            <a:r>
              <a:rPr lang="en-US" dirty="0" err="1"/>
              <a:t>x</a:t>
            </a:r>
            <a:r>
              <a:rPr lang="en-US" dirty="0" err="1" smtClean="0"/>
              <a:t>chg</a:t>
            </a:r>
            <a:r>
              <a:rPr lang="en-US" dirty="0" smtClean="0"/>
              <a:t> </a:t>
            </a:r>
            <a:r>
              <a:rPr lang="en-US" dirty="0" err="1"/>
              <a:t>a,b</a:t>
            </a:r>
            <a:r>
              <a:rPr lang="en-US" dirty="0"/>
              <a:t> exchanges a &amp; b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953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304800" y="914400"/>
            <a:ext cx="8458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/>
              <a:t>Both Peterson's solution and the solutions using TSL  or XCHG  are correct, but both </a:t>
            </a:r>
            <a:r>
              <a:rPr lang="en-US" sz="2800" dirty="0" smtClean="0"/>
              <a:t>requiring </a:t>
            </a:r>
            <a:r>
              <a:rPr lang="en-US" sz="2800" dirty="0"/>
              <a:t>busy waiting</a:t>
            </a:r>
            <a:r>
              <a:rPr lang="en-US" sz="2800" dirty="0" smtClean="0"/>
              <a:t>. </a:t>
            </a:r>
          </a:p>
          <a:p>
            <a:pPr marL="914400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A process to enter critical region, checks if allowed, enters CR otherwise sits in a </a:t>
            </a:r>
            <a:r>
              <a:rPr lang="en-US" sz="2800" dirty="0" smtClean="0"/>
              <a:t>tight loop </a:t>
            </a:r>
            <a:r>
              <a:rPr lang="en-US" sz="2800" dirty="0"/>
              <a:t>waiting until </a:t>
            </a:r>
            <a:r>
              <a:rPr lang="en-US" sz="2800" dirty="0" smtClean="0"/>
              <a:t>allowed to enter CR.</a:t>
            </a:r>
            <a:endParaRPr lang="en-US" sz="2800" dirty="0"/>
          </a:p>
          <a:p>
            <a:r>
              <a:rPr lang="en-US" sz="2800" dirty="0" smtClean="0">
                <a:solidFill>
                  <a:srgbClr val="7030A0"/>
                </a:solidFill>
              </a:rPr>
              <a:t>Problem: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Wastage of CPU resource.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/>
              <a:t>Priority </a:t>
            </a:r>
            <a:r>
              <a:rPr lang="en-US" sz="2800" smtClean="0"/>
              <a:t>Inversion Problem.</a:t>
            </a:r>
            <a:endParaRPr lang="en-US" sz="2800" dirty="0" smtClean="0"/>
          </a:p>
          <a:p>
            <a:r>
              <a:rPr lang="en-US" sz="2800" dirty="0" smtClean="0">
                <a:solidFill>
                  <a:srgbClr val="7030A0"/>
                </a:solidFill>
              </a:rPr>
              <a:t>Solution: </a:t>
            </a:r>
            <a:r>
              <a:rPr lang="en-US" sz="2800" dirty="0" smtClean="0"/>
              <a:t>Replace </a:t>
            </a:r>
            <a:r>
              <a:rPr lang="en-US" sz="2800" dirty="0"/>
              <a:t>busy waiting by blocking </a:t>
            </a:r>
            <a:r>
              <a:rPr lang="en-US" sz="2800" dirty="0" smtClean="0"/>
              <a:t>system calls</a:t>
            </a:r>
            <a:endParaRPr lang="en-US" sz="2800" dirty="0"/>
          </a:p>
          <a:p>
            <a:pPr marL="914400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Sleep blocks process</a:t>
            </a:r>
          </a:p>
          <a:p>
            <a:pPr marL="914400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Wakeup unblocks process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What’s wrong with Peterson, TSL ,XCHG?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 -8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550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2265</TotalTime>
  <Words>1949</Words>
  <Application>Microsoft Office PowerPoint</Application>
  <PresentationFormat>On-screen Show (4:3)</PresentationFormat>
  <Paragraphs>277</Paragraphs>
  <Slides>34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139</cp:revision>
  <dcterms:created xsi:type="dcterms:W3CDTF">2013-04-13T15:04:21Z</dcterms:created>
  <dcterms:modified xsi:type="dcterms:W3CDTF">2013-05-18T07:33:11Z</dcterms:modified>
</cp:coreProperties>
</file>