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83" r:id="rId2"/>
    <p:sldId id="312" r:id="rId3"/>
    <p:sldId id="313" r:id="rId4"/>
    <p:sldId id="295" r:id="rId5"/>
    <p:sldId id="296" r:id="rId6"/>
    <p:sldId id="297" r:id="rId7"/>
    <p:sldId id="298" r:id="rId8"/>
    <p:sldId id="299" r:id="rId9"/>
    <p:sldId id="338" r:id="rId10"/>
    <p:sldId id="300" r:id="rId11"/>
    <p:sldId id="301" r:id="rId12"/>
    <p:sldId id="302" r:id="rId13"/>
    <p:sldId id="339" r:id="rId14"/>
    <p:sldId id="319" r:id="rId15"/>
    <p:sldId id="320" r:id="rId16"/>
    <p:sldId id="321" r:id="rId17"/>
    <p:sldId id="322" r:id="rId18"/>
    <p:sldId id="340" r:id="rId19"/>
    <p:sldId id="323" r:id="rId20"/>
    <p:sldId id="324" r:id="rId21"/>
    <p:sldId id="341" r:id="rId22"/>
    <p:sldId id="32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- 7: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66700" y="29497"/>
            <a:ext cx="861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Process and Thread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065" y="875071"/>
            <a:ext cx="87249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P</a:t>
            </a:r>
            <a:r>
              <a:rPr lang="en-US" sz="2800" dirty="0" smtClean="0"/>
              <a:t>rocess </a:t>
            </a:r>
            <a:r>
              <a:rPr lang="en-US" sz="2800" dirty="0"/>
              <a:t>has </a:t>
            </a:r>
            <a:r>
              <a:rPr lang="en-US" sz="2800" dirty="0" smtClean="0"/>
              <a:t>an address </a:t>
            </a:r>
            <a:r>
              <a:rPr lang="en-US" sz="2800" dirty="0"/>
              <a:t>space and </a:t>
            </a:r>
            <a:r>
              <a:rPr lang="en-US" sz="2800" dirty="0" smtClean="0"/>
              <a:t>a sin­gle </a:t>
            </a:r>
            <a:r>
              <a:rPr lang="en-US" sz="2800" dirty="0"/>
              <a:t>thread of control</a:t>
            </a:r>
            <a:r>
              <a:rPr lang="en-US" sz="2800" dirty="0" smtClean="0"/>
              <a:t>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Processes may have  multiple </a:t>
            </a:r>
            <a:r>
              <a:rPr lang="en-US" sz="2800" dirty="0"/>
              <a:t>threads of control in  the same address space running in quasi-parallel, </a:t>
            </a:r>
            <a:r>
              <a:rPr lang="en-US" sz="2800" dirty="0" smtClean="0"/>
              <a:t>like (almost</a:t>
            </a:r>
            <a:r>
              <a:rPr lang="en-US" sz="2800" dirty="0"/>
              <a:t>) separate </a:t>
            </a:r>
            <a:r>
              <a:rPr lang="en-US" sz="2800" dirty="0" smtClean="0"/>
              <a:t>processes.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Threads are Processes with in process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Threads are lightweight processes share the same address space and resources allocated to process.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Process share the resources offered by operating system among other processes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5545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562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66700" y="29497"/>
            <a:ext cx="861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Usage of Threads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547" y="4419599"/>
            <a:ext cx="82087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/>
              <a:t>Processing a large document, having threads for, Interactive users, background formatter and backup file on disk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59978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9832" y="5460693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66700" y="29497"/>
            <a:ext cx="861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Thread Example-web server</a:t>
            </a:r>
          </a:p>
        </p:txBody>
      </p:sp>
      <p:pic>
        <p:nvPicPr>
          <p:cNvPr id="13317" name="Picture 6" descr="D:\b\b4\IBM\02-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4924" y="867697"/>
            <a:ext cx="6873875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7537450" y="5762625"/>
            <a:ext cx="2698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solidFill>
                  <a:srgbClr val="000000"/>
                </a:solidFill>
                <a:latin typeface="Arial" charset="0"/>
              </a:rPr>
              <a:t>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546069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model allows the server  to  be   written  as a collection of </a:t>
            </a:r>
            <a:r>
              <a:rPr lang="en-US" sz="2800" dirty="0" smtClean="0"/>
              <a:t>sequential threads</a:t>
            </a:r>
            <a:r>
              <a:rPr lang="en-US" sz="28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81000" y="4267200"/>
            <a:ext cx="852180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(a) Dispatcher thread. </a:t>
            </a:r>
            <a:r>
              <a:rPr lang="en-US" sz="2400" dirty="0" smtClean="0">
                <a:latin typeface="Arial" charset="0"/>
              </a:rPr>
              <a:t>		(</a:t>
            </a:r>
            <a:r>
              <a:rPr lang="en-US" sz="2400" dirty="0">
                <a:latin typeface="Arial" charset="0"/>
              </a:rPr>
              <a:t>b) Worker thread.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60350" y="152400"/>
            <a:ext cx="835987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Web server code</a:t>
            </a:r>
          </a:p>
        </p:txBody>
      </p:sp>
      <p:pic>
        <p:nvPicPr>
          <p:cNvPr id="14341" name="Picture 7" descr="D:\b\b4\IBM\02-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71599"/>
            <a:ext cx="857885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8937" y="990600"/>
            <a:ext cx="8366125" cy="38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dirty="0">
                <a:latin typeface="+mj-lt"/>
              </a:rPr>
              <a:t>I</a:t>
            </a:r>
            <a:r>
              <a:rPr lang="en-US" sz="2800" dirty="0" smtClean="0">
                <a:latin typeface="+mj-lt"/>
              </a:rPr>
              <a:t>n  </a:t>
            </a:r>
            <a:r>
              <a:rPr lang="en-US" sz="2800" dirty="0">
                <a:latin typeface="+mj-lt"/>
              </a:rPr>
              <a:t>the absence of </a:t>
            </a:r>
            <a:r>
              <a:rPr lang="en-US" sz="2800" dirty="0" smtClean="0">
                <a:latin typeface="+mj-lt"/>
              </a:rPr>
              <a:t>threads,  web process operates </a:t>
            </a:r>
            <a:r>
              <a:rPr lang="en-US" sz="2800" dirty="0">
                <a:latin typeface="+mj-lt"/>
              </a:rPr>
              <a:t>as a single thread. </a:t>
            </a:r>
            <a:endParaRPr lang="en-US" sz="2400" dirty="0">
              <a:latin typeface="Arial" charset="0"/>
            </a:endParaRPr>
          </a:p>
          <a:p>
            <a:pPr marL="344488" indent="-344488" algn="l"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>
                <a:latin typeface="Arial" charset="0"/>
              </a:rPr>
              <a:t>If </a:t>
            </a:r>
            <a:r>
              <a:rPr lang="en-US" sz="2400" dirty="0">
                <a:latin typeface="Arial" charset="0"/>
              </a:rPr>
              <a:t>page is not there, then thread blocks</a:t>
            </a:r>
          </a:p>
          <a:p>
            <a:pPr marL="344488" indent="-344488" algn="l"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Arial" charset="0"/>
              </a:rPr>
              <a:t>CPU does nothing while it waits for </a:t>
            </a:r>
            <a:r>
              <a:rPr lang="en-US" sz="2400" dirty="0" smtClean="0">
                <a:latin typeface="Arial" charset="0"/>
              </a:rPr>
              <a:t>page</a:t>
            </a:r>
          </a:p>
          <a:p>
            <a:pPr marL="344488" indent="-344488" algn="l"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>
                <a:latin typeface="Arial" charset="0"/>
              </a:rPr>
              <a:t>Server can handle fewer requests of the clients as compared to multithreaded implementation.</a:t>
            </a:r>
            <a:endParaRPr lang="en-US" sz="2400" dirty="0">
              <a:latin typeface="Arial" charset="0"/>
            </a:endParaRPr>
          </a:p>
          <a:p>
            <a:pPr marL="344488" indent="-344488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Arial" charset="0"/>
              </a:rPr>
              <a:t>Wastage of CPU time if the server is a dedicated web server</a:t>
            </a:r>
            <a:endParaRPr lang="en-US" sz="2400" dirty="0">
              <a:latin typeface="Arial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32568" y="201561"/>
            <a:ext cx="867886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Web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server with single thread of control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66698" y="776748"/>
            <a:ext cx="8724901" cy="570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73063" indent="-37306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If </a:t>
            </a:r>
            <a:r>
              <a:rPr lang="en-US" sz="2800" dirty="0"/>
              <a:t>page is not there, </a:t>
            </a:r>
            <a:r>
              <a:rPr lang="en-US" sz="2800" dirty="0" smtClean="0"/>
              <a:t>the server switches to another event/request (use </a:t>
            </a:r>
            <a:r>
              <a:rPr lang="en-US" sz="2800" dirty="0"/>
              <a:t>a non-blocking </a:t>
            </a:r>
            <a:r>
              <a:rPr lang="en-US" sz="2800" dirty="0" smtClean="0"/>
              <a:t>call)</a:t>
            </a:r>
            <a:endParaRPr lang="en-US" sz="2800" dirty="0"/>
          </a:p>
          <a:p>
            <a:pPr marL="339725" indent="-339725">
              <a:buFont typeface="Arial" pitchFamily="34" charset="0"/>
              <a:buChar char="•"/>
            </a:pPr>
            <a:r>
              <a:rPr lang="en-US" sz="2800" dirty="0"/>
              <a:t>The state of the computation must be </a:t>
            </a:r>
            <a:r>
              <a:rPr lang="en-US" sz="2800" dirty="0" smtClean="0"/>
              <a:t>saved </a:t>
            </a:r>
            <a:r>
              <a:rPr lang="en-US" sz="2800" dirty="0"/>
              <a:t>and restored in the table every time the server switches from </a:t>
            </a:r>
            <a:r>
              <a:rPr lang="en-US" sz="2800" dirty="0" smtClean="0"/>
              <a:t>one </a:t>
            </a:r>
            <a:r>
              <a:rPr lang="en-US" sz="2800" dirty="0"/>
              <a:t>request to another. </a:t>
            </a:r>
          </a:p>
          <a:p>
            <a:pPr marL="339725" indent="-339725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next event may </a:t>
            </a:r>
            <a:r>
              <a:rPr lang="en-US" sz="2800" dirty="0" smtClean="0"/>
              <a:t>be </a:t>
            </a:r>
            <a:r>
              <a:rPr lang="en-US" sz="2800" dirty="0"/>
              <a:t>a request for new work or </a:t>
            </a:r>
            <a:r>
              <a:rPr lang="en-US" sz="2800" dirty="0" smtClean="0"/>
              <a:t>a </a:t>
            </a:r>
            <a:r>
              <a:rPr lang="en-US" sz="2800" dirty="0"/>
              <a:t>reply </a:t>
            </a:r>
            <a:r>
              <a:rPr lang="en-US" sz="2800" dirty="0" smtClean="0"/>
              <a:t>received through Interrupt-Signal from </a:t>
            </a:r>
            <a:r>
              <a:rPr lang="en-US" sz="2800" dirty="0"/>
              <a:t>the disk about a previous </a:t>
            </a:r>
            <a:r>
              <a:rPr lang="en-US" sz="2800" dirty="0" smtClean="0"/>
              <a:t>operation.</a:t>
            </a:r>
          </a:p>
          <a:p>
            <a:pPr marL="339725" indent="-339725">
              <a:buFont typeface="Arial" pitchFamily="34" charset="0"/>
              <a:buChar char="•"/>
            </a:pPr>
            <a:r>
              <a:rPr lang="en-US" sz="2800" dirty="0" smtClean="0"/>
              <a:t>If </a:t>
            </a:r>
            <a:r>
              <a:rPr lang="en-US" sz="2800" dirty="0"/>
              <a:t>it is new work, </a:t>
            </a:r>
            <a:r>
              <a:rPr lang="en-US" sz="2800" dirty="0" smtClean="0"/>
              <a:t>it is started, otherwise the </a:t>
            </a:r>
            <a:r>
              <a:rPr lang="en-US" sz="2800" dirty="0"/>
              <a:t>relevant information is fetched from </a:t>
            </a:r>
            <a:r>
              <a:rPr lang="en-US" sz="2800" dirty="0" smtClean="0"/>
              <a:t>table </a:t>
            </a:r>
            <a:r>
              <a:rPr lang="en-US" sz="2800" dirty="0"/>
              <a:t>and </a:t>
            </a:r>
            <a:r>
              <a:rPr lang="en-US" sz="2800" dirty="0" smtClean="0"/>
              <a:t>reply is processed</a:t>
            </a:r>
            <a:r>
              <a:rPr lang="en-US" sz="2800" dirty="0"/>
              <a:t>. </a:t>
            </a:r>
            <a:endParaRPr lang="en-US" sz="2800" dirty="0" smtClean="0"/>
          </a:p>
          <a:p>
            <a:pPr marL="398463" indent="-398463">
              <a:buFont typeface="Arial" pitchFamily="34" charset="0"/>
              <a:buChar char="•"/>
            </a:pPr>
            <a:r>
              <a:rPr lang="en-US" sz="2800" dirty="0"/>
              <a:t>A design </a:t>
            </a:r>
            <a:r>
              <a:rPr lang="en-US" sz="2800" dirty="0" smtClean="0"/>
              <a:t>where </a:t>
            </a:r>
            <a:r>
              <a:rPr lang="en-US" sz="2800" dirty="0"/>
              <a:t>process information is saved and set of events </a:t>
            </a:r>
            <a:r>
              <a:rPr lang="en-US" sz="2800" dirty="0" smtClean="0"/>
              <a:t>change </a:t>
            </a:r>
            <a:r>
              <a:rPr lang="en-US" sz="2800" dirty="0"/>
              <a:t>the state is called a </a:t>
            </a:r>
            <a:r>
              <a:rPr lang="en-US" sz="2800" dirty="0" smtClean="0"/>
              <a:t>Finite-State-Machine.</a:t>
            </a:r>
          </a:p>
          <a:p>
            <a:pPr marL="398463" indent="-398463">
              <a:buFont typeface="Arial" pitchFamily="34" charset="0"/>
              <a:buChar char="•"/>
            </a:pPr>
            <a:r>
              <a:rPr lang="en-US" sz="2800" dirty="0" smtClean="0"/>
              <a:t>Implementation of threads in a hard way.</a:t>
            </a:r>
            <a:endParaRPr lang="en-US" sz="2800" dirty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66699" y="228600"/>
            <a:ext cx="861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Web Server using Finite-State-Machine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Three ways to build the server</a:t>
            </a:r>
          </a:p>
        </p:txBody>
      </p:sp>
      <p:pic>
        <p:nvPicPr>
          <p:cNvPr id="17413" name="Picture 6" descr="D:\b\b4\IBM\02-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143000"/>
            <a:ext cx="75692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99" y="1027471"/>
            <a:ext cx="8382001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The Classical Thread Model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4820879"/>
            <a:ext cx="61758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a). Three Processes each with one thread</a:t>
            </a:r>
          </a:p>
          <a:p>
            <a:r>
              <a:rPr lang="en-US" sz="2800" dirty="0" smtClean="0"/>
              <a:t>b). One process with three threads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0451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77800" y="685800"/>
            <a:ext cx="8737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61963" indent="-403225">
              <a:spcBef>
                <a:spcPct val="20000"/>
              </a:spcBef>
              <a:buFontTx/>
              <a:buChar char="•"/>
            </a:pPr>
            <a:r>
              <a:rPr lang="en-US" sz="2800" dirty="0"/>
              <a:t>Enables parallelism (web server) with blocking system calls </a:t>
            </a:r>
          </a:p>
          <a:p>
            <a:pPr marL="461963" indent="-403225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Threads are faster to create and destroy then processes</a:t>
            </a:r>
          </a:p>
          <a:p>
            <a:pPr marL="461963" indent="-403225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Natural for multiple </a:t>
            </a:r>
            <a:r>
              <a:rPr lang="en-US" sz="2800" dirty="0" smtClean="0"/>
              <a:t>cores (Multiprocessors)</a:t>
            </a:r>
            <a:endParaRPr lang="en-US" sz="2800" dirty="0"/>
          </a:p>
          <a:p>
            <a:pPr marL="461963" indent="-403225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Easy programming </a:t>
            </a:r>
            <a:r>
              <a:rPr lang="en-US" sz="2800" dirty="0" smtClean="0"/>
              <a:t>model</a:t>
            </a:r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The </a:t>
            </a:r>
            <a:r>
              <a:rPr lang="en-US" sz="2800" dirty="0">
                <a:solidFill>
                  <a:srgbClr val="0070C0"/>
                </a:solidFill>
              </a:rPr>
              <a:t>process could be  </a:t>
            </a:r>
            <a:r>
              <a:rPr lang="en-US" sz="2800" dirty="0" smtClean="0">
                <a:solidFill>
                  <a:srgbClr val="0070C0"/>
                </a:solidFill>
              </a:rPr>
              <a:t>structured with an:</a:t>
            </a:r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The </a:t>
            </a:r>
            <a:r>
              <a:rPr lang="en-US" sz="2800" dirty="0">
                <a:solidFill>
                  <a:srgbClr val="0070C0"/>
                </a:solidFill>
              </a:rPr>
              <a:t>input </a:t>
            </a:r>
            <a:r>
              <a:rPr lang="en-US" sz="2800" dirty="0" smtClean="0">
                <a:solidFill>
                  <a:srgbClr val="0070C0"/>
                </a:solidFill>
              </a:rPr>
              <a:t>thread;  </a:t>
            </a:r>
            <a:r>
              <a:rPr lang="en-US" sz="2800" dirty="0"/>
              <a:t>reads data into an input buffer.   </a:t>
            </a:r>
            <a:endParaRPr lang="en-US" sz="2800" dirty="0" smtClean="0"/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The </a:t>
            </a:r>
            <a:r>
              <a:rPr lang="en-US" sz="2800" dirty="0">
                <a:solidFill>
                  <a:srgbClr val="0070C0"/>
                </a:solidFill>
              </a:rPr>
              <a:t>processing </a:t>
            </a:r>
            <a:r>
              <a:rPr lang="en-US" sz="2800" dirty="0" smtClean="0">
                <a:solidFill>
                  <a:srgbClr val="0070C0"/>
                </a:solidFill>
              </a:rPr>
              <a:t>thread;  </a:t>
            </a:r>
            <a:r>
              <a:rPr lang="en-US" sz="2800" dirty="0"/>
              <a:t>takes data out of the input buffer, processes them, and puts the results in  an  output buffer. </a:t>
            </a:r>
            <a:endParaRPr lang="en-US" sz="2800" dirty="0" smtClean="0"/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The </a:t>
            </a:r>
            <a:r>
              <a:rPr lang="en-US" sz="2800" dirty="0">
                <a:solidFill>
                  <a:srgbClr val="0070C0"/>
                </a:solidFill>
              </a:rPr>
              <a:t>output </a:t>
            </a:r>
            <a:r>
              <a:rPr lang="en-US" sz="2800" dirty="0" smtClean="0">
                <a:solidFill>
                  <a:srgbClr val="0070C0"/>
                </a:solidFill>
              </a:rPr>
              <a:t>thread; </a:t>
            </a:r>
            <a:r>
              <a:rPr lang="en-US" sz="2800" dirty="0"/>
              <a:t>writes these </a:t>
            </a:r>
            <a:r>
              <a:rPr lang="en-US" sz="2800" dirty="0" smtClean="0"/>
              <a:t>re­sults </a:t>
            </a:r>
            <a:r>
              <a:rPr lang="en-US" sz="2800" dirty="0"/>
              <a:t>back to disk.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0999" y="36871"/>
            <a:ext cx="8735961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Reasons to use threads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5373688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7374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Threads are lightweight </a:t>
            </a:r>
          </a:p>
        </p:txBody>
      </p:sp>
      <p:pic>
        <p:nvPicPr>
          <p:cNvPr id="19461" name="Picture 6" descr="D:\b\b4\IBM\02-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" y="533400"/>
            <a:ext cx="8550275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2899" y="2819400"/>
            <a:ext cx="83216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threads are  not as independent </a:t>
            </a:r>
            <a:r>
              <a:rPr lang="en-US" sz="2800" dirty="0"/>
              <a:t>as </a:t>
            </a:r>
            <a:r>
              <a:rPr lang="en-US" sz="2800" dirty="0" smtClean="0"/>
              <a:t>processes</a:t>
            </a:r>
            <a:r>
              <a:rPr lang="en-US" sz="2800" dirty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All threads have </a:t>
            </a:r>
            <a:r>
              <a:rPr lang="en-US" sz="2800" dirty="0" smtClean="0"/>
              <a:t>the </a:t>
            </a:r>
            <a:r>
              <a:rPr lang="en-US" sz="2800" dirty="0"/>
              <a:t>same address </a:t>
            </a:r>
            <a:r>
              <a:rPr lang="en-US" sz="2800" dirty="0" smtClean="0"/>
              <a:t>space</a:t>
            </a:r>
            <a:r>
              <a:rPr lang="en-US" sz="2800" dirty="0"/>
              <a:t>, </a:t>
            </a:r>
            <a:r>
              <a:rPr lang="en-US" sz="2800" dirty="0" smtClean="0"/>
              <a:t>and share global </a:t>
            </a:r>
            <a:r>
              <a:rPr lang="en-US" sz="2800" dirty="0"/>
              <a:t>variables.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one </a:t>
            </a:r>
            <a:r>
              <a:rPr lang="en-US" sz="2800" dirty="0"/>
              <a:t>thread can read,  write, or even  wipe out an­ other  thread's stack.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There </a:t>
            </a:r>
            <a:r>
              <a:rPr lang="en-US" sz="2800" dirty="0"/>
              <a:t>is no protection between threads because </a:t>
            </a:r>
            <a:endParaRPr lang="en-US" sz="2800" dirty="0" smtClean="0"/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 smtClean="0"/>
              <a:t>it </a:t>
            </a:r>
            <a:r>
              <a:rPr lang="en-US" sz="2800" dirty="0"/>
              <a:t>is </a:t>
            </a:r>
            <a:r>
              <a:rPr lang="en-US" sz="2800" dirty="0" smtClean="0"/>
              <a:t>im­possible ( why ?)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800" dirty="0" smtClean="0"/>
              <a:t>it </a:t>
            </a:r>
            <a:r>
              <a:rPr lang="en-US" sz="2800" dirty="0"/>
              <a:t>should not be  necessary. </a:t>
            </a:r>
            <a:r>
              <a:rPr lang="en-US" sz="2800" dirty="0" smtClean="0"/>
              <a:t>(Why 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95530" y="685800"/>
            <a:ext cx="8637076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Have </a:t>
            </a:r>
            <a:r>
              <a:rPr lang="en-US" sz="2800" dirty="0"/>
              <a:t>same </a:t>
            </a:r>
            <a:r>
              <a:rPr lang="en-US" sz="2800" dirty="0" smtClean="0"/>
              <a:t>states; </a:t>
            </a:r>
            <a:r>
              <a:rPr lang="en-US" sz="2800" dirty="0" smtClean="0">
                <a:solidFill>
                  <a:srgbClr val="0070C0"/>
                </a:solidFill>
              </a:rPr>
              <a:t>Running, Ready and Blocked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Share </a:t>
            </a:r>
            <a:r>
              <a:rPr lang="en-US" sz="2800" dirty="0"/>
              <a:t>the CPU time quantum allocated to their process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Have  their </a:t>
            </a:r>
            <a:r>
              <a:rPr lang="en-US" sz="2800" dirty="0"/>
              <a:t>own stacks </a:t>
            </a:r>
            <a:r>
              <a:rPr lang="en-US" sz="2800" dirty="0" smtClean="0"/>
              <a:t>; same </a:t>
            </a:r>
            <a:r>
              <a:rPr lang="en-US" sz="2800" dirty="0"/>
              <a:t>as processes</a:t>
            </a:r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Stacks </a:t>
            </a:r>
            <a:r>
              <a:rPr lang="en-US" sz="2800" dirty="0" smtClean="0"/>
              <a:t>contain: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/>
              <a:t>frames for (</a:t>
            </a:r>
            <a:r>
              <a:rPr lang="en-US" sz="2800" dirty="0" smtClean="0"/>
              <a:t>unreturned</a:t>
            </a:r>
            <a:r>
              <a:rPr lang="en-US" sz="2800" dirty="0"/>
              <a:t>) procedure calls</a:t>
            </a:r>
          </a:p>
          <a:p>
            <a:pPr marL="796925" lvl="2" indent="-339725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Local variables</a:t>
            </a:r>
          </a:p>
          <a:p>
            <a:pPr marL="796925" lvl="2" indent="-339725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Return address to use when procedure comes </a:t>
            </a:r>
            <a:r>
              <a:rPr lang="en-US" sz="2800" dirty="0" smtClean="0"/>
              <a:t>back, hence maintains the history of calling sequence.</a:t>
            </a:r>
          </a:p>
          <a:p>
            <a:pPr marL="0" lvl="1">
              <a:spcBef>
                <a:spcPct val="20000"/>
              </a:spcBef>
            </a:pPr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dirty="0" smtClean="0">
                <a:solidFill>
                  <a:srgbClr val="0070C0"/>
                </a:solidFill>
              </a:rPr>
              <a:t>xample</a:t>
            </a:r>
            <a:r>
              <a:rPr lang="en-US" sz="2800" dirty="0">
                <a:solidFill>
                  <a:srgbClr val="0070C0"/>
                </a:solidFill>
              </a:rPr>
              <a:t>, </a:t>
            </a:r>
            <a:r>
              <a:rPr lang="en-US" sz="2800" dirty="0"/>
              <a:t>if </a:t>
            </a:r>
            <a:r>
              <a:rPr lang="en-US" sz="2800" dirty="0" smtClean="0"/>
              <a:t>proce­dure </a:t>
            </a:r>
            <a:r>
              <a:rPr lang="en-US" sz="2800" dirty="0"/>
              <a:t>X calls procedure Y and  Y calls procedure Z, then </a:t>
            </a:r>
            <a:r>
              <a:rPr lang="en-US" sz="2800" dirty="0" smtClean="0"/>
              <a:t>while </a:t>
            </a:r>
            <a:r>
              <a:rPr lang="en-US" sz="2800" dirty="0"/>
              <a:t>Z is executing, </a:t>
            </a:r>
            <a:r>
              <a:rPr lang="en-US" sz="2800" dirty="0" smtClean="0"/>
              <a:t>the </a:t>
            </a:r>
            <a:r>
              <a:rPr lang="en-US" sz="2800" dirty="0"/>
              <a:t>frames for </a:t>
            </a:r>
            <a:r>
              <a:rPr lang="en-US" sz="2800" dirty="0" smtClean="0"/>
              <a:t>X and Y will </a:t>
            </a:r>
            <a:r>
              <a:rPr lang="en-US" sz="2800" dirty="0"/>
              <a:t>all be on the stack. </a:t>
            </a:r>
            <a:endParaRPr lang="en-US" sz="2800" dirty="0">
              <a:latin typeface="Arial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2068" y="36871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Threads are like processes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077" y="1005348"/>
            <a:ext cx="729615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2200" y="5318196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Each Thread has its own stack</a:t>
            </a:r>
            <a:endParaRPr lang="en-US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22786" y="206477"/>
            <a:ext cx="788273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Threads are like processes</a:t>
            </a:r>
          </a:p>
        </p:txBody>
      </p:sp>
    </p:spTree>
    <p:extLst>
      <p:ext uri="{BB962C8B-B14F-4D97-AF65-F5344CB8AC3E}">
        <p14:creationId xmlns:p14="http://schemas.microsoft.com/office/powerpoint/2010/main" xmlns="" val="74187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609599" y="628498"/>
            <a:ext cx="8366125" cy="577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Execution start </a:t>
            </a:r>
            <a:r>
              <a:rPr lang="en-US" sz="2800" dirty="0"/>
              <a:t>with one thread in a </a:t>
            </a:r>
            <a:r>
              <a:rPr lang="en-US" sz="2800" dirty="0" smtClean="0"/>
              <a:t>process that creates new threads</a:t>
            </a:r>
            <a:endParaRPr lang="en-US" sz="2800" dirty="0"/>
          </a:p>
          <a:p>
            <a:pPr marL="373063" indent="-37306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Thread contains (id, registers, attributes)</a:t>
            </a:r>
          </a:p>
          <a:p>
            <a:pPr marL="373063" indent="-37306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Use library call to </a:t>
            </a:r>
            <a:r>
              <a:rPr lang="en-US" sz="2800" dirty="0" smtClean="0"/>
              <a:t>create, and manage new threads. </a:t>
            </a:r>
            <a:r>
              <a:rPr lang="en-US" sz="2800" dirty="0" err="1" smtClean="0">
                <a:solidFill>
                  <a:srgbClr val="0070C0"/>
                </a:solidFill>
              </a:rPr>
              <a:t>Thread_create</a:t>
            </a:r>
            <a:r>
              <a:rPr lang="en-US" sz="2800" dirty="0" smtClean="0"/>
              <a:t> takes parameter </a:t>
            </a:r>
            <a:r>
              <a:rPr lang="en-US" sz="2800" dirty="0"/>
              <a:t>indicating what procedure to </a:t>
            </a:r>
            <a:r>
              <a:rPr lang="en-US" sz="2800" dirty="0" smtClean="0"/>
              <a:t>run and returns thread identifier/name</a:t>
            </a:r>
            <a:endParaRPr lang="en-US" sz="2800" dirty="0"/>
          </a:p>
          <a:p>
            <a:pPr marL="398463" lvl="1" algn="l">
              <a:spcBef>
                <a:spcPct val="20000"/>
              </a:spcBef>
            </a:pPr>
            <a:r>
              <a:rPr lang="en-US" sz="2800" dirty="0">
                <a:solidFill>
                  <a:srgbClr val="0070C0"/>
                </a:solidFill>
              </a:rPr>
              <a:t>Thread_exit</a:t>
            </a:r>
            <a:r>
              <a:rPr lang="en-US" sz="2800" dirty="0"/>
              <a:t> causes thread to exit and disappear </a:t>
            </a:r>
            <a:r>
              <a:rPr lang="en-US" sz="2800" dirty="0" smtClean="0"/>
              <a:t> (no longer schedulable)</a:t>
            </a:r>
            <a:endParaRPr lang="en-US" sz="2800" dirty="0"/>
          </a:p>
          <a:p>
            <a:pPr marL="398463" lvl="1" algn="l">
              <a:spcBef>
                <a:spcPct val="20000"/>
              </a:spcBef>
            </a:pPr>
            <a:r>
              <a:rPr lang="en-US" sz="2800" dirty="0" err="1">
                <a:solidFill>
                  <a:srgbClr val="0070C0"/>
                </a:solidFill>
              </a:rPr>
              <a:t>Thread_join</a:t>
            </a:r>
            <a:r>
              <a:rPr lang="en-US" sz="2800" dirty="0"/>
              <a:t> </a:t>
            </a:r>
            <a:r>
              <a:rPr lang="en-US" sz="2800" dirty="0" smtClean="0"/>
              <a:t> causes thread to block </a:t>
            </a:r>
            <a:r>
              <a:rPr lang="en-US" sz="2800" dirty="0"/>
              <a:t>until another thread finishes its work</a:t>
            </a:r>
          </a:p>
          <a:p>
            <a:pPr marL="398463" lvl="1"/>
            <a:r>
              <a:rPr lang="en-US" sz="2800" dirty="0" smtClean="0">
                <a:solidFill>
                  <a:srgbClr val="0070C0"/>
                </a:solidFill>
              </a:rPr>
              <a:t>Thread_yield </a:t>
            </a:r>
            <a:r>
              <a:rPr lang="en-US" sz="2800" dirty="0"/>
              <a:t>volun­tarily </a:t>
            </a:r>
            <a:r>
              <a:rPr lang="en-US" sz="2800" dirty="0" smtClean="0"/>
              <a:t> give </a:t>
            </a:r>
            <a:r>
              <a:rPr lang="en-US" sz="2800" dirty="0"/>
              <a:t>up the CPU to let another thread run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211394" y="58994"/>
            <a:ext cx="891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How do threads work?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138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760259" y="3738397"/>
            <a:ext cx="7010400" cy="47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Pthreads are IEEE </a:t>
            </a:r>
            <a:r>
              <a:rPr lang="en-US" sz="2400" dirty="0" smtClean="0">
                <a:latin typeface="Arial" charset="0"/>
              </a:rPr>
              <a:t>UNIX </a:t>
            </a:r>
            <a:r>
              <a:rPr lang="en-US" sz="2400" dirty="0">
                <a:latin typeface="Arial" charset="0"/>
              </a:rPr>
              <a:t>standard library calls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04800" y="2286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POSIX Threads (Pthreads)</a:t>
            </a:r>
          </a:p>
        </p:txBody>
      </p:sp>
      <p:pic>
        <p:nvPicPr>
          <p:cNvPr id="54277" name="Picture 6" descr="D:\b\b4\IBM\02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764222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836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 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A Pthreads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example  “Hello, world”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1350963" y="5008563"/>
            <a:ext cx="11318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/>
              <a:t>. . .</a:t>
            </a:r>
          </a:p>
        </p:txBody>
      </p:sp>
      <p:pic>
        <p:nvPicPr>
          <p:cNvPr id="56326" name="Picture 7" descr="D:\b\b4\IBM\02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6789584" cy="582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505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463876" y="5060295"/>
            <a:ext cx="7162800" cy="142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Implementation of threads in user space. </a:t>
            </a: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>
                <a:latin typeface="Arial" charset="0"/>
              </a:rPr>
              <a:t>Implementation of threads in </a:t>
            </a:r>
            <a:r>
              <a:rPr lang="en-US" sz="2400" dirty="0" smtClean="0">
                <a:latin typeface="Arial" charset="0"/>
              </a:rPr>
              <a:t>kernel space</a:t>
            </a:r>
            <a:r>
              <a:rPr lang="en-US" sz="2400" dirty="0">
                <a:latin typeface="Arial" charset="0"/>
              </a:rPr>
              <a:t>. </a:t>
            </a:r>
          </a:p>
          <a:p>
            <a:pPr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      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</a:rPr>
              <a:t>Choice is moderately Controversial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228600" y="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Threads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58373" name="Picture 6" descr="D:\b\b4\IBM\02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118" y="685800"/>
            <a:ext cx="8143764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4537075"/>
            <a:ext cx="5208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(a)					(b)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9063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83368" y="142568"/>
            <a:ext cx="85772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Implementing Threads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in user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3368" y="828368"/>
            <a:ext cx="87082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Can be implemented on an operating system that does not support threads.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threads are implemented by a library procedures called </a:t>
            </a:r>
            <a:r>
              <a:rPr lang="en-US" sz="2800" dirty="0" smtClean="0"/>
              <a:t>Run </a:t>
            </a:r>
            <a:r>
              <a:rPr lang="en-US" sz="2800" dirty="0"/>
              <a:t>T</a:t>
            </a:r>
            <a:r>
              <a:rPr lang="en-US" sz="2800" dirty="0" smtClean="0"/>
              <a:t>ime </a:t>
            </a:r>
            <a:r>
              <a:rPr lang="en-US" sz="2800" dirty="0"/>
              <a:t>L</a:t>
            </a:r>
            <a:r>
              <a:rPr lang="en-US" sz="2800" dirty="0" smtClean="0"/>
              <a:t>ibrary. (RTL)</a:t>
            </a:r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Example:</a:t>
            </a:r>
            <a:r>
              <a:rPr lang="en-US" sz="2800" dirty="0" smtClean="0"/>
              <a:t>  pthread_create</a:t>
            </a:r>
            <a:r>
              <a:rPr lang="en-US" sz="2800" dirty="0"/>
              <a:t>, pthread_exit, pthread_join, and pthread_yield,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Process </a:t>
            </a:r>
            <a:r>
              <a:rPr lang="en-US" sz="2800" dirty="0"/>
              <a:t>needs its own private </a:t>
            </a:r>
            <a:r>
              <a:rPr lang="en-US" sz="2800" dirty="0" smtClean="0"/>
              <a:t>Thread-table</a:t>
            </a:r>
            <a:r>
              <a:rPr lang="en-US" sz="2800" dirty="0"/>
              <a:t>, contains thread's program counter, stack pointer, registers, state, and </a:t>
            </a:r>
            <a:r>
              <a:rPr lang="en-US" sz="2800" dirty="0" smtClean="0"/>
              <a:t>so</a:t>
            </a:r>
            <a:r>
              <a:rPr lang="en-US" sz="2800" dirty="0"/>
              <a:t>.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Information used and managed  </a:t>
            </a:r>
            <a:r>
              <a:rPr lang="en-US" sz="2800" dirty="0"/>
              <a:t>by </a:t>
            </a:r>
            <a:r>
              <a:rPr lang="en-US" sz="2800" dirty="0" smtClean="0"/>
              <a:t>RTL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Context switching takes places either a thread execute </a:t>
            </a:r>
            <a:r>
              <a:rPr lang="en-US" sz="2800" dirty="0" smtClean="0">
                <a:solidFill>
                  <a:srgbClr val="0070C0"/>
                </a:solidFill>
              </a:rPr>
              <a:t>thread_exit </a:t>
            </a:r>
            <a:r>
              <a:rPr lang="en-US" sz="2800" dirty="0" smtClean="0"/>
              <a:t>or call </a:t>
            </a:r>
            <a:r>
              <a:rPr lang="en-US" sz="2800" dirty="0">
                <a:solidFill>
                  <a:srgbClr val="0070C0"/>
                </a:solidFill>
              </a:rPr>
              <a:t>thread_yield</a:t>
            </a:r>
          </a:p>
        </p:txBody>
      </p:sp>
    </p:spTree>
    <p:extLst>
      <p:ext uri="{BB962C8B-B14F-4D97-AF65-F5344CB8AC3E}">
        <p14:creationId xmlns:p14="http://schemas.microsoft.com/office/powerpoint/2010/main" xmlns="" val="2680899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549531" y="856841"/>
            <a:ext cx="8010525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If thread blocks, </a:t>
            </a:r>
            <a:r>
              <a:rPr lang="en-US" sz="2800" dirty="0" smtClean="0"/>
              <a:t>and control is still </a:t>
            </a:r>
            <a:r>
              <a:rPr lang="en-US" sz="28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8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etained</a:t>
            </a:r>
            <a:r>
              <a:rPr lang="en-US" sz="2800" dirty="0" smtClean="0"/>
              <a:t> by RTL and not transferred to the kernel then RTL saves </a:t>
            </a:r>
            <a:r>
              <a:rPr lang="en-US" sz="2800" dirty="0"/>
              <a:t>thread info in table and </a:t>
            </a:r>
            <a:r>
              <a:rPr lang="en-US" sz="2800" dirty="0" smtClean="0"/>
              <a:t>picks up new </a:t>
            </a:r>
            <a:r>
              <a:rPr lang="en-US" sz="2800" dirty="0"/>
              <a:t>thread to run.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State saving </a:t>
            </a:r>
            <a:r>
              <a:rPr lang="en-US" sz="2800" dirty="0"/>
              <a:t>and scheduling are invoked faster then kernel call (no trap, no cache </a:t>
            </a:r>
            <a:r>
              <a:rPr lang="en-US" sz="2800" dirty="0" smtClean="0"/>
              <a:t>flush) change </a:t>
            </a:r>
            <a:r>
              <a:rPr lang="en-US" sz="2800" dirty="0"/>
              <a:t>of state is managed by </a:t>
            </a:r>
            <a:r>
              <a:rPr lang="en-US" sz="2800" dirty="0" smtClean="0"/>
              <a:t>RTS: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As </a:t>
            </a:r>
            <a:r>
              <a:rPr lang="en-US" sz="2800" dirty="0"/>
              <a:t>soon as the stack pointer and program counter have been switched, the new thread comes to life again </a:t>
            </a:r>
            <a:r>
              <a:rPr lang="en-US" sz="2800" dirty="0" smtClean="0"/>
              <a:t>automat­ically</a:t>
            </a:r>
            <a:r>
              <a:rPr lang="en-US" sz="2800" dirty="0"/>
              <a:t>. </a:t>
            </a:r>
            <a:endParaRPr lang="en-US" sz="2800" dirty="0" smtClean="0"/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each process </a:t>
            </a:r>
            <a:r>
              <a:rPr lang="en-US" sz="2800" dirty="0" smtClean="0"/>
              <a:t>can </a:t>
            </a:r>
            <a:r>
              <a:rPr lang="en-US" sz="2800" dirty="0"/>
              <a:t>have its own customized scheduling algorithm</a:t>
            </a:r>
            <a:endParaRPr lang="en-US" sz="2800" dirty="0" smtClean="0"/>
          </a:p>
          <a:p>
            <a:pPr algn="l"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283368" y="142568"/>
            <a:ext cx="85772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Advantages of implementing Threads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in user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945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152401" y="685800"/>
            <a:ext cx="8686800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Retained</a:t>
            </a:r>
            <a:r>
              <a:rPr lang="en-US" sz="2800" dirty="0"/>
              <a:t> </a:t>
            </a:r>
            <a:r>
              <a:rPr lang="en-US" sz="2800" dirty="0" smtClean="0"/>
              <a:t>: Can’t </a:t>
            </a:r>
            <a:r>
              <a:rPr lang="en-US" sz="2800" dirty="0"/>
              <a:t>let </a:t>
            </a:r>
            <a:r>
              <a:rPr lang="en-US" sz="2800" dirty="0" smtClean="0"/>
              <a:t>a thread to execute </a:t>
            </a:r>
            <a:r>
              <a:rPr lang="en-US" sz="2800" dirty="0"/>
              <a:t>system call which </a:t>
            </a:r>
            <a:r>
              <a:rPr lang="en-US" sz="2800" dirty="0" smtClean="0"/>
              <a:t>will trap to kernel who will </a:t>
            </a:r>
            <a:r>
              <a:rPr lang="en-US" sz="2800" dirty="0"/>
              <a:t>block </a:t>
            </a:r>
            <a:r>
              <a:rPr lang="en-US" sz="2800" dirty="0" smtClean="0"/>
              <a:t>the process and hence all </a:t>
            </a:r>
            <a:r>
              <a:rPr lang="en-US" sz="2800" dirty="0"/>
              <a:t>of the </a:t>
            </a:r>
            <a:r>
              <a:rPr lang="en-US" sz="2800" dirty="0" smtClean="0"/>
              <a:t>threads within the process.</a:t>
            </a:r>
            <a:endParaRPr lang="en-US" sz="2800" dirty="0"/>
          </a:p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No elegant solution</a:t>
            </a:r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dirty="0" smtClean="0"/>
              <a:t>Requires changes in the system </a:t>
            </a:r>
            <a:r>
              <a:rPr lang="en-US" sz="2800" dirty="0"/>
              <a:t>library to avoid blocking </a:t>
            </a:r>
            <a:r>
              <a:rPr lang="en-US" sz="2800" dirty="0" smtClean="0"/>
              <a:t>calls ( e.g. keep reading keyboard until the data is typed in)</a:t>
            </a:r>
            <a:endParaRPr lang="en-US" sz="2800" dirty="0"/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dirty="0"/>
              <a:t>Could use select system calls. </a:t>
            </a:r>
            <a:r>
              <a:rPr lang="en-US" sz="2800" dirty="0" smtClean="0"/>
              <a:t>( </a:t>
            </a:r>
            <a:r>
              <a:rPr lang="en-US" sz="2800" dirty="0" smtClean="0">
                <a:solidFill>
                  <a:srgbClr val="0070C0"/>
                </a:solidFill>
              </a:rPr>
              <a:t>UNIX</a:t>
            </a:r>
            <a:r>
              <a:rPr lang="en-US" sz="2800" dirty="0" smtClean="0"/>
              <a:t> code </a:t>
            </a:r>
            <a:r>
              <a:rPr lang="en-US" sz="2800" dirty="0"/>
              <a:t>placed around system call to do the checking </a:t>
            </a:r>
            <a:r>
              <a:rPr lang="en-US" sz="2800" dirty="0" smtClean="0"/>
              <a:t>weather the system call is safe or not! is </a:t>
            </a:r>
            <a:r>
              <a:rPr lang="en-US" sz="2800" dirty="0"/>
              <a:t>called a jacket or wrapper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Difficulty of implementing Threads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in user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6619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04800" y="914400"/>
            <a:ext cx="8534400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Threads </a:t>
            </a:r>
            <a:r>
              <a:rPr lang="en-US" sz="2800" dirty="0"/>
              <a:t>don’t voluntarily give up CPU</a:t>
            </a:r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Could interrupt periodically to give control to run time </a:t>
            </a:r>
            <a:r>
              <a:rPr lang="en-US" sz="2800" dirty="0" smtClean="0"/>
              <a:t>system using clock timer.</a:t>
            </a:r>
            <a:endParaRPr lang="en-US" sz="2800" dirty="0"/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clock timer is very inefficient if repeated periodically and secondly it my clash with the clock timer requested by the process. Hence overhead </a:t>
            </a:r>
            <a:r>
              <a:rPr lang="en-US" sz="2800" dirty="0"/>
              <a:t>of this solution is a problem</a:t>
            </a:r>
            <a:r>
              <a:rPr lang="en-US" sz="2800" dirty="0" smtClean="0"/>
              <a:t>…..</a:t>
            </a:r>
            <a:endParaRPr lang="en-US" sz="2800" dirty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Page fault by a thread blocks the process hence all threads.</a:t>
            </a:r>
            <a:endParaRPr lang="en-US" sz="2800" dirty="0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76200" y="2286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Disadvantages; implementing Threads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in user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5331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52400" y="609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In addition to process </a:t>
            </a:r>
            <a:r>
              <a:rPr lang="en-US" sz="2800" dirty="0" smtClean="0"/>
              <a:t>table, kernel </a:t>
            </a:r>
            <a:r>
              <a:rPr lang="en-US" sz="2800" dirty="0"/>
              <a:t>maintains </a:t>
            </a:r>
            <a:r>
              <a:rPr lang="en-US" sz="2800" dirty="0" smtClean="0"/>
              <a:t>thread-table, to </a:t>
            </a:r>
            <a:r>
              <a:rPr lang="en-US" sz="2800" dirty="0"/>
              <a:t>keep track of all the threads in the system. </a:t>
            </a:r>
            <a:endParaRPr lang="en-US" sz="2800" dirty="0" smtClean="0"/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create a new or destroy </a:t>
            </a:r>
            <a:r>
              <a:rPr lang="en-US" sz="2800" dirty="0" smtClean="0"/>
              <a:t>existing thread, it </a:t>
            </a:r>
            <a:r>
              <a:rPr lang="en-US" sz="2800" dirty="0"/>
              <a:t>makes a kernel call, which </a:t>
            </a:r>
            <a:r>
              <a:rPr lang="en-US" sz="2800" dirty="0" smtClean="0"/>
              <a:t>does </a:t>
            </a:r>
            <a:r>
              <a:rPr lang="en-US" sz="2800" dirty="0"/>
              <a:t>the creation or destruction by updating the kernel thread table</a:t>
            </a:r>
            <a:r>
              <a:rPr lang="en-US" sz="2800" dirty="0" smtClean="0"/>
              <a:t>.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All calls that might block a thread are implemented as system </a:t>
            </a:r>
            <a:r>
              <a:rPr lang="en-US" sz="2800" dirty="0" smtClean="0"/>
              <a:t>calls.</a:t>
            </a:r>
            <a:endParaRPr lang="en-US" sz="2800" dirty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If thread blocks, kernel just picks another one</a:t>
            </a:r>
          </a:p>
          <a:p>
            <a:pPr marL="0" lvl="1">
              <a:spcBef>
                <a:spcPct val="20000"/>
              </a:spcBef>
            </a:pPr>
            <a:r>
              <a:rPr lang="en-US" sz="2800" dirty="0"/>
              <a:t>	Not necessarily from same process!</a:t>
            </a:r>
            <a:endParaRPr lang="en-US" sz="2400" dirty="0">
              <a:latin typeface="Arial" charset="0"/>
            </a:endParaRP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save time recycling of threads is possible</a:t>
            </a:r>
            <a:r>
              <a:rPr lang="en-US" sz="2800" dirty="0" smtClean="0"/>
              <a:t>.</a:t>
            </a:r>
          </a:p>
          <a:p>
            <a:pPr marL="280988" indent="-280988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Expensive </a:t>
            </a:r>
            <a:r>
              <a:rPr lang="en-US" sz="2800" dirty="0">
                <a:solidFill>
                  <a:srgbClr val="FF0000"/>
                </a:solidFill>
              </a:rPr>
              <a:t>to manage the threads in the kernel and takes valuable kernel space</a:t>
            </a:r>
          </a:p>
          <a:p>
            <a:pPr marL="280988" indent="-280988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Implementing threads in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kernel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503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1386</Words>
  <Application>Microsoft Office PowerPoint</Application>
  <PresentationFormat>On-screen Show (4:3)</PresentationFormat>
  <Paragraphs>177</Paragraphs>
  <Slides>22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122</cp:revision>
  <dcterms:created xsi:type="dcterms:W3CDTF">2013-04-13T15:04:21Z</dcterms:created>
  <dcterms:modified xsi:type="dcterms:W3CDTF">2013-05-07T11:32:49Z</dcterms:modified>
</cp:coreProperties>
</file>