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83" r:id="rId2"/>
    <p:sldId id="285" r:id="rId3"/>
    <p:sldId id="286" r:id="rId4"/>
    <p:sldId id="287" r:id="rId5"/>
    <p:sldId id="288" r:id="rId6"/>
    <p:sldId id="303" r:id="rId7"/>
    <p:sldId id="304" r:id="rId8"/>
    <p:sldId id="305" r:id="rId9"/>
    <p:sldId id="306" r:id="rId10"/>
    <p:sldId id="307" r:id="rId11"/>
    <p:sldId id="289" r:id="rId12"/>
    <p:sldId id="314" r:id="rId13"/>
    <p:sldId id="308" r:id="rId14"/>
    <p:sldId id="309" r:id="rId15"/>
    <p:sldId id="310" r:id="rId16"/>
    <p:sldId id="311" r:id="rId17"/>
    <p:sldId id="290" r:id="rId18"/>
    <p:sldId id="291" r:id="rId19"/>
    <p:sldId id="292" r:id="rId20"/>
    <p:sldId id="293" r:id="rId21"/>
    <p:sldId id="294" r:id="rId22"/>
    <p:sldId id="312" r:id="rId23"/>
    <p:sldId id="313" r:id="rId24"/>
    <p:sldId id="295"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576"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0580992-04FD-4E46-BAEC-98DE5E654300}" type="datetimeFigureOut">
              <a:rPr lang="en-US" smtClean="0"/>
              <a:pPr/>
              <a:t>5/4/2013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226552-049B-4BC6-8DA9-C972F7D73645}" type="slidenum">
              <a:rPr lang="en-US" smtClean="0"/>
              <a:pPr/>
              <a:t>‹#›</a:t>
            </a:fld>
            <a:endParaRPr lang="en-US"/>
          </a:p>
        </p:txBody>
      </p:sp>
    </p:spTree>
    <p:extLst>
      <p:ext uri="{BB962C8B-B14F-4D97-AF65-F5344CB8AC3E}">
        <p14:creationId xmlns="" xmlns:p14="http://schemas.microsoft.com/office/powerpoint/2010/main" val="3444313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026"/>
          <p:cNvSpPr>
            <a:spLocks noChangeArrowheads="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nchor="b"/>
          <a:lstStyle/>
          <a:p>
            <a:pPr algn="r"/>
            <a:fld id="{72F4664C-E71E-4DDD-A996-6817D6BD952D}" type="slidenum">
              <a:rPr lang="en-US" sz="1200">
                <a:latin typeface="Arial" charset="0"/>
              </a:rPr>
              <a:pPr algn="r"/>
              <a:t>1</a:t>
            </a:fld>
            <a:endParaRPr lang="en-US" sz="1200">
              <a:latin typeface="Arial" charset="0"/>
            </a:endParaRPr>
          </a:p>
        </p:txBody>
      </p:sp>
      <p:sp>
        <p:nvSpPr>
          <p:cNvPr id="16387" name="Rectangle 1027"/>
          <p:cNvSpPr>
            <a:spLocks noGrp="1" noRot="1" noChangeAspect="1" noChangeArrowheads="1" noTextEdit="1"/>
          </p:cNvSpPr>
          <p:nvPr>
            <p:ph type="sldImg"/>
          </p:nvPr>
        </p:nvSpPr>
        <p:spPr>
          <a:ln cap="flat"/>
        </p:spPr>
      </p:sp>
      <p:sp>
        <p:nvSpPr>
          <p:cNvPr id="16388" name="Rectangle 1028"/>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smtClean="0">
              <a:latin typeface="Arial" charset="0"/>
              <a:ea typeface="ＭＳ Ｐゴシック" pitchFamily="-108"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a:ln cap="flat"/>
        </p:spPr>
      </p:sp>
      <p:sp>
        <p:nvSpPr>
          <p:cNvPr id="116739" name="Rectangle 3"/>
          <p:cNvSpPr>
            <a:spLocks noGrp="1" noChangeArrowheads="1"/>
          </p:cNvSpPr>
          <p:nvPr>
            <p:ph type="body" idx="1"/>
          </p:nvPr>
        </p:nvSpPr>
        <p:spPr>
          <a:noFill/>
          <a:ln/>
        </p:spPr>
        <p:txBody>
          <a:bodyPr/>
          <a:lstStyle/>
          <a:p>
            <a:endParaRPr lang="en-US" smtClean="0">
              <a:latin typeface="Arial" charset="0"/>
              <a:ea typeface="ＭＳ Ｐゴシック" pitchFamily="-105"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ln cap="flat"/>
        </p:spPr>
      </p:sp>
      <p:sp>
        <p:nvSpPr>
          <p:cNvPr id="117763" name="Rectangle 3"/>
          <p:cNvSpPr>
            <a:spLocks noGrp="1" noChangeArrowheads="1"/>
          </p:cNvSpPr>
          <p:nvPr>
            <p:ph type="body" idx="1"/>
          </p:nvPr>
        </p:nvSpPr>
        <p:spPr>
          <a:noFill/>
          <a:ln/>
        </p:spPr>
        <p:txBody>
          <a:bodyPr/>
          <a:lstStyle/>
          <a:p>
            <a:endParaRPr lang="en-US" smtClean="0">
              <a:latin typeface="Arial" charset="0"/>
              <a:ea typeface="ＭＳ Ｐゴシック" pitchFamily="-105"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a:ln cap="flat"/>
        </p:spPr>
      </p:sp>
      <p:sp>
        <p:nvSpPr>
          <p:cNvPr id="118787" name="Rectangle 3"/>
          <p:cNvSpPr>
            <a:spLocks noGrp="1" noChangeArrowheads="1"/>
          </p:cNvSpPr>
          <p:nvPr>
            <p:ph type="body" idx="1"/>
          </p:nvPr>
        </p:nvSpPr>
        <p:spPr>
          <a:noFill/>
          <a:ln/>
        </p:spPr>
        <p:txBody>
          <a:bodyPr/>
          <a:lstStyle/>
          <a:p>
            <a:endParaRPr lang="en-US" smtClean="0">
              <a:latin typeface="Arial" charset="0"/>
              <a:ea typeface="ＭＳ Ｐゴシック" pitchFamily="-105"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a:ln cap="flat"/>
        </p:spPr>
      </p:sp>
      <p:sp>
        <p:nvSpPr>
          <p:cNvPr id="118787" name="Rectangle 3"/>
          <p:cNvSpPr>
            <a:spLocks noGrp="1" noChangeArrowheads="1"/>
          </p:cNvSpPr>
          <p:nvPr>
            <p:ph type="body" idx="1"/>
          </p:nvPr>
        </p:nvSpPr>
        <p:spPr>
          <a:noFill/>
          <a:ln/>
        </p:spPr>
        <p:txBody>
          <a:bodyPr/>
          <a:lstStyle/>
          <a:p>
            <a:endParaRPr lang="en-US" smtClean="0">
              <a:latin typeface="Arial" charset="0"/>
              <a:ea typeface="ＭＳ Ｐゴシック" pitchFamily="-105"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a:ln cap="flat"/>
        </p:spPr>
      </p:sp>
      <p:sp>
        <p:nvSpPr>
          <p:cNvPr id="118787" name="Rectangle 3"/>
          <p:cNvSpPr>
            <a:spLocks noGrp="1" noChangeArrowheads="1"/>
          </p:cNvSpPr>
          <p:nvPr>
            <p:ph type="body" idx="1"/>
          </p:nvPr>
        </p:nvSpPr>
        <p:spPr>
          <a:noFill/>
          <a:ln/>
        </p:spPr>
        <p:txBody>
          <a:bodyPr/>
          <a:lstStyle/>
          <a:p>
            <a:endParaRPr lang="en-US" smtClean="0">
              <a:latin typeface="Arial" charset="0"/>
              <a:ea typeface="ＭＳ Ｐゴシック" pitchFamily="-105"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a:ln cap="flat"/>
        </p:spPr>
      </p:sp>
      <p:sp>
        <p:nvSpPr>
          <p:cNvPr id="118787" name="Rectangle 3"/>
          <p:cNvSpPr>
            <a:spLocks noGrp="1" noChangeArrowheads="1"/>
          </p:cNvSpPr>
          <p:nvPr>
            <p:ph type="body" idx="1"/>
          </p:nvPr>
        </p:nvSpPr>
        <p:spPr>
          <a:noFill/>
          <a:ln/>
        </p:spPr>
        <p:txBody>
          <a:bodyPr/>
          <a:lstStyle/>
          <a:p>
            <a:endParaRPr lang="en-US" smtClean="0">
              <a:latin typeface="Arial" charset="0"/>
              <a:ea typeface="ＭＳ Ｐゴシック" pitchFamily="-105"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a:ln cap="flat"/>
        </p:spPr>
      </p:sp>
      <p:sp>
        <p:nvSpPr>
          <p:cNvPr id="118787" name="Rectangle 3"/>
          <p:cNvSpPr>
            <a:spLocks noGrp="1" noChangeArrowheads="1"/>
          </p:cNvSpPr>
          <p:nvPr>
            <p:ph type="body" idx="1"/>
          </p:nvPr>
        </p:nvSpPr>
        <p:spPr>
          <a:noFill/>
          <a:ln/>
        </p:spPr>
        <p:txBody>
          <a:bodyPr/>
          <a:lstStyle/>
          <a:p>
            <a:endParaRPr lang="en-US" smtClean="0">
              <a:latin typeface="Arial" charset="0"/>
              <a:ea typeface="ＭＳ Ｐゴシック" pitchFamily="-105"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a:ln cap="flat"/>
        </p:spPr>
      </p:sp>
      <p:sp>
        <p:nvSpPr>
          <p:cNvPr id="118787" name="Rectangle 3"/>
          <p:cNvSpPr>
            <a:spLocks noGrp="1" noChangeArrowheads="1"/>
          </p:cNvSpPr>
          <p:nvPr>
            <p:ph type="body" idx="1"/>
          </p:nvPr>
        </p:nvSpPr>
        <p:spPr>
          <a:noFill/>
          <a:ln/>
        </p:spPr>
        <p:txBody>
          <a:bodyPr/>
          <a:lstStyle/>
          <a:p>
            <a:endParaRPr lang="en-US" smtClean="0">
              <a:latin typeface="Arial" charset="0"/>
              <a:ea typeface="ＭＳ Ｐゴシック" pitchFamily="-105"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ln cap="flat"/>
        </p:spPr>
      </p:sp>
      <p:sp>
        <p:nvSpPr>
          <p:cNvPr id="119811" name="Rectangle 3"/>
          <p:cNvSpPr>
            <a:spLocks noGrp="1" noChangeArrowheads="1"/>
          </p:cNvSpPr>
          <p:nvPr>
            <p:ph type="body" idx="1"/>
          </p:nvPr>
        </p:nvSpPr>
        <p:spPr>
          <a:noFill/>
          <a:ln/>
        </p:spPr>
        <p:txBody>
          <a:bodyPr/>
          <a:lstStyle/>
          <a:p>
            <a:endParaRPr lang="en-US" smtClean="0">
              <a:latin typeface="Arial" charset="0"/>
              <a:ea typeface="ＭＳ Ｐゴシック" pitchFamily="-105"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ln cap="flat"/>
        </p:spPr>
      </p:sp>
      <p:sp>
        <p:nvSpPr>
          <p:cNvPr id="119811" name="Rectangle 3"/>
          <p:cNvSpPr>
            <a:spLocks noGrp="1" noChangeArrowheads="1"/>
          </p:cNvSpPr>
          <p:nvPr>
            <p:ph type="body" idx="1"/>
          </p:nvPr>
        </p:nvSpPr>
        <p:spPr>
          <a:noFill/>
          <a:ln/>
        </p:spPr>
        <p:txBody>
          <a:bodyPr/>
          <a:lstStyle/>
          <a:p>
            <a:endParaRPr lang="en-US" smtClean="0">
              <a:latin typeface="Arial" charset="0"/>
              <a:ea typeface="ＭＳ Ｐゴシック" pitchFamily="-105"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ln cap="flat"/>
        </p:spPr>
      </p:sp>
      <p:sp>
        <p:nvSpPr>
          <p:cNvPr id="119811" name="Rectangle 3"/>
          <p:cNvSpPr>
            <a:spLocks noGrp="1" noChangeArrowheads="1"/>
          </p:cNvSpPr>
          <p:nvPr>
            <p:ph type="body" idx="1"/>
          </p:nvPr>
        </p:nvSpPr>
        <p:spPr>
          <a:noFill/>
          <a:ln/>
        </p:spPr>
        <p:txBody>
          <a:bodyPr/>
          <a:lstStyle/>
          <a:p>
            <a:endParaRPr lang="en-US" smtClean="0">
              <a:latin typeface="Arial" charset="0"/>
              <a:ea typeface="ＭＳ Ｐゴシック" pitchFamily="-105"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ln cap="flat"/>
        </p:spPr>
      </p:sp>
      <p:sp>
        <p:nvSpPr>
          <p:cNvPr id="119811" name="Rectangle 3"/>
          <p:cNvSpPr>
            <a:spLocks noGrp="1" noChangeArrowheads="1"/>
          </p:cNvSpPr>
          <p:nvPr>
            <p:ph type="body" idx="1"/>
          </p:nvPr>
        </p:nvSpPr>
        <p:spPr>
          <a:noFill/>
          <a:ln/>
        </p:spPr>
        <p:txBody>
          <a:bodyPr/>
          <a:lstStyle/>
          <a:p>
            <a:endParaRPr lang="en-US" smtClean="0">
              <a:latin typeface="Arial" charset="0"/>
              <a:ea typeface="ＭＳ Ｐゴシック" pitchFamily="-105"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ln cap="flat"/>
        </p:spPr>
      </p:sp>
      <p:sp>
        <p:nvSpPr>
          <p:cNvPr id="119811" name="Rectangle 3"/>
          <p:cNvSpPr>
            <a:spLocks noGrp="1" noChangeArrowheads="1"/>
          </p:cNvSpPr>
          <p:nvPr>
            <p:ph type="body" idx="1"/>
          </p:nvPr>
        </p:nvSpPr>
        <p:spPr>
          <a:noFill/>
          <a:ln/>
        </p:spPr>
        <p:txBody>
          <a:bodyPr/>
          <a:lstStyle/>
          <a:p>
            <a:endParaRPr lang="en-US" smtClean="0">
              <a:latin typeface="Arial" charset="0"/>
              <a:ea typeface="ＭＳ Ｐゴシック" pitchFamily="-105"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ln cap="flat"/>
        </p:spPr>
      </p:sp>
      <p:sp>
        <p:nvSpPr>
          <p:cNvPr id="119811" name="Rectangle 3"/>
          <p:cNvSpPr>
            <a:spLocks noGrp="1" noChangeArrowheads="1"/>
          </p:cNvSpPr>
          <p:nvPr>
            <p:ph type="body" idx="1"/>
          </p:nvPr>
        </p:nvSpPr>
        <p:spPr>
          <a:noFill/>
          <a:ln/>
        </p:spPr>
        <p:txBody>
          <a:bodyPr/>
          <a:lstStyle/>
          <a:p>
            <a:endParaRPr lang="en-US" smtClean="0">
              <a:latin typeface="Arial" charset="0"/>
              <a:ea typeface="ＭＳ Ｐゴシック" pitchFamily="-105"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a:ln cap="flat"/>
        </p:spPr>
      </p:sp>
      <p:sp>
        <p:nvSpPr>
          <p:cNvPr id="120835" name="Rectangle 3"/>
          <p:cNvSpPr>
            <a:spLocks noGrp="1" noChangeArrowheads="1"/>
          </p:cNvSpPr>
          <p:nvPr>
            <p:ph type="body" idx="1"/>
          </p:nvPr>
        </p:nvSpPr>
        <p:spPr>
          <a:noFill/>
          <a:ln/>
        </p:spPr>
        <p:txBody>
          <a:bodyPr/>
          <a:lstStyle/>
          <a:p>
            <a:endParaRPr lang="en-US" smtClean="0">
              <a:latin typeface="Arial" charset="0"/>
              <a:ea typeface="ＭＳ Ｐゴシック" pitchFamily="-105"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ChangeArrowheads="1" noTextEdit="1"/>
          </p:cNvSpPr>
          <p:nvPr>
            <p:ph type="sldImg"/>
          </p:nvPr>
        </p:nvSpPr>
        <p:spPr>
          <a:ln cap="flat"/>
        </p:spPr>
      </p:sp>
      <p:sp>
        <p:nvSpPr>
          <p:cNvPr id="121859" name="Rectangle 3"/>
          <p:cNvSpPr>
            <a:spLocks noGrp="1" noChangeArrowheads="1"/>
          </p:cNvSpPr>
          <p:nvPr>
            <p:ph type="body" idx="1"/>
          </p:nvPr>
        </p:nvSpPr>
        <p:spPr>
          <a:noFill/>
          <a:ln/>
        </p:spPr>
        <p:txBody>
          <a:bodyPr/>
          <a:lstStyle/>
          <a:p>
            <a:endParaRPr lang="en-US" smtClean="0">
              <a:latin typeface="Arial" charset="0"/>
              <a:ea typeface="ＭＳ Ｐゴシック" pitchFamily="-105"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ChangeArrowheads="1" noTextEdit="1"/>
          </p:cNvSpPr>
          <p:nvPr>
            <p:ph type="sldImg"/>
          </p:nvPr>
        </p:nvSpPr>
        <p:spPr>
          <a:ln cap="flat"/>
        </p:spPr>
      </p:sp>
      <p:sp>
        <p:nvSpPr>
          <p:cNvPr id="122883" name="Rectangle 3"/>
          <p:cNvSpPr>
            <a:spLocks noGrp="1" noChangeArrowheads="1"/>
          </p:cNvSpPr>
          <p:nvPr>
            <p:ph type="body" idx="1"/>
          </p:nvPr>
        </p:nvSpPr>
        <p:spPr>
          <a:noFill/>
          <a:ln/>
        </p:spPr>
        <p:txBody>
          <a:bodyPr/>
          <a:lstStyle/>
          <a:p>
            <a:endParaRPr lang="en-US" smtClean="0">
              <a:latin typeface="Arial" charset="0"/>
              <a:ea typeface="ＭＳ Ｐゴシック" pitchFamily="-105"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a:ln cap="flat"/>
        </p:spPr>
      </p:sp>
      <p:sp>
        <p:nvSpPr>
          <p:cNvPr id="123907" name="Rectangle 3"/>
          <p:cNvSpPr>
            <a:spLocks noGrp="1" noChangeArrowheads="1"/>
          </p:cNvSpPr>
          <p:nvPr>
            <p:ph type="body" idx="1"/>
          </p:nvPr>
        </p:nvSpPr>
        <p:spPr>
          <a:noFill/>
          <a:ln/>
        </p:spPr>
        <p:txBody>
          <a:bodyPr/>
          <a:lstStyle/>
          <a:p>
            <a:endParaRPr lang="en-US" smtClean="0">
              <a:latin typeface="Arial" charset="0"/>
              <a:ea typeface="ＭＳ Ｐゴシック" pitchFamily="-105"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a:ln cap="flat"/>
        </p:spPr>
      </p:sp>
      <p:sp>
        <p:nvSpPr>
          <p:cNvPr id="124931" name="Rectangle 3"/>
          <p:cNvSpPr>
            <a:spLocks noGrp="1" noChangeArrowheads="1"/>
          </p:cNvSpPr>
          <p:nvPr>
            <p:ph type="body" idx="1"/>
          </p:nvPr>
        </p:nvSpPr>
        <p:spPr>
          <a:noFill/>
          <a:ln/>
        </p:spPr>
        <p:txBody>
          <a:bodyPr/>
          <a:lstStyle/>
          <a:p>
            <a:endParaRPr lang="en-US" smtClean="0">
              <a:latin typeface="Arial" charset="0"/>
              <a:ea typeface="ＭＳ Ｐゴシック" pitchFamily="-105"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ChangeArrowheads="1" noTextEdit="1"/>
          </p:cNvSpPr>
          <p:nvPr>
            <p:ph type="sldImg"/>
          </p:nvPr>
        </p:nvSpPr>
        <p:spPr>
          <a:ln cap="flat"/>
        </p:spPr>
      </p:sp>
      <p:sp>
        <p:nvSpPr>
          <p:cNvPr id="125955" name="Rectangle 3"/>
          <p:cNvSpPr>
            <a:spLocks noGrp="1" noChangeArrowheads="1"/>
          </p:cNvSpPr>
          <p:nvPr>
            <p:ph type="body" idx="1"/>
          </p:nvPr>
        </p:nvSpPr>
        <p:spPr>
          <a:noFill/>
          <a:ln/>
        </p:spPr>
        <p:txBody>
          <a:bodyPr/>
          <a:lstStyle/>
          <a:p>
            <a:endParaRPr lang="en-US" dirty="0" smtClean="0">
              <a:latin typeface="Arial" charset="0"/>
              <a:ea typeface="ＭＳ Ｐゴシック" pitchFamily="-105"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Lecture-6</a:t>
            </a:r>
            <a:endParaRPr lang="en-US"/>
          </a:p>
        </p:txBody>
      </p:sp>
      <p:sp>
        <p:nvSpPr>
          <p:cNvPr id="5" name="Footer Placeholder 4"/>
          <p:cNvSpPr>
            <a:spLocks noGrp="1"/>
          </p:cNvSpPr>
          <p:nvPr>
            <p:ph type="ftr" sz="quarter" idx="11"/>
          </p:nvPr>
        </p:nvSpPr>
        <p:spPr/>
        <p:txBody>
          <a:bodyPr/>
          <a:lstStyle/>
          <a:p>
            <a:r>
              <a:rPr lang="en-US" smtClean="0"/>
              <a:t>Ahmed Mumtaz Mustehsan, CIIT, Islamabad</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 xmlns:p14="http://schemas.microsoft.com/office/powerpoint/2010/main" val="41305605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Lecture-6</a:t>
            </a:r>
            <a:endParaRPr lang="en-US"/>
          </a:p>
        </p:txBody>
      </p:sp>
      <p:sp>
        <p:nvSpPr>
          <p:cNvPr id="5" name="Footer Placeholder 4"/>
          <p:cNvSpPr>
            <a:spLocks noGrp="1"/>
          </p:cNvSpPr>
          <p:nvPr>
            <p:ph type="ftr" sz="quarter" idx="11"/>
          </p:nvPr>
        </p:nvSpPr>
        <p:spPr/>
        <p:txBody>
          <a:bodyPr/>
          <a:lstStyle/>
          <a:p>
            <a:r>
              <a:rPr lang="en-US" smtClean="0"/>
              <a:t>Ahmed Mumtaz Mustehsan, CIIT, Islamabad</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 xmlns:p14="http://schemas.microsoft.com/office/powerpoint/2010/main" val="328718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Lecture-6</a:t>
            </a:r>
            <a:endParaRPr lang="en-US"/>
          </a:p>
        </p:txBody>
      </p:sp>
      <p:sp>
        <p:nvSpPr>
          <p:cNvPr id="5" name="Footer Placeholder 4"/>
          <p:cNvSpPr>
            <a:spLocks noGrp="1"/>
          </p:cNvSpPr>
          <p:nvPr>
            <p:ph type="ftr" sz="quarter" idx="11"/>
          </p:nvPr>
        </p:nvSpPr>
        <p:spPr/>
        <p:txBody>
          <a:bodyPr/>
          <a:lstStyle/>
          <a:p>
            <a:r>
              <a:rPr lang="en-US" smtClean="0"/>
              <a:t>Ahmed Mumtaz Mustehsan, CIIT, Islamabad</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 xmlns:p14="http://schemas.microsoft.com/office/powerpoint/2010/main" val="3549199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Lecture-6</a:t>
            </a:r>
            <a:endParaRPr lang="en-US"/>
          </a:p>
        </p:txBody>
      </p:sp>
      <p:sp>
        <p:nvSpPr>
          <p:cNvPr id="6" name="Footer Placeholder 5"/>
          <p:cNvSpPr>
            <a:spLocks noGrp="1"/>
          </p:cNvSpPr>
          <p:nvPr>
            <p:ph type="ftr" sz="quarter" idx="11"/>
          </p:nvPr>
        </p:nvSpPr>
        <p:spPr/>
        <p:txBody>
          <a:bodyPr/>
          <a:lstStyle/>
          <a:p>
            <a:r>
              <a:rPr lang="en-US" smtClean="0"/>
              <a:t>Ahmed Mumtaz Mustehsan, CIIT, Islamabad</a:t>
            </a:r>
            <a:endParaRPr lang="en-US"/>
          </a:p>
        </p:txBody>
      </p:sp>
      <p:sp>
        <p:nvSpPr>
          <p:cNvPr id="7" name="Slide Number Placeholder 6"/>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 xmlns:p14="http://schemas.microsoft.com/office/powerpoint/2010/main" val="1714800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Lecture-6</a:t>
            </a:r>
            <a:endParaRPr lang="en-US"/>
          </a:p>
        </p:txBody>
      </p:sp>
      <p:sp>
        <p:nvSpPr>
          <p:cNvPr id="8" name="Footer Placeholder 7"/>
          <p:cNvSpPr>
            <a:spLocks noGrp="1"/>
          </p:cNvSpPr>
          <p:nvPr>
            <p:ph type="ftr" sz="quarter" idx="11"/>
          </p:nvPr>
        </p:nvSpPr>
        <p:spPr/>
        <p:txBody>
          <a:bodyPr/>
          <a:lstStyle/>
          <a:p>
            <a:r>
              <a:rPr lang="en-US" smtClean="0"/>
              <a:t>Ahmed Mumtaz Mustehsan, CIIT, Islamabad</a:t>
            </a:r>
            <a:endParaRPr lang="en-US"/>
          </a:p>
        </p:txBody>
      </p:sp>
      <p:sp>
        <p:nvSpPr>
          <p:cNvPr id="9" name="Slide Number Placeholder 8"/>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 xmlns:p14="http://schemas.microsoft.com/office/powerpoint/2010/main" val="113966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Lecture-6</a:t>
            </a:r>
            <a:endParaRPr lang="en-US"/>
          </a:p>
        </p:txBody>
      </p:sp>
      <p:sp>
        <p:nvSpPr>
          <p:cNvPr id="4" name="Footer Placeholder 3"/>
          <p:cNvSpPr>
            <a:spLocks noGrp="1"/>
          </p:cNvSpPr>
          <p:nvPr>
            <p:ph type="ftr" sz="quarter" idx="11"/>
          </p:nvPr>
        </p:nvSpPr>
        <p:spPr/>
        <p:txBody>
          <a:bodyPr/>
          <a:lstStyle/>
          <a:p>
            <a:r>
              <a:rPr lang="en-US" smtClean="0"/>
              <a:t>Ahmed Mumtaz Mustehsan, CIIT, Islamabad</a:t>
            </a:r>
            <a:endParaRPr lang="en-US"/>
          </a:p>
        </p:txBody>
      </p:sp>
      <p:sp>
        <p:nvSpPr>
          <p:cNvPr id="5" name="Slide Number Placeholder 4"/>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 xmlns:p14="http://schemas.microsoft.com/office/powerpoint/2010/main" val="2688762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Lecture-6</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 xmlns:p14="http://schemas.microsoft.com/office/powerpoint/2010/main" val="1646440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Lecture-6</a:t>
            </a:r>
            <a:endParaRPr lang="en-US"/>
          </a:p>
        </p:txBody>
      </p:sp>
      <p:sp>
        <p:nvSpPr>
          <p:cNvPr id="6" name="Footer Placeholder 5"/>
          <p:cNvSpPr>
            <a:spLocks noGrp="1"/>
          </p:cNvSpPr>
          <p:nvPr>
            <p:ph type="ftr" sz="quarter" idx="11"/>
          </p:nvPr>
        </p:nvSpPr>
        <p:spPr/>
        <p:txBody>
          <a:bodyPr/>
          <a:lstStyle/>
          <a:p>
            <a:r>
              <a:rPr lang="en-US" smtClean="0"/>
              <a:t>Ahmed Mumtaz Mustehsan, CIIT, Islamabad</a:t>
            </a:r>
            <a:endParaRPr lang="en-US"/>
          </a:p>
        </p:txBody>
      </p:sp>
      <p:sp>
        <p:nvSpPr>
          <p:cNvPr id="7" name="Slide Number Placeholder 6"/>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 xmlns:p14="http://schemas.microsoft.com/office/powerpoint/2010/main" val="937643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Lecture-6</a:t>
            </a:r>
            <a:endParaRPr lang="en-US"/>
          </a:p>
        </p:txBody>
      </p:sp>
      <p:sp>
        <p:nvSpPr>
          <p:cNvPr id="6" name="Footer Placeholder 5"/>
          <p:cNvSpPr>
            <a:spLocks noGrp="1"/>
          </p:cNvSpPr>
          <p:nvPr>
            <p:ph type="ftr" sz="quarter" idx="11"/>
          </p:nvPr>
        </p:nvSpPr>
        <p:spPr/>
        <p:txBody>
          <a:bodyPr/>
          <a:lstStyle/>
          <a:p>
            <a:r>
              <a:rPr lang="en-US" smtClean="0"/>
              <a:t>Ahmed Mumtaz Mustehsan, CIIT, Islamabad</a:t>
            </a:r>
            <a:endParaRPr lang="en-US"/>
          </a:p>
        </p:txBody>
      </p:sp>
      <p:sp>
        <p:nvSpPr>
          <p:cNvPr id="7" name="Slide Number Placeholder 6"/>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 xmlns:p14="http://schemas.microsoft.com/office/powerpoint/2010/main" val="818329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Lecture-6</a:t>
            </a:r>
            <a:endParaRPr lang="en-US"/>
          </a:p>
        </p:txBody>
      </p:sp>
      <p:sp>
        <p:nvSpPr>
          <p:cNvPr id="5" name="Footer Placeholder 4"/>
          <p:cNvSpPr>
            <a:spLocks noGrp="1"/>
          </p:cNvSpPr>
          <p:nvPr>
            <p:ph type="ftr" sz="quarter" idx="11"/>
          </p:nvPr>
        </p:nvSpPr>
        <p:spPr/>
        <p:txBody>
          <a:bodyPr/>
          <a:lstStyle/>
          <a:p>
            <a:r>
              <a:rPr lang="en-US" smtClean="0"/>
              <a:t>Ahmed Mumtaz Mustehsan, CIIT, Islamabad</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 xmlns:p14="http://schemas.microsoft.com/office/powerpoint/2010/main" val="6773215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Lecture-6</a:t>
            </a:r>
            <a:endParaRPr lang="en-US"/>
          </a:p>
        </p:txBody>
      </p:sp>
      <p:sp>
        <p:nvSpPr>
          <p:cNvPr id="5" name="Footer Placeholder 4"/>
          <p:cNvSpPr>
            <a:spLocks noGrp="1"/>
          </p:cNvSpPr>
          <p:nvPr>
            <p:ph type="ftr" sz="quarter" idx="11"/>
          </p:nvPr>
        </p:nvSpPr>
        <p:spPr/>
        <p:txBody>
          <a:bodyPr/>
          <a:lstStyle/>
          <a:p>
            <a:r>
              <a:rPr lang="en-US" smtClean="0"/>
              <a:t>Ahmed Mumtaz Mustehsan, CIIT, Islamabad</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 xmlns:p14="http://schemas.microsoft.com/office/powerpoint/2010/main" val="5860639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667000" y="6400800"/>
            <a:ext cx="3810000" cy="365125"/>
          </a:xfrm>
          <a:prstGeom prst="rect">
            <a:avLst/>
          </a:prstGeom>
        </p:spPr>
        <p:txBody>
          <a:bodyPr/>
          <a:lstStyle/>
          <a:p>
            <a:r>
              <a:rPr lang="en-US" dirty="0" smtClean="0"/>
              <a:t>Ahmed Mumtaz Mustehsan, CIIT, Islamabad</a:t>
            </a:r>
            <a:endParaRPr lang="en-US" dirty="0"/>
          </a:p>
        </p:txBody>
      </p:sp>
      <p:sp>
        <p:nvSpPr>
          <p:cNvPr id="5" name="Title 1"/>
          <p:cNvSpPr>
            <a:spLocks noGrp="1"/>
          </p:cNvSpPr>
          <p:nvPr>
            <p:ph type="title"/>
          </p:nvPr>
        </p:nvSpPr>
        <p:spPr>
          <a:xfrm>
            <a:off x="457200" y="274638"/>
            <a:ext cx="8229600" cy="563562"/>
          </a:xfrm>
        </p:spPr>
        <p:txBody>
          <a:bodyPr>
            <a:normAutofit/>
          </a:bodyPr>
          <a:lstStyle>
            <a:lvl1pPr>
              <a:defRPr sz="3200" i="1">
                <a:solidFill>
                  <a:srgbClr val="0070C0"/>
                </a:solidFill>
              </a:defRPr>
            </a:lvl1pPr>
          </a:lstStyle>
          <a:p>
            <a:r>
              <a:rPr lang="en-US" dirty="0" smtClean="0"/>
              <a:t>Click to edit Master title style</a:t>
            </a:r>
            <a:endParaRPr lang="en-US" dirty="0"/>
          </a:p>
        </p:txBody>
      </p:sp>
    </p:spTree>
    <p:extLst>
      <p:ext uri="{BB962C8B-B14F-4D97-AF65-F5344CB8AC3E}">
        <p14:creationId xmlns="" xmlns:p14="http://schemas.microsoft.com/office/powerpoint/2010/main" val="1987606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Lecture-6</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Ahmed Mumtaz Mustehsan, CIIT, Islamabad</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7AC6D1-0A6E-4A11-9540-DDF779F7552C}" type="slidenum">
              <a:rPr lang="en-US" smtClean="0"/>
              <a:pPr/>
              <a:t>‹#›</a:t>
            </a:fld>
            <a:endParaRPr lang="en-US"/>
          </a:p>
        </p:txBody>
      </p:sp>
    </p:spTree>
    <p:extLst>
      <p:ext uri="{BB962C8B-B14F-4D97-AF65-F5344CB8AC3E}">
        <p14:creationId xmlns="" xmlns:p14="http://schemas.microsoft.com/office/powerpoint/2010/main" val="6895070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026"/>
          <p:cNvSpPr>
            <a:spLocks noChangeArrowheads="1"/>
          </p:cNvSpPr>
          <p:nvPr/>
        </p:nvSpPr>
        <p:spPr bwMode="auto">
          <a:xfrm>
            <a:off x="685800" y="350838"/>
            <a:ext cx="7772400" cy="5016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nchor="ctr"/>
          <a:lstStyle/>
          <a:p>
            <a:r>
              <a:rPr lang="en-US" sz="3200" dirty="0" smtClean="0">
                <a:solidFill>
                  <a:srgbClr val="7030A0"/>
                </a:solidFill>
                <a:effectLst>
                  <a:outerShdw blurRad="38100" dist="38100" dir="2700000" algn="tl">
                    <a:srgbClr val="000000">
                      <a:alpha val="43137"/>
                    </a:srgbClr>
                  </a:outerShdw>
                </a:effectLst>
                <a:latin typeface="Arial" charset="0"/>
              </a:rPr>
              <a:t>CSC 322 Operating Systems Concepts</a:t>
            </a:r>
            <a:r>
              <a:rPr lang="en-US" sz="3200" dirty="0">
                <a:solidFill>
                  <a:srgbClr val="7030A0"/>
                </a:solidFill>
                <a:effectLst>
                  <a:outerShdw blurRad="38100" dist="38100" dir="2700000" algn="tl">
                    <a:srgbClr val="000000">
                      <a:alpha val="43137"/>
                    </a:srgbClr>
                  </a:outerShdw>
                </a:effectLst>
                <a:latin typeface="Arial" charset="0"/>
              </a:rPr>
              <a:t/>
            </a:r>
            <a:br>
              <a:rPr lang="en-US" sz="3200" dirty="0">
                <a:solidFill>
                  <a:srgbClr val="7030A0"/>
                </a:solidFill>
                <a:effectLst>
                  <a:outerShdw blurRad="38100" dist="38100" dir="2700000" algn="tl">
                    <a:srgbClr val="000000">
                      <a:alpha val="43137"/>
                    </a:srgbClr>
                  </a:outerShdw>
                </a:effectLst>
                <a:latin typeface="Arial" charset="0"/>
              </a:rPr>
            </a:br>
            <a:endParaRPr lang="en-US" sz="3200" dirty="0" smtClean="0">
              <a:solidFill>
                <a:srgbClr val="7030A0"/>
              </a:solidFill>
              <a:effectLst>
                <a:outerShdw blurRad="38100" dist="38100" dir="2700000" algn="tl">
                  <a:srgbClr val="000000">
                    <a:alpha val="43137"/>
                  </a:srgbClr>
                </a:outerShdw>
              </a:effectLst>
              <a:latin typeface="Arial" charset="0"/>
            </a:endParaRPr>
          </a:p>
          <a:p>
            <a:pPr algn="ctr"/>
            <a:r>
              <a:rPr lang="en-US" sz="3200" dirty="0" smtClean="0">
                <a:solidFill>
                  <a:srgbClr val="7030A0"/>
                </a:solidFill>
                <a:effectLst>
                  <a:outerShdw blurRad="38100" dist="38100" dir="2700000" algn="tl">
                    <a:srgbClr val="000000">
                      <a:alpha val="43137"/>
                    </a:srgbClr>
                  </a:outerShdw>
                </a:effectLst>
                <a:latin typeface="Arial" charset="0"/>
              </a:rPr>
              <a:t>Lecture </a:t>
            </a:r>
            <a:r>
              <a:rPr lang="en-US" sz="3200" smtClean="0">
                <a:solidFill>
                  <a:srgbClr val="7030A0"/>
                </a:solidFill>
                <a:effectLst>
                  <a:outerShdw blurRad="38100" dist="38100" dir="2700000" algn="tl">
                    <a:srgbClr val="000000">
                      <a:alpha val="43137"/>
                    </a:srgbClr>
                  </a:outerShdw>
                </a:effectLst>
                <a:latin typeface="Arial" charset="0"/>
              </a:rPr>
              <a:t>- 6:</a:t>
            </a:r>
            <a:endParaRPr lang="en-US" sz="3200" dirty="0" smtClean="0">
              <a:solidFill>
                <a:srgbClr val="7030A0"/>
              </a:solidFill>
              <a:effectLst>
                <a:outerShdw blurRad="38100" dist="38100" dir="2700000" algn="tl">
                  <a:srgbClr val="000000">
                    <a:alpha val="43137"/>
                  </a:srgbClr>
                </a:outerShdw>
              </a:effectLst>
              <a:latin typeface="Arial" charset="0"/>
            </a:endParaRPr>
          </a:p>
          <a:p>
            <a:pPr algn="ctr"/>
            <a:r>
              <a:rPr lang="en-US" sz="3200" dirty="0">
                <a:solidFill>
                  <a:srgbClr val="7030A0"/>
                </a:solidFill>
                <a:effectLst>
                  <a:outerShdw blurRad="38100" dist="38100" dir="2700000" algn="tl">
                    <a:srgbClr val="000000">
                      <a:alpha val="43137"/>
                    </a:srgbClr>
                  </a:outerShdw>
                </a:effectLst>
                <a:latin typeface="Arial" charset="0"/>
              </a:rPr>
              <a:t>b</a:t>
            </a:r>
            <a:r>
              <a:rPr lang="en-US" sz="3200" dirty="0" smtClean="0">
                <a:solidFill>
                  <a:srgbClr val="7030A0"/>
                </a:solidFill>
                <a:effectLst>
                  <a:outerShdw blurRad="38100" dist="38100" dir="2700000" algn="tl">
                    <a:srgbClr val="000000">
                      <a:alpha val="43137"/>
                    </a:srgbClr>
                  </a:outerShdw>
                </a:effectLst>
                <a:latin typeface="Arial" charset="0"/>
              </a:rPr>
              <a:t>y  </a:t>
            </a:r>
          </a:p>
          <a:p>
            <a:pPr algn="ctr"/>
            <a:r>
              <a:rPr lang="en-US" sz="3200" dirty="0" smtClean="0">
                <a:solidFill>
                  <a:srgbClr val="7030A0"/>
                </a:solidFill>
                <a:effectLst>
                  <a:outerShdw blurRad="38100" dist="38100" dir="2700000" algn="tl">
                    <a:srgbClr val="000000">
                      <a:alpha val="43137"/>
                    </a:srgbClr>
                  </a:outerShdw>
                </a:effectLst>
                <a:latin typeface="Arial" charset="0"/>
              </a:rPr>
              <a:t>Ahmed Mumtaz Mustehsan</a:t>
            </a:r>
            <a:endParaRPr lang="en-US" sz="3200" dirty="0">
              <a:solidFill>
                <a:srgbClr val="7030A0"/>
              </a:solidFill>
              <a:effectLst>
                <a:outerShdw blurRad="38100" dist="38100" dir="2700000" algn="tl">
                  <a:srgbClr val="000000">
                    <a:alpha val="43137"/>
                  </a:srgbClr>
                </a:outerShdw>
              </a:effectLst>
              <a:latin typeface="Arial" charset="0"/>
            </a:endParaRPr>
          </a:p>
        </p:txBody>
      </p:sp>
      <p:sp>
        <p:nvSpPr>
          <p:cNvPr id="4" name="Rectangle 1028"/>
          <p:cNvSpPr>
            <a:spLocks noChangeArrowheads="1"/>
          </p:cNvSpPr>
          <p:nvPr/>
        </p:nvSpPr>
        <p:spPr bwMode="auto">
          <a:xfrm>
            <a:off x="148303" y="5021826"/>
            <a:ext cx="8712200" cy="685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nchor="ctr"/>
          <a:lstStyle/>
          <a:p>
            <a:r>
              <a:rPr lang="en-US" sz="2400" i="1" dirty="0" smtClean="0">
                <a:solidFill>
                  <a:srgbClr val="FF0000"/>
                </a:solidFill>
                <a:effectLst>
                  <a:outerShdw blurRad="38100" dist="38100" dir="2700000" algn="tl">
                    <a:srgbClr val="000000">
                      <a:alpha val="43137"/>
                    </a:srgbClr>
                  </a:outerShdw>
                </a:effectLst>
              </a:rPr>
              <a:t>Special Thanks  To:</a:t>
            </a:r>
          </a:p>
          <a:p>
            <a:r>
              <a:rPr lang="en-US" i="1" dirty="0" err="1" smtClean="0">
                <a:solidFill>
                  <a:srgbClr val="FF0000"/>
                </a:solidFill>
                <a:effectLst>
                  <a:outerShdw blurRad="38100" dist="38100" dir="2700000" algn="tl">
                    <a:srgbClr val="000000">
                      <a:alpha val="43137"/>
                    </a:srgbClr>
                  </a:outerShdw>
                </a:effectLst>
              </a:rPr>
              <a:t>Tanenbaum</a:t>
            </a:r>
            <a:r>
              <a:rPr lang="en-US" i="1" dirty="0">
                <a:solidFill>
                  <a:srgbClr val="FF0000"/>
                </a:solidFill>
                <a:effectLst>
                  <a:outerShdw blurRad="38100" dist="38100" dir="2700000" algn="tl">
                    <a:srgbClr val="000000">
                      <a:alpha val="43137"/>
                    </a:srgbClr>
                  </a:outerShdw>
                </a:effectLst>
              </a:rPr>
              <a:t>, Modern Operating Systems 3 e, (c) 2008 Prentice-Hall, Inc</a:t>
            </a:r>
            <a:r>
              <a:rPr lang="en-US" i="1" dirty="0" smtClean="0">
                <a:solidFill>
                  <a:srgbClr val="FF0000"/>
                </a:solidFill>
                <a:effectLst>
                  <a:outerShdw blurRad="38100" dist="38100" dir="2700000" algn="tl">
                    <a:srgbClr val="000000">
                      <a:alpha val="43137"/>
                    </a:srgbClr>
                  </a:outerShdw>
                </a:effectLst>
              </a:rPr>
              <a:t>. (Chapter-1) </a:t>
            </a:r>
            <a:endParaRPr lang="en-US" b="1" i="1" dirty="0">
              <a:solidFill>
                <a:srgbClr val="FF0000"/>
              </a:solidFill>
              <a:effectLst>
                <a:outerShdw blurRad="38100" dist="38100" dir="2700000" algn="tl">
                  <a:srgbClr val="000000">
                    <a:alpha val="43137"/>
                  </a:srgbClr>
                </a:outerShdw>
              </a:effectLst>
            </a:endParaRPr>
          </a:p>
        </p:txBody>
      </p:sp>
      <p:sp>
        <p:nvSpPr>
          <p:cNvPr id="5" name="Footer Placeholder 4"/>
          <p:cNvSpPr>
            <a:spLocks noGrp="1"/>
          </p:cNvSpPr>
          <p:nvPr>
            <p:ph type="ftr" sz="quarter" idx="11"/>
          </p:nvPr>
        </p:nvSpPr>
        <p:spPr/>
        <p:txBody>
          <a:bodyPr/>
          <a:lstStyle/>
          <a:p>
            <a:r>
              <a:rPr lang="en-US" smtClean="0"/>
              <a:t>Ahmed Mumtaz Mustehsan, CIIT, Islamabad</a:t>
            </a:r>
            <a:endParaRPr lang="en-US" dirty="0"/>
          </a:p>
        </p:txBody>
      </p:sp>
    </p:spTree>
    <p:extLst>
      <p:ext uri="{BB962C8B-B14F-4D97-AF65-F5344CB8AC3E}">
        <p14:creationId xmlns="" xmlns:p14="http://schemas.microsoft.com/office/powerpoint/2010/main" val="7161976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334963" y="609600"/>
            <a:ext cx="8366125" cy="5202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075" tIns="46038" rIns="92075" bIns="46038"/>
          <a:lstStyle/>
          <a:p>
            <a:pPr algn="just">
              <a:defRPr/>
            </a:pPr>
            <a:r>
              <a:rPr lang="en-US" sz="2800" dirty="0">
                <a:latin typeface="Calibri" pitchFamily="34" charset="0"/>
              </a:rPr>
              <a:t>Process: is an abstraction of a running program. </a:t>
            </a:r>
          </a:p>
          <a:p>
            <a:pPr algn="just">
              <a:defRPr/>
            </a:pPr>
            <a:r>
              <a:rPr lang="en-US" sz="2800" dirty="0">
                <a:latin typeface="Calibri" pitchFamily="34" charset="0"/>
              </a:rPr>
              <a:t>Multitasking /Multiprogramming: The ability of OS to handle concurrent operation with only one CPU.</a:t>
            </a:r>
          </a:p>
          <a:p>
            <a:pPr algn="just">
              <a:defRPr/>
            </a:pPr>
            <a:r>
              <a:rPr lang="en-US" sz="2800" dirty="0">
                <a:solidFill>
                  <a:srgbClr val="0070C0"/>
                </a:solidFill>
                <a:latin typeface="Calibri" pitchFamily="34" charset="0"/>
              </a:rPr>
              <a:t>Example:</a:t>
            </a:r>
          </a:p>
          <a:p>
            <a:pPr algn="just">
              <a:defRPr/>
            </a:pPr>
            <a:r>
              <a:rPr lang="en-US" sz="2800" dirty="0">
                <a:latin typeface="Calibri" pitchFamily="34" charset="0"/>
              </a:rPr>
              <a:t>Web  server:  Serving  Web pages to many clients. </a:t>
            </a:r>
          </a:p>
          <a:p>
            <a:pPr algn="just">
              <a:defRPr/>
            </a:pPr>
            <a:r>
              <a:rPr lang="en-US" sz="2800" dirty="0">
                <a:latin typeface="Calibri" pitchFamily="34" charset="0"/>
              </a:rPr>
              <a:t>If requested page is available in the cache it is sent otherwise start a disk process to read page. </a:t>
            </a:r>
          </a:p>
          <a:p>
            <a:pPr algn="just">
              <a:defRPr/>
            </a:pPr>
            <a:endParaRPr lang="en-US" sz="2800" dirty="0">
              <a:latin typeface="Calibri" pitchFamily="34" charset="0"/>
            </a:endParaRPr>
          </a:p>
          <a:p>
            <a:pPr marL="457200" indent="-457200" algn="just">
              <a:buFont typeface="Arial" pitchFamily="34" charset="0"/>
              <a:buChar char="•"/>
              <a:defRPr/>
            </a:pPr>
            <a:r>
              <a:rPr lang="en-US" sz="2800" dirty="0">
                <a:latin typeface="Calibri" pitchFamily="34" charset="0"/>
              </a:rPr>
              <a:t>When the system is booted, many processes are created, </a:t>
            </a:r>
            <a:r>
              <a:rPr lang="en-US" sz="2800" dirty="0" err="1">
                <a:latin typeface="Calibri" pitchFamily="34" charset="0"/>
              </a:rPr>
              <a:t>e.g</a:t>
            </a:r>
            <a:r>
              <a:rPr lang="en-US" sz="2800" dirty="0">
                <a:latin typeface="Calibri" pitchFamily="34" charset="0"/>
              </a:rPr>
              <a:t>  a process for incoming e-mail,  process for up dating virus definitions of antivirus, process for  printing files and process for burning a CD­ ROM, etc. </a:t>
            </a:r>
          </a:p>
        </p:txBody>
      </p:sp>
      <p:sp>
        <p:nvSpPr>
          <p:cNvPr id="3075" name="Rectangle 3"/>
          <p:cNvSpPr>
            <a:spLocks noChangeArrowheads="1"/>
          </p:cNvSpPr>
          <p:nvPr/>
        </p:nvSpPr>
        <p:spPr bwMode="auto">
          <a:xfrm>
            <a:off x="177800" y="0"/>
            <a:ext cx="8523288" cy="571500"/>
          </a:xfrm>
          <a:prstGeom prst="rect">
            <a:avLst/>
          </a:prstGeom>
          <a:noFill/>
          <a:ln w="9525">
            <a:noFill/>
            <a:miter lim="800000"/>
            <a:headEnd/>
            <a:tailEnd/>
          </a:ln>
        </p:spPr>
        <p:txBody>
          <a:bodyPr lIns="92075" tIns="46038" rIns="92075" bIns="46038" anchor="ctr"/>
          <a:lstStyle/>
          <a:p>
            <a:r>
              <a:rPr lang="en-US" sz="3200" dirty="0">
                <a:solidFill>
                  <a:srgbClr val="7030A0"/>
                </a:solidFill>
                <a:latin typeface="Calibri" pitchFamily="34" charset="0"/>
              </a:rPr>
              <a:t>What is a process?</a:t>
            </a:r>
          </a:p>
        </p:txBody>
      </p:sp>
      <p:sp>
        <p:nvSpPr>
          <p:cNvPr id="4" name="Date Placeholder 3"/>
          <p:cNvSpPr>
            <a:spLocks noGrp="1"/>
          </p:cNvSpPr>
          <p:nvPr>
            <p:ph type="dt" sz="half" idx="10"/>
          </p:nvPr>
        </p:nvSpPr>
        <p:spPr/>
        <p:txBody>
          <a:bodyPr/>
          <a:lstStyle/>
          <a:p>
            <a:r>
              <a:rPr lang="en-US" smtClean="0"/>
              <a:t>Lecture-6</a:t>
            </a:r>
            <a:endParaRPr lang="en-US"/>
          </a:p>
        </p:txBody>
      </p:sp>
      <p:sp>
        <p:nvSpPr>
          <p:cNvPr id="5" name="Slide Number Placeholder 4"/>
          <p:cNvSpPr>
            <a:spLocks noGrp="1"/>
          </p:cNvSpPr>
          <p:nvPr>
            <p:ph type="sldNum" sz="quarter" idx="12"/>
          </p:nvPr>
        </p:nvSpPr>
        <p:spPr/>
        <p:txBody>
          <a:bodyPr/>
          <a:lstStyle/>
          <a:p>
            <a:fld id="{FE7AC6D1-0A6E-4A11-9540-DDF779F7552C}" type="slidenum">
              <a:rPr lang="en-US" smtClean="0"/>
              <a:pPr/>
              <a:t>2</a:t>
            </a:fld>
            <a:endParaRPr lang="en-US"/>
          </a:p>
        </p:txBody>
      </p:sp>
      <p:sp>
        <p:nvSpPr>
          <p:cNvPr id="6" name="Footer Placeholder 5"/>
          <p:cNvSpPr>
            <a:spLocks noGrp="1"/>
          </p:cNvSpPr>
          <p:nvPr>
            <p:ph type="ftr" sz="quarter" idx="11"/>
          </p:nvPr>
        </p:nvSpPr>
        <p:spPr/>
        <p:txBody>
          <a:bodyPr/>
          <a:lstStyle/>
          <a:p>
            <a:r>
              <a:rPr lang="en-US" smtClean="0"/>
              <a:t>Ahmed Mumtaz Mustehsan, CIIT, Islamabad</a:t>
            </a: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0825" y="881063"/>
            <a:ext cx="8612188" cy="5089525"/>
          </a:xfrm>
          <a:prstGeom prst="rect">
            <a:avLst/>
          </a:prstGeom>
        </p:spPr>
        <p:txBody>
          <a:bodyPr>
            <a:spAutoFit/>
          </a:bodyPr>
          <a:lstStyle/>
          <a:p>
            <a:pPr algn="just">
              <a:spcBef>
                <a:spcPct val="20000"/>
              </a:spcBef>
              <a:defRPr/>
            </a:pPr>
            <a:r>
              <a:rPr lang="en-US" sz="2800" dirty="0">
                <a:latin typeface="Calibri" pitchFamily="34" charset="0"/>
              </a:rPr>
              <a:t>Process is an instance of a program, associated with registers, variables, and a program counter.</a:t>
            </a:r>
          </a:p>
          <a:p>
            <a:pPr marL="285750" indent="-269875" algn="just">
              <a:spcBef>
                <a:spcPct val="20000"/>
              </a:spcBef>
              <a:buFont typeface="Arial" charset="0"/>
              <a:buChar char="•"/>
              <a:defRPr/>
            </a:pPr>
            <a:r>
              <a:rPr lang="en-US" sz="2800" dirty="0">
                <a:latin typeface="Calibri" pitchFamily="34" charset="0"/>
              </a:rPr>
              <a:t>It has a program, input, output and a state</a:t>
            </a:r>
          </a:p>
          <a:p>
            <a:pPr marL="285750" indent="-269875" algn="just">
              <a:spcBef>
                <a:spcPct val="20000"/>
              </a:spcBef>
              <a:buFont typeface="Arial" charset="0"/>
              <a:buChar char="•"/>
              <a:defRPr/>
            </a:pPr>
            <a:r>
              <a:rPr lang="en-US" sz="2800" dirty="0">
                <a:latin typeface="Calibri" pitchFamily="34" charset="0"/>
              </a:rPr>
              <a:t>A computer manages many computations concurrently need an abstraction to describe how it does that,</a:t>
            </a:r>
          </a:p>
          <a:p>
            <a:pPr marL="285750" indent="-269875" algn="just">
              <a:spcBef>
                <a:spcPct val="20000"/>
              </a:spcBef>
              <a:buFont typeface="Arial" charset="0"/>
              <a:buChar char="•"/>
              <a:defRPr/>
            </a:pPr>
            <a:r>
              <a:rPr lang="en-US" sz="2800" dirty="0">
                <a:latin typeface="Calibri" pitchFamily="34" charset="0"/>
              </a:rPr>
              <a:t>In multiprogramming system, CPU switches from process to process quickly, running each process for tens or hundreds of milliseconds. However at any instant of time, the CPU is running only one process, but giving the illusion of parallelism</a:t>
            </a:r>
            <a:r>
              <a:rPr lang="en-US" sz="2800" dirty="0"/>
              <a:t> </a:t>
            </a:r>
            <a:r>
              <a:rPr lang="en-US" sz="2800" dirty="0">
                <a:latin typeface="Calibri" pitchFamily="34" charset="0"/>
              </a:rPr>
              <a:t>Some times called  pseudo parallelism  </a:t>
            </a:r>
          </a:p>
        </p:txBody>
      </p:sp>
      <p:sp>
        <p:nvSpPr>
          <p:cNvPr id="4099" name="Rectangle 3"/>
          <p:cNvSpPr>
            <a:spLocks noChangeArrowheads="1"/>
          </p:cNvSpPr>
          <p:nvPr/>
        </p:nvSpPr>
        <p:spPr bwMode="auto">
          <a:xfrm>
            <a:off x="250825" y="285750"/>
            <a:ext cx="8553450" cy="539750"/>
          </a:xfrm>
          <a:prstGeom prst="rect">
            <a:avLst/>
          </a:prstGeom>
          <a:noFill/>
          <a:ln w="9525">
            <a:noFill/>
            <a:miter lim="800000"/>
            <a:headEnd/>
            <a:tailEnd/>
          </a:ln>
        </p:spPr>
        <p:txBody>
          <a:bodyPr lIns="92075" tIns="46038" rIns="92075" bIns="46038" anchor="ctr"/>
          <a:lstStyle/>
          <a:p>
            <a:r>
              <a:rPr lang="en-US" sz="3200" dirty="0">
                <a:solidFill>
                  <a:srgbClr val="7030A0"/>
                </a:solidFill>
                <a:latin typeface="Calibri" pitchFamily="34" charset="0"/>
              </a:rPr>
              <a:t>Multiprogramming </a:t>
            </a:r>
          </a:p>
        </p:txBody>
      </p:sp>
      <p:sp>
        <p:nvSpPr>
          <p:cNvPr id="4" name="Date Placeholder 3"/>
          <p:cNvSpPr>
            <a:spLocks noGrp="1"/>
          </p:cNvSpPr>
          <p:nvPr>
            <p:ph type="dt" sz="half" idx="10"/>
          </p:nvPr>
        </p:nvSpPr>
        <p:spPr/>
        <p:txBody>
          <a:bodyPr/>
          <a:lstStyle/>
          <a:p>
            <a:r>
              <a:rPr lang="en-US" smtClean="0"/>
              <a:t>Lecture-6</a:t>
            </a:r>
            <a:endParaRPr lang="en-US"/>
          </a:p>
        </p:txBody>
      </p:sp>
      <p:sp>
        <p:nvSpPr>
          <p:cNvPr id="5" name="Slide Number Placeholder 4"/>
          <p:cNvSpPr>
            <a:spLocks noGrp="1"/>
          </p:cNvSpPr>
          <p:nvPr>
            <p:ph type="sldNum" sz="quarter" idx="12"/>
          </p:nvPr>
        </p:nvSpPr>
        <p:spPr/>
        <p:txBody>
          <a:bodyPr/>
          <a:lstStyle/>
          <a:p>
            <a:fld id="{FE7AC6D1-0A6E-4A11-9540-DDF779F7552C}" type="slidenum">
              <a:rPr lang="en-US" smtClean="0"/>
              <a:pPr/>
              <a:t>3</a:t>
            </a:fld>
            <a:endParaRPr lang="en-US"/>
          </a:p>
        </p:txBody>
      </p:sp>
      <p:sp>
        <p:nvSpPr>
          <p:cNvPr id="6" name="Footer Placeholder 5"/>
          <p:cNvSpPr>
            <a:spLocks noGrp="1"/>
          </p:cNvSpPr>
          <p:nvPr>
            <p:ph type="ftr" sz="quarter" idx="11"/>
          </p:nvPr>
        </p:nvSpPr>
        <p:spPr/>
        <p:txBody>
          <a:bodyPr/>
          <a:lstStyle/>
          <a:p>
            <a:r>
              <a:rPr lang="en-US" smtClean="0"/>
              <a:t>Ahmed Mumtaz Mustehsan, CIIT, Islamabad</a:t>
            </a: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177800" y="4660900"/>
            <a:ext cx="8848725" cy="1606550"/>
          </a:xfrm>
          <a:prstGeom prst="rect">
            <a:avLst/>
          </a:prstGeom>
          <a:noFill/>
          <a:ln w="9525">
            <a:noFill/>
            <a:miter lim="800000"/>
            <a:headEnd/>
            <a:tailEnd/>
          </a:ln>
        </p:spPr>
        <p:txBody>
          <a:bodyPr lIns="92075" tIns="46038" rIns="92075" bIns="46038"/>
          <a:lstStyle/>
          <a:p>
            <a:pPr marL="457200" indent="-457200" algn="l">
              <a:spcBef>
                <a:spcPct val="20000"/>
              </a:spcBef>
              <a:buFont typeface="Arial" charset="0"/>
              <a:buAutoNum type="alphaLcParenR"/>
            </a:pPr>
            <a:r>
              <a:rPr lang="en-US" sz="2400">
                <a:latin typeface="Arial" charset="0"/>
              </a:rPr>
              <a:t>Multiprogramming of four programs. </a:t>
            </a:r>
          </a:p>
          <a:p>
            <a:pPr marL="457200" indent="-457200" algn="l">
              <a:spcBef>
                <a:spcPct val="20000"/>
              </a:spcBef>
              <a:buFont typeface="Arial" charset="0"/>
              <a:buAutoNum type="alphaLcParenR"/>
            </a:pPr>
            <a:r>
              <a:rPr lang="en-US" sz="2400">
                <a:latin typeface="Arial" charset="0"/>
              </a:rPr>
              <a:t>Conceptual model of four independent, sequential processes. </a:t>
            </a:r>
          </a:p>
          <a:p>
            <a:pPr marL="457200" indent="-457200" algn="l">
              <a:spcBef>
                <a:spcPct val="20000"/>
              </a:spcBef>
              <a:buFont typeface="Arial" charset="0"/>
              <a:buAutoNum type="alphaLcParenR"/>
            </a:pPr>
            <a:r>
              <a:rPr lang="en-US" sz="2400">
                <a:latin typeface="Arial" charset="0"/>
              </a:rPr>
              <a:t>Only one program is active at once.</a:t>
            </a:r>
          </a:p>
        </p:txBody>
      </p:sp>
      <p:sp>
        <p:nvSpPr>
          <p:cNvPr id="5123" name="Rectangle 3"/>
          <p:cNvSpPr>
            <a:spLocks noChangeArrowheads="1"/>
          </p:cNvSpPr>
          <p:nvPr/>
        </p:nvSpPr>
        <p:spPr bwMode="auto">
          <a:xfrm>
            <a:off x="339725" y="285750"/>
            <a:ext cx="8686800" cy="539750"/>
          </a:xfrm>
          <a:prstGeom prst="rect">
            <a:avLst/>
          </a:prstGeom>
          <a:noFill/>
          <a:ln w="9525">
            <a:noFill/>
            <a:miter lim="800000"/>
            <a:headEnd/>
            <a:tailEnd/>
          </a:ln>
        </p:spPr>
        <p:txBody>
          <a:bodyPr lIns="92075" tIns="46038" rIns="92075" bIns="46038" anchor="ctr"/>
          <a:lstStyle/>
          <a:p>
            <a:r>
              <a:rPr lang="en-US" sz="3200" dirty="0">
                <a:solidFill>
                  <a:srgbClr val="7030A0"/>
                </a:solidFill>
                <a:latin typeface="Calibri" pitchFamily="34" charset="0"/>
              </a:rPr>
              <a:t>Multiprogramming </a:t>
            </a:r>
          </a:p>
        </p:txBody>
      </p:sp>
      <p:pic>
        <p:nvPicPr>
          <p:cNvPr id="5125" name="Picture 6" descr="D:\b\b4\IBM\02-01.jpg"/>
          <p:cNvPicPr>
            <a:picLocks noChangeAspect="1" noChangeArrowheads="1"/>
          </p:cNvPicPr>
          <p:nvPr/>
        </p:nvPicPr>
        <p:blipFill>
          <a:blip r:embed="rId3"/>
          <a:srcRect/>
          <a:stretch>
            <a:fillRect/>
          </a:stretch>
        </p:blipFill>
        <p:spPr bwMode="auto">
          <a:xfrm>
            <a:off x="495300" y="1789113"/>
            <a:ext cx="7658100" cy="2457450"/>
          </a:xfrm>
          <a:prstGeom prst="rect">
            <a:avLst/>
          </a:prstGeom>
          <a:noFill/>
          <a:ln w="9525">
            <a:noFill/>
            <a:miter lim="800000"/>
            <a:headEnd/>
            <a:tailEnd/>
          </a:ln>
        </p:spPr>
      </p:pic>
      <p:sp>
        <p:nvSpPr>
          <p:cNvPr id="6" name="Date Placeholder 5"/>
          <p:cNvSpPr>
            <a:spLocks noGrp="1"/>
          </p:cNvSpPr>
          <p:nvPr>
            <p:ph type="dt" sz="half" idx="10"/>
          </p:nvPr>
        </p:nvSpPr>
        <p:spPr/>
        <p:txBody>
          <a:bodyPr/>
          <a:lstStyle/>
          <a:p>
            <a:r>
              <a:rPr lang="en-US" smtClean="0"/>
              <a:t>Lecture-6</a:t>
            </a:r>
            <a:endParaRPr lang="en-US"/>
          </a:p>
        </p:txBody>
      </p:sp>
      <p:sp>
        <p:nvSpPr>
          <p:cNvPr id="7" name="Slide Number Placeholder 6"/>
          <p:cNvSpPr>
            <a:spLocks noGrp="1"/>
          </p:cNvSpPr>
          <p:nvPr>
            <p:ph type="sldNum" sz="quarter" idx="12"/>
          </p:nvPr>
        </p:nvSpPr>
        <p:spPr/>
        <p:txBody>
          <a:bodyPr/>
          <a:lstStyle/>
          <a:p>
            <a:fld id="{FE7AC6D1-0A6E-4A11-9540-DDF779F7552C}" type="slidenum">
              <a:rPr lang="en-US" smtClean="0"/>
              <a:pPr/>
              <a:t>4</a:t>
            </a:fld>
            <a:endParaRPr lang="en-US"/>
          </a:p>
        </p:txBody>
      </p:sp>
      <p:sp>
        <p:nvSpPr>
          <p:cNvPr id="8" name="Footer Placeholder 7"/>
          <p:cNvSpPr>
            <a:spLocks noGrp="1"/>
          </p:cNvSpPr>
          <p:nvPr>
            <p:ph type="ftr" sz="quarter" idx="11"/>
          </p:nvPr>
        </p:nvSpPr>
        <p:spPr/>
        <p:txBody>
          <a:bodyPr/>
          <a:lstStyle/>
          <a:p>
            <a:r>
              <a:rPr lang="en-US" smtClean="0"/>
              <a:t>Ahmed Mumtaz Mustehsan, CIIT, Islamabad</a:t>
            </a: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533399" y="914400"/>
            <a:ext cx="8366125" cy="5181599"/>
          </a:xfrm>
          <a:prstGeom prst="rect">
            <a:avLst/>
          </a:prstGeom>
          <a:noFill/>
          <a:ln w="9525">
            <a:noFill/>
            <a:miter lim="800000"/>
            <a:headEnd/>
            <a:tailEnd/>
          </a:ln>
        </p:spPr>
        <p:txBody>
          <a:bodyPr lIns="92075" tIns="46038" rIns="92075" bIns="46038"/>
          <a:lstStyle/>
          <a:p>
            <a:pPr marL="609600" indent="-609600" algn="l">
              <a:spcBef>
                <a:spcPct val="20000"/>
              </a:spcBef>
            </a:pPr>
            <a:r>
              <a:rPr lang="en-US" sz="2800" dirty="0">
                <a:latin typeface="+mj-lt"/>
              </a:rPr>
              <a:t>Events which can cause process </a:t>
            </a:r>
            <a:r>
              <a:rPr lang="en-US" sz="2800" dirty="0" smtClean="0">
                <a:latin typeface="+mj-lt"/>
              </a:rPr>
              <a:t>creation:</a:t>
            </a:r>
          </a:p>
          <a:p>
            <a:pPr marL="514350" indent="-514350">
              <a:spcBef>
                <a:spcPct val="20000"/>
              </a:spcBef>
              <a:buClr>
                <a:srgbClr val="7030A0"/>
              </a:buClr>
              <a:buFont typeface="+mj-lt"/>
              <a:buAutoNum type="arabicPeriod"/>
            </a:pPr>
            <a:r>
              <a:rPr lang="en-US" sz="2800" dirty="0">
                <a:latin typeface="+mj-lt"/>
              </a:rPr>
              <a:t>System </a:t>
            </a:r>
            <a:r>
              <a:rPr lang="en-US" sz="2800" dirty="0" smtClean="0">
                <a:latin typeface="+mj-lt"/>
              </a:rPr>
              <a:t>initialization, while booting operating system.</a:t>
            </a:r>
            <a:endParaRPr lang="en-US" sz="2800" dirty="0">
              <a:latin typeface="+mj-lt"/>
            </a:endParaRPr>
          </a:p>
          <a:p>
            <a:pPr marL="514350" indent="-514350">
              <a:spcBef>
                <a:spcPct val="20000"/>
              </a:spcBef>
              <a:buClr>
                <a:srgbClr val="7030A0"/>
              </a:buClr>
              <a:buFont typeface="+mj-lt"/>
              <a:buAutoNum type="arabicPeriod"/>
            </a:pPr>
            <a:r>
              <a:rPr lang="en-US" sz="2800" dirty="0">
                <a:latin typeface="+mj-lt"/>
              </a:rPr>
              <a:t>Execution of a process creation system call by a running process.</a:t>
            </a:r>
          </a:p>
          <a:p>
            <a:pPr marL="514350" indent="-514350">
              <a:spcBef>
                <a:spcPct val="20000"/>
              </a:spcBef>
              <a:buClr>
                <a:srgbClr val="7030A0"/>
              </a:buClr>
              <a:buFont typeface="+mj-lt"/>
              <a:buAutoNum type="arabicPeriod"/>
            </a:pPr>
            <a:r>
              <a:rPr lang="en-US" sz="2800" dirty="0">
                <a:latin typeface="+mj-lt"/>
              </a:rPr>
              <a:t>A user request to create a new process.</a:t>
            </a:r>
          </a:p>
          <a:p>
            <a:pPr marL="514350" indent="-514350">
              <a:spcBef>
                <a:spcPct val="20000"/>
              </a:spcBef>
              <a:buClr>
                <a:srgbClr val="7030A0"/>
              </a:buClr>
              <a:buFont typeface="+mj-lt"/>
              <a:buAutoNum type="arabicPeriod"/>
            </a:pPr>
            <a:r>
              <a:rPr lang="en-US" sz="2800" dirty="0">
                <a:latin typeface="+mj-lt"/>
              </a:rPr>
              <a:t>Initiation of a batch job.</a:t>
            </a:r>
          </a:p>
          <a:p>
            <a:pPr algn="l">
              <a:spcBef>
                <a:spcPct val="20000"/>
              </a:spcBef>
            </a:pPr>
            <a:endParaRPr lang="en-US" sz="2800" dirty="0" smtClean="0">
              <a:latin typeface="+mj-lt"/>
            </a:endParaRPr>
          </a:p>
          <a:p>
            <a:pPr algn="l">
              <a:spcBef>
                <a:spcPct val="20000"/>
              </a:spcBef>
            </a:pPr>
            <a:r>
              <a:rPr lang="en-US" sz="2800" dirty="0" smtClean="0">
                <a:latin typeface="+mj-lt"/>
              </a:rPr>
              <a:t>List the current processes use:</a:t>
            </a:r>
          </a:p>
          <a:p>
            <a:pPr marL="457200" indent="-457200" algn="l">
              <a:spcBef>
                <a:spcPct val="20000"/>
              </a:spcBef>
              <a:buFont typeface="Arial" pitchFamily="34" charset="0"/>
              <a:buChar char="•"/>
            </a:pPr>
            <a:r>
              <a:rPr lang="en-US" sz="2800" dirty="0">
                <a:latin typeface="+mj-lt"/>
              </a:rPr>
              <a:t> </a:t>
            </a:r>
            <a:r>
              <a:rPr lang="en-US" sz="2800" dirty="0" err="1" smtClean="0">
                <a:latin typeface="+mj-lt"/>
              </a:rPr>
              <a:t>ps</a:t>
            </a:r>
            <a:r>
              <a:rPr lang="en-US" sz="2800" dirty="0" smtClean="0">
                <a:latin typeface="+mj-lt"/>
              </a:rPr>
              <a:t> command in UNIX</a:t>
            </a:r>
          </a:p>
          <a:p>
            <a:pPr marL="457200" indent="-457200" algn="l">
              <a:spcBef>
                <a:spcPct val="20000"/>
              </a:spcBef>
              <a:buFont typeface="Arial" pitchFamily="34" charset="0"/>
              <a:buChar char="•"/>
            </a:pPr>
            <a:r>
              <a:rPr lang="en-US" sz="2800" dirty="0" smtClean="0">
                <a:latin typeface="+mj-lt"/>
              </a:rPr>
              <a:t>Task Manager in windows</a:t>
            </a:r>
            <a:endParaRPr lang="en-US" sz="2800" dirty="0">
              <a:latin typeface="+mj-lt"/>
            </a:endParaRPr>
          </a:p>
        </p:txBody>
      </p:sp>
      <p:sp>
        <p:nvSpPr>
          <p:cNvPr id="6147" name="Rectangle 3"/>
          <p:cNvSpPr>
            <a:spLocks noChangeArrowheads="1"/>
          </p:cNvSpPr>
          <p:nvPr/>
        </p:nvSpPr>
        <p:spPr bwMode="auto">
          <a:xfrm>
            <a:off x="228600" y="152400"/>
            <a:ext cx="8382000" cy="762000"/>
          </a:xfrm>
          <a:prstGeom prst="rect">
            <a:avLst/>
          </a:prstGeom>
          <a:noFill/>
          <a:ln w="9525">
            <a:noFill/>
            <a:miter lim="800000"/>
            <a:headEnd/>
            <a:tailEnd/>
          </a:ln>
        </p:spPr>
        <p:txBody>
          <a:bodyPr lIns="92075" tIns="46038" rIns="92075" bIns="46038" anchor="ctr"/>
          <a:lstStyle/>
          <a:p>
            <a:r>
              <a:rPr lang="en-US" sz="3200" dirty="0">
                <a:solidFill>
                  <a:srgbClr val="7030A0"/>
                </a:solidFill>
                <a:latin typeface="Calibri" pitchFamily="34" charset="0"/>
              </a:rPr>
              <a:t>Process Creation</a:t>
            </a:r>
          </a:p>
        </p:txBody>
      </p:sp>
      <p:sp>
        <p:nvSpPr>
          <p:cNvPr id="4" name="Date Placeholder 3"/>
          <p:cNvSpPr>
            <a:spLocks noGrp="1"/>
          </p:cNvSpPr>
          <p:nvPr>
            <p:ph type="dt" sz="half" idx="10"/>
          </p:nvPr>
        </p:nvSpPr>
        <p:spPr/>
        <p:txBody>
          <a:bodyPr/>
          <a:lstStyle/>
          <a:p>
            <a:r>
              <a:rPr lang="en-US" smtClean="0"/>
              <a:t>Lecture-6</a:t>
            </a:r>
            <a:endParaRPr lang="en-US"/>
          </a:p>
        </p:txBody>
      </p:sp>
      <p:sp>
        <p:nvSpPr>
          <p:cNvPr id="5" name="Slide Number Placeholder 4"/>
          <p:cNvSpPr>
            <a:spLocks noGrp="1"/>
          </p:cNvSpPr>
          <p:nvPr>
            <p:ph type="sldNum" sz="quarter" idx="12"/>
          </p:nvPr>
        </p:nvSpPr>
        <p:spPr/>
        <p:txBody>
          <a:bodyPr/>
          <a:lstStyle/>
          <a:p>
            <a:fld id="{FE7AC6D1-0A6E-4A11-9540-DDF779F7552C}" type="slidenum">
              <a:rPr lang="en-US" smtClean="0"/>
              <a:pPr/>
              <a:t>5</a:t>
            </a:fld>
            <a:endParaRPr lang="en-US"/>
          </a:p>
        </p:txBody>
      </p:sp>
      <p:sp>
        <p:nvSpPr>
          <p:cNvPr id="6" name="Footer Placeholder 5"/>
          <p:cNvSpPr>
            <a:spLocks noGrp="1"/>
          </p:cNvSpPr>
          <p:nvPr>
            <p:ph type="ftr" sz="quarter" idx="11"/>
          </p:nvPr>
        </p:nvSpPr>
        <p:spPr/>
        <p:txBody>
          <a:bodyPr/>
          <a:lstStyle/>
          <a:p>
            <a:r>
              <a:rPr lang="en-US" smtClean="0"/>
              <a:t>Ahmed Mumtaz Mustehsan, CIIT, Islamabad</a:t>
            </a: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533400" y="1066800"/>
            <a:ext cx="8366125" cy="5202237"/>
          </a:xfrm>
          <a:prstGeom prst="rect">
            <a:avLst/>
          </a:prstGeom>
          <a:noFill/>
          <a:ln w="9525">
            <a:noFill/>
            <a:miter lim="800000"/>
            <a:headEnd/>
            <a:tailEnd/>
          </a:ln>
        </p:spPr>
        <p:txBody>
          <a:bodyPr lIns="92075" tIns="46038" rIns="92075" bIns="46038"/>
          <a:lstStyle/>
          <a:p>
            <a:r>
              <a:rPr lang="en-US" sz="2800" dirty="0"/>
              <a:t>When an </a:t>
            </a:r>
            <a:r>
              <a:rPr lang="en-US" sz="2800" dirty="0" smtClean="0"/>
              <a:t>operating  </a:t>
            </a:r>
            <a:r>
              <a:rPr lang="en-US" sz="2800" dirty="0"/>
              <a:t>system is booted, several  processes are  created. </a:t>
            </a:r>
            <a:r>
              <a:rPr lang="en-US" sz="2800" dirty="0" smtClean="0"/>
              <a:t>Two categories:</a:t>
            </a:r>
          </a:p>
          <a:p>
            <a:endParaRPr lang="en-US" sz="2800" dirty="0" smtClean="0">
              <a:solidFill>
                <a:srgbClr val="0070C0"/>
              </a:solidFill>
            </a:endParaRPr>
          </a:p>
          <a:p>
            <a:r>
              <a:rPr lang="en-US" sz="2800" dirty="0" smtClean="0">
                <a:solidFill>
                  <a:srgbClr val="0070C0"/>
                </a:solidFill>
              </a:rPr>
              <a:t>Foreground processes;  </a:t>
            </a:r>
          </a:p>
          <a:p>
            <a:pPr marL="457200" indent="-457200">
              <a:buFont typeface="Arial" pitchFamily="34" charset="0"/>
              <a:buChar char="•"/>
            </a:pPr>
            <a:r>
              <a:rPr lang="en-US" sz="2800" dirty="0" smtClean="0"/>
              <a:t>Process that </a:t>
            </a:r>
            <a:r>
              <a:rPr lang="en-US" sz="2800" dirty="0"/>
              <a:t>interact with </a:t>
            </a:r>
            <a:r>
              <a:rPr lang="en-US" sz="2800" dirty="0" smtClean="0"/>
              <a:t>users,  such UNIX  tty processes	</a:t>
            </a:r>
          </a:p>
          <a:p>
            <a:r>
              <a:rPr lang="en-US" sz="2800" dirty="0" smtClean="0">
                <a:solidFill>
                  <a:srgbClr val="0070C0"/>
                </a:solidFill>
              </a:rPr>
              <a:t>Background processes; </a:t>
            </a:r>
          </a:p>
          <a:p>
            <a:pPr marL="457200" indent="-457200">
              <a:buFont typeface="Arial" pitchFamily="34" charset="0"/>
              <a:buChar char="•"/>
            </a:pPr>
            <a:r>
              <a:rPr lang="en-US" sz="2800" dirty="0" smtClean="0"/>
              <a:t>Process not  </a:t>
            </a:r>
            <a:r>
              <a:rPr lang="en-US" sz="2800" dirty="0"/>
              <a:t>associated with particular  users, but instead have some specific </a:t>
            </a:r>
            <a:r>
              <a:rPr lang="en-US" sz="2800" dirty="0" smtClean="0"/>
              <a:t>function</a:t>
            </a:r>
            <a:r>
              <a:rPr lang="en-US" sz="2800" dirty="0"/>
              <a:t>,</a:t>
            </a:r>
            <a:r>
              <a:rPr lang="en-US" sz="2800" dirty="0" smtClean="0"/>
              <a:t> </a:t>
            </a:r>
            <a:r>
              <a:rPr lang="en-US" sz="2800" dirty="0">
                <a:latin typeface="+mj-lt"/>
              </a:rPr>
              <a:t>s</a:t>
            </a:r>
            <a:r>
              <a:rPr lang="en-US" sz="2800" dirty="0" smtClean="0">
                <a:latin typeface="+mj-lt"/>
              </a:rPr>
              <a:t>uch as </a:t>
            </a:r>
            <a:r>
              <a:rPr lang="en-US" sz="2800" dirty="0"/>
              <a:t>e-mail, </a:t>
            </a:r>
            <a:r>
              <a:rPr lang="en-US" sz="2800" dirty="0" smtClean="0"/>
              <a:t>web </a:t>
            </a:r>
            <a:r>
              <a:rPr lang="en-US" sz="2800" dirty="0"/>
              <a:t>pages, news, printing, and so </a:t>
            </a:r>
            <a:r>
              <a:rPr lang="en-US" sz="2800" dirty="0" smtClean="0"/>
              <a:t>on, these processes are called daemons</a:t>
            </a:r>
            <a:endParaRPr lang="en-US" sz="2800" dirty="0">
              <a:latin typeface="+mj-lt"/>
            </a:endParaRPr>
          </a:p>
        </p:txBody>
      </p:sp>
      <p:sp>
        <p:nvSpPr>
          <p:cNvPr id="6147" name="Rectangle 3"/>
          <p:cNvSpPr>
            <a:spLocks noChangeArrowheads="1"/>
          </p:cNvSpPr>
          <p:nvPr/>
        </p:nvSpPr>
        <p:spPr bwMode="auto">
          <a:xfrm>
            <a:off x="228600" y="152400"/>
            <a:ext cx="8382000" cy="762000"/>
          </a:xfrm>
          <a:prstGeom prst="rect">
            <a:avLst/>
          </a:prstGeom>
          <a:noFill/>
          <a:ln w="9525">
            <a:noFill/>
            <a:miter lim="800000"/>
            <a:headEnd/>
            <a:tailEnd/>
          </a:ln>
        </p:spPr>
        <p:txBody>
          <a:bodyPr lIns="92075" tIns="46038" rIns="92075" bIns="46038" anchor="ctr"/>
          <a:lstStyle/>
          <a:p>
            <a:pPr marL="514350" indent="-514350">
              <a:buFont typeface="+mj-lt"/>
              <a:buAutoNum type="arabicPeriod"/>
            </a:pPr>
            <a:r>
              <a:rPr lang="en-US" sz="3200" dirty="0">
                <a:solidFill>
                  <a:srgbClr val="7030A0"/>
                </a:solidFill>
                <a:latin typeface="Calibri" pitchFamily="34" charset="0"/>
              </a:rPr>
              <a:t>Process </a:t>
            </a:r>
            <a:r>
              <a:rPr lang="en-US" sz="3200" dirty="0" smtClean="0">
                <a:solidFill>
                  <a:srgbClr val="7030A0"/>
                </a:solidFill>
                <a:latin typeface="Calibri" pitchFamily="34" charset="0"/>
              </a:rPr>
              <a:t>creation while booting OS</a:t>
            </a:r>
            <a:endParaRPr lang="en-US" sz="3200" dirty="0">
              <a:solidFill>
                <a:srgbClr val="7030A0"/>
              </a:solidFill>
              <a:latin typeface="Calibri" pitchFamily="34" charset="0"/>
            </a:endParaRPr>
          </a:p>
        </p:txBody>
      </p:sp>
      <p:sp>
        <p:nvSpPr>
          <p:cNvPr id="4" name="Date Placeholder 3"/>
          <p:cNvSpPr>
            <a:spLocks noGrp="1"/>
          </p:cNvSpPr>
          <p:nvPr>
            <p:ph type="dt" sz="half" idx="10"/>
          </p:nvPr>
        </p:nvSpPr>
        <p:spPr/>
        <p:txBody>
          <a:bodyPr/>
          <a:lstStyle/>
          <a:p>
            <a:r>
              <a:rPr lang="en-US" smtClean="0"/>
              <a:t>Lecture-6</a:t>
            </a:r>
            <a:endParaRPr lang="en-US"/>
          </a:p>
        </p:txBody>
      </p:sp>
      <p:sp>
        <p:nvSpPr>
          <p:cNvPr id="5" name="Slide Number Placeholder 4"/>
          <p:cNvSpPr>
            <a:spLocks noGrp="1"/>
          </p:cNvSpPr>
          <p:nvPr>
            <p:ph type="sldNum" sz="quarter" idx="12"/>
          </p:nvPr>
        </p:nvSpPr>
        <p:spPr/>
        <p:txBody>
          <a:bodyPr/>
          <a:lstStyle/>
          <a:p>
            <a:fld id="{FE7AC6D1-0A6E-4A11-9540-DDF779F7552C}" type="slidenum">
              <a:rPr lang="en-US" smtClean="0"/>
              <a:pPr/>
              <a:t>6</a:t>
            </a:fld>
            <a:endParaRPr lang="en-US"/>
          </a:p>
        </p:txBody>
      </p:sp>
      <p:sp>
        <p:nvSpPr>
          <p:cNvPr id="6" name="Footer Placeholder 5"/>
          <p:cNvSpPr>
            <a:spLocks noGrp="1"/>
          </p:cNvSpPr>
          <p:nvPr>
            <p:ph type="ftr" sz="quarter" idx="11"/>
          </p:nvPr>
        </p:nvSpPr>
        <p:spPr/>
        <p:txBody>
          <a:bodyPr/>
          <a:lstStyle/>
          <a:p>
            <a:r>
              <a:rPr lang="en-US" smtClean="0"/>
              <a:t>Ahmed Mumtaz Mustehsan, CIIT, Islamabad</a:t>
            </a:r>
            <a:endParaRPr lang="en-US"/>
          </a:p>
        </p:txBody>
      </p:sp>
    </p:spTree>
    <p:extLst>
      <p:ext uri="{BB962C8B-B14F-4D97-AF65-F5344CB8AC3E}">
        <p14:creationId xmlns="" xmlns:p14="http://schemas.microsoft.com/office/powerpoint/2010/main" val="30192554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381000" y="914400"/>
            <a:ext cx="8366125" cy="5202237"/>
          </a:xfrm>
          <a:prstGeom prst="rect">
            <a:avLst/>
          </a:prstGeom>
          <a:noFill/>
          <a:ln w="9525">
            <a:noFill/>
            <a:miter lim="800000"/>
            <a:headEnd/>
            <a:tailEnd/>
          </a:ln>
        </p:spPr>
        <p:txBody>
          <a:bodyPr lIns="92075" tIns="46038" rIns="92075" bIns="46038"/>
          <a:lstStyle/>
          <a:p>
            <a:r>
              <a:rPr lang="en-US" sz="2800" dirty="0"/>
              <a:t>P</a:t>
            </a:r>
            <a:r>
              <a:rPr lang="en-US" sz="2800" dirty="0" smtClean="0"/>
              <a:t>rocesses </a:t>
            </a:r>
            <a:r>
              <a:rPr lang="en-US" sz="2800" dirty="0"/>
              <a:t>can be created by running process issuing  system </a:t>
            </a:r>
            <a:r>
              <a:rPr lang="en-US" sz="2800" dirty="0" smtClean="0"/>
              <a:t>calls. </a:t>
            </a:r>
          </a:p>
          <a:p>
            <a:pPr marL="457200" indent="-457200">
              <a:buFont typeface="Arial" pitchFamily="34" charset="0"/>
              <a:buChar char="•"/>
            </a:pPr>
            <a:r>
              <a:rPr lang="en-US" sz="2800" dirty="0" smtClean="0"/>
              <a:t>Useful </a:t>
            </a:r>
            <a:r>
              <a:rPr lang="en-US" sz="2800" dirty="0"/>
              <a:t>when the work </a:t>
            </a:r>
            <a:r>
              <a:rPr lang="en-US" sz="2800" dirty="0" smtClean="0"/>
              <a:t>could </a:t>
            </a:r>
            <a:r>
              <a:rPr lang="en-US" sz="2800" dirty="0"/>
              <a:t>be formulated among  several related, but independent processes. </a:t>
            </a:r>
          </a:p>
          <a:p>
            <a:r>
              <a:rPr lang="en-US" sz="2800" dirty="0">
                <a:solidFill>
                  <a:srgbClr val="0070C0"/>
                </a:solidFill>
              </a:rPr>
              <a:t> </a:t>
            </a:r>
            <a:r>
              <a:rPr lang="en-US" sz="2800" dirty="0" smtClean="0">
                <a:solidFill>
                  <a:srgbClr val="0070C0"/>
                </a:solidFill>
              </a:rPr>
              <a:t>Example:</a:t>
            </a:r>
            <a:endParaRPr lang="en-US" sz="2800" dirty="0">
              <a:solidFill>
                <a:srgbClr val="0070C0"/>
              </a:solidFill>
            </a:endParaRPr>
          </a:p>
          <a:p>
            <a:r>
              <a:rPr lang="en-US" sz="2800" dirty="0"/>
              <a:t>I</a:t>
            </a:r>
            <a:r>
              <a:rPr lang="en-US" sz="2800" dirty="0" smtClean="0"/>
              <a:t>f </a:t>
            </a:r>
            <a:r>
              <a:rPr lang="en-US" sz="2800" dirty="0"/>
              <a:t>a large amount of data </a:t>
            </a:r>
            <a:r>
              <a:rPr lang="en-US" sz="2800" dirty="0" smtClean="0"/>
              <a:t>to be fetched </a:t>
            </a:r>
            <a:r>
              <a:rPr lang="en-US" sz="2800" dirty="0"/>
              <a:t>over a network for </a:t>
            </a:r>
            <a:r>
              <a:rPr lang="en-US" sz="2800" dirty="0" smtClean="0"/>
              <a:t>processing</a:t>
            </a:r>
            <a:r>
              <a:rPr lang="en-US" sz="2800" dirty="0"/>
              <a:t>, it may be convenient to create one process to fetch the data and put them in a shared buffer while a second process removes the data items and processes them. On  a multiprocessor, </a:t>
            </a:r>
            <a:r>
              <a:rPr lang="en-US" sz="2800" dirty="0" smtClean="0"/>
              <a:t>environment, each </a:t>
            </a:r>
            <a:r>
              <a:rPr lang="en-US" sz="2800" dirty="0"/>
              <a:t>process </a:t>
            </a:r>
            <a:r>
              <a:rPr lang="en-US" sz="2800" dirty="0" smtClean="0"/>
              <a:t>may  </a:t>
            </a:r>
            <a:r>
              <a:rPr lang="en-US" sz="2800" dirty="0"/>
              <a:t>run on  a different CPU </a:t>
            </a:r>
            <a:r>
              <a:rPr lang="en-US" sz="2800" dirty="0" smtClean="0"/>
              <a:t>and make </a:t>
            </a:r>
            <a:r>
              <a:rPr lang="en-US" sz="2800" dirty="0"/>
              <a:t>the job go faster.</a:t>
            </a:r>
          </a:p>
          <a:p>
            <a:endParaRPr lang="en-US" sz="2800" dirty="0" smtClean="0">
              <a:solidFill>
                <a:srgbClr val="0070C0"/>
              </a:solidFill>
            </a:endParaRPr>
          </a:p>
          <a:p>
            <a:endParaRPr lang="en-US" sz="2800" dirty="0">
              <a:latin typeface="+mj-lt"/>
            </a:endParaRPr>
          </a:p>
        </p:txBody>
      </p:sp>
      <p:sp>
        <p:nvSpPr>
          <p:cNvPr id="6147" name="Rectangle 3"/>
          <p:cNvSpPr>
            <a:spLocks noChangeArrowheads="1"/>
          </p:cNvSpPr>
          <p:nvPr/>
        </p:nvSpPr>
        <p:spPr bwMode="auto">
          <a:xfrm>
            <a:off x="228600" y="152400"/>
            <a:ext cx="8382000" cy="762000"/>
          </a:xfrm>
          <a:prstGeom prst="rect">
            <a:avLst/>
          </a:prstGeom>
          <a:noFill/>
          <a:ln w="9525">
            <a:noFill/>
            <a:miter lim="800000"/>
            <a:headEnd/>
            <a:tailEnd/>
          </a:ln>
        </p:spPr>
        <p:txBody>
          <a:bodyPr lIns="92075" tIns="46038" rIns="92075" bIns="46038" anchor="ctr"/>
          <a:lstStyle/>
          <a:p>
            <a:pPr marL="514350" indent="-514350">
              <a:buFont typeface="+mj-lt"/>
              <a:buAutoNum type="arabicPeriod" startAt="2"/>
            </a:pPr>
            <a:r>
              <a:rPr lang="en-US" sz="3200" dirty="0">
                <a:solidFill>
                  <a:srgbClr val="7030A0"/>
                </a:solidFill>
                <a:latin typeface="Calibri" pitchFamily="34" charset="0"/>
              </a:rPr>
              <a:t>Process creation with system </a:t>
            </a:r>
            <a:r>
              <a:rPr lang="en-US" sz="3200" dirty="0" smtClean="0">
                <a:solidFill>
                  <a:srgbClr val="7030A0"/>
                </a:solidFill>
                <a:latin typeface="Calibri" pitchFamily="34" charset="0"/>
              </a:rPr>
              <a:t>calls</a:t>
            </a:r>
            <a:endParaRPr lang="en-US" sz="3200" dirty="0">
              <a:solidFill>
                <a:srgbClr val="7030A0"/>
              </a:solidFill>
              <a:latin typeface="Calibri" pitchFamily="34" charset="0"/>
            </a:endParaRPr>
          </a:p>
        </p:txBody>
      </p:sp>
      <p:sp>
        <p:nvSpPr>
          <p:cNvPr id="4" name="Date Placeholder 3"/>
          <p:cNvSpPr>
            <a:spLocks noGrp="1"/>
          </p:cNvSpPr>
          <p:nvPr>
            <p:ph type="dt" sz="half" idx="10"/>
          </p:nvPr>
        </p:nvSpPr>
        <p:spPr/>
        <p:txBody>
          <a:bodyPr/>
          <a:lstStyle/>
          <a:p>
            <a:r>
              <a:rPr lang="en-US" smtClean="0"/>
              <a:t>Lecture-6</a:t>
            </a:r>
            <a:endParaRPr lang="en-US"/>
          </a:p>
        </p:txBody>
      </p:sp>
      <p:sp>
        <p:nvSpPr>
          <p:cNvPr id="5" name="Slide Number Placeholder 4"/>
          <p:cNvSpPr>
            <a:spLocks noGrp="1"/>
          </p:cNvSpPr>
          <p:nvPr>
            <p:ph type="sldNum" sz="quarter" idx="12"/>
          </p:nvPr>
        </p:nvSpPr>
        <p:spPr/>
        <p:txBody>
          <a:bodyPr/>
          <a:lstStyle/>
          <a:p>
            <a:fld id="{FE7AC6D1-0A6E-4A11-9540-DDF779F7552C}" type="slidenum">
              <a:rPr lang="en-US" smtClean="0"/>
              <a:pPr/>
              <a:t>7</a:t>
            </a:fld>
            <a:endParaRPr lang="en-US"/>
          </a:p>
        </p:txBody>
      </p:sp>
      <p:sp>
        <p:nvSpPr>
          <p:cNvPr id="6" name="Footer Placeholder 5"/>
          <p:cNvSpPr>
            <a:spLocks noGrp="1"/>
          </p:cNvSpPr>
          <p:nvPr>
            <p:ph type="ftr" sz="quarter" idx="11"/>
          </p:nvPr>
        </p:nvSpPr>
        <p:spPr/>
        <p:txBody>
          <a:bodyPr/>
          <a:lstStyle/>
          <a:p>
            <a:r>
              <a:rPr lang="en-US" smtClean="0"/>
              <a:t>Ahmed Mumtaz Mustehsan, CIIT, Islamabad</a:t>
            </a:r>
            <a:endParaRPr lang="en-US"/>
          </a:p>
        </p:txBody>
      </p:sp>
    </p:spTree>
    <p:extLst>
      <p:ext uri="{BB962C8B-B14F-4D97-AF65-F5344CB8AC3E}">
        <p14:creationId xmlns="" xmlns:p14="http://schemas.microsoft.com/office/powerpoint/2010/main" val="28646502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228600" y="914399"/>
            <a:ext cx="8686800" cy="5202237"/>
          </a:xfrm>
          <a:prstGeom prst="rect">
            <a:avLst/>
          </a:prstGeom>
          <a:noFill/>
          <a:ln w="9525">
            <a:noFill/>
            <a:miter lim="800000"/>
            <a:headEnd/>
            <a:tailEnd/>
          </a:ln>
        </p:spPr>
        <p:txBody>
          <a:bodyPr lIns="92075" tIns="46038" rIns="92075" bIns="46038"/>
          <a:lstStyle/>
          <a:p>
            <a:r>
              <a:rPr lang="en-US" sz="2800" dirty="0"/>
              <a:t>In interactive  systems, users can create a new process  by  typing a command or (double) clicking an icon. </a:t>
            </a:r>
          </a:p>
          <a:p>
            <a:r>
              <a:rPr lang="en-US" sz="2800" dirty="0"/>
              <a:t>Both of these actions starts a new process and runs the selected program in it. </a:t>
            </a:r>
            <a:endParaRPr lang="en-US" sz="2800" dirty="0" smtClean="0"/>
          </a:p>
          <a:p>
            <a:r>
              <a:rPr lang="en-US" sz="2800" dirty="0" smtClean="0"/>
              <a:t>  </a:t>
            </a:r>
            <a:endParaRPr lang="en-US" sz="2800" dirty="0"/>
          </a:p>
          <a:p>
            <a:pPr marL="457200" indent="-457200">
              <a:buFont typeface="Arial" pitchFamily="34" charset="0"/>
              <a:buChar char="•"/>
            </a:pPr>
            <a:r>
              <a:rPr lang="en-US" sz="2800" dirty="0" smtClean="0"/>
              <a:t>In </a:t>
            </a:r>
            <a:r>
              <a:rPr lang="en-US" sz="2800" dirty="0"/>
              <a:t>command based UNIX  systems running X, </a:t>
            </a:r>
            <a:r>
              <a:rPr lang="en-US" sz="2800" dirty="0" smtClean="0"/>
              <a:t>new </a:t>
            </a:r>
            <a:r>
              <a:rPr lang="en-US" sz="2800" dirty="0"/>
              <a:t>process takes over the window in  which it was </a:t>
            </a:r>
            <a:r>
              <a:rPr lang="en-US" sz="2800" dirty="0" smtClean="0"/>
              <a:t>started</a:t>
            </a:r>
            <a:r>
              <a:rPr lang="en-US" sz="2800" dirty="0"/>
              <a:t>.  </a:t>
            </a:r>
          </a:p>
          <a:p>
            <a:pPr marL="457200" indent="-457200">
              <a:buFont typeface="Arial" pitchFamily="34" charset="0"/>
              <a:buChar char="•"/>
            </a:pPr>
            <a:r>
              <a:rPr lang="en-US" sz="2800" dirty="0" smtClean="0"/>
              <a:t>In  </a:t>
            </a:r>
            <a:r>
              <a:rPr lang="en-US" sz="2800" dirty="0"/>
              <a:t>Microsoft Windows, when a process is started it does not  have a window, but it can create </a:t>
            </a:r>
            <a:r>
              <a:rPr lang="en-US" sz="2800" dirty="0" smtClean="0"/>
              <a:t>one.</a:t>
            </a:r>
          </a:p>
          <a:p>
            <a:pPr marL="457200" indent="-457200">
              <a:buFont typeface="Arial" pitchFamily="34" charset="0"/>
              <a:buChar char="•"/>
            </a:pPr>
            <a:r>
              <a:rPr lang="en-US" sz="2800" dirty="0" smtClean="0"/>
              <a:t>Using </a:t>
            </a:r>
            <a:r>
              <a:rPr lang="en-US" sz="2800" dirty="0"/>
              <a:t>the mouse, the user can select a window and interact with the process, for example, providing input when needed.</a:t>
            </a:r>
          </a:p>
          <a:p>
            <a:r>
              <a:rPr lang="en-US" sz="2800" dirty="0"/>
              <a:t> </a:t>
            </a:r>
          </a:p>
          <a:p>
            <a:pPr marL="457200" indent="-457200">
              <a:buFont typeface="Arial" pitchFamily="34" charset="0"/>
              <a:buChar char="•"/>
            </a:pPr>
            <a:endParaRPr lang="en-US" sz="2800" dirty="0"/>
          </a:p>
          <a:p>
            <a:r>
              <a:rPr lang="en-US" sz="2800" dirty="0">
                <a:solidFill>
                  <a:srgbClr val="0070C0"/>
                </a:solidFill>
              </a:rPr>
              <a:t> </a:t>
            </a:r>
            <a:endParaRPr lang="en-US" sz="2800" dirty="0" smtClean="0">
              <a:solidFill>
                <a:srgbClr val="0070C0"/>
              </a:solidFill>
            </a:endParaRPr>
          </a:p>
          <a:p>
            <a:endParaRPr lang="en-US" sz="2800" dirty="0">
              <a:latin typeface="+mj-lt"/>
            </a:endParaRPr>
          </a:p>
        </p:txBody>
      </p:sp>
      <p:sp>
        <p:nvSpPr>
          <p:cNvPr id="6147" name="Rectangle 3"/>
          <p:cNvSpPr>
            <a:spLocks noChangeArrowheads="1"/>
          </p:cNvSpPr>
          <p:nvPr/>
        </p:nvSpPr>
        <p:spPr bwMode="auto">
          <a:xfrm>
            <a:off x="228600" y="152400"/>
            <a:ext cx="8382000" cy="762000"/>
          </a:xfrm>
          <a:prstGeom prst="rect">
            <a:avLst/>
          </a:prstGeom>
          <a:noFill/>
          <a:ln w="9525">
            <a:noFill/>
            <a:miter lim="800000"/>
            <a:headEnd/>
            <a:tailEnd/>
          </a:ln>
        </p:spPr>
        <p:txBody>
          <a:bodyPr lIns="92075" tIns="46038" rIns="92075" bIns="46038" anchor="ctr"/>
          <a:lstStyle/>
          <a:p>
            <a:pPr marL="514350" indent="-514350">
              <a:buFont typeface="+mj-lt"/>
              <a:buAutoNum type="arabicPeriod" startAt="3"/>
            </a:pPr>
            <a:r>
              <a:rPr lang="en-US" sz="3200" dirty="0">
                <a:solidFill>
                  <a:srgbClr val="7030A0"/>
                </a:solidFill>
                <a:latin typeface="Calibri" pitchFamily="34" charset="0"/>
              </a:rPr>
              <a:t>Process </a:t>
            </a:r>
            <a:r>
              <a:rPr lang="en-US" sz="3200" dirty="0" smtClean="0">
                <a:solidFill>
                  <a:srgbClr val="7030A0"/>
                </a:solidFill>
                <a:latin typeface="Calibri" pitchFamily="34" charset="0"/>
              </a:rPr>
              <a:t>creation by interactive users</a:t>
            </a:r>
            <a:endParaRPr lang="en-US" sz="3200" dirty="0">
              <a:solidFill>
                <a:srgbClr val="7030A0"/>
              </a:solidFill>
              <a:latin typeface="Calibri" pitchFamily="34" charset="0"/>
            </a:endParaRPr>
          </a:p>
        </p:txBody>
      </p:sp>
      <p:sp>
        <p:nvSpPr>
          <p:cNvPr id="4" name="Date Placeholder 3"/>
          <p:cNvSpPr>
            <a:spLocks noGrp="1"/>
          </p:cNvSpPr>
          <p:nvPr>
            <p:ph type="dt" sz="half" idx="10"/>
          </p:nvPr>
        </p:nvSpPr>
        <p:spPr/>
        <p:txBody>
          <a:bodyPr/>
          <a:lstStyle/>
          <a:p>
            <a:r>
              <a:rPr lang="en-US" smtClean="0"/>
              <a:t>Lecture-6</a:t>
            </a:r>
            <a:endParaRPr lang="en-US"/>
          </a:p>
        </p:txBody>
      </p:sp>
      <p:sp>
        <p:nvSpPr>
          <p:cNvPr id="5" name="Slide Number Placeholder 4"/>
          <p:cNvSpPr>
            <a:spLocks noGrp="1"/>
          </p:cNvSpPr>
          <p:nvPr>
            <p:ph type="sldNum" sz="quarter" idx="12"/>
          </p:nvPr>
        </p:nvSpPr>
        <p:spPr/>
        <p:txBody>
          <a:bodyPr/>
          <a:lstStyle/>
          <a:p>
            <a:fld id="{FE7AC6D1-0A6E-4A11-9540-DDF779F7552C}" type="slidenum">
              <a:rPr lang="en-US" smtClean="0"/>
              <a:pPr/>
              <a:t>8</a:t>
            </a:fld>
            <a:endParaRPr lang="en-US"/>
          </a:p>
        </p:txBody>
      </p:sp>
      <p:sp>
        <p:nvSpPr>
          <p:cNvPr id="6" name="Footer Placeholder 5"/>
          <p:cNvSpPr>
            <a:spLocks noGrp="1"/>
          </p:cNvSpPr>
          <p:nvPr>
            <p:ph type="ftr" sz="quarter" idx="11"/>
          </p:nvPr>
        </p:nvSpPr>
        <p:spPr/>
        <p:txBody>
          <a:bodyPr/>
          <a:lstStyle/>
          <a:p>
            <a:r>
              <a:rPr lang="en-US" smtClean="0"/>
              <a:t>Ahmed Mumtaz Mustehsan, CIIT, Islamabad</a:t>
            </a:r>
            <a:endParaRPr lang="en-US"/>
          </a:p>
        </p:txBody>
      </p:sp>
    </p:spTree>
    <p:extLst>
      <p:ext uri="{BB962C8B-B14F-4D97-AF65-F5344CB8AC3E}">
        <p14:creationId xmlns="" xmlns:p14="http://schemas.microsoft.com/office/powerpoint/2010/main" val="15303582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228600" y="914399"/>
            <a:ext cx="8686800" cy="4343401"/>
          </a:xfrm>
          <a:prstGeom prst="rect">
            <a:avLst/>
          </a:prstGeom>
          <a:noFill/>
          <a:ln w="9525">
            <a:noFill/>
            <a:miter lim="800000"/>
            <a:headEnd/>
            <a:tailEnd/>
          </a:ln>
        </p:spPr>
        <p:txBody>
          <a:bodyPr lIns="92075" tIns="46038" rIns="92075" bIns="46038"/>
          <a:lstStyle/>
          <a:p>
            <a:r>
              <a:rPr lang="en-US" sz="2800" dirty="0"/>
              <a:t>The processes are created for </a:t>
            </a:r>
            <a:r>
              <a:rPr lang="en-US" sz="2800" dirty="0" smtClean="0"/>
              <a:t>batch </a:t>
            </a:r>
            <a:r>
              <a:rPr lang="en-US" sz="2800" dirty="0"/>
              <a:t>systems usually found on  large mainframes. </a:t>
            </a:r>
            <a:endParaRPr lang="en-US" sz="2800" dirty="0" smtClean="0"/>
          </a:p>
          <a:p>
            <a:endParaRPr lang="en-US" sz="2800" dirty="0"/>
          </a:p>
          <a:p>
            <a:pPr marL="457200" indent="-457200">
              <a:buFont typeface="Arial" pitchFamily="34" charset="0"/>
              <a:buChar char="•"/>
            </a:pPr>
            <a:r>
              <a:rPr lang="en-US" sz="2800" dirty="0"/>
              <a:t>users can submit batch jobs to  the system (possibly remotely). </a:t>
            </a:r>
          </a:p>
          <a:p>
            <a:r>
              <a:rPr lang="en-US" sz="2800" dirty="0"/>
              <a:t> </a:t>
            </a:r>
          </a:p>
          <a:p>
            <a:pPr marL="457200" indent="-457200">
              <a:buFont typeface="Arial" pitchFamily="34" charset="0"/>
              <a:buChar char="•"/>
            </a:pPr>
            <a:r>
              <a:rPr lang="en-US" sz="2800" dirty="0"/>
              <a:t>When the operating system decides that it has the resources to  run another job, it creates a new process and runs the next job from the input queue in it.</a:t>
            </a:r>
          </a:p>
          <a:p>
            <a:r>
              <a:rPr lang="en-US" sz="2800" dirty="0" smtClean="0"/>
              <a:t>  </a:t>
            </a:r>
            <a:endParaRPr lang="en-US" sz="2800" dirty="0"/>
          </a:p>
          <a:p>
            <a:r>
              <a:rPr lang="en-US" sz="2800" dirty="0"/>
              <a:t> </a:t>
            </a:r>
          </a:p>
          <a:p>
            <a:pPr marL="457200" indent="-457200">
              <a:buFont typeface="Arial" pitchFamily="34" charset="0"/>
              <a:buChar char="•"/>
            </a:pPr>
            <a:endParaRPr lang="en-US" sz="2800" dirty="0"/>
          </a:p>
          <a:p>
            <a:r>
              <a:rPr lang="en-US" sz="2800" dirty="0">
                <a:solidFill>
                  <a:srgbClr val="0070C0"/>
                </a:solidFill>
              </a:rPr>
              <a:t> </a:t>
            </a:r>
            <a:endParaRPr lang="en-US" sz="2800" dirty="0" smtClean="0">
              <a:solidFill>
                <a:srgbClr val="0070C0"/>
              </a:solidFill>
            </a:endParaRPr>
          </a:p>
          <a:p>
            <a:endParaRPr lang="en-US" sz="2800" dirty="0">
              <a:latin typeface="+mj-lt"/>
            </a:endParaRPr>
          </a:p>
        </p:txBody>
      </p:sp>
      <p:sp>
        <p:nvSpPr>
          <p:cNvPr id="6147" name="Rectangle 3"/>
          <p:cNvSpPr>
            <a:spLocks noChangeArrowheads="1"/>
          </p:cNvSpPr>
          <p:nvPr/>
        </p:nvSpPr>
        <p:spPr bwMode="auto">
          <a:xfrm>
            <a:off x="228600" y="152400"/>
            <a:ext cx="8382000" cy="762000"/>
          </a:xfrm>
          <a:prstGeom prst="rect">
            <a:avLst/>
          </a:prstGeom>
          <a:noFill/>
          <a:ln w="9525">
            <a:noFill/>
            <a:miter lim="800000"/>
            <a:headEnd/>
            <a:tailEnd/>
          </a:ln>
        </p:spPr>
        <p:txBody>
          <a:bodyPr lIns="92075" tIns="46038" rIns="92075" bIns="46038" anchor="ctr"/>
          <a:lstStyle/>
          <a:p>
            <a:pPr marL="514350" indent="-514350">
              <a:buFont typeface="+mj-lt"/>
              <a:buAutoNum type="arabicPeriod" startAt="4"/>
            </a:pPr>
            <a:r>
              <a:rPr lang="en-US" sz="3200" dirty="0">
                <a:solidFill>
                  <a:srgbClr val="7030A0"/>
                </a:solidFill>
                <a:latin typeface="Calibri" pitchFamily="34" charset="0"/>
              </a:rPr>
              <a:t>Process c</a:t>
            </a:r>
            <a:r>
              <a:rPr lang="en-US" sz="3200" dirty="0" smtClean="0">
                <a:solidFill>
                  <a:srgbClr val="7030A0"/>
                </a:solidFill>
                <a:latin typeface="Calibri" pitchFamily="34" charset="0"/>
              </a:rPr>
              <a:t>reation by initiating batch job</a:t>
            </a:r>
            <a:endParaRPr lang="en-US" sz="3200" dirty="0">
              <a:solidFill>
                <a:srgbClr val="7030A0"/>
              </a:solidFill>
              <a:latin typeface="Calibri" pitchFamily="34" charset="0"/>
            </a:endParaRPr>
          </a:p>
        </p:txBody>
      </p:sp>
      <p:sp>
        <p:nvSpPr>
          <p:cNvPr id="4" name="Date Placeholder 3"/>
          <p:cNvSpPr>
            <a:spLocks noGrp="1"/>
          </p:cNvSpPr>
          <p:nvPr>
            <p:ph type="dt" sz="half" idx="10"/>
          </p:nvPr>
        </p:nvSpPr>
        <p:spPr/>
        <p:txBody>
          <a:bodyPr/>
          <a:lstStyle/>
          <a:p>
            <a:r>
              <a:rPr lang="en-US" smtClean="0"/>
              <a:t>Lecture-6</a:t>
            </a:r>
            <a:endParaRPr lang="en-US"/>
          </a:p>
        </p:txBody>
      </p:sp>
      <p:sp>
        <p:nvSpPr>
          <p:cNvPr id="5" name="Slide Number Placeholder 4"/>
          <p:cNvSpPr>
            <a:spLocks noGrp="1"/>
          </p:cNvSpPr>
          <p:nvPr>
            <p:ph type="sldNum" sz="quarter" idx="12"/>
          </p:nvPr>
        </p:nvSpPr>
        <p:spPr/>
        <p:txBody>
          <a:bodyPr/>
          <a:lstStyle/>
          <a:p>
            <a:fld id="{FE7AC6D1-0A6E-4A11-9540-DDF779F7552C}" type="slidenum">
              <a:rPr lang="en-US" smtClean="0"/>
              <a:pPr/>
              <a:t>9</a:t>
            </a:fld>
            <a:endParaRPr lang="en-US"/>
          </a:p>
        </p:txBody>
      </p:sp>
      <p:sp>
        <p:nvSpPr>
          <p:cNvPr id="6" name="Footer Placeholder 5"/>
          <p:cNvSpPr>
            <a:spLocks noGrp="1"/>
          </p:cNvSpPr>
          <p:nvPr>
            <p:ph type="ftr" sz="quarter" idx="11"/>
          </p:nvPr>
        </p:nvSpPr>
        <p:spPr/>
        <p:txBody>
          <a:bodyPr/>
          <a:lstStyle/>
          <a:p>
            <a:r>
              <a:rPr lang="en-US" smtClean="0"/>
              <a:t>Ahmed Mumtaz Mustehsan, CIIT, Islamabad</a:t>
            </a:r>
            <a:endParaRPr lang="en-US"/>
          </a:p>
        </p:txBody>
      </p:sp>
    </p:spTree>
    <p:extLst>
      <p:ext uri="{BB962C8B-B14F-4D97-AF65-F5344CB8AC3E}">
        <p14:creationId xmlns="" xmlns:p14="http://schemas.microsoft.com/office/powerpoint/2010/main" val="19699796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228600" y="762000"/>
            <a:ext cx="8686800" cy="5638800"/>
          </a:xfrm>
          <a:prstGeom prst="rect">
            <a:avLst/>
          </a:prstGeom>
          <a:noFill/>
          <a:ln w="9525">
            <a:noFill/>
            <a:miter lim="800000"/>
            <a:headEnd/>
            <a:tailEnd/>
          </a:ln>
        </p:spPr>
        <p:txBody>
          <a:bodyPr lIns="92075" tIns="46038" rIns="92075" bIns="46038"/>
          <a:lstStyle/>
          <a:p>
            <a:pPr algn="just"/>
            <a:r>
              <a:rPr lang="en-US" sz="2800" dirty="0"/>
              <a:t>In all the </a:t>
            </a:r>
            <a:r>
              <a:rPr lang="en-US" sz="2800" dirty="0" smtClean="0"/>
              <a:t>cases</a:t>
            </a:r>
            <a:r>
              <a:rPr lang="en-US" sz="2800" dirty="0"/>
              <a:t>, a new process is created by </a:t>
            </a:r>
            <a:r>
              <a:rPr lang="en-US" sz="2800" dirty="0" smtClean="0"/>
              <a:t>an </a:t>
            </a:r>
            <a:r>
              <a:rPr lang="en-US" sz="2800" dirty="0"/>
              <a:t>existing process executing a system call. </a:t>
            </a:r>
            <a:r>
              <a:rPr lang="en-US" sz="2800" dirty="0" smtClean="0"/>
              <a:t>The </a:t>
            </a:r>
            <a:r>
              <a:rPr lang="en-US" sz="2800" dirty="0"/>
              <a:t>process may be a user process, a system process or a batch manager process. </a:t>
            </a:r>
            <a:endParaRPr lang="en-US" sz="2800" dirty="0" smtClean="0"/>
          </a:p>
          <a:p>
            <a:pPr algn="just"/>
            <a:endParaRPr lang="en-US" sz="2800" dirty="0"/>
          </a:p>
          <a:p>
            <a:pPr marL="457200" indent="-457200" algn="just">
              <a:buFont typeface="Arial" pitchFamily="34" charset="0"/>
              <a:buChar char="•"/>
            </a:pPr>
            <a:r>
              <a:rPr lang="en-US" sz="2800" dirty="0" smtClean="0"/>
              <a:t>In UNIX a new process is created through fork() system call. That creates a child which is a clone of parent. Then child execute </a:t>
            </a:r>
            <a:r>
              <a:rPr lang="en-US" sz="2800" i="1" u="sng" dirty="0" err="1">
                <a:solidFill>
                  <a:srgbClr val="0070C0"/>
                </a:solidFill>
                <a:effectLst>
                  <a:outerShdw blurRad="38100" dist="38100" dir="2700000" algn="tl">
                    <a:srgbClr val="000000">
                      <a:alpha val="43137"/>
                    </a:srgbClr>
                  </a:outerShdw>
                </a:effectLst>
              </a:rPr>
              <a:t>execve</a:t>
            </a:r>
            <a:r>
              <a:rPr lang="en-US" sz="2800" dirty="0"/>
              <a:t> or a similar system call to change its memory image and run a new </a:t>
            </a:r>
            <a:r>
              <a:rPr lang="en-US" sz="2800" dirty="0" smtClean="0"/>
              <a:t>program.</a:t>
            </a:r>
            <a:endParaRPr lang="en-US" sz="2800" dirty="0"/>
          </a:p>
          <a:p>
            <a:pPr marL="457200" indent="-457200" algn="just">
              <a:buFont typeface="Arial" pitchFamily="34" charset="0"/>
              <a:buChar char="•"/>
            </a:pPr>
            <a:r>
              <a:rPr lang="en-US" sz="2800" dirty="0"/>
              <a:t> </a:t>
            </a:r>
            <a:r>
              <a:rPr lang="en-US" sz="2800" dirty="0" smtClean="0"/>
              <a:t>In </a:t>
            </a:r>
            <a:r>
              <a:rPr lang="en-US" sz="2800" dirty="0"/>
              <a:t>Windows, in contrast, a single Win32 function call, </a:t>
            </a:r>
            <a:r>
              <a:rPr lang="en-US" sz="2800" i="1" u="sng" dirty="0" err="1">
                <a:solidFill>
                  <a:srgbClr val="0070C0"/>
                </a:solidFill>
                <a:effectLst>
                  <a:outerShdw blurRad="38100" dist="38100" dir="2700000" algn="tl">
                    <a:srgbClr val="000000">
                      <a:alpha val="43137"/>
                    </a:srgbClr>
                  </a:outerShdw>
                </a:effectLst>
              </a:rPr>
              <a:t>CreateProcess</a:t>
            </a:r>
            <a:r>
              <a:rPr lang="en-US" sz="2800" dirty="0"/>
              <a:t>, </a:t>
            </a:r>
            <a:r>
              <a:rPr lang="en-US" sz="2800" dirty="0" smtClean="0"/>
              <a:t>hand­les </a:t>
            </a:r>
            <a:r>
              <a:rPr lang="en-US" sz="2800" dirty="0"/>
              <a:t>both process creation and loading the correct program into the new process. </a:t>
            </a:r>
            <a:endParaRPr lang="en-US" sz="2800" dirty="0" smtClean="0"/>
          </a:p>
          <a:p>
            <a:pPr marL="457200" indent="-457200" algn="just">
              <a:buFont typeface="Arial" pitchFamily="34" charset="0"/>
              <a:buChar char="•"/>
            </a:pPr>
            <a:r>
              <a:rPr lang="en-US" sz="2800" dirty="0" smtClean="0"/>
              <a:t>In both environment after creation of child process it has its independent address space w.r.t its parent.  </a:t>
            </a:r>
            <a:endParaRPr lang="en-US" sz="2800" dirty="0"/>
          </a:p>
          <a:p>
            <a:r>
              <a:rPr lang="en-US" sz="2800" dirty="0"/>
              <a:t> </a:t>
            </a:r>
          </a:p>
          <a:p>
            <a:pPr marL="457200" indent="-457200">
              <a:buFont typeface="Arial" pitchFamily="34" charset="0"/>
              <a:buChar char="•"/>
            </a:pPr>
            <a:endParaRPr lang="en-US" sz="2800" dirty="0"/>
          </a:p>
          <a:p>
            <a:r>
              <a:rPr lang="en-US" sz="2800" dirty="0">
                <a:solidFill>
                  <a:srgbClr val="0070C0"/>
                </a:solidFill>
              </a:rPr>
              <a:t> </a:t>
            </a:r>
            <a:endParaRPr lang="en-US" sz="2800" dirty="0" smtClean="0">
              <a:solidFill>
                <a:srgbClr val="0070C0"/>
              </a:solidFill>
            </a:endParaRPr>
          </a:p>
          <a:p>
            <a:endParaRPr lang="en-US" sz="2800" dirty="0">
              <a:latin typeface="+mj-lt"/>
            </a:endParaRPr>
          </a:p>
        </p:txBody>
      </p:sp>
      <p:sp>
        <p:nvSpPr>
          <p:cNvPr id="6147" name="Rectangle 3"/>
          <p:cNvSpPr>
            <a:spLocks noChangeArrowheads="1"/>
          </p:cNvSpPr>
          <p:nvPr/>
        </p:nvSpPr>
        <p:spPr bwMode="auto">
          <a:xfrm>
            <a:off x="228600" y="152400"/>
            <a:ext cx="8382000" cy="762000"/>
          </a:xfrm>
          <a:prstGeom prst="rect">
            <a:avLst/>
          </a:prstGeom>
          <a:noFill/>
          <a:ln w="9525">
            <a:noFill/>
            <a:miter lim="800000"/>
            <a:headEnd/>
            <a:tailEnd/>
          </a:ln>
        </p:spPr>
        <p:txBody>
          <a:bodyPr lIns="92075" tIns="46038" rIns="92075" bIns="46038" anchor="ctr"/>
          <a:lstStyle/>
          <a:p>
            <a:r>
              <a:rPr lang="en-US" sz="3200" dirty="0">
                <a:solidFill>
                  <a:srgbClr val="7030A0"/>
                </a:solidFill>
                <a:latin typeface="Calibri" pitchFamily="34" charset="0"/>
              </a:rPr>
              <a:t>Process </a:t>
            </a:r>
            <a:r>
              <a:rPr lang="en-US" sz="3200" dirty="0" smtClean="0">
                <a:solidFill>
                  <a:srgbClr val="7030A0"/>
                </a:solidFill>
                <a:latin typeface="Calibri" pitchFamily="34" charset="0"/>
              </a:rPr>
              <a:t>creation in UNIX and windows</a:t>
            </a:r>
            <a:endParaRPr lang="en-US" sz="3200" dirty="0">
              <a:solidFill>
                <a:srgbClr val="7030A0"/>
              </a:solidFill>
              <a:latin typeface="Calibri" pitchFamily="34" charset="0"/>
            </a:endParaRPr>
          </a:p>
        </p:txBody>
      </p:sp>
      <p:sp>
        <p:nvSpPr>
          <p:cNvPr id="4" name="Date Placeholder 3"/>
          <p:cNvSpPr>
            <a:spLocks noGrp="1"/>
          </p:cNvSpPr>
          <p:nvPr>
            <p:ph type="dt" sz="half" idx="10"/>
          </p:nvPr>
        </p:nvSpPr>
        <p:spPr/>
        <p:txBody>
          <a:bodyPr/>
          <a:lstStyle/>
          <a:p>
            <a:r>
              <a:rPr lang="en-US" smtClean="0"/>
              <a:t>Lecture-6</a:t>
            </a:r>
            <a:endParaRPr lang="en-US"/>
          </a:p>
        </p:txBody>
      </p:sp>
      <p:sp>
        <p:nvSpPr>
          <p:cNvPr id="5" name="Slide Number Placeholder 4"/>
          <p:cNvSpPr>
            <a:spLocks noGrp="1"/>
          </p:cNvSpPr>
          <p:nvPr>
            <p:ph type="sldNum" sz="quarter" idx="12"/>
          </p:nvPr>
        </p:nvSpPr>
        <p:spPr/>
        <p:txBody>
          <a:bodyPr/>
          <a:lstStyle/>
          <a:p>
            <a:fld id="{FE7AC6D1-0A6E-4A11-9540-DDF779F7552C}" type="slidenum">
              <a:rPr lang="en-US" smtClean="0"/>
              <a:pPr/>
              <a:t>10</a:t>
            </a:fld>
            <a:endParaRPr lang="en-US"/>
          </a:p>
        </p:txBody>
      </p:sp>
      <p:sp>
        <p:nvSpPr>
          <p:cNvPr id="6" name="Footer Placeholder 5"/>
          <p:cNvSpPr>
            <a:spLocks noGrp="1"/>
          </p:cNvSpPr>
          <p:nvPr>
            <p:ph type="ftr" sz="quarter" idx="11"/>
          </p:nvPr>
        </p:nvSpPr>
        <p:spPr/>
        <p:txBody>
          <a:bodyPr/>
          <a:lstStyle/>
          <a:p>
            <a:r>
              <a:rPr lang="en-US" smtClean="0"/>
              <a:t>Ahmed Mumtaz Mustehsan, CIIT, Islamabad</a:t>
            </a:r>
            <a:endParaRPr lang="en-US"/>
          </a:p>
        </p:txBody>
      </p:sp>
    </p:spTree>
    <p:extLst>
      <p:ext uri="{BB962C8B-B14F-4D97-AF65-F5344CB8AC3E}">
        <p14:creationId xmlns="" xmlns:p14="http://schemas.microsoft.com/office/powerpoint/2010/main" val="14297675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157316" y="717755"/>
            <a:ext cx="8763000" cy="3092245"/>
          </a:xfrm>
          <a:prstGeom prst="rect">
            <a:avLst/>
          </a:prstGeom>
          <a:noFill/>
          <a:ln w="9525">
            <a:noFill/>
            <a:miter lim="800000"/>
            <a:headEnd/>
            <a:tailEnd/>
          </a:ln>
        </p:spPr>
        <p:txBody>
          <a:bodyPr lIns="92075" tIns="46038" rIns="92075" bIns="46038"/>
          <a:lstStyle/>
          <a:p>
            <a:pPr marL="609600" indent="-609600" algn="l">
              <a:spcBef>
                <a:spcPct val="20000"/>
              </a:spcBef>
            </a:pPr>
            <a:r>
              <a:rPr lang="en-US" sz="2800" dirty="0"/>
              <a:t>Events which cause process termination:</a:t>
            </a:r>
          </a:p>
          <a:p>
            <a:pPr marL="987425" lvl="1" indent="-514350">
              <a:spcBef>
                <a:spcPct val="20000"/>
              </a:spcBef>
              <a:buClr>
                <a:srgbClr val="7030A0"/>
              </a:buClr>
              <a:buFont typeface="+mj-lt"/>
              <a:buAutoNum type="arabicPeriod"/>
            </a:pPr>
            <a:r>
              <a:rPr lang="en-US" sz="2800" dirty="0" smtClean="0"/>
              <a:t>Normal </a:t>
            </a:r>
            <a:r>
              <a:rPr lang="en-US" sz="2800" dirty="0"/>
              <a:t>exit (voluntary</a:t>
            </a:r>
            <a:r>
              <a:rPr lang="en-US" sz="2800" dirty="0" smtClean="0"/>
              <a:t>).</a:t>
            </a:r>
          </a:p>
          <a:p>
            <a:pPr marL="987425" lvl="1" indent="-514350">
              <a:spcBef>
                <a:spcPct val="20000"/>
              </a:spcBef>
              <a:buClr>
                <a:srgbClr val="7030A0"/>
              </a:buClr>
              <a:buFont typeface="+mj-lt"/>
              <a:buAutoNum type="arabicPeriod"/>
            </a:pPr>
            <a:r>
              <a:rPr lang="en-US" sz="2800" dirty="0"/>
              <a:t>Error exit (voluntary</a:t>
            </a:r>
            <a:r>
              <a:rPr lang="en-US" sz="2800" dirty="0" smtClean="0"/>
              <a:t>).</a:t>
            </a:r>
          </a:p>
          <a:p>
            <a:pPr marL="987425" lvl="1" indent="-514350">
              <a:spcBef>
                <a:spcPct val="20000"/>
              </a:spcBef>
              <a:buClr>
                <a:srgbClr val="7030A0"/>
              </a:buClr>
              <a:buFont typeface="+mj-lt"/>
              <a:buAutoNum type="arabicPeriod"/>
            </a:pPr>
            <a:r>
              <a:rPr lang="en-US" sz="2800" dirty="0"/>
              <a:t>Fatal error (involuntary</a:t>
            </a:r>
            <a:r>
              <a:rPr lang="en-US" sz="2800" dirty="0" smtClean="0"/>
              <a:t>).</a:t>
            </a:r>
          </a:p>
          <a:p>
            <a:pPr marL="987425" lvl="1" indent="-514350">
              <a:spcBef>
                <a:spcPct val="20000"/>
              </a:spcBef>
              <a:buClr>
                <a:srgbClr val="7030A0"/>
              </a:buClr>
              <a:buFont typeface="+mj-lt"/>
              <a:buAutoNum type="arabicPeriod"/>
            </a:pPr>
            <a:r>
              <a:rPr lang="en-US" sz="2800" dirty="0"/>
              <a:t>Killed by another process (involuntary).</a:t>
            </a:r>
          </a:p>
          <a:p>
            <a:pPr marL="15875">
              <a:spcBef>
                <a:spcPct val="20000"/>
              </a:spcBef>
            </a:pPr>
            <a:endParaRPr lang="en-US" sz="2800" dirty="0">
              <a:solidFill>
                <a:srgbClr val="0070C0"/>
              </a:solidFill>
            </a:endParaRPr>
          </a:p>
          <a:p>
            <a:pPr marL="15875">
              <a:spcBef>
                <a:spcPct val="20000"/>
              </a:spcBef>
            </a:pPr>
            <a:endParaRPr lang="en-US" sz="2800" dirty="0">
              <a:solidFill>
                <a:srgbClr val="0070C0"/>
              </a:solidFill>
            </a:endParaRPr>
          </a:p>
          <a:p>
            <a:pPr marL="15875" algn="l">
              <a:spcBef>
                <a:spcPct val="20000"/>
              </a:spcBef>
            </a:pPr>
            <a:endParaRPr lang="en-US" sz="2800" dirty="0" smtClean="0">
              <a:solidFill>
                <a:srgbClr val="0070C0"/>
              </a:solidFill>
            </a:endParaRPr>
          </a:p>
          <a:p>
            <a:pPr marL="15875" algn="l">
              <a:spcBef>
                <a:spcPct val="20000"/>
              </a:spcBef>
            </a:pPr>
            <a:endParaRPr lang="en-US" sz="2800" dirty="0" smtClean="0">
              <a:solidFill>
                <a:srgbClr val="0070C0"/>
              </a:solidFill>
            </a:endParaRPr>
          </a:p>
        </p:txBody>
      </p:sp>
      <p:sp>
        <p:nvSpPr>
          <p:cNvPr id="7171" name="Rectangle 3"/>
          <p:cNvSpPr>
            <a:spLocks noChangeArrowheads="1"/>
          </p:cNvSpPr>
          <p:nvPr/>
        </p:nvSpPr>
        <p:spPr bwMode="auto">
          <a:xfrm>
            <a:off x="76200" y="0"/>
            <a:ext cx="8915400" cy="685800"/>
          </a:xfrm>
          <a:prstGeom prst="rect">
            <a:avLst/>
          </a:prstGeom>
          <a:noFill/>
          <a:ln w="9525">
            <a:noFill/>
            <a:miter lim="800000"/>
            <a:headEnd/>
            <a:tailEnd/>
          </a:ln>
        </p:spPr>
        <p:txBody>
          <a:bodyPr lIns="92075" tIns="46038" rIns="92075" bIns="46038" anchor="ctr"/>
          <a:lstStyle/>
          <a:p>
            <a:r>
              <a:rPr lang="en-US" sz="3200" dirty="0">
                <a:solidFill>
                  <a:srgbClr val="7030A0"/>
                </a:solidFill>
                <a:latin typeface="+mj-lt"/>
              </a:rPr>
              <a:t>Process Termination</a:t>
            </a:r>
          </a:p>
        </p:txBody>
      </p:sp>
      <p:sp>
        <p:nvSpPr>
          <p:cNvPr id="4" name="Date Placeholder 3"/>
          <p:cNvSpPr>
            <a:spLocks noGrp="1"/>
          </p:cNvSpPr>
          <p:nvPr>
            <p:ph type="dt" sz="half" idx="10"/>
          </p:nvPr>
        </p:nvSpPr>
        <p:spPr/>
        <p:txBody>
          <a:bodyPr/>
          <a:lstStyle/>
          <a:p>
            <a:r>
              <a:rPr lang="en-US" smtClean="0"/>
              <a:t>Lecture-6</a:t>
            </a:r>
            <a:endParaRPr lang="en-US"/>
          </a:p>
        </p:txBody>
      </p:sp>
      <p:sp>
        <p:nvSpPr>
          <p:cNvPr id="5" name="Slide Number Placeholder 4"/>
          <p:cNvSpPr>
            <a:spLocks noGrp="1"/>
          </p:cNvSpPr>
          <p:nvPr>
            <p:ph type="sldNum" sz="quarter" idx="12"/>
          </p:nvPr>
        </p:nvSpPr>
        <p:spPr/>
        <p:txBody>
          <a:bodyPr/>
          <a:lstStyle/>
          <a:p>
            <a:fld id="{FE7AC6D1-0A6E-4A11-9540-DDF779F7552C}" type="slidenum">
              <a:rPr lang="en-US" smtClean="0"/>
              <a:pPr/>
              <a:t>11</a:t>
            </a:fld>
            <a:endParaRPr lang="en-US"/>
          </a:p>
        </p:txBody>
      </p:sp>
      <p:sp>
        <p:nvSpPr>
          <p:cNvPr id="6" name="Footer Placeholder 5"/>
          <p:cNvSpPr>
            <a:spLocks noGrp="1"/>
          </p:cNvSpPr>
          <p:nvPr>
            <p:ph type="ftr" sz="quarter" idx="11"/>
          </p:nvPr>
        </p:nvSpPr>
        <p:spPr/>
        <p:txBody>
          <a:bodyPr/>
          <a:lstStyle/>
          <a:p>
            <a:r>
              <a:rPr lang="en-US" smtClean="0"/>
              <a:t>Ahmed Mumtaz Mustehsan, CIIT, Islamabad</a:t>
            </a: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157316" y="717755"/>
            <a:ext cx="8763000" cy="4463845"/>
          </a:xfrm>
          <a:prstGeom prst="rect">
            <a:avLst/>
          </a:prstGeom>
          <a:noFill/>
          <a:ln w="9525">
            <a:noFill/>
            <a:miter lim="800000"/>
            <a:headEnd/>
            <a:tailEnd/>
          </a:ln>
        </p:spPr>
        <p:txBody>
          <a:bodyPr lIns="92075" tIns="46038" rIns="92075" bIns="46038"/>
          <a:lstStyle/>
          <a:p>
            <a:pPr marL="530225" indent="-514350" algn="l">
              <a:spcBef>
                <a:spcPct val="20000"/>
              </a:spcBef>
              <a:buFont typeface="+mj-lt"/>
              <a:buAutoNum type="arabicPeriod"/>
            </a:pPr>
            <a:r>
              <a:rPr lang="en-US" sz="2800" dirty="0" smtClean="0">
                <a:solidFill>
                  <a:srgbClr val="0070C0"/>
                </a:solidFill>
              </a:rPr>
              <a:t>Normal </a:t>
            </a:r>
            <a:r>
              <a:rPr lang="en-US" sz="2800" dirty="0">
                <a:solidFill>
                  <a:srgbClr val="0070C0"/>
                </a:solidFill>
              </a:rPr>
              <a:t>exit (voluntary</a:t>
            </a:r>
            <a:r>
              <a:rPr lang="en-US" sz="2800" dirty="0" smtClean="0">
                <a:solidFill>
                  <a:srgbClr val="0070C0"/>
                </a:solidFill>
              </a:rPr>
              <a:t>).</a:t>
            </a:r>
          </a:p>
          <a:p>
            <a:pPr marL="930275" lvl="1" indent="-457200">
              <a:spcBef>
                <a:spcPct val="20000"/>
              </a:spcBef>
              <a:buFont typeface="Arial" pitchFamily="34" charset="0"/>
              <a:buChar char="•"/>
            </a:pPr>
            <a:r>
              <a:rPr lang="en-US" sz="2800" dirty="0" smtClean="0"/>
              <a:t>Process completed its given task. </a:t>
            </a:r>
            <a:r>
              <a:rPr lang="en-US" sz="2800" dirty="0"/>
              <a:t>e</a:t>
            </a:r>
            <a:r>
              <a:rPr lang="en-US" sz="2800" dirty="0" smtClean="0"/>
              <a:t>.g. compile a code. The process execute exit() in UNIX and </a:t>
            </a:r>
            <a:r>
              <a:rPr lang="en-US" sz="2800" dirty="0" err="1" smtClean="0"/>
              <a:t>ExitProcess</a:t>
            </a:r>
            <a:r>
              <a:rPr lang="en-US" sz="2800" dirty="0" smtClean="0"/>
              <a:t> in windows.</a:t>
            </a:r>
          </a:p>
          <a:p>
            <a:pPr marL="473075" lvl="1">
              <a:spcBef>
                <a:spcPct val="20000"/>
              </a:spcBef>
            </a:pPr>
            <a:endParaRPr lang="en-US" sz="2800" dirty="0" smtClean="0"/>
          </a:p>
          <a:p>
            <a:pPr marL="930275" lvl="1" indent="-457200">
              <a:spcBef>
                <a:spcPct val="20000"/>
              </a:spcBef>
              <a:buFont typeface="Arial" pitchFamily="34" charset="0"/>
              <a:buChar char="•"/>
            </a:pPr>
            <a:r>
              <a:rPr lang="en-US" sz="2800" dirty="0"/>
              <a:t>Screen-oriented programs </a:t>
            </a:r>
            <a:r>
              <a:rPr lang="en-US" sz="2800" dirty="0" smtClean="0"/>
              <a:t>support </a:t>
            </a:r>
            <a:r>
              <a:rPr lang="en-US" sz="2800" dirty="0"/>
              <a:t>voluntary termination. Word processors, Internet browsers and similar programs </a:t>
            </a:r>
            <a:r>
              <a:rPr lang="en-US" sz="2800" dirty="0" smtClean="0"/>
              <a:t>have </a:t>
            </a:r>
            <a:r>
              <a:rPr lang="en-US" sz="2800" dirty="0"/>
              <a:t>an icon </a:t>
            </a:r>
            <a:r>
              <a:rPr lang="en-US" sz="2800" dirty="0" smtClean="0"/>
              <a:t>that </a:t>
            </a:r>
            <a:r>
              <a:rPr lang="en-US" sz="2800" dirty="0"/>
              <a:t>the user can click to tell the process to remove </a:t>
            </a:r>
            <a:r>
              <a:rPr lang="en-US" sz="2800" dirty="0" smtClean="0"/>
              <a:t>all files and </a:t>
            </a:r>
            <a:r>
              <a:rPr lang="en-US" sz="2800" dirty="0"/>
              <a:t>then terminate.</a:t>
            </a:r>
          </a:p>
          <a:p>
            <a:pPr marL="930275" lvl="1" indent="-457200">
              <a:spcBef>
                <a:spcPct val="20000"/>
              </a:spcBef>
              <a:buFont typeface="Arial" pitchFamily="34" charset="0"/>
              <a:buChar char="•"/>
            </a:pPr>
            <a:endParaRPr lang="en-US" sz="2800" dirty="0"/>
          </a:p>
        </p:txBody>
      </p:sp>
      <p:sp>
        <p:nvSpPr>
          <p:cNvPr id="7171" name="Rectangle 3"/>
          <p:cNvSpPr>
            <a:spLocks noChangeArrowheads="1"/>
          </p:cNvSpPr>
          <p:nvPr/>
        </p:nvSpPr>
        <p:spPr bwMode="auto">
          <a:xfrm>
            <a:off x="76200" y="0"/>
            <a:ext cx="8915400" cy="685800"/>
          </a:xfrm>
          <a:prstGeom prst="rect">
            <a:avLst/>
          </a:prstGeom>
          <a:noFill/>
          <a:ln w="9525">
            <a:noFill/>
            <a:miter lim="800000"/>
            <a:headEnd/>
            <a:tailEnd/>
          </a:ln>
        </p:spPr>
        <p:txBody>
          <a:bodyPr lIns="92075" tIns="46038" rIns="92075" bIns="46038" anchor="ctr"/>
          <a:lstStyle/>
          <a:p>
            <a:r>
              <a:rPr lang="en-US" sz="3200" dirty="0">
                <a:solidFill>
                  <a:srgbClr val="7030A0"/>
                </a:solidFill>
                <a:latin typeface="+mj-lt"/>
              </a:rPr>
              <a:t>Process Termination</a:t>
            </a:r>
          </a:p>
        </p:txBody>
      </p:sp>
      <p:sp>
        <p:nvSpPr>
          <p:cNvPr id="4" name="Date Placeholder 3"/>
          <p:cNvSpPr>
            <a:spLocks noGrp="1"/>
          </p:cNvSpPr>
          <p:nvPr>
            <p:ph type="dt" sz="half" idx="10"/>
          </p:nvPr>
        </p:nvSpPr>
        <p:spPr/>
        <p:txBody>
          <a:bodyPr/>
          <a:lstStyle/>
          <a:p>
            <a:r>
              <a:rPr lang="en-US" smtClean="0"/>
              <a:t>Lecture-6</a:t>
            </a:r>
            <a:endParaRPr lang="en-US"/>
          </a:p>
        </p:txBody>
      </p:sp>
      <p:sp>
        <p:nvSpPr>
          <p:cNvPr id="5" name="Slide Number Placeholder 4"/>
          <p:cNvSpPr>
            <a:spLocks noGrp="1"/>
          </p:cNvSpPr>
          <p:nvPr>
            <p:ph type="sldNum" sz="quarter" idx="12"/>
          </p:nvPr>
        </p:nvSpPr>
        <p:spPr/>
        <p:txBody>
          <a:bodyPr/>
          <a:lstStyle/>
          <a:p>
            <a:fld id="{FE7AC6D1-0A6E-4A11-9540-DDF779F7552C}" type="slidenum">
              <a:rPr lang="en-US" smtClean="0"/>
              <a:pPr/>
              <a:t>12</a:t>
            </a:fld>
            <a:endParaRPr lang="en-US"/>
          </a:p>
        </p:txBody>
      </p:sp>
      <p:sp>
        <p:nvSpPr>
          <p:cNvPr id="6" name="Footer Placeholder 5"/>
          <p:cNvSpPr>
            <a:spLocks noGrp="1"/>
          </p:cNvSpPr>
          <p:nvPr>
            <p:ph type="ftr" sz="quarter" idx="11"/>
          </p:nvPr>
        </p:nvSpPr>
        <p:spPr/>
        <p:txBody>
          <a:bodyPr/>
          <a:lstStyle/>
          <a:p>
            <a:r>
              <a:rPr lang="en-US" smtClean="0"/>
              <a:t>Ahmed Mumtaz Mustehsan, CIIT, Islamabad</a:t>
            </a:r>
            <a:endParaRPr lang="en-US"/>
          </a:p>
        </p:txBody>
      </p:sp>
    </p:spTree>
    <p:extLst>
      <p:ext uri="{BB962C8B-B14F-4D97-AF65-F5344CB8AC3E}">
        <p14:creationId xmlns="" xmlns:p14="http://schemas.microsoft.com/office/powerpoint/2010/main" val="6026983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157316" y="717755"/>
            <a:ext cx="8763000" cy="4006645"/>
          </a:xfrm>
          <a:prstGeom prst="rect">
            <a:avLst/>
          </a:prstGeom>
          <a:noFill/>
          <a:ln w="9525">
            <a:noFill/>
            <a:miter lim="800000"/>
            <a:headEnd/>
            <a:tailEnd/>
          </a:ln>
        </p:spPr>
        <p:txBody>
          <a:bodyPr lIns="92075" tIns="46038" rIns="92075" bIns="46038"/>
          <a:lstStyle/>
          <a:p>
            <a:pPr marL="530225" indent="-514350">
              <a:spcBef>
                <a:spcPct val="20000"/>
              </a:spcBef>
              <a:buFont typeface="+mj-lt"/>
              <a:buAutoNum type="arabicPeriod" startAt="2"/>
            </a:pPr>
            <a:r>
              <a:rPr lang="en-US" sz="2800" dirty="0" smtClean="0">
                <a:solidFill>
                  <a:srgbClr val="0070C0"/>
                </a:solidFill>
              </a:rPr>
              <a:t>Error </a:t>
            </a:r>
            <a:r>
              <a:rPr lang="en-US" sz="2800" dirty="0">
                <a:solidFill>
                  <a:srgbClr val="0070C0"/>
                </a:solidFill>
              </a:rPr>
              <a:t>exit (voluntary</a:t>
            </a:r>
            <a:r>
              <a:rPr lang="en-US" sz="2800" dirty="0" smtClean="0">
                <a:solidFill>
                  <a:srgbClr val="0070C0"/>
                </a:solidFill>
              </a:rPr>
              <a:t>).</a:t>
            </a:r>
          </a:p>
          <a:p>
            <a:pPr marL="914400" lvl="1" indent="-457200">
              <a:buFont typeface="Arial" pitchFamily="34" charset="0"/>
              <a:buChar char="•"/>
            </a:pPr>
            <a:r>
              <a:rPr lang="en-US" sz="2800" dirty="0" smtClean="0"/>
              <a:t>process </a:t>
            </a:r>
            <a:r>
              <a:rPr lang="en-US" sz="2800" dirty="0"/>
              <a:t>discovers </a:t>
            </a:r>
            <a:r>
              <a:rPr lang="en-US" sz="2800" dirty="0" smtClean="0"/>
              <a:t>an error for </a:t>
            </a:r>
            <a:r>
              <a:rPr lang="en-US" sz="2800" dirty="0"/>
              <a:t>example, if a user types the </a:t>
            </a:r>
            <a:r>
              <a:rPr lang="en-US" sz="2800" dirty="0" smtClean="0"/>
              <a:t>command </a:t>
            </a:r>
            <a:r>
              <a:rPr lang="en-US" sz="2800" dirty="0" smtClean="0">
                <a:solidFill>
                  <a:srgbClr val="0070C0"/>
                </a:solidFill>
              </a:rPr>
              <a:t>cc </a:t>
            </a:r>
            <a:r>
              <a:rPr lang="en-US" sz="2800" dirty="0" err="1" smtClean="0">
                <a:solidFill>
                  <a:srgbClr val="0070C0"/>
                </a:solidFill>
              </a:rPr>
              <a:t>foo.c</a:t>
            </a:r>
            <a:r>
              <a:rPr lang="en-US" sz="2800" dirty="0" smtClean="0">
                <a:solidFill>
                  <a:srgbClr val="0070C0"/>
                </a:solidFill>
              </a:rPr>
              <a:t> </a:t>
            </a:r>
            <a:r>
              <a:rPr lang="en-US" sz="2800" dirty="0"/>
              <a:t>and the file </a:t>
            </a:r>
            <a:r>
              <a:rPr lang="en-US" sz="2800" dirty="0" err="1" smtClean="0"/>
              <a:t>foo.c</a:t>
            </a:r>
            <a:r>
              <a:rPr lang="en-US" sz="2800" dirty="0" smtClean="0"/>
              <a:t> does not exists. </a:t>
            </a:r>
            <a:r>
              <a:rPr lang="en-US" sz="2800" dirty="0"/>
              <a:t>the compiler simply exits. </a:t>
            </a:r>
            <a:endParaRPr lang="en-US" sz="2800" dirty="0" smtClean="0"/>
          </a:p>
          <a:p>
            <a:pPr lvl="1"/>
            <a:endParaRPr lang="en-US" sz="2800" dirty="0" smtClean="0"/>
          </a:p>
          <a:p>
            <a:pPr marL="914400" lvl="1" indent="-457200">
              <a:buFont typeface="Arial" pitchFamily="34" charset="0"/>
              <a:buChar char="•"/>
            </a:pPr>
            <a:r>
              <a:rPr lang="en-US" sz="2800" dirty="0" smtClean="0"/>
              <a:t>Screen-oriented </a:t>
            </a:r>
            <a:r>
              <a:rPr lang="en-US" sz="2800" dirty="0"/>
              <a:t>interactive  processes generally do  not exit when given bad </a:t>
            </a:r>
            <a:r>
              <a:rPr lang="en-US" sz="2800" dirty="0" smtClean="0"/>
              <a:t>pa­rameters</a:t>
            </a:r>
            <a:r>
              <a:rPr lang="en-US" sz="2800" dirty="0"/>
              <a:t>. Instead they pop up  a dialog box  and ask the user to try again.</a:t>
            </a:r>
          </a:p>
          <a:p>
            <a:pPr marL="457200" indent="-457200">
              <a:buFont typeface="Arial" pitchFamily="34" charset="0"/>
              <a:buChar char="•"/>
            </a:pPr>
            <a:endParaRPr lang="en-US" sz="2800" dirty="0"/>
          </a:p>
          <a:p>
            <a:pPr marL="15875">
              <a:spcBef>
                <a:spcPct val="20000"/>
              </a:spcBef>
            </a:pPr>
            <a:endParaRPr lang="en-US" sz="2800" dirty="0">
              <a:solidFill>
                <a:srgbClr val="0070C0"/>
              </a:solidFill>
            </a:endParaRPr>
          </a:p>
        </p:txBody>
      </p:sp>
      <p:sp>
        <p:nvSpPr>
          <p:cNvPr id="7171" name="Rectangle 3"/>
          <p:cNvSpPr>
            <a:spLocks noChangeArrowheads="1"/>
          </p:cNvSpPr>
          <p:nvPr/>
        </p:nvSpPr>
        <p:spPr bwMode="auto">
          <a:xfrm>
            <a:off x="76200" y="0"/>
            <a:ext cx="8915400" cy="685800"/>
          </a:xfrm>
          <a:prstGeom prst="rect">
            <a:avLst/>
          </a:prstGeom>
          <a:noFill/>
          <a:ln w="9525">
            <a:noFill/>
            <a:miter lim="800000"/>
            <a:headEnd/>
            <a:tailEnd/>
          </a:ln>
        </p:spPr>
        <p:txBody>
          <a:bodyPr lIns="92075" tIns="46038" rIns="92075" bIns="46038" anchor="ctr"/>
          <a:lstStyle/>
          <a:p>
            <a:r>
              <a:rPr lang="en-US" sz="3200" dirty="0">
                <a:solidFill>
                  <a:srgbClr val="7030A0"/>
                </a:solidFill>
                <a:latin typeface="+mj-lt"/>
              </a:rPr>
              <a:t>Process Termination</a:t>
            </a:r>
          </a:p>
        </p:txBody>
      </p:sp>
      <p:sp>
        <p:nvSpPr>
          <p:cNvPr id="4" name="Date Placeholder 3"/>
          <p:cNvSpPr>
            <a:spLocks noGrp="1"/>
          </p:cNvSpPr>
          <p:nvPr>
            <p:ph type="dt" sz="half" idx="10"/>
          </p:nvPr>
        </p:nvSpPr>
        <p:spPr/>
        <p:txBody>
          <a:bodyPr/>
          <a:lstStyle/>
          <a:p>
            <a:r>
              <a:rPr lang="en-US" smtClean="0"/>
              <a:t>Lecture-6</a:t>
            </a:r>
            <a:endParaRPr lang="en-US"/>
          </a:p>
        </p:txBody>
      </p:sp>
      <p:sp>
        <p:nvSpPr>
          <p:cNvPr id="5" name="Slide Number Placeholder 4"/>
          <p:cNvSpPr>
            <a:spLocks noGrp="1"/>
          </p:cNvSpPr>
          <p:nvPr>
            <p:ph type="sldNum" sz="quarter" idx="12"/>
          </p:nvPr>
        </p:nvSpPr>
        <p:spPr/>
        <p:txBody>
          <a:bodyPr/>
          <a:lstStyle/>
          <a:p>
            <a:fld id="{FE7AC6D1-0A6E-4A11-9540-DDF779F7552C}" type="slidenum">
              <a:rPr lang="en-US" smtClean="0"/>
              <a:pPr/>
              <a:t>13</a:t>
            </a:fld>
            <a:endParaRPr lang="en-US"/>
          </a:p>
        </p:txBody>
      </p:sp>
      <p:sp>
        <p:nvSpPr>
          <p:cNvPr id="6" name="Footer Placeholder 5"/>
          <p:cNvSpPr>
            <a:spLocks noGrp="1"/>
          </p:cNvSpPr>
          <p:nvPr>
            <p:ph type="ftr" sz="quarter" idx="11"/>
          </p:nvPr>
        </p:nvSpPr>
        <p:spPr/>
        <p:txBody>
          <a:bodyPr/>
          <a:lstStyle/>
          <a:p>
            <a:r>
              <a:rPr lang="en-US" smtClean="0"/>
              <a:t>Ahmed Mumtaz Mustehsan, CIIT, Islamabad</a:t>
            </a:r>
            <a:endParaRPr lang="en-US"/>
          </a:p>
        </p:txBody>
      </p:sp>
    </p:spTree>
    <p:extLst>
      <p:ext uri="{BB962C8B-B14F-4D97-AF65-F5344CB8AC3E}">
        <p14:creationId xmlns="" xmlns:p14="http://schemas.microsoft.com/office/powerpoint/2010/main" val="18681545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157316" y="717755"/>
            <a:ext cx="8763000" cy="5378245"/>
          </a:xfrm>
          <a:prstGeom prst="rect">
            <a:avLst/>
          </a:prstGeom>
          <a:noFill/>
          <a:ln w="9525">
            <a:noFill/>
            <a:miter lim="800000"/>
            <a:headEnd/>
            <a:tailEnd/>
          </a:ln>
        </p:spPr>
        <p:txBody>
          <a:bodyPr lIns="92075" tIns="46038" rIns="92075" bIns="46038"/>
          <a:lstStyle/>
          <a:p>
            <a:pPr marL="530225" indent="-514350">
              <a:spcBef>
                <a:spcPct val="20000"/>
              </a:spcBef>
              <a:buFont typeface="+mj-lt"/>
              <a:buAutoNum type="arabicPeriod" startAt="3"/>
            </a:pPr>
            <a:r>
              <a:rPr lang="en-US" sz="2800" dirty="0">
                <a:solidFill>
                  <a:srgbClr val="0070C0"/>
                </a:solidFill>
              </a:rPr>
              <a:t>Fatal error (involuntary).</a:t>
            </a:r>
          </a:p>
          <a:p>
            <a:pPr marL="930275" lvl="1" indent="-457200">
              <a:spcBef>
                <a:spcPct val="20000"/>
              </a:spcBef>
              <a:buFont typeface="Arial" pitchFamily="34" charset="0"/>
              <a:buChar char="•"/>
            </a:pPr>
            <a:r>
              <a:rPr lang="en-US" sz="2800" dirty="0"/>
              <a:t>The third reason for termination is an error caused by  the process, often due to a program bug</a:t>
            </a:r>
            <a:r>
              <a:rPr lang="en-US" sz="2800" dirty="0" smtClean="0"/>
              <a:t>.</a:t>
            </a:r>
          </a:p>
          <a:p>
            <a:pPr marL="473075" lvl="1">
              <a:spcBef>
                <a:spcPct val="20000"/>
              </a:spcBef>
            </a:pPr>
            <a:r>
              <a:rPr lang="en-US" sz="2800" dirty="0" smtClean="0"/>
              <a:t>   </a:t>
            </a:r>
          </a:p>
          <a:p>
            <a:pPr marL="930275" lvl="1" indent="-457200">
              <a:spcBef>
                <a:spcPct val="20000"/>
              </a:spcBef>
              <a:buFont typeface="Arial" pitchFamily="34" charset="0"/>
              <a:buChar char="•"/>
            </a:pPr>
            <a:r>
              <a:rPr lang="en-US" sz="2800" dirty="0" smtClean="0"/>
              <a:t>Examples  </a:t>
            </a:r>
            <a:r>
              <a:rPr lang="en-US" sz="2800" dirty="0"/>
              <a:t>include executing  an </a:t>
            </a:r>
            <a:r>
              <a:rPr lang="en-US" sz="2800" dirty="0" smtClean="0"/>
              <a:t>illegal </a:t>
            </a:r>
            <a:r>
              <a:rPr lang="en-US" sz="2800" dirty="0"/>
              <a:t>instruction, referencing nonexistent memory, or dividing by </a:t>
            </a:r>
            <a:r>
              <a:rPr lang="en-US" sz="2800" dirty="0" smtClean="0"/>
              <a:t>zero.</a:t>
            </a:r>
          </a:p>
          <a:p>
            <a:pPr marL="473075" lvl="1">
              <a:spcBef>
                <a:spcPct val="20000"/>
              </a:spcBef>
            </a:pPr>
            <a:r>
              <a:rPr lang="en-US" sz="2800" dirty="0" smtClean="0"/>
              <a:t> </a:t>
            </a:r>
          </a:p>
          <a:p>
            <a:pPr marL="930275" lvl="1" indent="-457200">
              <a:spcBef>
                <a:spcPct val="20000"/>
              </a:spcBef>
              <a:buFont typeface="Arial" pitchFamily="34" charset="0"/>
              <a:buChar char="•"/>
            </a:pPr>
            <a:r>
              <a:rPr lang="en-US" sz="2800" dirty="0" smtClean="0"/>
              <a:t>In  UNIX, </a:t>
            </a:r>
            <a:r>
              <a:rPr lang="en-US" sz="2800" dirty="0"/>
              <a:t>a process can  tell the operating system that it </a:t>
            </a:r>
            <a:r>
              <a:rPr lang="en-US" sz="2800" dirty="0" smtClean="0"/>
              <a:t>can handle </a:t>
            </a:r>
            <a:r>
              <a:rPr lang="en-US" sz="2800" dirty="0"/>
              <a:t>certain </a:t>
            </a:r>
            <a:r>
              <a:rPr lang="en-US" sz="2800" dirty="0" smtClean="0"/>
              <a:t>errors by  </a:t>
            </a:r>
            <a:r>
              <a:rPr lang="en-US" sz="2800" dirty="0"/>
              <a:t>itself, in </a:t>
            </a:r>
            <a:r>
              <a:rPr lang="en-US" sz="2800" dirty="0" smtClean="0"/>
              <a:t>that </a:t>
            </a:r>
            <a:r>
              <a:rPr lang="en-US" sz="2800" dirty="0"/>
              <a:t>case the process is signaled (interrupted) instead of </a:t>
            </a:r>
            <a:r>
              <a:rPr lang="en-US" sz="2800" dirty="0" smtClean="0"/>
              <a:t>terminated.</a:t>
            </a:r>
            <a:endParaRPr lang="en-US" sz="2800" dirty="0"/>
          </a:p>
          <a:p>
            <a:pPr marL="15875">
              <a:spcBef>
                <a:spcPct val="20000"/>
              </a:spcBef>
            </a:pPr>
            <a:endParaRPr lang="en-US" sz="2800" dirty="0" smtClean="0">
              <a:solidFill>
                <a:srgbClr val="0070C0"/>
              </a:solidFill>
            </a:endParaRPr>
          </a:p>
        </p:txBody>
      </p:sp>
      <p:sp>
        <p:nvSpPr>
          <p:cNvPr id="7171" name="Rectangle 3"/>
          <p:cNvSpPr>
            <a:spLocks noChangeArrowheads="1"/>
          </p:cNvSpPr>
          <p:nvPr/>
        </p:nvSpPr>
        <p:spPr bwMode="auto">
          <a:xfrm>
            <a:off x="76200" y="0"/>
            <a:ext cx="8915400" cy="685800"/>
          </a:xfrm>
          <a:prstGeom prst="rect">
            <a:avLst/>
          </a:prstGeom>
          <a:noFill/>
          <a:ln w="9525">
            <a:noFill/>
            <a:miter lim="800000"/>
            <a:headEnd/>
            <a:tailEnd/>
          </a:ln>
        </p:spPr>
        <p:txBody>
          <a:bodyPr lIns="92075" tIns="46038" rIns="92075" bIns="46038" anchor="ctr"/>
          <a:lstStyle/>
          <a:p>
            <a:r>
              <a:rPr lang="en-US" sz="3200" dirty="0">
                <a:solidFill>
                  <a:srgbClr val="7030A0"/>
                </a:solidFill>
                <a:latin typeface="+mj-lt"/>
              </a:rPr>
              <a:t>Process Termination</a:t>
            </a:r>
          </a:p>
        </p:txBody>
      </p:sp>
      <p:sp>
        <p:nvSpPr>
          <p:cNvPr id="4" name="Date Placeholder 3"/>
          <p:cNvSpPr>
            <a:spLocks noGrp="1"/>
          </p:cNvSpPr>
          <p:nvPr>
            <p:ph type="dt" sz="half" idx="10"/>
          </p:nvPr>
        </p:nvSpPr>
        <p:spPr/>
        <p:txBody>
          <a:bodyPr/>
          <a:lstStyle/>
          <a:p>
            <a:r>
              <a:rPr lang="en-US" smtClean="0"/>
              <a:t>Lecture-6</a:t>
            </a:r>
            <a:endParaRPr lang="en-US"/>
          </a:p>
        </p:txBody>
      </p:sp>
      <p:sp>
        <p:nvSpPr>
          <p:cNvPr id="5" name="Slide Number Placeholder 4"/>
          <p:cNvSpPr>
            <a:spLocks noGrp="1"/>
          </p:cNvSpPr>
          <p:nvPr>
            <p:ph type="sldNum" sz="quarter" idx="12"/>
          </p:nvPr>
        </p:nvSpPr>
        <p:spPr/>
        <p:txBody>
          <a:bodyPr/>
          <a:lstStyle/>
          <a:p>
            <a:fld id="{FE7AC6D1-0A6E-4A11-9540-DDF779F7552C}" type="slidenum">
              <a:rPr lang="en-US" smtClean="0"/>
              <a:pPr/>
              <a:t>14</a:t>
            </a:fld>
            <a:endParaRPr lang="en-US"/>
          </a:p>
        </p:txBody>
      </p:sp>
      <p:sp>
        <p:nvSpPr>
          <p:cNvPr id="6" name="Footer Placeholder 5"/>
          <p:cNvSpPr>
            <a:spLocks noGrp="1"/>
          </p:cNvSpPr>
          <p:nvPr>
            <p:ph type="ftr" sz="quarter" idx="11"/>
          </p:nvPr>
        </p:nvSpPr>
        <p:spPr/>
        <p:txBody>
          <a:bodyPr/>
          <a:lstStyle/>
          <a:p>
            <a:r>
              <a:rPr lang="en-US" smtClean="0"/>
              <a:t>Ahmed Mumtaz Mustehsan, CIIT, Islamabad</a:t>
            </a:r>
            <a:endParaRPr lang="en-US"/>
          </a:p>
        </p:txBody>
      </p:sp>
    </p:spTree>
    <p:extLst>
      <p:ext uri="{BB962C8B-B14F-4D97-AF65-F5344CB8AC3E}">
        <p14:creationId xmlns="" xmlns:p14="http://schemas.microsoft.com/office/powerpoint/2010/main" val="6914246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157316" y="717755"/>
            <a:ext cx="8763000" cy="4540045"/>
          </a:xfrm>
          <a:prstGeom prst="rect">
            <a:avLst/>
          </a:prstGeom>
          <a:noFill/>
          <a:ln w="9525">
            <a:noFill/>
            <a:miter lim="800000"/>
            <a:headEnd/>
            <a:tailEnd/>
          </a:ln>
        </p:spPr>
        <p:txBody>
          <a:bodyPr lIns="92075" tIns="46038" rIns="92075" bIns="46038"/>
          <a:lstStyle/>
          <a:p>
            <a:pPr marL="530225" indent="-514350">
              <a:spcBef>
                <a:spcPct val="20000"/>
              </a:spcBef>
              <a:buFont typeface="+mj-lt"/>
              <a:buAutoNum type="arabicPeriod" startAt="4"/>
            </a:pPr>
            <a:r>
              <a:rPr lang="en-US" sz="2800" dirty="0">
                <a:solidFill>
                  <a:srgbClr val="0070C0"/>
                </a:solidFill>
              </a:rPr>
              <a:t>Killed by another process (involuntary).</a:t>
            </a:r>
          </a:p>
          <a:p>
            <a:pPr marL="914400" lvl="1" indent="-457200">
              <a:buFont typeface="Arial" pitchFamily="34" charset="0"/>
              <a:buChar char="•"/>
            </a:pPr>
            <a:r>
              <a:rPr lang="en-US" sz="2800" dirty="0" smtClean="0"/>
              <a:t>A </a:t>
            </a:r>
            <a:r>
              <a:rPr lang="en-US" sz="2800" dirty="0"/>
              <a:t>process might terminate </a:t>
            </a:r>
            <a:r>
              <a:rPr lang="en-US" sz="2800" dirty="0" smtClean="0"/>
              <a:t>due to the reason that some </a:t>
            </a:r>
            <a:r>
              <a:rPr lang="en-US" sz="2800" dirty="0"/>
              <a:t>process executes a system call telling the operating system to kill some other process. </a:t>
            </a:r>
            <a:endParaRPr lang="en-US" sz="2800" dirty="0" smtClean="0"/>
          </a:p>
          <a:p>
            <a:pPr lvl="1"/>
            <a:r>
              <a:rPr lang="en-US" sz="2800" dirty="0" smtClean="0"/>
              <a:t> </a:t>
            </a:r>
            <a:endParaRPr lang="en-US" sz="2800" dirty="0"/>
          </a:p>
          <a:p>
            <a:pPr marL="914400" lvl="1" indent="-457200">
              <a:buFont typeface="Arial" pitchFamily="34" charset="0"/>
              <a:buChar char="•"/>
            </a:pPr>
            <a:r>
              <a:rPr lang="en-US" sz="2800" dirty="0"/>
              <a:t>In UNIX  this call is kill. The corresponding Win32 function is </a:t>
            </a:r>
            <a:r>
              <a:rPr lang="en-US" sz="2800" dirty="0" err="1"/>
              <a:t>TerminateProcess</a:t>
            </a:r>
            <a:r>
              <a:rPr lang="en-US" sz="2800" dirty="0"/>
              <a:t>. </a:t>
            </a:r>
            <a:endParaRPr lang="en-US" sz="2800" dirty="0" smtClean="0"/>
          </a:p>
          <a:p>
            <a:pPr lvl="1"/>
            <a:endParaRPr lang="en-US" sz="2800" dirty="0"/>
          </a:p>
          <a:p>
            <a:pPr marL="914400" lvl="1" indent="-457200">
              <a:buFont typeface="Arial" pitchFamily="34" charset="0"/>
              <a:buChar char="•"/>
            </a:pPr>
            <a:r>
              <a:rPr lang="en-US" sz="2800" dirty="0"/>
              <a:t>In  both cases, the killer must have the necessary authorization  to do </a:t>
            </a:r>
            <a:r>
              <a:rPr lang="en-US" sz="2800" dirty="0" smtClean="0"/>
              <a:t> the killing .</a:t>
            </a:r>
            <a:endParaRPr lang="en-US" sz="2800" dirty="0"/>
          </a:p>
          <a:p>
            <a:pPr marL="15875">
              <a:spcBef>
                <a:spcPct val="20000"/>
              </a:spcBef>
            </a:pPr>
            <a:endParaRPr lang="en-US" sz="2800" dirty="0" smtClean="0">
              <a:solidFill>
                <a:srgbClr val="0070C0"/>
              </a:solidFill>
            </a:endParaRPr>
          </a:p>
        </p:txBody>
      </p:sp>
      <p:sp>
        <p:nvSpPr>
          <p:cNvPr id="7171" name="Rectangle 3"/>
          <p:cNvSpPr>
            <a:spLocks noChangeArrowheads="1"/>
          </p:cNvSpPr>
          <p:nvPr/>
        </p:nvSpPr>
        <p:spPr bwMode="auto">
          <a:xfrm>
            <a:off x="76200" y="0"/>
            <a:ext cx="8915400" cy="685800"/>
          </a:xfrm>
          <a:prstGeom prst="rect">
            <a:avLst/>
          </a:prstGeom>
          <a:noFill/>
          <a:ln w="9525">
            <a:noFill/>
            <a:miter lim="800000"/>
            <a:headEnd/>
            <a:tailEnd/>
          </a:ln>
        </p:spPr>
        <p:txBody>
          <a:bodyPr lIns="92075" tIns="46038" rIns="92075" bIns="46038" anchor="ctr"/>
          <a:lstStyle/>
          <a:p>
            <a:r>
              <a:rPr lang="en-US" sz="3200" dirty="0">
                <a:solidFill>
                  <a:srgbClr val="7030A0"/>
                </a:solidFill>
                <a:latin typeface="+mj-lt"/>
              </a:rPr>
              <a:t>Process Termination</a:t>
            </a:r>
          </a:p>
        </p:txBody>
      </p:sp>
      <p:sp>
        <p:nvSpPr>
          <p:cNvPr id="4" name="Date Placeholder 3"/>
          <p:cNvSpPr>
            <a:spLocks noGrp="1"/>
          </p:cNvSpPr>
          <p:nvPr>
            <p:ph type="dt" sz="half" idx="10"/>
          </p:nvPr>
        </p:nvSpPr>
        <p:spPr/>
        <p:txBody>
          <a:bodyPr/>
          <a:lstStyle/>
          <a:p>
            <a:r>
              <a:rPr lang="en-US" smtClean="0"/>
              <a:t>Lecture-6</a:t>
            </a:r>
            <a:endParaRPr lang="en-US"/>
          </a:p>
        </p:txBody>
      </p:sp>
      <p:sp>
        <p:nvSpPr>
          <p:cNvPr id="5" name="Slide Number Placeholder 4"/>
          <p:cNvSpPr>
            <a:spLocks noGrp="1"/>
          </p:cNvSpPr>
          <p:nvPr>
            <p:ph type="sldNum" sz="quarter" idx="12"/>
          </p:nvPr>
        </p:nvSpPr>
        <p:spPr/>
        <p:txBody>
          <a:bodyPr/>
          <a:lstStyle/>
          <a:p>
            <a:fld id="{FE7AC6D1-0A6E-4A11-9540-DDF779F7552C}" type="slidenum">
              <a:rPr lang="en-US" smtClean="0"/>
              <a:pPr/>
              <a:t>15</a:t>
            </a:fld>
            <a:endParaRPr lang="en-US"/>
          </a:p>
        </p:txBody>
      </p:sp>
      <p:sp>
        <p:nvSpPr>
          <p:cNvPr id="6" name="Footer Placeholder 5"/>
          <p:cNvSpPr>
            <a:spLocks noGrp="1"/>
          </p:cNvSpPr>
          <p:nvPr>
            <p:ph type="ftr" sz="quarter" idx="11"/>
          </p:nvPr>
        </p:nvSpPr>
        <p:spPr/>
        <p:txBody>
          <a:bodyPr/>
          <a:lstStyle/>
          <a:p>
            <a:r>
              <a:rPr lang="en-US" smtClean="0"/>
              <a:t>Ahmed Mumtaz Mustehsan, CIIT, Islamabad</a:t>
            </a:r>
            <a:endParaRPr lang="en-US"/>
          </a:p>
        </p:txBody>
      </p:sp>
    </p:spTree>
    <p:extLst>
      <p:ext uri="{BB962C8B-B14F-4D97-AF65-F5344CB8AC3E}">
        <p14:creationId xmlns="" xmlns:p14="http://schemas.microsoft.com/office/powerpoint/2010/main" val="38674652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157316" y="557981"/>
            <a:ext cx="8763000" cy="5606845"/>
          </a:xfrm>
          <a:prstGeom prst="rect">
            <a:avLst/>
          </a:prstGeom>
          <a:noFill/>
          <a:ln w="9525">
            <a:noFill/>
            <a:miter lim="800000"/>
            <a:headEnd/>
            <a:tailEnd/>
          </a:ln>
        </p:spPr>
        <p:txBody>
          <a:bodyPr lIns="92075" tIns="46038" rIns="92075" bIns="46038"/>
          <a:lstStyle/>
          <a:p>
            <a:r>
              <a:rPr lang="en-US" sz="2800" dirty="0" smtClean="0">
                <a:solidFill>
                  <a:srgbClr val="0070C0"/>
                </a:solidFill>
              </a:rPr>
              <a:t>UNIX :  </a:t>
            </a:r>
          </a:p>
          <a:p>
            <a:pPr marL="457200" indent="-457200">
              <a:buFont typeface="Arial" pitchFamily="34" charset="0"/>
              <a:buChar char="•"/>
            </a:pPr>
            <a:r>
              <a:rPr lang="en-US" sz="2800" dirty="0" smtClean="0"/>
              <a:t>a </a:t>
            </a:r>
            <a:r>
              <a:rPr lang="en-US" sz="2800" dirty="0"/>
              <a:t>process creates another process, </a:t>
            </a:r>
            <a:r>
              <a:rPr lang="en-US" sz="2800" dirty="0" smtClean="0"/>
              <a:t>called </a:t>
            </a:r>
            <a:r>
              <a:rPr lang="en-US" sz="2800" dirty="0"/>
              <a:t>a child process </a:t>
            </a:r>
            <a:r>
              <a:rPr lang="en-US" sz="2800" dirty="0" smtClean="0"/>
              <a:t>which can further creates </a:t>
            </a:r>
            <a:r>
              <a:rPr lang="en-US" sz="2800" dirty="0"/>
              <a:t>more processes, forming a process hierarchy. </a:t>
            </a:r>
          </a:p>
          <a:p>
            <a:pPr marL="457200" indent="-457200">
              <a:buFont typeface="Arial" pitchFamily="34" charset="0"/>
              <a:buChar char="•"/>
            </a:pPr>
            <a:r>
              <a:rPr lang="en-US" sz="2800" dirty="0" smtClean="0"/>
              <a:t>UNIX  </a:t>
            </a:r>
            <a:r>
              <a:rPr lang="en-US" sz="2800" dirty="0"/>
              <a:t>initializes a special process, called </a:t>
            </a:r>
            <a:r>
              <a:rPr lang="en-US" sz="2800" dirty="0" err="1"/>
              <a:t>init</a:t>
            </a:r>
            <a:r>
              <a:rPr lang="en-US" sz="2800" dirty="0"/>
              <a:t>, is present in the boot image. Which then forks off one new process per terminal. </a:t>
            </a:r>
          </a:p>
          <a:p>
            <a:r>
              <a:rPr lang="en-US" sz="2800" dirty="0" smtClean="0">
                <a:solidFill>
                  <a:srgbClr val="0070C0"/>
                </a:solidFill>
              </a:rPr>
              <a:t>Windows : </a:t>
            </a:r>
          </a:p>
          <a:p>
            <a:pPr marL="457200" indent="-457200" algn="just">
              <a:buFont typeface="Arial" pitchFamily="34" charset="0"/>
              <a:buChar char="•"/>
            </a:pPr>
            <a:r>
              <a:rPr lang="en-US" sz="2800" dirty="0" smtClean="0"/>
              <a:t>No process hierarchy all processes are equal</a:t>
            </a:r>
            <a:r>
              <a:rPr lang="en-US" sz="2800" dirty="0"/>
              <a:t>. </a:t>
            </a:r>
            <a:endParaRPr lang="en-US" sz="2800" dirty="0" smtClean="0"/>
          </a:p>
          <a:p>
            <a:pPr marL="457200" indent="-457200" algn="just">
              <a:buFont typeface="Arial" pitchFamily="34" charset="0"/>
              <a:buChar char="•"/>
            </a:pPr>
            <a:r>
              <a:rPr lang="en-US" sz="2800" dirty="0" smtClean="0"/>
              <a:t>The hierarchy created when </a:t>
            </a:r>
            <a:r>
              <a:rPr lang="en-US" sz="2800" dirty="0"/>
              <a:t>a process </a:t>
            </a:r>
            <a:r>
              <a:rPr lang="en-US" sz="2800" dirty="0" smtClean="0"/>
              <a:t>creates a child. The </a:t>
            </a:r>
            <a:r>
              <a:rPr lang="en-US" sz="2800" dirty="0"/>
              <a:t>parent is given a special token (called a handle) </a:t>
            </a:r>
            <a:r>
              <a:rPr lang="en-US" sz="2800" dirty="0" smtClean="0"/>
              <a:t>to  </a:t>
            </a:r>
            <a:r>
              <a:rPr lang="en-US" sz="2800" dirty="0"/>
              <a:t>control the child. However, it is free to  pass this token to </a:t>
            </a:r>
            <a:r>
              <a:rPr lang="en-US" sz="2800" dirty="0" smtClean="0"/>
              <a:t>some </a:t>
            </a:r>
            <a:r>
              <a:rPr lang="en-US" sz="2800" dirty="0"/>
              <a:t>other process, thus </a:t>
            </a:r>
            <a:r>
              <a:rPr lang="en-US" sz="2800" dirty="0" smtClean="0"/>
              <a:t>invalidate­ the </a:t>
            </a:r>
            <a:r>
              <a:rPr lang="en-US" sz="2800" dirty="0"/>
              <a:t>hierarchy. </a:t>
            </a:r>
          </a:p>
          <a:p>
            <a:pPr marL="15875">
              <a:spcBef>
                <a:spcPct val="20000"/>
              </a:spcBef>
            </a:pPr>
            <a:endParaRPr lang="en-US" sz="2800" dirty="0" smtClean="0">
              <a:solidFill>
                <a:srgbClr val="0070C0"/>
              </a:solidFill>
            </a:endParaRPr>
          </a:p>
        </p:txBody>
      </p:sp>
      <p:sp>
        <p:nvSpPr>
          <p:cNvPr id="7171" name="Rectangle 3"/>
          <p:cNvSpPr>
            <a:spLocks noChangeArrowheads="1"/>
          </p:cNvSpPr>
          <p:nvPr/>
        </p:nvSpPr>
        <p:spPr bwMode="auto">
          <a:xfrm>
            <a:off x="76200" y="0"/>
            <a:ext cx="8915400" cy="533400"/>
          </a:xfrm>
          <a:prstGeom prst="rect">
            <a:avLst/>
          </a:prstGeom>
          <a:noFill/>
          <a:ln w="9525">
            <a:noFill/>
            <a:miter lim="800000"/>
            <a:headEnd/>
            <a:tailEnd/>
          </a:ln>
        </p:spPr>
        <p:txBody>
          <a:bodyPr lIns="92075" tIns="46038" rIns="92075" bIns="46038" anchor="ctr"/>
          <a:lstStyle/>
          <a:p>
            <a:r>
              <a:rPr lang="en-US" sz="3200" dirty="0">
                <a:solidFill>
                  <a:srgbClr val="7030A0"/>
                </a:solidFill>
              </a:rPr>
              <a:t>Process Hierarchies</a:t>
            </a:r>
            <a:endParaRPr lang="en-US" sz="3200" dirty="0">
              <a:solidFill>
                <a:srgbClr val="7030A0"/>
              </a:solidFill>
              <a:latin typeface="+mj-lt"/>
            </a:endParaRPr>
          </a:p>
        </p:txBody>
      </p:sp>
      <p:sp>
        <p:nvSpPr>
          <p:cNvPr id="4" name="Date Placeholder 3"/>
          <p:cNvSpPr>
            <a:spLocks noGrp="1"/>
          </p:cNvSpPr>
          <p:nvPr>
            <p:ph type="dt" sz="half" idx="10"/>
          </p:nvPr>
        </p:nvSpPr>
        <p:spPr/>
        <p:txBody>
          <a:bodyPr/>
          <a:lstStyle/>
          <a:p>
            <a:r>
              <a:rPr lang="en-US" smtClean="0"/>
              <a:t>Lecture-6</a:t>
            </a:r>
            <a:endParaRPr lang="en-US"/>
          </a:p>
        </p:txBody>
      </p:sp>
      <p:sp>
        <p:nvSpPr>
          <p:cNvPr id="5" name="Slide Number Placeholder 4"/>
          <p:cNvSpPr>
            <a:spLocks noGrp="1"/>
          </p:cNvSpPr>
          <p:nvPr>
            <p:ph type="sldNum" sz="quarter" idx="12"/>
          </p:nvPr>
        </p:nvSpPr>
        <p:spPr/>
        <p:txBody>
          <a:bodyPr/>
          <a:lstStyle/>
          <a:p>
            <a:fld id="{FE7AC6D1-0A6E-4A11-9540-DDF779F7552C}" type="slidenum">
              <a:rPr lang="en-US" smtClean="0"/>
              <a:pPr/>
              <a:t>16</a:t>
            </a:fld>
            <a:endParaRPr lang="en-US"/>
          </a:p>
        </p:txBody>
      </p:sp>
      <p:sp>
        <p:nvSpPr>
          <p:cNvPr id="6" name="Footer Placeholder 5"/>
          <p:cNvSpPr>
            <a:spLocks noGrp="1"/>
          </p:cNvSpPr>
          <p:nvPr>
            <p:ph type="ftr" sz="quarter" idx="11"/>
          </p:nvPr>
        </p:nvSpPr>
        <p:spPr/>
        <p:txBody>
          <a:bodyPr/>
          <a:lstStyle/>
          <a:p>
            <a:r>
              <a:rPr lang="en-US" smtClean="0"/>
              <a:t>Ahmed Mumtaz Mustehsan, CIIT, Islamabad</a:t>
            </a:r>
            <a:endParaRPr lang="en-US"/>
          </a:p>
        </p:txBody>
      </p:sp>
    </p:spTree>
    <p:extLst>
      <p:ext uri="{BB962C8B-B14F-4D97-AF65-F5344CB8AC3E}">
        <p14:creationId xmlns="" xmlns:p14="http://schemas.microsoft.com/office/powerpoint/2010/main" val="16284232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152400" y="857250"/>
            <a:ext cx="8991599" cy="2571750"/>
          </a:xfrm>
          <a:prstGeom prst="rect">
            <a:avLst/>
          </a:prstGeom>
          <a:noFill/>
          <a:ln w="9525">
            <a:noFill/>
            <a:miter lim="800000"/>
            <a:headEnd/>
            <a:tailEnd/>
          </a:ln>
        </p:spPr>
        <p:txBody>
          <a:bodyPr lIns="92075" tIns="46038" rIns="92075" bIns="46038"/>
          <a:lstStyle/>
          <a:p>
            <a:r>
              <a:rPr lang="en-US" sz="2800" dirty="0" smtClean="0">
                <a:solidFill>
                  <a:srgbClr val="0070C0"/>
                </a:solidFill>
              </a:rPr>
              <a:t>Running: </a:t>
            </a:r>
          </a:p>
          <a:p>
            <a:pPr marL="736600" lvl="1" indent="-279400">
              <a:buFont typeface="Arial" pitchFamily="34" charset="0"/>
              <a:buChar char="•"/>
            </a:pPr>
            <a:r>
              <a:rPr lang="en-US" sz="2800" dirty="0" smtClean="0"/>
              <a:t>Actually </a:t>
            </a:r>
            <a:r>
              <a:rPr lang="en-US" sz="2800" dirty="0"/>
              <a:t>using the CPU at that </a:t>
            </a:r>
            <a:r>
              <a:rPr lang="en-US" sz="2800" dirty="0" smtClean="0"/>
              <a:t>instant.</a:t>
            </a:r>
            <a:endParaRPr lang="en-US" sz="2800" dirty="0"/>
          </a:p>
          <a:p>
            <a:r>
              <a:rPr lang="en-US" sz="2800" dirty="0" smtClean="0">
                <a:solidFill>
                  <a:srgbClr val="0070C0"/>
                </a:solidFill>
              </a:rPr>
              <a:t>Ready:  </a:t>
            </a:r>
          </a:p>
          <a:p>
            <a:pPr marL="736600" lvl="1" indent="-279400">
              <a:buFont typeface="Arial" pitchFamily="34" charset="0"/>
              <a:buChar char="•"/>
            </a:pPr>
            <a:r>
              <a:rPr lang="en-US" sz="2800" dirty="0"/>
              <a:t>Runnable, temporarily stopped to let other process run.</a:t>
            </a:r>
          </a:p>
          <a:p>
            <a:r>
              <a:rPr lang="en-US" sz="2800" dirty="0" smtClean="0">
                <a:solidFill>
                  <a:srgbClr val="0070C0"/>
                </a:solidFill>
              </a:rPr>
              <a:t>Blocked:</a:t>
            </a:r>
            <a:r>
              <a:rPr lang="en-US" sz="2800" dirty="0" smtClean="0"/>
              <a:t> </a:t>
            </a:r>
          </a:p>
          <a:p>
            <a:pPr marL="738188" lvl="1" indent="-280988">
              <a:buFont typeface="Arial" pitchFamily="34" charset="0"/>
              <a:buChar char="•"/>
            </a:pPr>
            <a:r>
              <a:rPr lang="en-US" sz="2800" dirty="0"/>
              <a:t>Unable to run until some external event happens.</a:t>
            </a:r>
          </a:p>
          <a:p>
            <a:endParaRPr lang="en-US" sz="2800" dirty="0"/>
          </a:p>
        </p:txBody>
      </p:sp>
      <p:sp>
        <p:nvSpPr>
          <p:cNvPr id="8195" name="Rectangle 3"/>
          <p:cNvSpPr>
            <a:spLocks noChangeArrowheads="1"/>
          </p:cNvSpPr>
          <p:nvPr/>
        </p:nvSpPr>
        <p:spPr bwMode="auto">
          <a:xfrm>
            <a:off x="304800" y="285750"/>
            <a:ext cx="8382000" cy="571500"/>
          </a:xfrm>
          <a:prstGeom prst="rect">
            <a:avLst/>
          </a:prstGeom>
          <a:noFill/>
          <a:ln w="9525">
            <a:noFill/>
            <a:miter lim="800000"/>
            <a:headEnd/>
            <a:tailEnd/>
          </a:ln>
        </p:spPr>
        <p:txBody>
          <a:bodyPr lIns="92075" tIns="46038" rIns="92075" bIns="46038" anchor="ctr"/>
          <a:lstStyle/>
          <a:p>
            <a:r>
              <a:rPr lang="en-US" sz="3200" dirty="0">
                <a:solidFill>
                  <a:srgbClr val="7030A0"/>
                </a:solidFill>
                <a:latin typeface="+mj-lt"/>
              </a:rPr>
              <a:t>Process States</a:t>
            </a:r>
          </a:p>
        </p:txBody>
      </p:sp>
      <p:pic>
        <p:nvPicPr>
          <p:cNvPr id="8197" name="Picture 6" descr="D:\b\b4\IBM\02-02.jpg"/>
          <p:cNvPicPr>
            <a:picLocks noChangeAspect="1" noChangeArrowheads="1"/>
          </p:cNvPicPr>
          <p:nvPr/>
        </p:nvPicPr>
        <p:blipFill>
          <a:blip r:embed="rId3"/>
          <a:srcRect/>
          <a:stretch>
            <a:fillRect/>
          </a:stretch>
        </p:blipFill>
        <p:spPr bwMode="auto">
          <a:xfrm>
            <a:off x="838199" y="3581400"/>
            <a:ext cx="7620000" cy="1771650"/>
          </a:xfrm>
          <a:prstGeom prst="rect">
            <a:avLst/>
          </a:prstGeom>
          <a:noFill/>
          <a:ln w="9525">
            <a:noFill/>
            <a:miter lim="800000"/>
            <a:headEnd/>
            <a:tailEnd/>
          </a:ln>
        </p:spPr>
      </p:pic>
      <p:sp>
        <p:nvSpPr>
          <p:cNvPr id="5" name="Date Placeholder 4"/>
          <p:cNvSpPr>
            <a:spLocks noGrp="1"/>
          </p:cNvSpPr>
          <p:nvPr>
            <p:ph type="dt" sz="half" idx="10"/>
          </p:nvPr>
        </p:nvSpPr>
        <p:spPr/>
        <p:txBody>
          <a:bodyPr/>
          <a:lstStyle/>
          <a:p>
            <a:r>
              <a:rPr lang="en-US" smtClean="0"/>
              <a:t>Lecture-6</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17</a:t>
            </a:fld>
            <a:endParaRPr lang="en-US"/>
          </a:p>
        </p:txBody>
      </p:sp>
      <p:sp>
        <p:nvSpPr>
          <p:cNvPr id="7" name="Footer Placeholder 6"/>
          <p:cNvSpPr>
            <a:spLocks noGrp="1"/>
          </p:cNvSpPr>
          <p:nvPr>
            <p:ph type="ftr" sz="quarter" idx="11"/>
          </p:nvPr>
        </p:nvSpPr>
        <p:spPr/>
        <p:txBody>
          <a:bodyPr/>
          <a:lstStyle/>
          <a:p>
            <a:r>
              <a:rPr lang="en-US" smtClean="0"/>
              <a:t>Ahmed Mumtaz Mustehsan, CIIT, Islamabad</a:t>
            </a:r>
            <a:endParaRPr lang="en-US"/>
          </a:p>
        </p:txBody>
      </p:sp>
      <p:sp>
        <p:nvSpPr>
          <p:cNvPr id="2" name="TextBox 1"/>
          <p:cNvSpPr txBox="1"/>
          <p:nvPr/>
        </p:nvSpPr>
        <p:spPr>
          <a:xfrm>
            <a:off x="5105400" y="5181600"/>
            <a:ext cx="3124199" cy="954107"/>
          </a:xfrm>
          <a:prstGeom prst="rect">
            <a:avLst/>
          </a:prstGeom>
          <a:noFill/>
        </p:spPr>
        <p:txBody>
          <a:bodyPr wrap="square" rtlCol="0">
            <a:spAutoFit/>
          </a:bodyPr>
          <a:lstStyle/>
          <a:p>
            <a:r>
              <a:rPr lang="en-US" sz="2800" dirty="0"/>
              <a:t>Transitions between these </a:t>
            </a:r>
            <a:r>
              <a:rPr lang="en-US" sz="2800" dirty="0" smtClean="0"/>
              <a:t>states.</a:t>
            </a:r>
            <a:endParaRPr lang="en-US"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248262" y="4038600"/>
            <a:ext cx="8686800" cy="2238375"/>
          </a:xfrm>
          <a:prstGeom prst="rect">
            <a:avLst/>
          </a:prstGeom>
          <a:noFill/>
          <a:ln w="9525">
            <a:noFill/>
            <a:miter lim="800000"/>
            <a:headEnd/>
            <a:tailEnd/>
          </a:ln>
        </p:spPr>
        <p:txBody>
          <a:bodyPr lIns="92075" tIns="46038" rIns="92075" bIns="46038"/>
          <a:lstStyle/>
          <a:p>
            <a:pPr marL="515938" indent="-457200">
              <a:spcBef>
                <a:spcPct val="20000"/>
              </a:spcBef>
              <a:buFont typeface="Arial" pitchFamily="34" charset="0"/>
              <a:buChar char="•"/>
            </a:pPr>
            <a:r>
              <a:rPr lang="en-US" sz="2800" dirty="0" smtClean="0"/>
              <a:t>Instead </a:t>
            </a:r>
            <a:r>
              <a:rPr lang="en-US" sz="2800" dirty="0"/>
              <a:t>of </a:t>
            </a:r>
            <a:r>
              <a:rPr lang="en-US" sz="2800" dirty="0" smtClean="0"/>
              <a:t>interrupts</a:t>
            </a:r>
            <a:r>
              <a:rPr lang="en-US" sz="2800" dirty="0"/>
              <a:t>, </a:t>
            </a:r>
            <a:r>
              <a:rPr lang="en-US" sz="2800" dirty="0" smtClean="0"/>
              <a:t>think </a:t>
            </a:r>
            <a:r>
              <a:rPr lang="en-US" sz="2800" dirty="0"/>
              <a:t>about user processes, disk processes, terminal processes, (sequential </a:t>
            </a:r>
            <a:r>
              <a:rPr lang="en-US" sz="2800" dirty="0" smtClean="0"/>
              <a:t>processes),</a:t>
            </a:r>
            <a:r>
              <a:rPr lang="en-US" sz="2800" dirty="0" smtClean="0">
                <a:latin typeface="Arial" charset="0"/>
              </a:rPr>
              <a:t> </a:t>
            </a:r>
            <a:r>
              <a:rPr lang="en-US" sz="2800" dirty="0" smtClean="0"/>
              <a:t>which </a:t>
            </a:r>
            <a:r>
              <a:rPr lang="en-US" sz="2800" dirty="0"/>
              <a:t>block when they </a:t>
            </a:r>
            <a:r>
              <a:rPr lang="en-US" sz="2800" dirty="0" smtClean="0"/>
              <a:t>wait </a:t>
            </a:r>
            <a:r>
              <a:rPr lang="en-US" sz="2800" dirty="0"/>
              <a:t>for something</a:t>
            </a:r>
            <a:endParaRPr lang="en-US" sz="2800" dirty="0" smtClean="0"/>
          </a:p>
          <a:p>
            <a:pPr marL="401638" indent="-342900">
              <a:spcBef>
                <a:spcPct val="20000"/>
              </a:spcBef>
              <a:buFont typeface="Arial" pitchFamily="34" charset="0"/>
              <a:buChar char="•"/>
            </a:pPr>
            <a:r>
              <a:rPr lang="en-US" sz="2400" dirty="0" smtClean="0">
                <a:latin typeface="Arial" charset="0"/>
              </a:rPr>
              <a:t>The </a:t>
            </a:r>
            <a:r>
              <a:rPr lang="en-US" sz="2400" dirty="0">
                <a:latin typeface="Arial" charset="0"/>
              </a:rPr>
              <a:t>lowest layer of a </a:t>
            </a:r>
            <a:r>
              <a:rPr lang="en-US" sz="2400" dirty="0" smtClean="0">
                <a:latin typeface="Arial" charset="0"/>
              </a:rPr>
              <a:t>process structured </a:t>
            </a:r>
            <a:r>
              <a:rPr lang="en-US" sz="2400" dirty="0">
                <a:latin typeface="Arial" charset="0"/>
              </a:rPr>
              <a:t>operating system handles interrupts and scheduling. </a:t>
            </a:r>
            <a:endParaRPr lang="en-US" sz="2400" dirty="0" smtClean="0">
              <a:latin typeface="Arial" charset="0"/>
            </a:endParaRPr>
          </a:p>
        </p:txBody>
      </p:sp>
      <p:sp>
        <p:nvSpPr>
          <p:cNvPr id="9219" name="Rectangle 3"/>
          <p:cNvSpPr>
            <a:spLocks noChangeArrowheads="1"/>
          </p:cNvSpPr>
          <p:nvPr/>
        </p:nvSpPr>
        <p:spPr bwMode="auto">
          <a:xfrm>
            <a:off x="4916" y="152400"/>
            <a:ext cx="9144000" cy="609600"/>
          </a:xfrm>
          <a:prstGeom prst="rect">
            <a:avLst/>
          </a:prstGeom>
          <a:noFill/>
          <a:ln w="9525">
            <a:noFill/>
            <a:miter lim="800000"/>
            <a:headEnd/>
            <a:tailEnd/>
          </a:ln>
        </p:spPr>
        <p:txBody>
          <a:bodyPr lIns="92075" tIns="46038" rIns="92075" bIns="46038" anchor="ctr"/>
          <a:lstStyle/>
          <a:p>
            <a:r>
              <a:rPr lang="en-US" sz="3200" dirty="0">
                <a:solidFill>
                  <a:srgbClr val="7030A0"/>
                </a:solidFill>
                <a:latin typeface="+mj-lt"/>
              </a:rPr>
              <a:t>Implementation of </a:t>
            </a:r>
            <a:r>
              <a:rPr lang="en-US" sz="3200" dirty="0" smtClean="0">
                <a:solidFill>
                  <a:srgbClr val="7030A0"/>
                </a:solidFill>
                <a:latin typeface="+mj-lt"/>
              </a:rPr>
              <a:t>Processes</a:t>
            </a:r>
            <a:endParaRPr lang="en-US" sz="3200" dirty="0">
              <a:solidFill>
                <a:srgbClr val="7030A0"/>
              </a:solidFill>
              <a:latin typeface="+mj-lt"/>
            </a:endParaRPr>
          </a:p>
        </p:txBody>
      </p:sp>
      <p:pic>
        <p:nvPicPr>
          <p:cNvPr id="9221" name="Picture 6" descr="D:\b\b4\IBM\02-03.jpg"/>
          <p:cNvPicPr>
            <a:picLocks noChangeAspect="1" noChangeArrowheads="1"/>
          </p:cNvPicPr>
          <p:nvPr/>
        </p:nvPicPr>
        <p:blipFill>
          <a:blip r:embed="rId3"/>
          <a:srcRect/>
          <a:stretch>
            <a:fillRect/>
          </a:stretch>
        </p:blipFill>
        <p:spPr bwMode="auto">
          <a:xfrm>
            <a:off x="1653199" y="658761"/>
            <a:ext cx="5876925" cy="3095625"/>
          </a:xfrm>
          <a:prstGeom prst="rect">
            <a:avLst/>
          </a:prstGeom>
          <a:noFill/>
          <a:ln w="9525">
            <a:noFill/>
            <a:miter lim="800000"/>
            <a:headEnd/>
            <a:tailEnd/>
          </a:ln>
        </p:spPr>
      </p:pic>
      <p:sp>
        <p:nvSpPr>
          <p:cNvPr id="5" name="Date Placeholder 4"/>
          <p:cNvSpPr>
            <a:spLocks noGrp="1"/>
          </p:cNvSpPr>
          <p:nvPr>
            <p:ph type="dt" sz="half" idx="10"/>
          </p:nvPr>
        </p:nvSpPr>
        <p:spPr/>
        <p:txBody>
          <a:bodyPr/>
          <a:lstStyle/>
          <a:p>
            <a:r>
              <a:rPr lang="en-US" smtClean="0"/>
              <a:t>Lecture-6</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18</a:t>
            </a:fld>
            <a:endParaRPr lang="en-US" dirty="0"/>
          </a:p>
        </p:txBody>
      </p:sp>
      <p:sp>
        <p:nvSpPr>
          <p:cNvPr id="7" name="Footer Placeholder 6"/>
          <p:cNvSpPr>
            <a:spLocks noGrp="1"/>
          </p:cNvSpPr>
          <p:nvPr>
            <p:ph type="ftr" sz="quarter" idx="11"/>
          </p:nvPr>
        </p:nvSpPr>
        <p:spPr/>
        <p:txBody>
          <a:bodyPr/>
          <a:lstStyle/>
          <a:p>
            <a:r>
              <a:rPr lang="en-US" dirty="0" smtClean="0"/>
              <a:t>Ahmed Mumtaz Mustehsan, CIIT, Islamabad</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659811" y="5535373"/>
            <a:ext cx="7315201" cy="419100"/>
          </a:xfrm>
          <a:prstGeom prst="rect">
            <a:avLst/>
          </a:prstGeom>
          <a:noFill/>
          <a:ln w="9525">
            <a:noFill/>
            <a:miter lim="800000"/>
            <a:headEnd/>
            <a:tailEnd/>
          </a:ln>
        </p:spPr>
        <p:txBody>
          <a:bodyPr lIns="92075" tIns="46038" rIns="92075" bIns="46038"/>
          <a:lstStyle/>
          <a:p>
            <a:pPr marL="609600" indent="-609600">
              <a:spcBef>
                <a:spcPct val="20000"/>
              </a:spcBef>
            </a:pPr>
            <a:r>
              <a:rPr lang="en-US" sz="2400" dirty="0">
                <a:latin typeface="Arial" charset="0"/>
              </a:rPr>
              <a:t>Some of the fields of a typical </a:t>
            </a:r>
            <a:r>
              <a:rPr lang="en-US" sz="2400" dirty="0" smtClean="0">
                <a:latin typeface="Arial" charset="0"/>
              </a:rPr>
              <a:t>Process </a:t>
            </a:r>
            <a:r>
              <a:rPr lang="en-US" sz="2400" dirty="0">
                <a:latin typeface="Arial" charset="0"/>
              </a:rPr>
              <a:t>T</a:t>
            </a:r>
            <a:r>
              <a:rPr lang="en-US" sz="2400" dirty="0" smtClean="0">
                <a:latin typeface="Arial" charset="0"/>
              </a:rPr>
              <a:t>able </a:t>
            </a:r>
            <a:r>
              <a:rPr lang="en-US" sz="2400" dirty="0">
                <a:latin typeface="Arial" charset="0"/>
              </a:rPr>
              <a:t>entry.</a:t>
            </a:r>
          </a:p>
        </p:txBody>
      </p:sp>
      <p:sp>
        <p:nvSpPr>
          <p:cNvPr id="10243" name="Rectangle 3"/>
          <p:cNvSpPr>
            <a:spLocks noChangeArrowheads="1"/>
          </p:cNvSpPr>
          <p:nvPr/>
        </p:nvSpPr>
        <p:spPr bwMode="auto">
          <a:xfrm>
            <a:off x="0" y="41788"/>
            <a:ext cx="8991600" cy="838201"/>
          </a:xfrm>
          <a:prstGeom prst="rect">
            <a:avLst/>
          </a:prstGeom>
          <a:noFill/>
          <a:ln w="9525">
            <a:noFill/>
            <a:miter lim="800000"/>
            <a:headEnd/>
            <a:tailEnd/>
          </a:ln>
        </p:spPr>
        <p:txBody>
          <a:bodyPr lIns="92075" tIns="46038" rIns="92075" bIns="46038" anchor="ctr"/>
          <a:lstStyle/>
          <a:p>
            <a:r>
              <a:rPr lang="en-US" sz="3000" dirty="0" smtClean="0">
                <a:solidFill>
                  <a:srgbClr val="7030A0"/>
                </a:solidFill>
                <a:latin typeface="+mj-lt"/>
              </a:rPr>
              <a:t>Structure of Processes Table (Process </a:t>
            </a:r>
            <a:r>
              <a:rPr lang="en-US" sz="3000" dirty="0">
                <a:solidFill>
                  <a:srgbClr val="7030A0"/>
                </a:solidFill>
                <a:latin typeface="+mj-lt"/>
              </a:rPr>
              <a:t>C</a:t>
            </a:r>
            <a:r>
              <a:rPr lang="en-US" sz="3000" dirty="0" smtClean="0">
                <a:solidFill>
                  <a:srgbClr val="7030A0"/>
                </a:solidFill>
                <a:latin typeface="+mj-lt"/>
              </a:rPr>
              <a:t>ontrol Block PCB)</a:t>
            </a:r>
            <a:endParaRPr lang="en-US" sz="3000" dirty="0">
              <a:solidFill>
                <a:srgbClr val="7030A0"/>
              </a:solidFill>
              <a:latin typeface="+mj-lt"/>
            </a:endParaRPr>
          </a:p>
        </p:txBody>
      </p:sp>
      <p:pic>
        <p:nvPicPr>
          <p:cNvPr id="10245" name="Picture 6" descr="D:\b\b4\IBM\02-04.jpg"/>
          <p:cNvPicPr>
            <a:picLocks noChangeAspect="1" noChangeArrowheads="1"/>
          </p:cNvPicPr>
          <p:nvPr/>
        </p:nvPicPr>
        <p:blipFill>
          <a:blip r:embed="rId3"/>
          <a:srcRect/>
          <a:stretch>
            <a:fillRect/>
          </a:stretch>
        </p:blipFill>
        <p:spPr bwMode="auto">
          <a:xfrm>
            <a:off x="476508" y="859380"/>
            <a:ext cx="8286492" cy="4703220"/>
          </a:xfrm>
          <a:prstGeom prst="rect">
            <a:avLst/>
          </a:prstGeom>
          <a:noFill/>
          <a:ln w="9525">
            <a:noFill/>
            <a:miter lim="800000"/>
            <a:headEnd/>
            <a:tailEnd/>
          </a:ln>
        </p:spPr>
      </p:pic>
      <p:sp>
        <p:nvSpPr>
          <p:cNvPr id="5" name="Date Placeholder 4"/>
          <p:cNvSpPr>
            <a:spLocks noGrp="1"/>
          </p:cNvSpPr>
          <p:nvPr>
            <p:ph type="dt" sz="half" idx="10"/>
          </p:nvPr>
        </p:nvSpPr>
        <p:spPr/>
        <p:txBody>
          <a:bodyPr/>
          <a:lstStyle/>
          <a:p>
            <a:r>
              <a:rPr lang="en-US" smtClean="0"/>
              <a:t>Lecture-6</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19</a:t>
            </a:fld>
            <a:endParaRPr lang="en-US"/>
          </a:p>
        </p:txBody>
      </p:sp>
      <p:sp>
        <p:nvSpPr>
          <p:cNvPr id="7" name="Footer Placeholder 6"/>
          <p:cNvSpPr>
            <a:spLocks noGrp="1"/>
          </p:cNvSpPr>
          <p:nvPr>
            <p:ph type="ftr" sz="quarter" idx="11"/>
          </p:nvPr>
        </p:nvSpPr>
        <p:spPr/>
        <p:txBody>
          <a:bodyPr/>
          <a:lstStyle/>
          <a:p>
            <a:r>
              <a:rPr lang="en-US" smtClean="0"/>
              <a:t>Ahmed Mumtaz Mustehsan, CIIT, Islamabad</a:t>
            </a: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147635" y="4781550"/>
            <a:ext cx="8848730" cy="838200"/>
          </a:xfrm>
          <a:prstGeom prst="rect">
            <a:avLst/>
          </a:prstGeom>
          <a:noFill/>
          <a:ln w="9525">
            <a:noFill/>
            <a:miter lim="800000"/>
            <a:headEnd/>
            <a:tailEnd/>
          </a:ln>
        </p:spPr>
        <p:txBody>
          <a:bodyPr lIns="92075" tIns="46038" rIns="92075" bIns="46038"/>
          <a:lstStyle/>
          <a:p>
            <a:pPr marL="280988">
              <a:spcBef>
                <a:spcPct val="20000"/>
              </a:spcBef>
            </a:pPr>
            <a:r>
              <a:rPr lang="en-US" sz="2800" dirty="0"/>
              <a:t>Skeleton of what the lowest level of the operating system does when an interrupt occurs.</a:t>
            </a:r>
          </a:p>
        </p:txBody>
      </p:sp>
      <p:sp>
        <p:nvSpPr>
          <p:cNvPr id="11267" name="Rectangle 3"/>
          <p:cNvSpPr>
            <a:spLocks noChangeArrowheads="1"/>
          </p:cNvSpPr>
          <p:nvPr/>
        </p:nvSpPr>
        <p:spPr bwMode="auto">
          <a:xfrm>
            <a:off x="0" y="0"/>
            <a:ext cx="9144000" cy="1143000"/>
          </a:xfrm>
          <a:prstGeom prst="rect">
            <a:avLst/>
          </a:prstGeom>
          <a:noFill/>
          <a:ln w="9525">
            <a:noFill/>
            <a:miter lim="800000"/>
            <a:headEnd/>
            <a:tailEnd/>
          </a:ln>
        </p:spPr>
        <p:txBody>
          <a:bodyPr lIns="92075" tIns="46038" rIns="92075" bIns="46038" anchor="ctr"/>
          <a:lstStyle/>
          <a:p>
            <a:pPr lvl="1"/>
            <a:r>
              <a:rPr lang="en-US" sz="3200" dirty="0">
                <a:solidFill>
                  <a:srgbClr val="7030A0"/>
                </a:solidFill>
                <a:latin typeface="+mj-lt"/>
              </a:rPr>
              <a:t>OS processes an interrupt</a:t>
            </a:r>
          </a:p>
        </p:txBody>
      </p:sp>
      <p:pic>
        <p:nvPicPr>
          <p:cNvPr id="11269" name="Picture 6" descr="D:\b\b4\IBM\02-05.jpg"/>
          <p:cNvPicPr>
            <a:picLocks noChangeAspect="1" noChangeArrowheads="1"/>
          </p:cNvPicPr>
          <p:nvPr/>
        </p:nvPicPr>
        <p:blipFill>
          <a:blip r:embed="rId3"/>
          <a:srcRect/>
          <a:stretch>
            <a:fillRect/>
          </a:stretch>
        </p:blipFill>
        <p:spPr bwMode="auto">
          <a:xfrm>
            <a:off x="295270" y="1143000"/>
            <a:ext cx="8553460" cy="3290939"/>
          </a:xfrm>
          <a:prstGeom prst="rect">
            <a:avLst/>
          </a:prstGeom>
          <a:noFill/>
          <a:ln w="9525">
            <a:noFill/>
            <a:miter lim="800000"/>
            <a:headEnd/>
            <a:tailEnd/>
          </a:ln>
        </p:spPr>
      </p:pic>
      <p:sp>
        <p:nvSpPr>
          <p:cNvPr id="5" name="Date Placeholder 4"/>
          <p:cNvSpPr>
            <a:spLocks noGrp="1"/>
          </p:cNvSpPr>
          <p:nvPr>
            <p:ph type="dt" sz="half" idx="10"/>
          </p:nvPr>
        </p:nvSpPr>
        <p:spPr/>
        <p:txBody>
          <a:bodyPr/>
          <a:lstStyle/>
          <a:p>
            <a:r>
              <a:rPr lang="en-US" smtClean="0"/>
              <a:t>Lecture-6</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20</a:t>
            </a:fld>
            <a:endParaRPr lang="en-US"/>
          </a:p>
        </p:txBody>
      </p:sp>
      <p:sp>
        <p:nvSpPr>
          <p:cNvPr id="7" name="Footer Placeholder 6"/>
          <p:cNvSpPr>
            <a:spLocks noGrp="1"/>
          </p:cNvSpPr>
          <p:nvPr>
            <p:ph type="ftr" sz="quarter" idx="11"/>
          </p:nvPr>
        </p:nvSpPr>
        <p:spPr/>
        <p:txBody>
          <a:bodyPr/>
          <a:lstStyle/>
          <a:p>
            <a:r>
              <a:rPr lang="en-US" smtClean="0"/>
              <a:t>Ahmed Mumtaz Mustehsan, CIIT, Islamabad</a:t>
            </a: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270387" y="5181600"/>
            <a:ext cx="8686800" cy="838200"/>
          </a:xfrm>
          <a:prstGeom prst="rect">
            <a:avLst/>
          </a:prstGeom>
          <a:noFill/>
          <a:ln w="9525">
            <a:noFill/>
            <a:miter lim="800000"/>
            <a:headEnd/>
            <a:tailEnd/>
          </a:ln>
        </p:spPr>
        <p:txBody>
          <a:bodyPr lIns="92075" tIns="46038" rIns="92075" bIns="46038"/>
          <a:lstStyle/>
          <a:p>
            <a:pPr marL="122238" indent="-4763">
              <a:spcBef>
                <a:spcPct val="20000"/>
              </a:spcBef>
            </a:pPr>
            <a:r>
              <a:rPr lang="en-US" sz="2400" dirty="0">
                <a:latin typeface="Arial" charset="0"/>
              </a:rPr>
              <a:t>CPU utilization as a function of the number of processes in memory.</a:t>
            </a:r>
          </a:p>
        </p:txBody>
      </p:sp>
      <p:sp>
        <p:nvSpPr>
          <p:cNvPr id="12291" name="Rectangle 3"/>
          <p:cNvSpPr>
            <a:spLocks noChangeArrowheads="1"/>
          </p:cNvSpPr>
          <p:nvPr/>
        </p:nvSpPr>
        <p:spPr bwMode="auto">
          <a:xfrm>
            <a:off x="0" y="0"/>
            <a:ext cx="9144000" cy="1143000"/>
          </a:xfrm>
          <a:prstGeom prst="rect">
            <a:avLst/>
          </a:prstGeom>
          <a:noFill/>
          <a:ln w="9525">
            <a:noFill/>
            <a:miter lim="800000"/>
            <a:headEnd/>
            <a:tailEnd/>
          </a:ln>
        </p:spPr>
        <p:txBody>
          <a:bodyPr lIns="92075" tIns="46038" rIns="92075" bIns="46038" anchor="ctr"/>
          <a:lstStyle/>
          <a:p>
            <a:r>
              <a:rPr lang="en-US" sz="3200" dirty="0">
                <a:solidFill>
                  <a:srgbClr val="7030A0"/>
                </a:solidFill>
                <a:latin typeface="+mj-lt"/>
              </a:rPr>
              <a:t>How multiprogramming performs</a:t>
            </a:r>
          </a:p>
        </p:txBody>
      </p:sp>
      <p:pic>
        <p:nvPicPr>
          <p:cNvPr id="12293" name="Picture 6" descr="D:\b\b4\IBM\02-06.jpg"/>
          <p:cNvPicPr>
            <a:picLocks noChangeAspect="1" noChangeArrowheads="1"/>
          </p:cNvPicPr>
          <p:nvPr/>
        </p:nvPicPr>
        <p:blipFill>
          <a:blip r:embed="rId3"/>
          <a:srcRect/>
          <a:stretch>
            <a:fillRect/>
          </a:stretch>
        </p:blipFill>
        <p:spPr bwMode="auto">
          <a:xfrm>
            <a:off x="304800" y="990600"/>
            <a:ext cx="8534400" cy="4191000"/>
          </a:xfrm>
          <a:prstGeom prst="rect">
            <a:avLst/>
          </a:prstGeom>
          <a:noFill/>
          <a:ln w="9525">
            <a:noFill/>
            <a:miter lim="800000"/>
            <a:headEnd/>
            <a:tailEnd/>
          </a:ln>
        </p:spPr>
      </p:pic>
      <p:sp>
        <p:nvSpPr>
          <p:cNvPr id="5" name="Date Placeholder 4"/>
          <p:cNvSpPr>
            <a:spLocks noGrp="1"/>
          </p:cNvSpPr>
          <p:nvPr>
            <p:ph type="dt" sz="half" idx="10"/>
          </p:nvPr>
        </p:nvSpPr>
        <p:spPr/>
        <p:txBody>
          <a:bodyPr/>
          <a:lstStyle/>
          <a:p>
            <a:r>
              <a:rPr lang="en-US" smtClean="0"/>
              <a:t>Lecture-6</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21</a:t>
            </a:fld>
            <a:endParaRPr lang="en-US"/>
          </a:p>
        </p:txBody>
      </p:sp>
      <p:sp>
        <p:nvSpPr>
          <p:cNvPr id="7" name="Footer Placeholder 6"/>
          <p:cNvSpPr>
            <a:spLocks noGrp="1"/>
          </p:cNvSpPr>
          <p:nvPr>
            <p:ph type="ftr" sz="quarter" idx="11"/>
          </p:nvPr>
        </p:nvSpPr>
        <p:spPr/>
        <p:txBody>
          <a:bodyPr/>
          <a:lstStyle/>
          <a:p>
            <a:r>
              <a:rPr lang="en-US" smtClean="0"/>
              <a:t>Ahmed Mumtaz Mustehsan, CIIT, Islamabad</a:t>
            </a: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Lecture-6</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22</a:t>
            </a:fld>
            <a:endParaRPr lang="en-US"/>
          </a:p>
        </p:txBody>
      </p:sp>
      <p:sp>
        <p:nvSpPr>
          <p:cNvPr id="6" name="Rectangle 3"/>
          <p:cNvSpPr>
            <a:spLocks noChangeArrowheads="1"/>
          </p:cNvSpPr>
          <p:nvPr/>
        </p:nvSpPr>
        <p:spPr bwMode="auto">
          <a:xfrm>
            <a:off x="266700" y="29497"/>
            <a:ext cx="8610600" cy="838200"/>
          </a:xfrm>
          <a:prstGeom prst="rect">
            <a:avLst/>
          </a:prstGeom>
          <a:noFill/>
          <a:ln w="9525">
            <a:noFill/>
            <a:miter lim="800000"/>
            <a:headEnd/>
            <a:tailEnd/>
          </a:ln>
        </p:spPr>
        <p:txBody>
          <a:bodyPr lIns="92075" tIns="46038" rIns="92075" bIns="46038" anchor="ctr"/>
          <a:lstStyle/>
          <a:p>
            <a:r>
              <a:rPr lang="en-US" sz="3200" dirty="0" smtClean="0">
                <a:solidFill>
                  <a:srgbClr val="7030A0"/>
                </a:solidFill>
                <a:latin typeface="+mj-lt"/>
              </a:rPr>
              <a:t>Process and Thread</a:t>
            </a:r>
            <a:endParaRPr lang="en-US" sz="3200" dirty="0">
              <a:solidFill>
                <a:srgbClr val="7030A0"/>
              </a:solidFill>
              <a:latin typeface="+mj-lt"/>
            </a:endParaRPr>
          </a:p>
        </p:txBody>
      </p:sp>
      <p:sp>
        <p:nvSpPr>
          <p:cNvPr id="5" name="TextBox 4"/>
          <p:cNvSpPr txBox="1"/>
          <p:nvPr/>
        </p:nvSpPr>
        <p:spPr>
          <a:xfrm>
            <a:off x="172065" y="875071"/>
            <a:ext cx="8724900" cy="4401205"/>
          </a:xfrm>
          <a:prstGeom prst="rect">
            <a:avLst/>
          </a:prstGeom>
          <a:noFill/>
        </p:spPr>
        <p:txBody>
          <a:bodyPr wrap="square" rtlCol="0">
            <a:spAutoFit/>
          </a:bodyPr>
          <a:lstStyle/>
          <a:p>
            <a:pPr marL="457200" indent="-457200">
              <a:buFont typeface="Arial" pitchFamily="34" charset="0"/>
              <a:buChar char="•"/>
            </a:pPr>
            <a:r>
              <a:rPr lang="en-US" sz="2800" dirty="0"/>
              <a:t>P</a:t>
            </a:r>
            <a:r>
              <a:rPr lang="en-US" sz="2800" dirty="0" smtClean="0"/>
              <a:t>rocess </a:t>
            </a:r>
            <a:r>
              <a:rPr lang="en-US" sz="2800" dirty="0"/>
              <a:t>has </a:t>
            </a:r>
            <a:r>
              <a:rPr lang="en-US" sz="2800" dirty="0" smtClean="0"/>
              <a:t>an address </a:t>
            </a:r>
            <a:r>
              <a:rPr lang="en-US" sz="2800" dirty="0"/>
              <a:t>space and </a:t>
            </a:r>
            <a:r>
              <a:rPr lang="en-US" sz="2800" dirty="0" smtClean="0"/>
              <a:t>a sin­gle </a:t>
            </a:r>
            <a:r>
              <a:rPr lang="en-US" sz="2800" dirty="0"/>
              <a:t>thread of control</a:t>
            </a:r>
            <a:r>
              <a:rPr lang="en-US" sz="2800" dirty="0" smtClean="0"/>
              <a:t>. </a:t>
            </a:r>
          </a:p>
          <a:p>
            <a:pPr marL="457200" indent="-457200">
              <a:buFont typeface="Arial" pitchFamily="34" charset="0"/>
              <a:buChar char="•"/>
            </a:pPr>
            <a:r>
              <a:rPr lang="en-US" sz="2800" dirty="0" smtClean="0"/>
              <a:t>Processes may have  multiple </a:t>
            </a:r>
            <a:r>
              <a:rPr lang="en-US" sz="2800" dirty="0"/>
              <a:t>threads of control in  the same address space running in quasi-parallel, </a:t>
            </a:r>
            <a:r>
              <a:rPr lang="en-US" sz="2800" dirty="0" smtClean="0"/>
              <a:t>like (almost</a:t>
            </a:r>
            <a:r>
              <a:rPr lang="en-US" sz="2800" dirty="0"/>
              <a:t>) separate </a:t>
            </a:r>
            <a:r>
              <a:rPr lang="en-US" sz="2800" dirty="0" smtClean="0"/>
              <a:t>processes. </a:t>
            </a:r>
          </a:p>
          <a:p>
            <a:pPr marL="457200" indent="-457200">
              <a:buFont typeface="Arial" pitchFamily="34" charset="0"/>
              <a:buChar char="•"/>
            </a:pPr>
            <a:r>
              <a:rPr lang="en-US" sz="2800" dirty="0" smtClean="0"/>
              <a:t>Threads are Processes with in process</a:t>
            </a:r>
          </a:p>
          <a:p>
            <a:pPr marL="457200" indent="-457200">
              <a:buFont typeface="Arial" pitchFamily="34" charset="0"/>
              <a:buChar char="•"/>
            </a:pPr>
            <a:r>
              <a:rPr lang="en-US" sz="2800" dirty="0" smtClean="0"/>
              <a:t>Threads are lightweight processes share the same address space and resources allocated to process.</a:t>
            </a:r>
          </a:p>
          <a:p>
            <a:pPr marL="457200" indent="-457200">
              <a:buFont typeface="Arial" pitchFamily="34" charset="0"/>
              <a:buChar char="•"/>
            </a:pPr>
            <a:r>
              <a:rPr lang="en-US" sz="2800" dirty="0" smtClean="0"/>
              <a:t>Process share the resources offered by operating system among other processes</a:t>
            </a:r>
            <a:endParaRPr lang="en-US" sz="2800" dirty="0"/>
          </a:p>
        </p:txBody>
      </p:sp>
    </p:spTree>
    <p:extLst>
      <p:ext uri="{BB962C8B-B14F-4D97-AF65-F5344CB8AC3E}">
        <p14:creationId xmlns="" xmlns:p14="http://schemas.microsoft.com/office/powerpoint/2010/main" val="13554528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Lecture-6</a:t>
            </a:r>
            <a:endParaRPr lang="en-US"/>
          </a:p>
        </p:txBody>
      </p:sp>
      <p:sp>
        <p:nvSpPr>
          <p:cNvPr id="3" name="Footer Placeholder 2"/>
          <p:cNvSpPr>
            <a:spLocks noGrp="1"/>
          </p:cNvSpPr>
          <p:nvPr>
            <p:ph type="ftr" sz="quarter" idx="11"/>
          </p:nvPr>
        </p:nvSpPr>
        <p:spPr/>
        <p:txBody>
          <a:bodyPr/>
          <a:lstStyle/>
          <a:p>
            <a:r>
              <a:rPr lang="en-US" smtClean="0"/>
              <a:t>Ahmed Mumtaz Mustehsan,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23</a:t>
            </a:fld>
            <a:endParaRPr lang="en-US"/>
          </a:p>
        </p:txBody>
      </p:sp>
      <p:pic>
        <p:nvPicPr>
          <p:cNvPr id="102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752600" y="762000"/>
            <a:ext cx="5562600" cy="3352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3"/>
          <p:cNvSpPr>
            <a:spLocks noChangeArrowheads="1"/>
          </p:cNvSpPr>
          <p:nvPr/>
        </p:nvSpPr>
        <p:spPr bwMode="auto">
          <a:xfrm>
            <a:off x="266700" y="29497"/>
            <a:ext cx="8610600" cy="838200"/>
          </a:xfrm>
          <a:prstGeom prst="rect">
            <a:avLst/>
          </a:prstGeom>
          <a:noFill/>
          <a:ln w="9525">
            <a:noFill/>
            <a:miter lim="800000"/>
            <a:headEnd/>
            <a:tailEnd/>
          </a:ln>
        </p:spPr>
        <p:txBody>
          <a:bodyPr lIns="92075" tIns="46038" rIns="92075" bIns="46038" anchor="ctr"/>
          <a:lstStyle/>
          <a:p>
            <a:r>
              <a:rPr lang="en-US" sz="3200" dirty="0" smtClean="0">
                <a:solidFill>
                  <a:srgbClr val="7030A0"/>
                </a:solidFill>
                <a:latin typeface="+mj-lt"/>
              </a:rPr>
              <a:t>Usage of Threads</a:t>
            </a:r>
            <a:endParaRPr lang="en-US" sz="3200" dirty="0">
              <a:solidFill>
                <a:srgbClr val="7030A0"/>
              </a:solidFill>
              <a:latin typeface="+mj-lt"/>
            </a:endParaRPr>
          </a:p>
        </p:txBody>
      </p:sp>
      <p:sp>
        <p:nvSpPr>
          <p:cNvPr id="7" name="TextBox 6"/>
          <p:cNvSpPr txBox="1"/>
          <p:nvPr/>
        </p:nvSpPr>
        <p:spPr>
          <a:xfrm>
            <a:off x="429547" y="4419599"/>
            <a:ext cx="8208706" cy="1815882"/>
          </a:xfrm>
          <a:prstGeom prst="rect">
            <a:avLst/>
          </a:prstGeom>
          <a:noFill/>
        </p:spPr>
        <p:txBody>
          <a:bodyPr wrap="square" rtlCol="0">
            <a:spAutoFit/>
          </a:bodyPr>
          <a:lstStyle/>
          <a:p>
            <a:r>
              <a:rPr lang="en-US" sz="2800" dirty="0" smtClean="0">
                <a:solidFill>
                  <a:srgbClr val="0070C0"/>
                </a:solidFill>
              </a:rPr>
              <a:t>Example: </a:t>
            </a:r>
          </a:p>
          <a:p>
            <a:pPr marL="280988" indent="-280988">
              <a:buFont typeface="Arial" pitchFamily="34" charset="0"/>
              <a:buChar char="•"/>
            </a:pPr>
            <a:r>
              <a:rPr lang="en-US" sz="2800" dirty="0" smtClean="0"/>
              <a:t>Processing a large document, having threads for, Interactive users, background formatter and backup file on disk</a:t>
            </a:r>
            <a:endParaRPr lang="en-US" sz="2800" dirty="0"/>
          </a:p>
        </p:txBody>
      </p:sp>
    </p:spTree>
    <p:extLst>
      <p:ext uri="{BB962C8B-B14F-4D97-AF65-F5344CB8AC3E}">
        <p14:creationId xmlns="" xmlns:p14="http://schemas.microsoft.com/office/powerpoint/2010/main" val="5997861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9832" y="5460693"/>
            <a:ext cx="9144000" cy="838200"/>
          </a:xfrm>
          <a:prstGeom prst="rect">
            <a:avLst/>
          </a:prstGeom>
          <a:noFill/>
          <a:ln w="9525">
            <a:noFill/>
            <a:miter lim="800000"/>
            <a:headEnd/>
            <a:tailEnd/>
          </a:ln>
        </p:spPr>
        <p:txBody>
          <a:bodyPr lIns="92075" tIns="46038" rIns="92075" bIns="46038"/>
          <a:lstStyle/>
          <a:p>
            <a:pPr marL="609600" indent="-609600">
              <a:spcBef>
                <a:spcPct val="20000"/>
              </a:spcBef>
            </a:pPr>
            <a:r>
              <a:rPr lang="en-US" sz="2400">
                <a:latin typeface="Arial" charset="0"/>
              </a:rPr>
              <a:t>.</a:t>
            </a:r>
          </a:p>
        </p:txBody>
      </p:sp>
      <p:sp>
        <p:nvSpPr>
          <p:cNvPr id="13315" name="Rectangle 3"/>
          <p:cNvSpPr>
            <a:spLocks noChangeArrowheads="1"/>
          </p:cNvSpPr>
          <p:nvPr/>
        </p:nvSpPr>
        <p:spPr bwMode="auto">
          <a:xfrm>
            <a:off x="266700" y="29497"/>
            <a:ext cx="8610600" cy="838200"/>
          </a:xfrm>
          <a:prstGeom prst="rect">
            <a:avLst/>
          </a:prstGeom>
          <a:noFill/>
          <a:ln w="9525">
            <a:noFill/>
            <a:miter lim="800000"/>
            <a:headEnd/>
            <a:tailEnd/>
          </a:ln>
        </p:spPr>
        <p:txBody>
          <a:bodyPr lIns="92075" tIns="46038" rIns="92075" bIns="46038" anchor="ctr"/>
          <a:lstStyle/>
          <a:p>
            <a:r>
              <a:rPr lang="en-US" sz="3200" dirty="0">
                <a:solidFill>
                  <a:srgbClr val="7030A0"/>
                </a:solidFill>
                <a:latin typeface="+mj-lt"/>
              </a:rPr>
              <a:t>Thread Example-web server</a:t>
            </a:r>
          </a:p>
        </p:txBody>
      </p:sp>
      <p:pic>
        <p:nvPicPr>
          <p:cNvPr id="13317" name="Picture 6" descr="D:\b\b4\IBM\02-08.jpg"/>
          <p:cNvPicPr>
            <a:picLocks noChangeAspect="1" noChangeArrowheads="1"/>
          </p:cNvPicPr>
          <p:nvPr/>
        </p:nvPicPr>
        <p:blipFill>
          <a:blip r:embed="rId3"/>
          <a:srcRect/>
          <a:stretch>
            <a:fillRect/>
          </a:stretch>
        </p:blipFill>
        <p:spPr bwMode="auto">
          <a:xfrm>
            <a:off x="1304924" y="867697"/>
            <a:ext cx="6873875" cy="4556125"/>
          </a:xfrm>
          <a:prstGeom prst="rect">
            <a:avLst/>
          </a:prstGeom>
          <a:noFill/>
          <a:ln w="9525">
            <a:noFill/>
            <a:miter lim="800000"/>
            <a:headEnd/>
            <a:tailEnd/>
          </a:ln>
        </p:spPr>
      </p:pic>
      <p:sp>
        <p:nvSpPr>
          <p:cNvPr id="13318" name="Rectangle 5"/>
          <p:cNvSpPr>
            <a:spLocks noChangeArrowheads="1"/>
          </p:cNvSpPr>
          <p:nvPr/>
        </p:nvSpPr>
        <p:spPr bwMode="auto">
          <a:xfrm>
            <a:off x="7537450" y="5762625"/>
            <a:ext cx="269875" cy="460375"/>
          </a:xfrm>
          <a:prstGeom prst="rect">
            <a:avLst/>
          </a:prstGeom>
          <a:noFill/>
          <a:ln w="9525">
            <a:noFill/>
            <a:miter lim="800000"/>
            <a:headEnd/>
            <a:tailEnd/>
          </a:ln>
        </p:spPr>
        <p:txBody>
          <a:bodyPr wrap="none">
            <a:spAutoFit/>
          </a:bodyPr>
          <a:lstStyle/>
          <a:p>
            <a:pPr marL="609600" indent="-609600">
              <a:spcBef>
                <a:spcPct val="20000"/>
              </a:spcBef>
            </a:pPr>
            <a:r>
              <a:rPr lang="en-US" sz="2400">
                <a:solidFill>
                  <a:srgbClr val="000000"/>
                </a:solidFill>
                <a:latin typeface="Arial" charset="0"/>
              </a:rPr>
              <a:t>.</a:t>
            </a:r>
          </a:p>
        </p:txBody>
      </p:sp>
      <p:sp>
        <p:nvSpPr>
          <p:cNvPr id="6" name="Date Placeholder 5"/>
          <p:cNvSpPr>
            <a:spLocks noGrp="1"/>
          </p:cNvSpPr>
          <p:nvPr>
            <p:ph type="dt" sz="half" idx="10"/>
          </p:nvPr>
        </p:nvSpPr>
        <p:spPr/>
        <p:txBody>
          <a:bodyPr/>
          <a:lstStyle/>
          <a:p>
            <a:r>
              <a:rPr lang="en-US" smtClean="0"/>
              <a:t>Lecture-6</a:t>
            </a:r>
            <a:endParaRPr lang="en-US"/>
          </a:p>
        </p:txBody>
      </p:sp>
      <p:sp>
        <p:nvSpPr>
          <p:cNvPr id="7" name="Slide Number Placeholder 6"/>
          <p:cNvSpPr>
            <a:spLocks noGrp="1"/>
          </p:cNvSpPr>
          <p:nvPr>
            <p:ph type="sldNum" sz="quarter" idx="12"/>
          </p:nvPr>
        </p:nvSpPr>
        <p:spPr/>
        <p:txBody>
          <a:bodyPr/>
          <a:lstStyle/>
          <a:p>
            <a:fld id="{FE7AC6D1-0A6E-4A11-9540-DDF779F7552C}" type="slidenum">
              <a:rPr lang="en-US" smtClean="0"/>
              <a:pPr/>
              <a:t>24</a:t>
            </a:fld>
            <a:endParaRPr lang="en-US"/>
          </a:p>
        </p:txBody>
      </p:sp>
      <p:sp>
        <p:nvSpPr>
          <p:cNvPr id="8" name="Footer Placeholder 7"/>
          <p:cNvSpPr>
            <a:spLocks noGrp="1"/>
          </p:cNvSpPr>
          <p:nvPr>
            <p:ph type="ftr" sz="quarter" idx="11"/>
          </p:nvPr>
        </p:nvSpPr>
        <p:spPr/>
        <p:txBody>
          <a:bodyPr/>
          <a:lstStyle/>
          <a:p>
            <a:r>
              <a:rPr lang="en-US" smtClean="0"/>
              <a:t>Ahmed Mumtaz Mustehsan, CIIT, Islamabad</a:t>
            </a:r>
            <a:endParaRPr lang="en-US"/>
          </a:p>
        </p:txBody>
      </p:sp>
      <p:sp>
        <p:nvSpPr>
          <p:cNvPr id="3" name="TextBox 2"/>
          <p:cNvSpPr txBox="1"/>
          <p:nvPr/>
        </p:nvSpPr>
        <p:spPr>
          <a:xfrm>
            <a:off x="381000" y="5460693"/>
            <a:ext cx="7924800" cy="954107"/>
          </a:xfrm>
          <a:prstGeom prst="rect">
            <a:avLst/>
          </a:prstGeom>
          <a:noFill/>
        </p:spPr>
        <p:txBody>
          <a:bodyPr wrap="square" rtlCol="0">
            <a:spAutoFit/>
          </a:bodyPr>
          <a:lstStyle/>
          <a:p>
            <a:r>
              <a:rPr lang="en-US" sz="2800" dirty="0"/>
              <a:t>This model allows the server  to  be   written  as a collection of </a:t>
            </a:r>
            <a:r>
              <a:rPr lang="en-US" sz="2800" dirty="0" smtClean="0"/>
              <a:t>sequential threads</a:t>
            </a:r>
            <a:r>
              <a:rPr lang="en-US" sz="2800" dirty="0"/>
              <a:t>.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1431</TotalTime>
  <Words>1480</Words>
  <Application>Microsoft Office PowerPoint</Application>
  <PresentationFormat>On-screen Show (4:3)</PresentationFormat>
  <Paragraphs>214</Paragraphs>
  <Slides>24</Slides>
  <Notes>21</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Home</dc:creator>
  <cp:lastModifiedBy>vcomsats</cp:lastModifiedBy>
  <cp:revision>79</cp:revision>
  <dcterms:created xsi:type="dcterms:W3CDTF">2013-04-13T15:04:21Z</dcterms:created>
  <dcterms:modified xsi:type="dcterms:W3CDTF">2013-05-04T12:31:05Z</dcterms:modified>
</cp:coreProperties>
</file>