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83" r:id="rId2"/>
    <p:sldId id="284" r:id="rId3"/>
    <p:sldId id="311" r:id="rId4"/>
    <p:sldId id="310" r:id="rId5"/>
    <p:sldId id="309" r:id="rId6"/>
    <p:sldId id="329" r:id="rId7"/>
    <p:sldId id="312" r:id="rId8"/>
    <p:sldId id="286" r:id="rId9"/>
    <p:sldId id="313" r:id="rId10"/>
    <p:sldId id="314" r:id="rId11"/>
    <p:sldId id="318" r:id="rId12"/>
    <p:sldId id="319" r:id="rId13"/>
    <p:sldId id="321" r:id="rId14"/>
    <p:sldId id="320" r:id="rId15"/>
    <p:sldId id="322" r:id="rId16"/>
    <p:sldId id="317" r:id="rId17"/>
    <p:sldId id="315" r:id="rId18"/>
    <p:sldId id="323" r:id="rId19"/>
    <p:sldId id="324" r:id="rId20"/>
    <p:sldId id="316" r:id="rId21"/>
    <p:sldId id="326" r:id="rId22"/>
    <p:sldId id="325" r:id="rId23"/>
    <p:sldId id="327" r:id="rId24"/>
    <p:sldId id="32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5/4/2013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200" i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- 4: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(Chapter-1)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296069" y="1066800"/>
            <a:ext cx="8593931" cy="347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Monolithic </a:t>
            </a:r>
            <a:r>
              <a:rPr lang="en-US" sz="2800" dirty="0" smtClean="0"/>
              <a:t>Systems</a:t>
            </a:r>
            <a:endParaRPr lang="en-US" sz="2800" dirty="0"/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Layered </a:t>
            </a:r>
            <a:r>
              <a:rPr lang="en-US" sz="2800" dirty="0" smtClean="0"/>
              <a:t>System</a:t>
            </a:r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Microkernel</a:t>
            </a:r>
            <a:endParaRPr lang="en-US" sz="2800" dirty="0"/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Client Server Model</a:t>
            </a:r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Virtual Machines</a:t>
            </a:r>
          </a:p>
          <a:p>
            <a:pPr marL="344488" indent="-3444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/>
              <a:t>Exokernel</a:t>
            </a:r>
            <a:endParaRPr lang="en-US" sz="2800" dirty="0"/>
          </a:p>
          <a:p>
            <a:pPr eaLnBrk="0" hangingPunct="0">
              <a:spcBef>
                <a:spcPct val="20000"/>
              </a:spcBef>
            </a:pPr>
            <a:endParaRPr lang="en-US" sz="2800" dirty="0"/>
          </a:p>
          <a:p>
            <a:pPr marL="609600" indent="-609600" algn="l" eaLnBrk="0" hangingPunct="0">
              <a:spcBef>
                <a:spcPct val="20000"/>
              </a:spcBef>
            </a:pPr>
            <a:endParaRPr lang="en-US" sz="2800" dirty="0" smtClean="0">
              <a:latin typeface="Arial" charset="0"/>
            </a:endParaRPr>
          </a:p>
          <a:p>
            <a:r>
              <a:rPr lang="en-US" sz="2800" dirty="0"/>
              <a:t> </a:t>
            </a: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0"/>
            <a:ext cx="889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Operating Systems Structure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296069" y="644012"/>
            <a:ext cx="8593931" cy="545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“</a:t>
            </a:r>
            <a:r>
              <a:rPr lang="en-US" sz="2800" dirty="0"/>
              <a:t>The Big Mess.” no structure, </a:t>
            </a:r>
            <a:r>
              <a:rPr lang="en-US" sz="2800" dirty="0" smtClean="0"/>
              <a:t>collection </a:t>
            </a:r>
            <a:r>
              <a:rPr lang="en-US" sz="2800" dirty="0"/>
              <a:t>of </a:t>
            </a:r>
            <a:r>
              <a:rPr lang="en-US" sz="2800" dirty="0" smtClean="0"/>
              <a:t>procedures that  </a:t>
            </a:r>
            <a:r>
              <a:rPr lang="en-US" sz="2800" dirty="0"/>
              <a:t>can call </a:t>
            </a:r>
            <a:r>
              <a:rPr lang="en-US" sz="2800" dirty="0" smtClean="0"/>
              <a:t>each other.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Compiles all </a:t>
            </a:r>
            <a:r>
              <a:rPr lang="en-US" sz="2800" dirty="0" smtClean="0"/>
              <a:t>procedures</a:t>
            </a:r>
            <a:r>
              <a:rPr lang="en-US" sz="2800" dirty="0"/>
              <a:t>, and binds them </a:t>
            </a:r>
            <a:r>
              <a:rPr lang="en-US" sz="2800" dirty="0" smtClean="0"/>
              <a:t>into </a:t>
            </a:r>
            <a:r>
              <a:rPr lang="en-US" sz="2800" dirty="0"/>
              <a:t>a single object </a:t>
            </a:r>
            <a:r>
              <a:rPr lang="en-US" sz="2800" dirty="0" smtClean="0"/>
              <a:t>file.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No information hiding, every procedure is visible to every other </a:t>
            </a:r>
            <a:r>
              <a:rPr lang="en-US" sz="2800" dirty="0" smtClean="0"/>
              <a:t>procedure.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Even in monolithic systems, there is a little structure.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services (system calls) provided by the operating system are requested by putting the parameters  in  a  well-defined  place  (e.g.,  on  the  stack)  and  then  executing  a  trap instruction. </a:t>
            </a:r>
          </a:p>
          <a:p>
            <a:r>
              <a:rPr lang="en-US" sz="2800" dirty="0"/>
              <a:t> </a:t>
            </a: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0"/>
            <a:ext cx="889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>
              <a:spcBef>
                <a:spcPct val="20000"/>
              </a:spcBef>
            </a:pPr>
            <a:r>
              <a:rPr lang="en-US" sz="3200" dirty="0">
                <a:solidFill>
                  <a:srgbClr val="FF0000"/>
                </a:solidFill>
              </a:rPr>
              <a:t>Monolithic Systems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208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296069" y="644012"/>
            <a:ext cx="8314531" cy="545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TRAP </a:t>
            </a:r>
            <a:r>
              <a:rPr lang="en-US" sz="2800" dirty="0"/>
              <a:t>instruction switches the machine from user mode to kernel mode and transfers control to the operating </a:t>
            </a:r>
            <a:r>
              <a:rPr lang="en-US" sz="2800" dirty="0" smtClean="0"/>
              <a:t>system.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operating system then fetches the parameters and determines which system call is to be carried out.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After that, it indexes into a table that contains in slot </a:t>
            </a:r>
            <a:r>
              <a:rPr lang="en-US" sz="2800" i="1" dirty="0"/>
              <a:t>k </a:t>
            </a:r>
            <a:r>
              <a:rPr lang="en-US" sz="2800" dirty="0"/>
              <a:t>a pointer to the procedure that carries out system call </a:t>
            </a:r>
            <a:r>
              <a:rPr lang="en-US" sz="2800" i="1" dirty="0"/>
              <a:t>k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endParaRPr lang="en-US" sz="2800" dirty="0"/>
          </a:p>
          <a:p>
            <a:pPr marL="609600" indent="-609600" algn="l" eaLnBrk="0" hangingPunct="0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0"/>
            <a:ext cx="889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>
              <a:spcBef>
                <a:spcPct val="20000"/>
              </a:spcBef>
            </a:pPr>
            <a:r>
              <a:rPr lang="en-US" sz="3200" dirty="0">
                <a:solidFill>
                  <a:srgbClr val="FF0000"/>
                </a:solidFill>
              </a:rPr>
              <a:t>Monolithic </a:t>
            </a:r>
            <a:r>
              <a:rPr lang="en-US" sz="3200" dirty="0" smtClean="0">
                <a:solidFill>
                  <a:srgbClr val="FF0000"/>
                </a:solidFill>
              </a:rPr>
              <a:t>Systems   …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879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 descr="Modern Operating Syste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609600"/>
            <a:ext cx="5153705" cy="2286000"/>
          </a:xfrm>
          <a:prstGeom prst="rect">
            <a:avLst/>
          </a:prstGeom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04800" y="228600"/>
            <a:ext cx="7391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Monolithic 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Systems  …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3048000"/>
            <a:ext cx="7924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A simple structuring model for a monolithic system.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 main program that invokes the requested service procedure.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 set of service procedures that carry out the system calls.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A set of utility procedures that help the service procedures.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0"/>
            <a:ext cx="91440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System Calls</a:t>
            </a:r>
          </a:p>
        </p:txBody>
      </p:sp>
      <p:pic>
        <p:nvPicPr>
          <p:cNvPr id="101381" name="Picture 5" descr="D:\b\b4\IBM\01-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7982" y="762000"/>
            <a:ext cx="57277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Lecture 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399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296069" y="644012"/>
            <a:ext cx="8593931" cy="545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G</a:t>
            </a:r>
            <a:r>
              <a:rPr lang="en-US" sz="2800" dirty="0" smtClean="0"/>
              <a:t>eneralization </a:t>
            </a:r>
            <a:r>
              <a:rPr lang="en-US" sz="2800" dirty="0"/>
              <a:t>approach of monolithic system to organize the OS in a hierarchy of layers, each one constructed upon the one below it. </a:t>
            </a:r>
          </a:p>
          <a:p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first system constructed in this way was the </a:t>
            </a:r>
            <a:r>
              <a:rPr lang="en-US" sz="2800" dirty="0" err="1"/>
              <a:t>THE</a:t>
            </a:r>
            <a:r>
              <a:rPr lang="en-US" sz="2800" dirty="0"/>
              <a:t> system built at Netherlands  by E. W. </a:t>
            </a:r>
            <a:r>
              <a:rPr lang="en-US" sz="2800" dirty="0" err="1"/>
              <a:t>Dijkstra</a:t>
            </a:r>
            <a:r>
              <a:rPr lang="en-US" sz="2800" dirty="0"/>
              <a:t> and his students. </a:t>
            </a:r>
          </a:p>
          <a:p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</a:t>
            </a:r>
            <a:r>
              <a:rPr lang="en-US" sz="2800" dirty="0" err="1"/>
              <a:t>THE</a:t>
            </a:r>
            <a:r>
              <a:rPr lang="en-US" sz="2800" dirty="0"/>
              <a:t> system was a simple batch system which had 32K of 27-bit </a:t>
            </a:r>
            <a:r>
              <a:rPr lang="en-US" sz="2800" dirty="0" smtClean="0"/>
              <a:t>word. The </a:t>
            </a:r>
            <a:r>
              <a:rPr lang="en-US" sz="2800" dirty="0"/>
              <a:t>system had 6 layers,</a:t>
            </a:r>
          </a:p>
          <a:p>
            <a:r>
              <a:rPr lang="en-US" sz="2800" dirty="0">
                <a:solidFill>
                  <a:prstClr val="black"/>
                </a:solidFill>
              </a:rPr>
              <a:t> </a:t>
            </a: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0"/>
            <a:ext cx="889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</a:rPr>
              <a:t>Layered System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Lecture 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Ahmed Mumtaz Mustehsan, CIIT, Islamabad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03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026"/>
          <p:cNvSpPr>
            <a:spLocks noChangeArrowheads="1"/>
          </p:cNvSpPr>
          <p:nvPr/>
        </p:nvSpPr>
        <p:spPr bwMode="auto">
          <a:xfrm>
            <a:off x="1066800" y="5181599"/>
            <a:ext cx="4800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 dirty="0" err="1">
                <a:latin typeface="Arial" charset="0"/>
              </a:rPr>
              <a:t>Dijkstra’s</a:t>
            </a:r>
            <a:r>
              <a:rPr lang="en-US" sz="2400" dirty="0">
                <a:latin typeface="Arial" charset="0"/>
              </a:rPr>
              <a:t> the author</a:t>
            </a:r>
          </a:p>
        </p:txBody>
      </p:sp>
      <p:sp>
        <p:nvSpPr>
          <p:cNvPr id="136195" name="Rectangle 1027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600">
                <a:solidFill>
                  <a:srgbClr val="FF0000"/>
                </a:solidFill>
                <a:latin typeface="Arial" charset="0"/>
              </a:rPr>
              <a:t>Layered Systems-THE operating system</a:t>
            </a:r>
          </a:p>
        </p:txBody>
      </p:sp>
      <p:pic>
        <p:nvPicPr>
          <p:cNvPr id="136197" name="Picture 1031" descr="D:\b\b4\IBM\01-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151602"/>
            <a:ext cx="6400800" cy="402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296069" y="644012"/>
            <a:ext cx="8593931" cy="545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Laye-0: </a:t>
            </a:r>
            <a:r>
              <a:rPr lang="en-US" sz="2800" dirty="0"/>
              <a:t>D</a:t>
            </a:r>
            <a:r>
              <a:rPr lang="en-US" sz="2800" dirty="0" smtClean="0"/>
              <a:t>ealt </a:t>
            </a:r>
            <a:r>
              <a:rPr lang="en-US" sz="2800" dirty="0"/>
              <a:t>with allocation of the processor,  switching  between  processes  when  interrupts  occurred  or  timers  expired. The basic </a:t>
            </a:r>
            <a:r>
              <a:rPr lang="en-US" sz="2800" dirty="0" smtClean="0"/>
              <a:t>multi programming </a:t>
            </a:r>
            <a:r>
              <a:rPr lang="en-US" sz="2800" dirty="0"/>
              <a:t>of the CPU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 Layer-1: </a:t>
            </a:r>
            <a:r>
              <a:rPr lang="en-US" sz="2800" dirty="0"/>
              <a:t>The memory management. </a:t>
            </a:r>
            <a:r>
              <a:rPr lang="en-US" sz="2800" dirty="0" smtClean="0"/>
              <a:t>Allocated </a:t>
            </a:r>
            <a:r>
              <a:rPr lang="en-US" sz="2800" dirty="0"/>
              <a:t>space for processes in main memory and part of </a:t>
            </a:r>
            <a:r>
              <a:rPr lang="en-US" sz="2800" dirty="0" smtClean="0"/>
              <a:t>process (</a:t>
            </a:r>
            <a:r>
              <a:rPr lang="en-US" sz="2800" dirty="0"/>
              <a:t>Pages)  on a 512K word drum processes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Layer-2: </a:t>
            </a:r>
            <a:r>
              <a:rPr lang="en-US" sz="2800" dirty="0"/>
              <a:t>H</a:t>
            </a:r>
            <a:r>
              <a:rPr lang="en-US" sz="2800" dirty="0" smtClean="0"/>
              <a:t>andled </a:t>
            </a:r>
            <a:r>
              <a:rPr lang="en-US" sz="2800" dirty="0"/>
              <a:t>communication between each process and the operator console. Each process effectively had its own operator console.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Layer-3: </a:t>
            </a:r>
            <a:r>
              <a:rPr lang="en-US" sz="2800" dirty="0"/>
              <a:t>Managing  the I/O devices  and buffering.  dealt  with abstract I/O devices. 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0"/>
            <a:ext cx="889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</a:rPr>
              <a:t>Layered System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Lecture 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Ahmed Mumtaz Mustehsan, CIIT, Islamabad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994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296069" y="644012"/>
            <a:ext cx="8593931" cy="568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 Layer-4  </a:t>
            </a:r>
            <a:r>
              <a:rPr lang="en-US" sz="2800" dirty="0" smtClean="0"/>
              <a:t>For user programs. </a:t>
            </a:r>
            <a:r>
              <a:rPr lang="en-US" sz="2800" dirty="0"/>
              <a:t>They did not have to worry about process, memory, console, or I/O management.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 Layer-5: </a:t>
            </a:r>
            <a:r>
              <a:rPr lang="en-US" sz="2800" dirty="0"/>
              <a:t>The system operator process 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MULTICS </a:t>
            </a:r>
            <a:r>
              <a:rPr lang="en-US" sz="2800" dirty="0">
                <a:solidFill>
                  <a:srgbClr val="0070C0"/>
                </a:solidFill>
              </a:rPr>
              <a:t>system</a:t>
            </a:r>
            <a:r>
              <a:rPr lang="en-US" sz="2800" dirty="0"/>
              <a:t>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Instead </a:t>
            </a:r>
            <a:r>
              <a:rPr lang="en-US" sz="2800" dirty="0"/>
              <a:t>of layers, </a:t>
            </a:r>
            <a:r>
              <a:rPr lang="en-US" sz="2800" dirty="0" smtClean="0"/>
              <a:t>a </a:t>
            </a:r>
            <a:r>
              <a:rPr lang="en-US" sz="2800" dirty="0"/>
              <a:t>series of concentric rings, </a:t>
            </a:r>
            <a:r>
              <a:rPr lang="en-US" sz="2800" dirty="0" smtClean="0"/>
              <a:t>the </a:t>
            </a:r>
            <a:r>
              <a:rPr lang="en-US" sz="2800" dirty="0"/>
              <a:t>inner ones </a:t>
            </a:r>
            <a:r>
              <a:rPr lang="en-US" sz="2800" dirty="0" smtClean="0"/>
              <a:t>more </a:t>
            </a:r>
            <a:r>
              <a:rPr lang="en-US" sz="2800" dirty="0"/>
              <a:t>privileged than the outer ones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entire operating system was part of the address space of each user </a:t>
            </a:r>
            <a:r>
              <a:rPr lang="en-US" sz="2800" dirty="0" smtClean="0"/>
              <a:t>process. The  </a:t>
            </a:r>
            <a:r>
              <a:rPr lang="en-US" sz="2800" dirty="0"/>
              <a:t>hardware  made  it  possible.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ring mechanism can easily be extended to structure user subsystems. </a:t>
            </a:r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0" y="0"/>
            <a:ext cx="889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</a:rPr>
              <a:t>Layered System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Lecture 5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Ahmed Mumtaz Mustehsan, CIIT, Islamabad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30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280360" y="685800"/>
            <a:ext cx="878744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The basic idea </a:t>
            </a:r>
            <a:r>
              <a:rPr lang="en-US" sz="2800" dirty="0" smtClean="0"/>
              <a:t>of microkernel </a:t>
            </a:r>
            <a:r>
              <a:rPr lang="en-US" sz="2800" dirty="0"/>
              <a:t>design is to achieve high reliability by splitting  the operating system </a:t>
            </a:r>
            <a:r>
              <a:rPr lang="en-US" sz="2800" dirty="0" smtClean="0"/>
              <a:t>into </a:t>
            </a:r>
            <a:r>
              <a:rPr lang="en-US" sz="2800" dirty="0"/>
              <a:t>small, well-defined  modules, only </a:t>
            </a:r>
            <a:r>
              <a:rPr lang="en-US" sz="2800" dirty="0" smtClean="0"/>
              <a:t>the-microkernel runs </a:t>
            </a:r>
            <a:r>
              <a:rPr lang="en-US" sz="2800" dirty="0"/>
              <a:t>in kernel mode and the rest run as </a:t>
            </a:r>
            <a:r>
              <a:rPr lang="en-US" sz="2800" dirty="0" smtClean="0"/>
              <a:t>ordinary </a:t>
            </a:r>
            <a:r>
              <a:rPr lang="en-US" sz="2800" dirty="0"/>
              <a:t>user processes.</a:t>
            </a:r>
            <a:endParaRPr lang="en-US" sz="2800" dirty="0" smtClean="0">
              <a:latin typeface="Arial" charset="0"/>
            </a:endParaRP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Small number of processes are allowed in the kernel</a:t>
            </a: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Minimizes effects of </a:t>
            </a:r>
            <a:r>
              <a:rPr lang="en-US" sz="2800" dirty="0" smtClean="0"/>
              <a:t>bugs, Don’t </a:t>
            </a:r>
            <a:r>
              <a:rPr lang="en-US" sz="2800" dirty="0"/>
              <a:t>want bug in driver to crash system </a:t>
            </a:r>
            <a:endParaRPr lang="en-US" sz="2800" dirty="0" smtClean="0"/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Mechanism in kernel and policy outside the kernel</a:t>
            </a:r>
          </a:p>
          <a:p>
            <a:pPr lvl="1" eaLnBrk="0" hangingPunct="0">
              <a:spcBef>
                <a:spcPct val="20000"/>
              </a:spcBef>
            </a:pPr>
            <a:r>
              <a:rPr lang="en-US" sz="2800" dirty="0">
                <a:solidFill>
                  <a:srgbClr val="0070C0"/>
                </a:solidFill>
              </a:rPr>
              <a:t>Mechanism:  </a:t>
            </a:r>
            <a:r>
              <a:rPr lang="en-US" sz="2800" dirty="0"/>
              <a:t>Schedule processes by priority scheduling</a:t>
            </a:r>
          </a:p>
          <a:p>
            <a:pPr lvl="1" eaLnBrk="0" hangingPunct="0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Policy</a:t>
            </a:r>
            <a:r>
              <a:rPr lang="en-US" sz="2800" dirty="0">
                <a:solidFill>
                  <a:srgbClr val="0070C0"/>
                </a:solidFill>
              </a:rPr>
              <a:t>: </a:t>
            </a:r>
            <a:r>
              <a:rPr lang="en-US" sz="2800" dirty="0"/>
              <a:t>	       Assign process priorities in user space</a:t>
            </a:r>
          </a:p>
          <a:p>
            <a:pPr marL="457200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Microkernels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762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0" y="5216628"/>
            <a:ext cx="9144000" cy="996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device driver for the clock </a:t>
            </a:r>
            <a:r>
              <a:rPr lang="en-US" sz="2800" dirty="0" smtClean="0"/>
              <a:t>in </a:t>
            </a:r>
            <a:r>
              <a:rPr lang="en-US" sz="2800" dirty="0"/>
              <a:t>the kernel because the scheduler interacts closely with it.  </a:t>
            </a:r>
            <a:endParaRPr lang="en-US" sz="2800" dirty="0" smtClean="0"/>
          </a:p>
        </p:txBody>
      </p:sp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FF0000"/>
                </a:solidFill>
                <a:latin typeface="Arial" charset="0"/>
              </a:rPr>
              <a:t>Microkernels : </a:t>
            </a:r>
            <a:r>
              <a:rPr lang="en-US" sz="3200" dirty="0">
                <a:solidFill>
                  <a:srgbClr val="FF0000"/>
                </a:solidFill>
              </a:rPr>
              <a:t>Structure of the MINIX 3 system</a:t>
            </a:r>
            <a:r>
              <a:rPr lang="en-US" sz="3200" dirty="0" smtClean="0">
                <a:solidFill>
                  <a:srgbClr val="FF0000"/>
                </a:solidFill>
              </a:rPr>
              <a:t>.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40293" name="Picture 6" descr="D:\b\b4\IBM\01-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7" y="1066800"/>
            <a:ext cx="827722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19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287734" y="838200"/>
            <a:ext cx="8703866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Microkernels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0360" y="685800"/>
            <a:ext cx="87874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Above layer containing the servers, do the job of OS e.g.  FS manage the file, the process manager creates, destroys, and manages processes, and  so on.</a:t>
            </a: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Process communicate through messages.</a:t>
            </a: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Reincarnation</a:t>
            </a:r>
            <a:r>
              <a:rPr lang="en-US" sz="2800" dirty="0"/>
              <a:t> server checks that all services are running</a:t>
            </a: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lowest layer contains  the device drivers. Since they run in user mode, they do  not have physical access to the </a:t>
            </a:r>
            <a:r>
              <a:rPr lang="en-US" sz="2800" dirty="0" smtClean="0"/>
              <a:t>I/O </a:t>
            </a:r>
            <a:r>
              <a:rPr lang="en-US" sz="2800" dirty="0"/>
              <a:t>port s</a:t>
            </a:r>
            <a:r>
              <a:rPr lang="en-US" sz="2800" dirty="0" smtClean="0"/>
              <a:t>.</a:t>
            </a: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driver builds a structure telling which values to write to  which </a:t>
            </a:r>
            <a:r>
              <a:rPr lang="en-US" sz="2800" dirty="0" smtClean="0"/>
              <a:t>I/O </a:t>
            </a:r>
            <a:r>
              <a:rPr lang="en-US" sz="2800" dirty="0"/>
              <a:t>ports and makes a kernel </a:t>
            </a:r>
            <a:r>
              <a:rPr lang="en-US" sz="2800" dirty="0" smtClean="0"/>
              <a:t>call.</a:t>
            </a: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kernel checks that </a:t>
            </a:r>
            <a:r>
              <a:rPr lang="en-US" sz="2800" dirty="0"/>
              <a:t>the driver is writing </a:t>
            </a:r>
            <a:r>
              <a:rPr lang="en-US" sz="2800" dirty="0" smtClean="0"/>
              <a:t>to allowed port</a:t>
            </a:r>
          </a:p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46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102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Client-Server Model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80360" y="705464"/>
            <a:ext cx="8787440" cy="561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Two classes of processes, the servers which provides </a:t>
            </a:r>
            <a:r>
              <a:rPr lang="en-US" sz="2800" dirty="0" smtClean="0"/>
              <a:t>service</a:t>
            </a:r>
            <a:r>
              <a:rPr lang="en-US" sz="2800" dirty="0"/>
              <a:t>, and the clients, which use </a:t>
            </a:r>
            <a:r>
              <a:rPr lang="en-US" sz="2800" dirty="0" smtClean="0"/>
              <a:t>the </a:t>
            </a:r>
            <a:r>
              <a:rPr lang="en-US" sz="2800" dirty="0"/>
              <a:t>services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 </a:t>
            </a:r>
            <a:r>
              <a:rPr lang="en-US" sz="2800" dirty="0"/>
              <a:t>Communication between clients and servers is by  message passing.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obtain a service, a client process constructs a message saying what it wants and sends it to the appropriate server.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clients need not know whether the messages are handled locally on  their own machines, or whether they are sent across a network to servers on  a remote machine.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server then does the work and sends back the answer in both </a:t>
            </a:r>
            <a:r>
              <a:rPr lang="en-US" sz="2800" dirty="0" smtClean="0"/>
              <a:t>cases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85298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026"/>
          <p:cNvSpPr>
            <a:spLocks noChangeArrowheads="1"/>
          </p:cNvSpPr>
          <p:nvPr/>
        </p:nvSpPr>
        <p:spPr bwMode="auto">
          <a:xfrm>
            <a:off x="194187" y="3048000"/>
            <a:ext cx="894981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algn="ctr" eaLnBrk="0" hangingPunct="0">
              <a:spcBef>
                <a:spcPct val="20000"/>
              </a:spcBef>
            </a:pPr>
            <a:r>
              <a:rPr lang="en-US" dirty="0">
                <a:latin typeface="Arial" charset="0"/>
              </a:rPr>
              <a:t>The client-server model over a </a:t>
            </a:r>
            <a:r>
              <a:rPr lang="en-US" dirty="0" smtClean="0">
                <a:latin typeface="Arial" charset="0"/>
              </a:rPr>
              <a:t>network</a:t>
            </a:r>
          </a:p>
          <a:p>
            <a:pPr marL="609600" indent="-609600" algn="ctr" eaLnBrk="0" hangingPunct="0">
              <a:spcBef>
                <a:spcPct val="20000"/>
              </a:spcBef>
            </a:pPr>
            <a:endParaRPr lang="en-US" dirty="0" smtClean="0">
              <a:latin typeface="Arial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Generalization:  That  </a:t>
            </a:r>
            <a:r>
              <a:rPr lang="en-US" sz="2800" dirty="0"/>
              <a:t>the clients and servers run on different  computers, connected by  a local or </a:t>
            </a:r>
            <a:r>
              <a:rPr lang="en-US" sz="2800" dirty="0" smtClean="0"/>
              <a:t>wide </a:t>
            </a:r>
            <a:r>
              <a:rPr lang="en-US" sz="2800" dirty="0"/>
              <a:t>area network,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typical use  of the client-server model in a network is client sends a request for a Web page to  the server and </a:t>
            </a:r>
            <a:r>
              <a:rPr lang="en-US" sz="2800" dirty="0" smtClean="0"/>
              <a:t>server returns the </a:t>
            </a:r>
            <a:r>
              <a:rPr lang="en-US" sz="2800" dirty="0"/>
              <a:t>Web page </a:t>
            </a:r>
            <a:r>
              <a:rPr lang="en-US" sz="2800" dirty="0" smtClean="0"/>
              <a:t>back to the client.</a:t>
            </a:r>
            <a:endParaRPr lang="en-US" sz="2800" dirty="0"/>
          </a:p>
          <a:p>
            <a:pPr marL="609600" indent="-609600" algn="just" eaLnBrk="0" hangingPunct="0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142339" name="Rectangle 1027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Client-Server Model</a:t>
            </a:r>
          </a:p>
        </p:txBody>
      </p:sp>
      <p:pic>
        <p:nvPicPr>
          <p:cNvPr id="142341" name="Picture 1030" descr="D:\b\b4\IBM\01-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186" y="839122"/>
            <a:ext cx="77343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19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323850" y="1295400"/>
            <a:ext cx="84963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sz="2800" dirty="0">
                <a:latin typeface="+mj-lt"/>
              </a:rPr>
              <a:t>This system, originally called CP/CMS and later VM/370 </a:t>
            </a:r>
            <a:r>
              <a:rPr lang="en-US" sz="2800" dirty="0" smtClean="0">
                <a:latin typeface="+mj-lt"/>
              </a:rPr>
              <a:t>based </a:t>
            </a:r>
            <a:r>
              <a:rPr lang="en-US" sz="2800" dirty="0">
                <a:latin typeface="+mj-lt"/>
              </a:rPr>
              <a:t>on a timesharing system </a:t>
            </a:r>
            <a:r>
              <a:rPr lang="en-US" sz="2800" dirty="0" smtClean="0">
                <a:latin typeface="+mj-lt"/>
              </a:rPr>
              <a:t>provides: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Multiprogramming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+mj-lt"/>
              </a:rPr>
              <a:t>Extended </a:t>
            </a:r>
            <a:r>
              <a:rPr lang="en-US" sz="2800" dirty="0">
                <a:latin typeface="+mj-lt"/>
              </a:rPr>
              <a:t>machine with a convenient interface than the bare hardware. </a:t>
            </a:r>
          </a:p>
          <a:p>
            <a:r>
              <a:rPr lang="en-US" sz="2800" dirty="0" smtClean="0">
                <a:latin typeface="+mj-lt"/>
              </a:rPr>
              <a:t>The </a:t>
            </a:r>
            <a:r>
              <a:rPr lang="en-US" sz="2800" dirty="0">
                <a:latin typeface="+mj-lt"/>
              </a:rPr>
              <a:t>essence of VM/370 is to completely separate these two </a:t>
            </a:r>
            <a:r>
              <a:rPr lang="en-US" sz="2800" dirty="0" smtClean="0">
                <a:latin typeface="+mj-lt"/>
              </a:rPr>
              <a:t>functions</a:t>
            </a:r>
          </a:p>
          <a:p>
            <a:r>
              <a:rPr lang="en-US" sz="2800" dirty="0" smtClean="0">
                <a:latin typeface="+mj-lt"/>
              </a:rPr>
              <a:t>.</a:t>
            </a:r>
            <a:endParaRPr lang="en-US" sz="2800" dirty="0">
              <a:latin typeface="+mj-lt"/>
            </a:endParaRPr>
          </a:p>
          <a:p>
            <a:pPr marL="609600" indent="-609600" eaLnBrk="0" hangingPunct="0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  <a:p>
            <a:pPr marL="609600" indent="-609600" eaLnBrk="0" hangingPunct="0">
              <a:spcBef>
                <a:spcPct val="20000"/>
              </a:spcBef>
            </a:pPr>
            <a:endParaRPr lang="en-US" sz="2400" dirty="0" smtClean="0">
              <a:latin typeface="Arial" charset="0"/>
            </a:endParaRPr>
          </a:p>
          <a:p>
            <a:pPr marL="609600" indent="-609600" eaLnBrk="0" hangingPunct="0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323850" y="196645"/>
            <a:ext cx="88201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Virtual Machines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185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88491" y="3276600"/>
            <a:ext cx="908009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virtual  machine  monitor</a:t>
            </a:r>
            <a:r>
              <a:rPr lang="en-US" sz="2800" b="1" dirty="0"/>
              <a:t>, </a:t>
            </a:r>
            <a:r>
              <a:rPr lang="en-US" sz="2800" dirty="0"/>
              <a:t>runs on the bare hardware  </a:t>
            </a:r>
            <a:r>
              <a:rPr lang="en-US" sz="2800" dirty="0" smtClean="0"/>
              <a:t>does multiprogramming</a:t>
            </a:r>
            <a:r>
              <a:rPr lang="en-US" sz="2800" dirty="0"/>
              <a:t>,  </a:t>
            </a:r>
            <a:r>
              <a:rPr lang="en-US" sz="2800" dirty="0" smtClean="0"/>
              <a:t>provide several  </a:t>
            </a:r>
            <a:r>
              <a:rPr lang="en-US" sz="2800" dirty="0"/>
              <a:t>virtual machines  to  the  next  layer  </a:t>
            </a:r>
            <a:r>
              <a:rPr lang="en-US" sz="2800" dirty="0" smtClean="0"/>
              <a:t>up.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Virtual Machines </a:t>
            </a:r>
            <a:r>
              <a:rPr lang="en-US" sz="2800" dirty="0"/>
              <a:t>are not extended machines, Instead, </a:t>
            </a:r>
            <a:r>
              <a:rPr lang="en-US" sz="2800" dirty="0" smtClean="0"/>
              <a:t>are </a:t>
            </a:r>
            <a:r>
              <a:rPr lang="en-US" sz="2800" i="1" dirty="0"/>
              <a:t>exact </a:t>
            </a:r>
            <a:r>
              <a:rPr lang="en-US" sz="2800" dirty="0"/>
              <a:t>copies  of  the  bare  hardware,  </a:t>
            </a:r>
            <a:r>
              <a:rPr lang="en-US" sz="2800" dirty="0" smtClean="0"/>
              <a:t>have kernel/user </a:t>
            </a:r>
            <a:r>
              <a:rPr lang="en-US" sz="2800" dirty="0"/>
              <a:t>mode, I/O, interrupts, and everything else the real machine has.</a:t>
            </a:r>
          </a:p>
          <a:p>
            <a:pPr eaLnBrk="0" hangingPunct="0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Virtual Machines </a:t>
            </a:r>
          </a:p>
        </p:txBody>
      </p:sp>
      <p:pic>
        <p:nvPicPr>
          <p:cNvPr id="144389" name="Picture 6" descr="D:\b\b4\IBM\01-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10" y="685800"/>
            <a:ext cx="87344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447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71284" y="914400"/>
            <a:ext cx="877529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E</a:t>
            </a:r>
            <a:r>
              <a:rPr lang="en-US" sz="2800" dirty="0" smtClean="0"/>
              <a:t>ach </a:t>
            </a:r>
            <a:r>
              <a:rPr lang="en-US" sz="2800" dirty="0"/>
              <a:t>one can run any operating system that will run directly on  the bare hardware. </a:t>
            </a:r>
            <a:endParaRPr lang="en-US" sz="2800" dirty="0" smtClean="0"/>
          </a:p>
          <a:p>
            <a:endParaRPr lang="en-US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Different </a:t>
            </a:r>
            <a:r>
              <a:rPr lang="en-US" sz="2800" dirty="0"/>
              <a:t>virtual machines can, run different </a:t>
            </a:r>
            <a:r>
              <a:rPr lang="en-US" sz="2800" dirty="0" smtClean="0"/>
              <a:t>OS such </a:t>
            </a:r>
            <a:r>
              <a:rPr lang="en-US" sz="2800" dirty="0"/>
              <a:t>as  OS/360, CMS (Conversational Monitor System</a:t>
            </a:r>
            <a:r>
              <a:rPr lang="en-US" sz="2800" dirty="0" smtClean="0"/>
              <a:t>)</a:t>
            </a:r>
          </a:p>
          <a:p>
            <a:endParaRPr lang="en-US" sz="16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When a CMS program executed a system call, the call is trapped to  the op­erating  system in its own virtual machine, not by </a:t>
            </a:r>
            <a:r>
              <a:rPr lang="en-US" sz="2800" dirty="0" smtClean="0"/>
              <a:t>VM/370.</a:t>
            </a:r>
          </a:p>
          <a:p>
            <a:endParaRPr lang="en-US" sz="24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CMS then issued the normal  hardware I/0 instructions for whatever was needed to carry out  the call.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sz="2800" dirty="0"/>
          </a:p>
          <a:p>
            <a:pPr eaLnBrk="0" hangingPunct="0">
              <a:spcBef>
                <a:spcPct val="20000"/>
              </a:spcBef>
            </a:pPr>
            <a:endParaRPr lang="en-US" sz="2400" dirty="0"/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Virtual Machines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486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ChangeArrowheads="1"/>
          </p:cNvSpPr>
          <p:nvPr/>
        </p:nvSpPr>
        <p:spPr bwMode="auto">
          <a:xfrm>
            <a:off x="100781" y="737419"/>
            <a:ext cx="877529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These I/O  instructions are then trapped by  VM/370, which then performed them as part of its simulation of the real hardware. </a:t>
            </a:r>
          </a:p>
          <a:p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By  completely sep­arating  the functions of multiprogramming and providing an extended machine, each of the function could be much simpler, more flexible, and much easier to maintain.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 smtClean="0"/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14438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FF0000"/>
                </a:solidFill>
                <a:latin typeface="+mj-lt"/>
              </a:rPr>
              <a:t>Virtual Machines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111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46703" y="914400"/>
            <a:ext cx="864009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2458" y="152400"/>
            <a:ext cx="868434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600" dirty="0">
                <a:solidFill>
                  <a:srgbClr val="FF0000"/>
                </a:solidFill>
                <a:latin typeface="Arial" charset="0"/>
              </a:rPr>
              <a:t>Virtual </a:t>
            </a:r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Machines Rediscovered 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90949" y="685800"/>
            <a:ext cx="877529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IBM and </a:t>
            </a:r>
            <a:r>
              <a:rPr lang="en-US" sz="2800" dirty="0" smtClean="0"/>
              <a:t>some other </a:t>
            </a:r>
            <a:r>
              <a:rPr lang="en-US" sz="2800" dirty="0"/>
              <a:t>companies, had a virtual machine </a:t>
            </a:r>
            <a:r>
              <a:rPr lang="en-US" sz="2800" dirty="0" smtClean="0"/>
              <a:t>for long, HP,  </a:t>
            </a:r>
            <a:r>
              <a:rPr lang="en-US" sz="2800" dirty="0"/>
              <a:t>have recently added virtual machine support to their high-end enterprise  </a:t>
            </a:r>
            <a:r>
              <a:rPr lang="en-US" sz="2800" dirty="0" smtClean="0"/>
              <a:t>servers.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idea of virtualization has largely been ignored in the PC  world until recently.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 P</a:t>
            </a:r>
            <a:r>
              <a:rPr lang="en-US" sz="2800" dirty="0" smtClean="0"/>
              <a:t>ast </a:t>
            </a:r>
            <a:r>
              <a:rPr lang="en-US" sz="2800" dirty="0"/>
              <a:t>few years, </a:t>
            </a:r>
            <a:r>
              <a:rPr lang="en-US" sz="2800" dirty="0" smtClean="0"/>
              <a:t>new </a:t>
            </a:r>
            <a:r>
              <a:rPr lang="en-US" sz="2800" dirty="0"/>
              <a:t>software, and new </a:t>
            </a:r>
            <a:r>
              <a:rPr lang="en-US" sz="2800" dirty="0" smtClean="0"/>
              <a:t>techno­logies </a:t>
            </a:r>
            <a:r>
              <a:rPr lang="en-US" sz="2800" dirty="0"/>
              <a:t>have combined to make it a hot  topic.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 </a:t>
            </a:r>
            <a:r>
              <a:rPr lang="en-US" sz="2800" dirty="0" smtClean="0"/>
              <a:t>Many </a:t>
            </a:r>
            <a:r>
              <a:rPr lang="en-US" sz="2800" dirty="0"/>
              <a:t>companies </a:t>
            </a:r>
            <a:r>
              <a:rPr lang="en-US" sz="2800" dirty="0" smtClean="0"/>
              <a:t>have run </a:t>
            </a:r>
            <a:r>
              <a:rPr lang="en-US" sz="2800" dirty="0"/>
              <a:t>their mail servers, Web servers, FTP servers, and other servers on  separate computers, sometimes with different operating systems.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 </a:t>
            </a:r>
            <a:r>
              <a:rPr lang="en-US" sz="2800" dirty="0" smtClean="0"/>
              <a:t>Through Virtualization they can run all </a:t>
            </a:r>
            <a:r>
              <a:rPr lang="en-US" sz="2800" dirty="0"/>
              <a:t>on the same machine without having a crash of one server bring down the rest.</a:t>
            </a:r>
          </a:p>
          <a:p>
            <a:r>
              <a:rPr lang="en-US" sz="2800" dirty="0"/>
              <a:t> </a:t>
            </a:r>
          </a:p>
          <a:p>
            <a:r>
              <a:rPr lang="en-US" sz="2800" dirty="0"/>
              <a:t> </a:t>
            </a:r>
          </a:p>
          <a:p>
            <a:r>
              <a:rPr lang="en-US" sz="2800" dirty="0"/>
              <a:t> 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/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7320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46703" y="914400"/>
            <a:ext cx="864009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2458" y="152400"/>
            <a:ext cx="868434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600" dirty="0">
                <a:solidFill>
                  <a:srgbClr val="FF0000"/>
                </a:solidFill>
                <a:latin typeface="Arial" charset="0"/>
              </a:rPr>
              <a:t>Virtual </a:t>
            </a:r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Machines Rediscovered 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90948" y="685800"/>
            <a:ext cx="8900651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Virtualization also </a:t>
            </a:r>
            <a:r>
              <a:rPr lang="en-US" sz="2800" dirty="0"/>
              <a:t>popular in the Web hosting world.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Web host­ing   </a:t>
            </a:r>
            <a:r>
              <a:rPr lang="en-US" sz="2800" dirty="0"/>
              <a:t>customers </a:t>
            </a:r>
            <a:r>
              <a:rPr lang="en-US" sz="2800" dirty="0" smtClean="0"/>
              <a:t>were </a:t>
            </a:r>
            <a:r>
              <a:rPr lang="en-US" sz="2800" dirty="0"/>
              <a:t>forced  to choose between  shared hosting </a:t>
            </a:r>
            <a:r>
              <a:rPr lang="en-US" sz="2800" dirty="0" smtClean="0"/>
              <a:t>(a </a:t>
            </a:r>
            <a:r>
              <a:rPr lang="en-US" sz="2800" dirty="0"/>
              <a:t>login account on </a:t>
            </a:r>
            <a:r>
              <a:rPr lang="en-US" sz="2800" dirty="0" smtClean="0"/>
              <a:t>server</a:t>
            </a:r>
            <a:r>
              <a:rPr lang="en-US" sz="2800" dirty="0"/>
              <a:t>, but no  control over the server software) and  dedicated hosting </a:t>
            </a:r>
            <a:r>
              <a:rPr lang="en-US" sz="2800" dirty="0" smtClean="0"/>
              <a:t>(own </a:t>
            </a:r>
            <a:r>
              <a:rPr lang="en-US" sz="2800" dirty="0"/>
              <a:t>machine, </a:t>
            </a:r>
            <a:r>
              <a:rPr lang="en-US" sz="2800" dirty="0" smtClean="0"/>
              <a:t>flexi­ble </a:t>
            </a:r>
            <a:r>
              <a:rPr lang="en-US" sz="2800" dirty="0"/>
              <a:t>but not cost </a:t>
            </a:r>
            <a:r>
              <a:rPr lang="en-US" sz="2800" dirty="0" smtClean="0"/>
              <a:t>effective)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Web hosting on virtual </a:t>
            </a:r>
            <a:r>
              <a:rPr lang="en-US" sz="2800" dirty="0"/>
              <a:t>machines </a:t>
            </a:r>
            <a:r>
              <a:rPr lang="en-US" sz="2800" dirty="0" smtClean="0"/>
              <a:t>at </a:t>
            </a:r>
            <a:r>
              <a:rPr lang="en-US" sz="2800" dirty="0"/>
              <a:t>rent, a single physical machine can run many virtual machines, each of which appears to  be a complete machine.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Customers can run </a:t>
            </a:r>
            <a:r>
              <a:rPr lang="en-US" sz="2800" dirty="0" smtClean="0"/>
              <a:t>any </a:t>
            </a:r>
            <a:r>
              <a:rPr lang="en-US" sz="2800" dirty="0"/>
              <a:t>operating  system and software </a:t>
            </a:r>
            <a:r>
              <a:rPr lang="en-US" sz="2800" dirty="0" smtClean="0"/>
              <a:t>at </a:t>
            </a:r>
            <a:r>
              <a:rPr lang="en-US" sz="2800" dirty="0"/>
              <a:t>a fraction of the cost of a </a:t>
            </a:r>
            <a:r>
              <a:rPr lang="en-US" sz="2800" dirty="0" smtClean="0"/>
              <a:t>dedicated server.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Also through virtualization end </a:t>
            </a:r>
            <a:r>
              <a:rPr lang="en-US" sz="2800" dirty="0"/>
              <a:t>users </a:t>
            </a:r>
            <a:r>
              <a:rPr lang="en-US" sz="2800" dirty="0" smtClean="0"/>
              <a:t>are able </a:t>
            </a:r>
            <a:r>
              <a:rPr lang="en-US" sz="2800" dirty="0"/>
              <a:t>to run two or more operating  systems at the same time, say Windows and Linux,  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/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3459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304800" y="3913852"/>
            <a:ext cx="8382000" cy="241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>
                <a:latin typeface="Arial" charset="0"/>
              </a:rPr>
              <a:t>type 1 hypervisor. </a:t>
            </a:r>
            <a:r>
              <a:rPr lang="en-US" sz="2400" dirty="0" smtClean="0">
                <a:latin typeface="Arial" charset="0"/>
              </a:rPr>
              <a:t>		(</a:t>
            </a:r>
            <a:r>
              <a:rPr lang="en-US" sz="2400" dirty="0">
                <a:latin typeface="Arial" charset="0"/>
              </a:rPr>
              <a:t>b) A type 2 hypervisor</a:t>
            </a:r>
            <a:r>
              <a:rPr lang="en-US" sz="2400" dirty="0" smtClean="0">
                <a:latin typeface="Arial" charset="0"/>
              </a:rPr>
              <a:t>.</a:t>
            </a:r>
          </a:p>
          <a:p>
            <a:pPr eaLnBrk="0" hangingPunct="0">
              <a:spcBef>
                <a:spcPct val="20000"/>
              </a:spcBef>
            </a:pPr>
            <a:endParaRPr lang="en-US" sz="2400" dirty="0" smtClean="0">
              <a:latin typeface="Arial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A Virtual Machine Monitor also called hypervisor</a:t>
            </a:r>
          </a:p>
          <a:p>
            <a:pPr lvl="1" eaLnBrk="0" hangingPunct="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Type 1 hypervisor running on bare hardware</a:t>
            </a:r>
          </a:p>
          <a:p>
            <a:pPr lvl="1" eaLnBrk="0" hangingPunct="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Type 2 hypervisor runs on Application Program </a:t>
            </a:r>
            <a:endParaRPr lang="en-US" sz="2400" dirty="0">
              <a:latin typeface="Arial" charset="0"/>
            </a:endParaRPr>
          </a:p>
          <a:p>
            <a:pPr marL="609600" indent="-609600" eaLnBrk="0" hangingPunct="0">
              <a:spcBef>
                <a:spcPct val="20000"/>
              </a:spcBef>
              <a:buAutoNum type="alphaLcParenBoth"/>
            </a:pPr>
            <a:endParaRPr lang="en-US" sz="2400" dirty="0">
              <a:latin typeface="Arial" charset="0"/>
            </a:endParaRPr>
          </a:p>
        </p:txBody>
      </p:sp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2458" y="152400"/>
            <a:ext cx="868434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600" dirty="0">
                <a:solidFill>
                  <a:srgbClr val="FF0000"/>
                </a:solidFill>
                <a:latin typeface="Arial" charset="0"/>
              </a:rPr>
              <a:t>Virtual </a:t>
            </a:r>
            <a:r>
              <a:rPr lang="en-US" sz="3600" dirty="0" smtClean="0">
                <a:solidFill>
                  <a:srgbClr val="FF0000"/>
                </a:solidFill>
                <a:latin typeface="Arial" charset="0"/>
              </a:rPr>
              <a:t>Machines Rediscovered </a:t>
            </a:r>
            <a:endParaRPr lang="en-US" sz="36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46437" name="Picture 6" descr="D:\b\b4\IBM\01-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914400"/>
            <a:ext cx="741045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157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287734" y="838200"/>
            <a:ext cx="8703866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Exokernel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0360" y="685800"/>
            <a:ext cx="87874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Rather than cloning the actual machine, like virtual machines, another strategy is </a:t>
            </a:r>
            <a:r>
              <a:rPr lang="en-US" sz="2800" dirty="0" smtClean="0"/>
              <a:t>to partitioning the recourses.</a:t>
            </a:r>
          </a:p>
          <a:p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Allocate each </a:t>
            </a:r>
            <a:r>
              <a:rPr lang="en-US" sz="2800" dirty="0"/>
              <a:t>user </a:t>
            </a:r>
            <a:r>
              <a:rPr lang="en-US" sz="2800" dirty="0" smtClean="0"/>
              <a:t>a subset </a:t>
            </a:r>
            <a:r>
              <a:rPr lang="en-US" sz="2800" dirty="0"/>
              <a:t>of the resources.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Thus </a:t>
            </a:r>
            <a:r>
              <a:rPr lang="en-US" sz="2800" dirty="0"/>
              <a:t>one virtual machine might get disk blocks 0 to  1023,  the next one might get blocks 1024  to 2047, and so on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At the bottom layer, running in kernel mode, is a program called the </a:t>
            </a:r>
            <a:r>
              <a:rPr lang="en-US" sz="2800" dirty="0" err="1"/>
              <a:t>exokernel</a:t>
            </a:r>
            <a:r>
              <a:rPr lang="en-US" sz="2800" dirty="0"/>
              <a:t> 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208173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287734" y="838200"/>
            <a:ext cx="8703866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80988" indent="-280988" eaLnBrk="0" hangingPunct="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138243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Exokernel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80360" y="685800"/>
            <a:ext cx="878744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Its </a:t>
            </a:r>
            <a:r>
              <a:rPr lang="en-US" sz="2800" dirty="0"/>
              <a:t>job is to  allocate resources to virtual machines and then check </a:t>
            </a:r>
            <a:r>
              <a:rPr lang="en-US" sz="2800" dirty="0" smtClean="0"/>
              <a:t>any attempts </a:t>
            </a:r>
            <a:r>
              <a:rPr lang="en-US" sz="2800" dirty="0"/>
              <a:t>to  use  them </a:t>
            </a:r>
            <a:r>
              <a:rPr lang="en-US" sz="2800" dirty="0" smtClean="0"/>
              <a:t>by </a:t>
            </a:r>
            <a:r>
              <a:rPr lang="en-US" sz="2800" smtClean="0"/>
              <a:t>un au athorised</a:t>
            </a:r>
            <a:r>
              <a:rPr lang="en-US" sz="2800" dirty="0" smtClean="0"/>
              <a:t> user. Make sure </a:t>
            </a:r>
            <a:r>
              <a:rPr lang="en-US" sz="2800" dirty="0"/>
              <a:t>no  machine is trying to use  somebody else's resources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Each </a:t>
            </a:r>
            <a:r>
              <a:rPr lang="en-US" sz="2800" dirty="0" smtClean="0"/>
              <a:t>user level </a:t>
            </a:r>
            <a:r>
              <a:rPr lang="en-US" sz="2800" dirty="0"/>
              <a:t>virtual machine can run its own operating system, as on  VM/370 except that each one is restricted to </a:t>
            </a:r>
            <a:r>
              <a:rPr lang="en-US" sz="2800" dirty="0" smtClean="0"/>
              <a:t>the </a:t>
            </a:r>
            <a:r>
              <a:rPr lang="en-US" sz="2800" dirty="0"/>
              <a:t>resources it has </a:t>
            </a:r>
            <a:r>
              <a:rPr lang="en-US" sz="2800" dirty="0" smtClean="0"/>
              <a:t>been </a:t>
            </a:r>
            <a:r>
              <a:rPr lang="en-US" sz="2800" dirty="0"/>
              <a:t>allocated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advantage of the </a:t>
            </a:r>
            <a:r>
              <a:rPr lang="en-US" sz="2800" dirty="0" err="1"/>
              <a:t>exokemel</a:t>
            </a:r>
            <a:r>
              <a:rPr lang="en-US" sz="2800" dirty="0"/>
              <a:t> scheme is that it saves a layer of mapping. </a:t>
            </a:r>
          </a:p>
        </p:txBody>
      </p:sp>
    </p:spTree>
    <p:extLst>
      <p:ext uri="{BB962C8B-B14F-4D97-AF65-F5344CB8AC3E}">
        <p14:creationId xmlns:p14="http://schemas.microsoft.com/office/powerpoint/2010/main" xmlns="" val="170499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1038</TotalTime>
  <Words>1526</Words>
  <Application>Microsoft Office PowerPoint</Application>
  <PresentationFormat>On-screen Show (4:3)</PresentationFormat>
  <Paragraphs>209</Paragraphs>
  <Slides>24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vcomsats</cp:lastModifiedBy>
  <cp:revision>46</cp:revision>
  <dcterms:created xsi:type="dcterms:W3CDTF">2013-04-13T15:04:21Z</dcterms:created>
  <dcterms:modified xsi:type="dcterms:W3CDTF">2013-05-04T11:01:07Z</dcterms:modified>
</cp:coreProperties>
</file>