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83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266" r:id="rId14"/>
    <p:sldId id="267" r:id="rId15"/>
    <p:sldId id="268" r:id="rId16"/>
    <p:sldId id="270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601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135647-1493-4EE6-A107-FA8F7AAD7E8F}" type="slidenum">
              <a:rPr lang="en-US" sz="1200">
                <a:latin typeface="Arial" charset="0"/>
              </a:rPr>
              <a:pPr algn="r"/>
              <a:t>5</a:t>
            </a:fld>
            <a:endParaRPr lang="en-US" sz="1200">
              <a:latin typeface="Arial" charset="0"/>
            </a:endParaRPr>
          </a:p>
        </p:txBody>
      </p:sp>
      <p:sp>
        <p:nvSpPr>
          <p:cNvPr id="83971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3972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601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216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625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625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83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035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- 4: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ChangeArrowheads="1"/>
          </p:cNvSpPr>
          <p:nvPr/>
        </p:nvSpPr>
        <p:spPr bwMode="auto">
          <a:xfrm>
            <a:off x="157956" y="762000"/>
            <a:ext cx="8757444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A process is </a:t>
            </a:r>
            <a:r>
              <a:rPr lang="en-US" sz="2800" dirty="0" smtClean="0"/>
              <a:t>a Program </a:t>
            </a:r>
            <a:r>
              <a:rPr lang="en-US" sz="2800" dirty="0"/>
              <a:t>in </a:t>
            </a:r>
            <a:r>
              <a:rPr lang="en-US" sz="2800" dirty="0" smtClean="0"/>
              <a:t>execution.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process is </a:t>
            </a:r>
            <a:r>
              <a:rPr lang="en-US" sz="2800" dirty="0" smtClean="0"/>
              <a:t>fundamentally </a:t>
            </a:r>
            <a:r>
              <a:rPr lang="en-US" sz="2800" dirty="0"/>
              <a:t>a container that holds all the information needed to run a program</a:t>
            </a:r>
            <a:r>
              <a:rPr lang="en-US" sz="2800" dirty="0" smtClean="0"/>
              <a:t>.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It requires a system call to create and delete a process.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A</a:t>
            </a:r>
            <a:r>
              <a:rPr lang="en-US" sz="2800" dirty="0" smtClean="0">
                <a:solidFill>
                  <a:srgbClr val="0070C0"/>
                </a:solidFill>
              </a:rPr>
              <a:t>ddress space of a process </a:t>
            </a:r>
            <a:r>
              <a:rPr lang="en-US" sz="2800" dirty="0" smtClean="0"/>
              <a:t>(0 </a:t>
            </a:r>
            <a:r>
              <a:rPr lang="en-US" sz="2800" dirty="0"/>
              <a:t>to </a:t>
            </a:r>
            <a:r>
              <a:rPr lang="en-US" sz="2800" dirty="0" smtClean="0"/>
              <a:t>maximum memory a process can access. )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Address space contains: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he instructions, </a:t>
            </a:r>
            <a:r>
              <a:rPr lang="en-US" sz="2800" dirty="0"/>
              <a:t>the </a:t>
            </a:r>
            <a:r>
              <a:rPr lang="en-US" sz="2800" dirty="0" smtClean="0"/>
              <a:t>data</a:t>
            </a:r>
            <a:r>
              <a:rPr lang="en-US" sz="2800" dirty="0"/>
              <a:t>, </a:t>
            </a:r>
            <a:r>
              <a:rPr lang="en-US" sz="2800" dirty="0" smtClean="0"/>
              <a:t>stack</a:t>
            </a:r>
            <a:r>
              <a:rPr lang="en-US" sz="2800" dirty="0"/>
              <a:t>, a set of resources, registers (including </a:t>
            </a:r>
            <a:r>
              <a:rPr lang="en-US" sz="2800" dirty="0" smtClean="0"/>
              <a:t>PC and SP), </a:t>
            </a:r>
            <a:r>
              <a:rPr lang="en-US" sz="2800" dirty="0"/>
              <a:t>a list of open files, </a:t>
            </a:r>
            <a:r>
              <a:rPr lang="en-US" sz="2800" dirty="0" smtClean="0"/>
              <a:t>set </a:t>
            </a:r>
            <a:r>
              <a:rPr lang="en-US" sz="2800" dirty="0"/>
              <a:t>alarms, lists of related processes, and </a:t>
            </a:r>
            <a:r>
              <a:rPr lang="en-US" sz="2800" dirty="0" smtClean="0"/>
              <a:t>other </a:t>
            </a:r>
            <a:r>
              <a:rPr lang="en-US" sz="2800" dirty="0"/>
              <a:t>information needed to run the program. </a:t>
            </a: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80899" name="Rectangle 1027"/>
          <p:cNvSpPr>
            <a:spLocks noChangeArrowheads="1"/>
          </p:cNvSpPr>
          <p:nvPr/>
        </p:nvSpPr>
        <p:spPr bwMode="auto">
          <a:xfrm>
            <a:off x="157956" y="213852"/>
            <a:ext cx="8610600" cy="54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Processes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32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ChangeArrowheads="1"/>
          </p:cNvSpPr>
          <p:nvPr/>
        </p:nvSpPr>
        <p:spPr bwMode="auto">
          <a:xfrm>
            <a:off x="157956" y="762000"/>
            <a:ext cx="8757444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Process Table: (Data structure one per process)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O</a:t>
            </a:r>
            <a:r>
              <a:rPr lang="en-US" sz="2800" dirty="0" smtClean="0"/>
              <a:t>perating </a:t>
            </a:r>
            <a:r>
              <a:rPr lang="en-US" sz="2800" dirty="0"/>
              <a:t>system table called the process table, which is an array (or linked list) of structures, </a:t>
            </a:r>
            <a:endParaRPr lang="en-US" sz="2800" dirty="0" smtClean="0"/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O</a:t>
            </a:r>
            <a:r>
              <a:rPr lang="en-US" sz="2800" dirty="0" smtClean="0"/>
              <a:t>ne </a:t>
            </a:r>
            <a:r>
              <a:rPr lang="en-US" sz="2800" dirty="0"/>
              <a:t>for each process currently in existence</a:t>
            </a:r>
            <a:r>
              <a:rPr lang="en-US" sz="2800" dirty="0" smtClean="0"/>
              <a:t>.</a:t>
            </a:r>
            <a:r>
              <a:rPr lang="en-US" sz="2800" dirty="0"/>
              <a:t> </a:t>
            </a:r>
            <a:endParaRPr lang="en-US" sz="2800" dirty="0" smtClean="0"/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Keeps </a:t>
            </a:r>
            <a:r>
              <a:rPr lang="en-US" sz="2800" dirty="0"/>
              <a:t>info about </a:t>
            </a:r>
            <a:r>
              <a:rPr lang="en-US" sz="2800" dirty="0" smtClean="0"/>
              <a:t>process </a:t>
            </a:r>
            <a:r>
              <a:rPr lang="en-US" sz="2800" dirty="0"/>
              <a:t>other than the contents of its own address space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Context Switching: </a:t>
            </a: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OS stops one process and starts another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When a process is suspended </a:t>
            </a:r>
            <a:r>
              <a:rPr lang="en-US" sz="2800" dirty="0" smtClean="0"/>
              <a:t>temporarily, </a:t>
            </a:r>
            <a:r>
              <a:rPr lang="en-US" sz="2800" dirty="0"/>
              <a:t>it must later be restarted in exactly the same state it had when it was stopped.</a:t>
            </a:r>
            <a:endParaRPr lang="en-US" sz="2800" dirty="0" smtClean="0"/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80899" name="Rectangle 1027"/>
          <p:cNvSpPr>
            <a:spLocks noChangeArrowheads="1"/>
          </p:cNvSpPr>
          <p:nvPr/>
        </p:nvSpPr>
        <p:spPr bwMode="auto">
          <a:xfrm>
            <a:off x="157956" y="213852"/>
            <a:ext cx="8610600" cy="54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Processes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34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026"/>
          <p:cNvSpPr>
            <a:spLocks noChangeArrowheads="1"/>
          </p:cNvSpPr>
          <p:nvPr/>
        </p:nvSpPr>
        <p:spPr bwMode="auto">
          <a:xfrm>
            <a:off x="381000" y="766916"/>
            <a:ext cx="8240712" cy="495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04813" indent="-404813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 process can </a:t>
            </a:r>
            <a:r>
              <a:rPr lang="en-US" sz="2800" dirty="0"/>
              <a:t>communicate with </a:t>
            </a:r>
            <a:r>
              <a:rPr lang="en-US" sz="2800" dirty="0" smtClean="0"/>
              <a:t>another  process called Inter process communications. (IPC)</a:t>
            </a:r>
          </a:p>
          <a:p>
            <a:pPr algn="l" eaLnBrk="0" hangingPunct="0">
              <a:spcBef>
                <a:spcPct val="20000"/>
              </a:spcBef>
            </a:pPr>
            <a:endParaRPr lang="en-US" sz="2800" dirty="0" smtClean="0"/>
          </a:p>
          <a:p>
            <a:pPr marL="404813" indent="-404813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process can communicate with each other on the same computer or across the network.</a:t>
            </a:r>
          </a:p>
          <a:p>
            <a:pPr algn="l" eaLnBrk="0" hangingPunct="0">
              <a:spcBef>
                <a:spcPct val="20000"/>
              </a:spcBef>
            </a:pPr>
            <a:endParaRPr lang="en-US" sz="2800" dirty="0" smtClean="0"/>
          </a:p>
          <a:p>
            <a:pPr marL="404813" indent="-404813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Different methods exists for IPC.</a:t>
            </a:r>
          </a:p>
          <a:p>
            <a:pPr algn="l" eaLnBrk="0" hangingPunct="0">
              <a:spcBef>
                <a:spcPct val="20000"/>
              </a:spcBef>
            </a:pPr>
            <a:endParaRPr lang="en-US" sz="2800" dirty="0" smtClean="0"/>
          </a:p>
          <a:p>
            <a:pPr marL="404813" indent="-404813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Process has a UID’s </a:t>
            </a:r>
            <a:r>
              <a:rPr lang="en-US" sz="2800" dirty="0"/>
              <a:t>and group ID’s (GID</a:t>
            </a:r>
            <a:r>
              <a:rPr lang="en-US" sz="2800" dirty="0" smtClean="0"/>
              <a:t>) that uniquely identifies each project.</a:t>
            </a:r>
            <a:endParaRPr lang="en-US" sz="2800" dirty="0"/>
          </a:p>
        </p:txBody>
      </p:sp>
      <p:sp>
        <p:nvSpPr>
          <p:cNvPr id="84995" name="Rectangle 1027"/>
          <p:cNvSpPr>
            <a:spLocks noChangeArrowheads="1"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Inter Process Communication (IPC)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102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ChangeArrowheads="1"/>
          </p:cNvSpPr>
          <p:nvPr/>
        </p:nvSpPr>
        <p:spPr bwMode="auto">
          <a:xfrm>
            <a:off x="176981" y="1524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FF0000"/>
                </a:solidFill>
                <a:latin typeface="Arial" charset="0"/>
              </a:rPr>
              <a:t>A Process Tree</a:t>
            </a:r>
          </a:p>
        </p:txBody>
      </p:sp>
      <p:sp>
        <p:nvSpPr>
          <p:cNvPr id="82947" name="Rectangle 1027"/>
          <p:cNvSpPr>
            <a:spLocks noChangeArrowheads="1"/>
          </p:cNvSpPr>
          <p:nvPr/>
        </p:nvSpPr>
        <p:spPr bwMode="auto">
          <a:xfrm>
            <a:off x="228600" y="2819400"/>
            <a:ext cx="8128819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Shell (command interpreter) 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Reads command from terminal; creates processes</a:t>
            </a:r>
            <a:endParaRPr lang="en-US" sz="2800" dirty="0" smtClean="0">
              <a:latin typeface="Arial" charset="0"/>
            </a:endParaRPr>
          </a:p>
          <a:p>
            <a:pPr marL="457200" indent="-457200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Process </a:t>
            </a:r>
            <a:r>
              <a:rPr lang="en-US" sz="2800" dirty="0"/>
              <a:t>creates child </a:t>
            </a:r>
            <a:r>
              <a:rPr lang="en-US" sz="2800" dirty="0" smtClean="0"/>
              <a:t>processes. e.g. Process A created B and C processes.</a:t>
            </a:r>
          </a:p>
          <a:p>
            <a:pPr marL="457200" indent="-457200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Process C Creates D, E and F </a:t>
            </a:r>
          </a:p>
          <a:p>
            <a:pPr marL="457200" indent="-457200" eaLnBrk="0" hangingPunct="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parent and child processes organized in a Tree </a:t>
            </a:r>
            <a:r>
              <a:rPr lang="en-US" sz="2800" dirty="0"/>
              <a:t>structure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pic>
        <p:nvPicPr>
          <p:cNvPr id="82949" name="Picture 1029" descr="D:\b\b4\IBM\01-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37909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257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026"/>
          <p:cNvSpPr>
            <a:spLocks noChangeArrowheads="1"/>
          </p:cNvSpPr>
          <p:nvPr/>
        </p:nvSpPr>
        <p:spPr bwMode="auto">
          <a:xfrm>
            <a:off x="381000" y="766916"/>
            <a:ext cx="8534400" cy="555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04813" indent="-404813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OS hides </a:t>
            </a:r>
            <a:r>
              <a:rPr lang="en-US" sz="2800" dirty="0"/>
              <a:t>the peculiarities of the disks and other I/O devices and present the programmer with a nice, clean abstract model of </a:t>
            </a:r>
            <a:r>
              <a:rPr lang="en-US" sz="2800" dirty="0" smtClean="0"/>
              <a:t>device independent </a:t>
            </a:r>
            <a:r>
              <a:rPr lang="en-US" sz="2800" dirty="0"/>
              <a:t>files</a:t>
            </a:r>
            <a:endParaRPr lang="en-US" sz="2800" dirty="0" smtClean="0"/>
          </a:p>
          <a:p>
            <a:pPr marL="404813" indent="-404813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D</a:t>
            </a:r>
            <a:r>
              <a:rPr lang="en-US" sz="2800" dirty="0" smtClean="0"/>
              <a:t>irectory</a:t>
            </a:r>
            <a:r>
              <a:rPr lang="en-US" sz="2800" b="1" dirty="0" smtClean="0"/>
              <a:t> </a:t>
            </a:r>
            <a:r>
              <a:rPr lang="en-US" sz="2800" dirty="0"/>
              <a:t>as a way of grouping files </a:t>
            </a:r>
            <a:r>
              <a:rPr lang="en-US" sz="2800" dirty="0" smtClean="0"/>
              <a:t>together.</a:t>
            </a:r>
          </a:p>
          <a:p>
            <a:pPr marL="404813" indent="-404813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D</a:t>
            </a:r>
            <a:r>
              <a:rPr lang="en-US" sz="2800" dirty="0" smtClean="0"/>
              <a:t>irectory </a:t>
            </a:r>
            <a:r>
              <a:rPr lang="en-US" sz="2800" dirty="0"/>
              <a:t>hierarchy can be specified by giving its path name from the top of the directory </a:t>
            </a:r>
            <a:r>
              <a:rPr lang="en-US" sz="2800" dirty="0" smtClean="0"/>
              <a:t>called </a:t>
            </a:r>
            <a:r>
              <a:rPr lang="en-US" sz="2800" dirty="0"/>
              <a:t>the root directory. </a:t>
            </a:r>
            <a:endParaRPr lang="en-US" sz="2800" dirty="0" smtClean="0"/>
          </a:p>
          <a:p>
            <a:pPr marL="404813" indent="-404813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Absolute </a:t>
            </a:r>
            <a:r>
              <a:rPr lang="en-US" sz="2800" dirty="0"/>
              <a:t>path names consist of the list of directories that must be traversed from the root directory to get to the file, with slashes separating the components</a:t>
            </a:r>
            <a:endParaRPr lang="en-US" sz="2800" dirty="0" smtClean="0"/>
          </a:p>
          <a:p>
            <a:pPr marL="404813" indent="-404813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Requires system calls to create a file, delete a file, open and close a file.</a:t>
            </a:r>
          </a:p>
        </p:txBody>
      </p:sp>
      <p:sp>
        <p:nvSpPr>
          <p:cNvPr id="84995" name="Rectangle 1027"/>
          <p:cNvSpPr>
            <a:spLocks noChangeArrowheads="1"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File System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06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-24581" y="49530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284163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latin typeface="Arial" charset="0"/>
              </a:rPr>
              <a:t>The directory is organized as a tree</a:t>
            </a:r>
          </a:p>
          <a:p>
            <a:pPr marL="401638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latin typeface="Arial" charset="0"/>
              </a:rPr>
              <a:t>Root directory at the top. Path proceeds from the root (e.g. faculty/prof brown/courses)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File directory</a:t>
            </a:r>
          </a:p>
        </p:txBody>
      </p:sp>
      <p:pic>
        <p:nvPicPr>
          <p:cNvPr id="87045" name="Picture 5" descr="D:\b\b4\IBM\01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5974"/>
            <a:ext cx="647065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60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0" y="4343400"/>
            <a:ext cx="91440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                       A CD-ROM is mounted on directory b. 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81000" y="228600"/>
            <a:ext cx="815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Mounting Files in UNIX</a:t>
            </a:r>
          </a:p>
        </p:txBody>
      </p:sp>
      <p:pic>
        <p:nvPicPr>
          <p:cNvPr id="89093" name="Picture 5" descr="D:\b\b4\IBM\01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0391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7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26"/>
          <p:cNvSpPr>
            <a:spLocks noChangeArrowheads="1"/>
          </p:cNvSpPr>
          <p:nvPr/>
        </p:nvSpPr>
        <p:spPr bwMode="auto">
          <a:xfrm>
            <a:off x="348405" y="806246"/>
            <a:ext cx="8393112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 indent="-39846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Special files are provided in order to make I/O devices look like </a:t>
            </a:r>
            <a:r>
              <a:rPr lang="en-US" sz="2800" dirty="0" smtClean="0"/>
              <a:t>files</a:t>
            </a:r>
          </a:p>
          <a:p>
            <a:pPr lvl="1" indent="-39846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Use </a:t>
            </a:r>
            <a:r>
              <a:rPr lang="en-US" sz="2800" dirty="0"/>
              <a:t>same calls for I/O as for files, OS treats them as files. </a:t>
            </a:r>
            <a:endParaRPr lang="en-US" sz="2800" dirty="0" smtClean="0"/>
          </a:p>
          <a:p>
            <a:pPr lvl="1" indent="-39846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Block </a:t>
            </a:r>
            <a:r>
              <a:rPr lang="en-US" sz="2800" dirty="0"/>
              <a:t>special files (disks)</a:t>
            </a:r>
          </a:p>
          <a:p>
            <a:pPr lvl="1" indent="-39846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Character special files (line printers, modems</a:t>
            </a:r>
            <a:r>
              <a:rPr lang="en-US" sz="2800" dirty="0" smtClean="0"/>
              <a:t>)</a:t>
            </a:r>
          </a:p>
          <a:p>
            <a:pPr marL="58737" lvl="1"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  <a:r>
              <a:rPr lang="en-US" sz="2800" dirty="0" smtClean="0"/>
              <a:t>UNIX mount command </a:t>
            </a:r>
          </a:p>
          <a:p>
            <a:pPr marL="58737" lvl="1" eaLnBrk="0" hangingPunct="0">
              <a:spcBef>
                <a:spcPct val="20000"/>
              </a:spcBef>
            </a:pPr>
            <a:r>
              <a:rPr lang="en-US" sz="2800" dirty="0"/>
              <a:t>	</a:t>
            </a:r>
            <a:r>
              <a:rPr lang="en-US" sz="2800" dirty="0" smtClean="0"/>
              <a:t>mount at location or address /</a:t>
            </a:r>
            <a:r>
              <a:rPr lang="en-US" sz="2800" dirty="0" err="1" smtClean="0"/>
              <a:t>dev</a:t>
            </a:r>
            <a:r>
              <a:rPr lang="en-US" sz="2800" dirty="0" smtClean="0"/>
              <a:t>  </a:t>
            </a:r>
          </a:p>
          <a:p>
            <a:pPr marL="58737" lvl="1" eaLnBrk="0" hangingPunct="0">
              <a:spcBef>
                <a:spcPct val="20000"/>
              </a:spcBef>
            </a:pPr>
            <a:r>
              <a:rPr lang="en-US" sz="2800" dirty="0"/>
              <a:t>	</a:t>
            </a:r>
            <a:r>
              <a:rPr lang="en-US" sz="2800" dirty="0" smtClean="0"/>
              <a:t>e.g</a:t>
            </a:r>
            <a:r>
              <a:rPr lang="en-US" sz="2800" dirty="0"/>
              <a:t>. /</a:t>
            </a:r>
            <a:r>
              <a:rPr lang="en-US" sz="2800" dirty="0" err="1"/>
              <a:t>dev</a:t>
            </a:r>
            <a:r>
              <a:rPr lang="en-US" sz="2800" dirty="0"/>
              <a:t>/</a:t>
            </a:r>
            <a:r>
              <a:rPr lang="en-US" sz="2800" dirty="0" err="1"/>
              <a:t>lp</a:t>
            </a:r>
            <a:r>
              <a:rPr lang="en-US" sz="2800" dirty="0"/>
              <a:t> is line printer</a:t>
            </a:r>
          </a:p>
        </p:txBody>
      </p:sp>
      <p:sp>
        <p:nvSpPr>
          <p:cNvPr id="91139" name="Rectangle 1027"/>
          <p:cNvSpPr>
            <a:spLocks noChangeArrowheads="1"/>
          </p:cNvSpPr>
          <p:nvPr/>
        </p:nvSpPr>
        <p:spPr bwMode="auto">
          <a:xfrm>
            <a:off x="0" y="44246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Special files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46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609600" y="5562600"/>
            <a:ext cx="7543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A and B write into the pipe and read from the pipe</a:t>
            </a:r>
            <a:r>
              <a:rPr lang="en-US" sz="2400" dirty="0" smtClean="0">
                <a:latin typeface="Arial" charset="0"/>
              </a:rPr>
              <a:t>.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UNIX Pipe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93189" name="Picture 5" descr="D:\b\b4\IBM\01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19600"/>
            <a:ext cx="2800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TextBox 5"/>
          <p:cNvSpPr txBox="1">
            <a:spLocks noChangeArrowheads="1"/>
          </p:cNvSpPr>
          <p:nvPr/>
        </p:nvSpPr>
        <p:spPr bwMode="auto">
          <a:xfrm>
            <a:off x="211394" y="685800"/>
            <a:ext cx="8780206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8" charset="0"/>
                <a:ea typeface="ＭＳ Ｐゴシック" pitchFamily="-108" charset="-128"/>
              </a:defRPr>
            </a:lvl9pPr>
          </a:lstStyle>
          <a:p>
            <a:pPr eaLnBrk="1" hangingPunct="1"/>
            <a:r>
              <a:rPr lang="en-US" sz="2800" dirty="0"/>
              <a:t>Processes communicate by writing into/reading from a file in </a:t>
            </a:r>
            <a:r>
              <a:rPr lang="en-US" sz="2800" dirty="0" smtClean="0"/>
              <a:t>Unix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b="1" dirty="0"/>
              <a:t>pipe </a:t>
            </a:r>
            <a:r>
              <a:rPr lang="en-US" sz="2800" dirty="0"/>
              <a:t>is a sort of </a:t>
            </a:r>
            <a:r>
              <a:rPr lang="en-US" sz="2800" dirty="0" smtClean="0"/>
              <a:t>pseudo file used </a:t>
            </a:r>
            <a:r>
              <a:rPr lang="en-US" sz="2800" dirty="0"/>
              <a:t>to </a:t>
            </a:r>
            <a:r>
              <a:rPr lang="en-US" sz="2800" dirty="0" smtClean="0"/>
              <a:t>connect </a:t>
            </a:r>
            <a:r>
              <a:rPr lang="en-US" sz="2800" dirty="0"/>
              <a:t>two </a:t>
            </a:r>
            <a:r>
              <a:rPr lang="en-US" sz="2800" dirty="0" smtClean="0"/>
              <a:t>Processes.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/>
              <a:t>Implementation of a pipe is like a file.  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smtClean="0"/>
              <a:t>When </a:t>
            </a:r>
            <a:r>
              <a:rPr lang="en-US" sz="2800" dirty="0"/>
              <a:t>process </a:t>
            </a:r>
            <a:r>
              <a:rPr lang="en-US" sz="2800" i="1" dirty="0"/>
              <a:t>A </a:t>
            </a:r>
            <a:r>
              <a:rPr lang="en-US" sz="2800" dirty="0"/>
              <a:t>wants to send data to process </a:t>
            </a:r>
            <a:r>
              <a:rPr lang="en-US" sz="2800" i="1" dirty="0"/>
              <a:t>B</a:t>
            </a:r>
            <a:r>
              <a:rPr lang="en-US" sz="2800" dirty="0"/>
              <a:t>, it writes on the pipe as </a:t>
            </a:r>
            <a:r>
              <a:rPr lang="en-US" sz="2800" dirty="0" smtClean="0"/>
              <a:t>if writing to output </a:t>
            </a:r>
            <a:r>
              <a:rPr lang="en-US" sz="2800" dirty="0"/>
              <a:t>file.  </a:t>
            </a:r>
            <a:endParaRPr lang="en-US" sz="2800" dirty="0" smtClean="0"/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dirty="0" smtClean="0"/>
              <a:t>Process </a:t>
            </a:r>
            <a:r>
              <a:rPr lang="en-US" sz="2800" i="1" dirty="0"/>
              <a:t>B </a:t>
            </a:r>
            <a:r>
              <a:rPr lang="en-US" sz="2800" dirty="0"/>
              <a:t>can read the data by reading from the pipe as </a:t>
            </a:r>
            <a:r>
              <a:rPr lang="en-US" sz="2800" dirty="0" smtClean="0"/>
              <a:t>if reading from an </a:t>
            </a:r>
            <a:r>
              <a:rPr lang="en-US" sz="2800" dirty="0"/>
              <a:t>input file. </a:t>
            </a:r>
            <a:endParaRPr lang="en-US" sz="2800" dirty="0">
              <a:latin typeface="Arial" charset="0"/>
            </a:endParaRPr>
          </a:p>
          <a:p>
            <a:pPr eaLnBrk="1" hangingPunct="1"/>
            <a:endParaRPr lang="en-US" sz="2400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979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026"/>
          <p:cNvSpPr>
            <a:spLocks noChangeArrowheads="1"/>
          </p:cNvSpPr>
          <p:nvPr/>
        </p:nvSpPr>
        <p:spPr bwMode="auto">
          <a:xfrm>
            <a:off x="375444" y="1113503"/>
            <a:ext cx="8393112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latin typeface="Arial" charset="0"/>
              </a:rPr>
              <a:t>File/ data protection in UNIX</a:t>
            </a: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Arial" charset="0"/>
              </a:rPr>
              <a:t>uses </a:t>
            </a:r>
            <a:r>
              <a:rPr lang="en-US" sz="2800" dirty="0" err="1">
                <a:latin typeface="Arial" charset="0"/>
              </a:rPr>
              <a:t>rwx</a:t>
            </a:r>
            <a:r>
              <a:rPr lang="en-US" sz="2800" dirty="0">
                <a:latin typeface="Arial" charset="0"/>
              </a:rPr>
              <a:t> bits for each file</a:t>
            </a:r>
          </a:p>
          <a:p>
            <a:pPr lvl="1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>
                <a:latin typeface="Arial" charset="0"/>
              </a:rPr>
              <a:t>3 bits for owner, 3 for group, 3 for everyone </a:t>
            </a:r>
            <a:r>
              <a:rPr lang="en-US" sz="2400" dirty="0" smtClean="0">
                <a:latin typeface="Arial" charset="0"/>
              </a:rPr>
              <a:t>else</a:t>
            </a:r>
          </a:p>
          <a:p>
            <a:pPr lvl="1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 err="1" smtClean="0">
                <a:latin typeface="Arial" charset="0"/>
              </a:rPr>
              <a:t>rwxrwxrwx</a:t>
            </a:r>
            <a:endParaRPr lang="en-US" sz="2400" dirty="0" smtClean="0">
              <a:latin typeface="Arial" charset="0"/>
            </a:endParaRPr>
          </a:p>
          <a:p>
            <a:pPr lvl="1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 err="1" smtClean="0">
                <a:latin typeface="Arial" charset="0"/>
              </a:rPr>
              <a:t>rwxr</a:t>
            </a:r>
            <a:r>
              <a:rPr lang="en-US" sz="2400" dirty="0" smtClean="0">
                <a:latin typeface="Arial" charset="0"/>
              </a:rPr>
              <a:t>-x--x</a:t>
            </a:r>
            <a:endParaRPr lang="en-US" sz="2400" dirty="0">
              <a:latin typeface="Arial" charset="0"/>
            </a:endParaRPr>
          </a:p>
          <a:p>
            <a:pPr lvl="1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 smtClean="0">
                <a:latin typeface="Arial" charset="0"/>
              </a:rPr>
              <a:t>r-</a:t>
            </a:r>
            <a:r>
              <a:rPr lang="en-US" sz="2400" dirty="0" err="1" smtClean="0">
                <a:latin typeface="Arial" charset="0"/>
              </a:rPr>
              <a:t>xr</a:t>
            </a:r>
            <a:r>
              <a:rPr lang="en-US" sz="2400" dirty="0" smtClean="0">
                <a:latin typeface="Arial" charset="0"/>
              </a:rPr>
              <a:t>-</a:t>
            </a:r>
            <a:r>
              <a:rPr lang="en-US" sz="2400" dirty="0" err="1" smtClean="0">
                <a:latin typeface="Arial" charset="0"/>
              </a:rPr>
              <a:t>xr</a:t>
            </a:r>
            <a:r>
              <a:rPr lang="en-US" sz="2400" dirty="0" smtClean="0">
                <a:latin typeface="Arial" charset="0"/>
              </a:rPr>
              <a:t>-x</a:t>
            </a:r>
          </a:p>
          <a:p>
            <a:pPr lvl="1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400" dirty="0" err="1">
                <a:latin typeface="Arial" charset="0"/>
              </a:rPr>
              <a:t>r</a:t>
            </a:r>
            <a:r>
              <a:rPr lang="en-US" sz="2400" dirty="0" err="1" smtClean="0">
                <a:latin typeface="Arial" charset="0"/>
              </a:rPr>
              <a:t>wx</a:t>
            </a:r>
            <a:r>
              <a:rPr lang="en-US" sz="2400" dirty="0" smtClean="0">
                <a:latin typeface="Arial" charset="0"/>
              </a:rPr>
              <a:t>------</a:t>
            </a:r>
            <a:endParaRPr lang="en-US" sz="2400" dirty="0">
              <a:latin typeface="Arial" charset="0"/>
            </a:endParaRPr>
          </a:p>
          <a:p>
            <a:pPr lvl="1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000" dirty="0">
              <a:latin typeface="Arial" charset="0"/>
            </a:endParaRPr>
          </a:p>
          <a:p>
            <a:pPr marL="1066800" lvl="1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000" dirty="0">
              <a:latin typeface="Arial" charset="0"/>
            </a:endParaRPr>
          </a:p>
        </p:txBody>
      </p:sp>
      <p:sp>
        <p:nvSpPr>
          <p:cNvPr id="95235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I/O, Protection/Shell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09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026"/>
          <p:cNvSpPr>
            <a:spLocks noChangeArrowheads="1"/>
          </p:cNvSpPr>
          <p:nvPr/>
        </p:nvSpPr>
        <p:spPr bwMode="auto">
          <a:xfrm>
            <a:off x="360055" y="789039"/>
            <a:ext cx="8393112" cy="523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0" lvl="1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UNIX has flavors such as (</a:t>
            </a:r>
            <a:r>
              <a:rPr lang="en-US" sz="2800" dirty="0" err="1" smtClean="0"/>
              <a:t>sh</a:t>
            </a:r>
            <a:r>
              <a:rPr lang="en-US" sz="2800" dirty="0" smtClean="0"/>
              <a:t>, bash, </a:t>
            </a:r>
            <a:r>
              <a:rPr lang="en-US" sz="2800" dirty="0" err="1" smtClean="0"/>
              <a:t>csh</a:t>
            </a:r>
            <a:r>
              <a:rPr lang="en-US" sz="2800" dirty="0" smtClean="0"/>
              <a:t>, </a:t>
            </a:r>
            <a:r>
              <a:rPr lang="en-US" sz="2800" dirty="0" err="1" smtClean="0"/>
              <a:t>ssh</a:t>
            </a:r>
            <a:r>
              <a:rPr lang="en-US" sz="2800" dirty="0" smtClean="0"/>
              <a:t> )</a:t>
            </a:r>
            <a:endParaRPr lang="en-US" sz="2800" dirty="0"/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sort </a:t>
            </a:r>
            <a:r>
              <a:rPr lang="en-US" sz="2800" dirty="0">
                <a:solidFill>
                  <a:srgbClr val="0070C0"/>
                </a:solidFill>
              </a:rPr>
              <a:t>&lt;file1 &gt;</a:t>
            </a:r>
            <a:r>
              <a:rPr lang="en-US" sz="2800" dirty="0" smtClean="0">
                <a:solidFill>
                  <a:srgbClr val="0070C0"/>
                </a:solidFill>
              </a:rPr>
              <a:t>file2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invokes the sort program with input taken from </a:t>
            </a:r>
            <a:r>
              <a:rPr lang="en-US" sz="2800" i="1" dirty="0"/>
              <a:t>file1 </a:t>
            </a:r>
            <a:r>
              <a:rPr lang="en-US" sz="2800" dirty="0"/>
              <a:t>and output sent </a:t>
            </a:r>
            <a:r>
              <a:rPr lang="en-US" sz="2800" dirty="0" smtClean="0"/>
              <a:t>to </a:t>
            </a:r>
            <a:r>
              <a:rPr lang="en-US" sz="2800" i="1" dirty="0" smtClean="0"/>
              <a:t>file2</a:t>
            </a:r>
            <a:r>
              <a:rPr lang="en-US" sz="2800" dirty="0" smtClean="0"/>
              <a:t>. </a:t>
            </a:r>
            <a:endParaRPr lang="en-US" sz="2800" dirty="0"/>
          </a:p>
          <a:p>
            <a:pPr lvl="1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cat </a:t>
            </a:r>
            <a:r>
              <a:rPr lang="en-US" sz="2800" dirty="0">
                <a:solidFill>
                  <a:srgbClr val="0070C0"/>
                </a:solidFill>
              </a:rPr>
              <a:t>file 1 file 2 file3 | sort &gt; /</a:t>
            </a:r>
            <a:r>
              <a:rPr lang="en-US" sz="2800" dirty="0" err="1">
                <a:solidFill>
                  <a:srgbClr val="0070C0"/>
                </a:solidFill>
              </a:rPr>
              <a:t>dev</a:t>
            </a:r>
            <a:r>
              <a:rPr lang="en-US" sz="2800" dirty="0">
                <a:solidFill>
                  <a:srgbClr val="0070C0"/>
                </a:solidFill>
              </a:rPr>
              <a:t>/</a:t>
            </a:r>
            <a:r>
              <a:rPr lang="en-US" sz="2800" dirty="0" err="1">
                <a:solidFill>
                  <a:srgbClr val="0070C0"/>
                </a:solidFill>
              </a:rPr>
              <a:t>lp</a:t>
            </a:r>
            <a:endParaRPr lang="en-US" sz="2800" dirty="0">
              <a:solidFill>
                <a:srgbClr val="0070C0"/>
              </a:solidFill>
            </a:endParaRP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I</a:t>
            </a:r>
            <a:r>
              <a:rPr lang="en-US" sz="2800" dirty="0" smtClean="0"/>
              <a:t>nvokes </a:t>
            </a:r>
            <a:r>
              <a:rPr lang="en-US" sz="2800" dirty="0"/>
              <a:t>the cat program to concatenate three files and send the output to sort to arrange all the lines in alphabetical order.  </a:t>
            </a:r>
            <a:r>
              <a:rPr lang="en-US" sz="2800" dirty="0" smtClean="0"/>
              <a:t>The </a:t>
            </a:r>
            <a:r>
              <a:rPr lang="en-US" sz="2800" dirty="0"/>
              <a:t>output of sort is redirected to the file /</a:t>
            </a:r>
            <a:r>
              <a:rPr lang="en-US" sz="2800" dirty="0" err="1"/>
              <a:t>dev</a:t>
            </a:r>
            <a:r>
              <a:rPr lang="en-US" sz="2800" dirty="0"/>
              <a:t>/</a:t>
            </a:r>
            <a:r>
              <a:rPr lang="en-US" sz="2800" dirty="0" err="1"/>
              <a:t>lp</a:t>
            </a:r>
            <a:r>
              <a:rPr lang="en-US" sz="2800" dirty="0"/>
              <a:t>, typically the printer</a:t>
            </a:r>
            <a:r>
              <a:rPr lang="en-US" sz="2800" dirty="0" smtClean="0"/>
              <a:t>.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</a:rPr>
              <a:t>cat file1 file2 file3 | sort &gt;/</a:t>
            </a:r>
            <a:r>
              <a:rPr lang="en-US" sz="2800" dirty="0" err="1">
                <a:solidFill>
                  <a:srgbClr val="0070C0"/>
                </a:solidFill>
              </a:rPr>
              <a:t>dev</a:t>
            </a:r>
            <a:r>
              <a:rPr lang="en-US" sz="2800" dirty="0">
                <a:solidFill>
                  <a:srgbClr val="0070C0"/>
                </a:solidFill>
              </a:rPr>
              <a:t>/</a:t>
            </a:r>
            <a:r>
              <a:rPr lang="en-US" sz="2800" dirty="0" err="1">
                <a:solidFill>
                  <a:srgbClr val="0070C0"/>
                </a:solidFill>
              </a:rPr>
              <a:t>lp</a:t>
            </a:r>
            <a:r>
              <a:rPr lang="en-US" sz="2800" dirty="0">
                <a:solidFill>
                  <a:srgbClr val="0070C0"/>
                </a:solidFill>
              </a:rPr>
              <a:t> &amp;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S</a:t>
            </a:r>
            <a:r>
              <a:rPr lang="en-US" sz="2800" dirty="0" smtClean="0"/>
              <a:t>tarts </a:t>
            </a:r>
            <a:r>
              <a:rPr lang="en-US" sz="2800" dirty="0"/>
              <a:t>up the sort as a background </a:t>
            </a:r>
            <a:r>
              <a:rPr lang="en-US" sz="2800" dirty="0" smtClean="0"/>
              <a:t>job</a:t>
            </a:r>
            <a:endParaRPr lang="en-US" sz="2800" dirty="0"/>
          </a:p>
        </p:txBody>
      </p:sp>
      <p:sp>
        <p:nvSpPr>
          <p:cNvPr id="95235" name="Rectangle 1027"/>
          <p:cNvSpPr>
            <a:spLocks noChangeArrowheads="1"/>
          </p:cNvSpPr>
          <p:nvPr/>
        </p:nvSpPr>
        <p:spPr bwMode="auto">
          <a:xfrm>
            <a:off x="323185" y="27039"/>
            <a:ext cx="846685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marL="0" lvl="1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3200" dirty="0">
                <a:solidFill>
                  <a:srgbClr val="FF0000"/>
                </a:solidFill>
              </a:rPr>
              <a:t>Shell (command interpreter)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94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/>
          <p:cNvSpPr>
            <a:spLocks noChangeArrowheads="1"/>
          </p:cNvSpPr>
          <p:nvPr/>
        </p:nvSpPr>
        <p:spPr bwMode="auto">
          <a:xfrm>
            <a:off x="375444" y="914400"/>
            <a:ext cx="853995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Interface between user programs and OS</a:t>
            </a: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Varies from </a:t>
            </a:r>
            <a:r>
              <a:rPr lang="en-US" sz="2800" dirty="0" smtClean="0">
                <a:latin typeface="Arial" charset="0"/>
              </a:rPr>
              <a:t>Operating system to operating system</a:t>
            </a:r>
            <a:endParaRPr lang="en-US" sz="2800" dirty="0">
              <a:latin typeface="Arial" charset="0"/>
            </a:endParaRP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latin typeface="Arial" charset="0"/>
              </a:rPr>
              <a:t>call is issued </a:t>
            </a:r>
            <a:r>
              <a:rPr lang="en-US" sz="2800" dirty="0">
                <a:latin typeface="Arial" charset="0"/>
              </a:rPr>
              <a:t>by user program</a:t>
            </a: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Call uses a library </a:t>
            </a:r>
            <a:r>
              <a:rPr lang="en-US" sz="2800" dirty="0" smtClean="0">
                <a:latin typeface="Arial" charset="0"/>
              </a:rPr>
              <a:t>procedure </a:t>
            </a:r>
            <a:r>
              <a:rPr lang="en-US" sz="2800" dirty="0">
                <a:latin typeface="Arial" charset="0"/>
              </a:rPr>
              <a:t>of the same name</a:t>
            </a: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Library routine puts machine into kernel modes (by issuing a special instruction)</a:t>
            </a: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Finds actual routine for system call in a table</a:t>
            </a: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Does the work involved in the call</a:t>
            </a:r>
          </a:p>
          <a:p>
            <a:pPr marL="373063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Returns to user program</a:t>
            </a:r>
          </a:p>
        </p:txBody>
      </p:sp>
      <p:sp>
        <p:nvSpPr>
          <p:cNvPr id="97283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System Calls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24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026"/>
          <p:cNvSpPr>
            <a:spLocks noChangeArrowheads="1"/>
          </p:cNvSpPr>
          <p:nvPr/>
        </p:nvSpPr>
        <p:spPr bwMode="auto">
          <a:xfrm>
            <a:off x="721391" y="1066800"/>
            <a:ext cx="7859712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  <a:latin typeface="+mj-lt"/>
              </a:rPr>
              <a:t>c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ount = read (</a:t>
            </a:r>
            <a:r>
              <a:rPr lang="en-US" sz="2800" dirty="0" err="1" smtClean="0">
                <a:solidFill>
                  <a:srgbClr val="0070C0"/>
                </a:solidFill>
                <a:latin typeface="+mj-lt"/>
              </a:rPr>
              <a:t>fd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, buffer, </a:t>
            </a:r>
            <a:r>
              <a:rPr lang="en-US" sz="2800" dirty="0" err="1">
                <a:solidFill>
                  <a:srgbClr val="0070C0"/>
                </a:solidFill>
                <a:latin typeface="+mj-lt"/>
              </a:rPr>
              <a:t>nbytes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)</a:t>
            </a:r>
          </a:p>
          <a:p>
            <a:pPr marL="515938" lvl="1" indent="-339725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>
                <a:latin typeface="+mj-lt"/>
              </a:rPr>
              <a:t>fd</a:t>
            </a:r>
            <a:r>
              <a:rPr lang="en-US" sz="2800" dirty="0">
                <a:latin typeface="+mj-lt"/>
              </a:rPr>
              <a:t> is a file descriptor. When a file is opened, permissions are checked. If access is allowed, a number (</a:t>
            </a:r>
            <a:r>
              <a:rPr lang="en-US" sz="2800" dirty="0" err="1">
                <a:latin typeface="+mj-lt"/>
              </a:rPr>
              <a:t>fd</a:t>
            </a:r>
            <a:r>
              <a:rPr lang="en-US" sz="2800" dirty="0">
                <a:latin typeface="+mj-lt"/>
              </a:rPr>
              <a:t>) is returned. Then file  can be read/written</a:t>
            </a:r>
          </a:p>
          <a:p>
            <a:pPr marL="515938" lvl="1" indent="-339725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+mj-lt"/>
              </a:rPr>
              <a:t>nbytes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is number of bytes in file</a:t>
            </a:r>
          </a:p>
          <a:p>
            <a:pPr marL="515938" lvl="1" indent="-339725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buffer </a:t>
            </a:r>
            <a:r>
              <a:rPr lang="en-US" sz="2800" dirty="0">
                <a:latin typeface="+mj-lt"/>
              </a:rPr>
              <a:t>is where read deposits the </a:t>
            </a:r>
            <a:r>
              <a:rPr lang="en-US" sz="2800" dirty="0" smtClean="0">
                <a:latin typeface="+mj-lt"/>
              </a:rPr>
              <a:t>bytes</a:t>
            </a:r>
          </a:p>
          <a:p>
            <a:pPr marL="176213" lvl="1" algn="l" eaLnBrk="0" hangingPunct="0">
              <a:spcBef>
                <a:spcPct val="20000"/>
              </a:spcBef>
            </a:pPr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   (call be reference)</a:t>
            </a:r>
            <a:endParaRPr lang="en-US" sz="2800" dirty="0">
              <a:latin typeface="+mj-lt"/>
            </a:endParaRP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000" dirty="0">
                <a:latin typeface="Arial" charset="0"/>
              </a:rPr>
              <a:t>	</a:t>
            </a: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000" dirty="0">
              <a:latin typeface="Arial" charset="0"/>
            </a:endParaRP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000" dirty="0">
              <a:latin typeface="Arial" charset="0"/>
            </a:endParaRPr>
          </a:p>
        </p:txBody>
      </p:sp>
      <p:sp>
        <p:nvSpPr>
          <p:cNvPr id="99331" name="Rectangle 1027"/>
          <p:cNvSpPr>
            <a:spLocks noChangeArrowheads="1"/>
          </p:cNvSpPr>
          <p:nvPr/>
        </p:nvSpPr>
        <p:spPr bwMode="auto">
          <a:xfrm>
            <a:off x="228600" y="76200"/>
            <a:ext cx="8382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UNIX </a:t>
            </a:r>
            <a:r>
              <a:rPr lang="en-US" sz="3200" dirty="0">
                <a:solidFill>
                  <a:srgbClr val="FF0000"/>
                </a:solidFill>
                <a:latin typeface="+mj-lt"/>
              </a:rPr>
              <a:t>Read System Call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38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838200" y="5691188"/>
            <a:ext cx="659765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read (</a:t>
            </a:r>
            <a:r>
              <a:rPr lang="en-US" sz="2400" dirty="0" err="1" smtClean="0">
                <a:latin typeface="Arial" charset="0"/>
              </a:rPr>
              <a:t>fd</a:t>
            </a:r>
            <a:r>
              <a:rPr lang="en-US" sz="2400" dirty="0">
                <a:latin typeface="Arial" charset="0"/>
              </a:rPr>
              <a:t>, buffer, </a:t>
            </a:r>
            <a:r>
              <a:rPr lang="en-US" sz="2400" dirty="0" err="1">
                <a:latin typeface="Arial" charset="0"/>
              </a:rPr>
              <a:t>nbytes</a:t>
            </a:r>
            <a:r>
              <a:rPr lang="en-US" sz="2400" dirty="0">
                <a:latin typeface="Arial" charset="0"/>
              </a:rPr>
              <a:t>).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0"/>
            <a:ext cx="91440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System Calls</a:t>
            </a:r>
          </a:p>
        </p:txBody>
      </p:sp>
      <p:pic>
        <p:nvPicPr>
          <p:cNvPr id="101381" name="Picture 5" descr="D:\b\b4\IBM\01-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7982" y="762000"/>
            <a:ext cx="57277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65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1014413" y="4411663"/>
            <a:ext cx="75723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System Calls for Process Management</a:t>
            </a:r>
          </a:p>
        </p:txBody>
      </p:sp>
      <p:pic>
        <p:nvPicPr>
          <p:cNvPr id="105477" name="Picture 5" descr="D:\b\b4\IBM\01-1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153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309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1026"/>
          <p:cNvSpPr>
            <a:spLocks noChangeArrowheads="1"/>
          </p:cNvSpPr>
          <p:nvPr/>
        </p:nvSpPr>
        <p:spPr bwMode="auto">
          <a:xfrm>
            <a:off x="1047750" y="4413250"/>
            <a:ext cx="78263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 </a:t>
            </a:r>
          </a:p>
        </p:txBody>
      </p:sp>
      <p:sp>
        <p:nvSpPr>
          <p:cNvPr id="117764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System Calls for File Management </a:t>
            </a:r>
          </a:p>
        </p:txBody>
      </p:sp>
      <p:graphicFrame>
        <p:nvGraphicFramePr>
          <p:cNvPr id="1177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0530532"/>
              </p:ext>
            </p:extLst>
          </p:nvPr>
        </p:nvGraphicFramePr>
        <p:xfrm>
          <a:off x="457199" y="1371600"/>
          <a:ext cx="8416925" cy="3460750"/>
        </p:xfrm>
        <a:graphic>
          <a:graphicData uri="http://schemas.openxmlformats.org/presentationml/2006/ole">
            <p:oleObj spid="_x0000_s2067" name="Image" r:id="rId4" imgW="19202400" imgH="6400800" progId="">
              <p:embed/>
            </p:oleObj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03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272845" y="1143000"/>
            <a:ext cx="88392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System </a:t>
            </a:r>
            <a:r>
              <a:rPr lang="en-US" sz="2800" dirty="0"/>
              <a:t>keeps track of it</a:t>
            </a:r>
          </a:p>
          <a:p>
            <a:pPr marL="914400" lvl="1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Regular, special</a:t>
            </a:r>
          </a:p>
          <a:p>
            <a:pPr marL="914400" lvl="1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Date of creation</a:t>
            </a:r>
          </a:p>
          <a:p>
            <a:pPr marL="914400" lvl="1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Size</a:t>
            </a:r>
          </a:p>
          <a:p>
            <a:pPr marL="914400" lvl="1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Access status of file via stat command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File mode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71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2"/>
          <p:cNvSpPr>
            <a:spLocks noChangeArrowheads="1"/>
          </p:cNvSpPr>
          <p:nvPr/>
        </p:nvSpPr>
        <p:spPr bwMode="auto">
          <a:xfrm>
            <a:off x="665163" y="4460875"/>
            <a:ext cx="785336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 </a:t>
            </a:r>
          </a:p>
        </p:txBody>
      </p:sp>
      <p:sp>
        <p:nvSpPr>
          <p:cNvPr id="121860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System Calls for Directory and File Management </a:t>
            </a:r>
          </a:p>
        </p:txBody>
      </p:sp>
      <p:graphicFrame>
        <p:nvGraphicFramePr>
          <p:cNvPr id="1218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8627590"/>
              </p:ext>
            </p:extLst>
          </p:nvPr>
        </p:nvGraphicFramePr>
        <p:xfrm>
          <a:off x="278113" y="1295400"/>
          <a:ext cx="8627461" cy="3429000"/>
        </p:xfrm>
        <a:graphic>
          <a:graphicData uri="http://schemas.openxmlformats.org/presentationml/2006/ole">
            <p:oleObj spid="_x0000_s3091" name="Image" r:id="rId4" imgW="19202400" imgH="5486400" progId="">
              <p:embed/>
            </p:oleObj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562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405579" y="3581400"/>
            <a:ext cx="8332839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In Unix, each file is identified by an i-number 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i-number indexes into i-node table</a:t>
            </a:r>
          </a:p>
          <a:p>
            <a:pPr marL="1066800" lvl="1" indent="-6096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dirty="0">
                <a:latin typeface="Arial" charset="0"/>
              </a:rPr>
              <a:t>Link creates a new directory entry with same i-number</a:t>
            </a:r>
          </a:p>
          <a:p>
            <a:pPr marL="1066800" lvl="1" indent="-609600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400" dirty="0">
                <a:latin typeface="Arial" charset="0"/>
              </a:rPr>
              <a:t>Has a new name (note instead of memo)  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Linking</a:t>
            </a:r>
          </a:p>
        </p:txBody>
      </p:sp>
      <p:pic>
        <p:nvPicPr>
          <p:cNvPr id="123909" name="Picture 7" descr="D:\b\b4\IBM\01-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43000"/>
            <a:ext cx="76962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52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381000" y="990600"/>
            <a:ext cx="83820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03225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latin typeface="Arial" charset="0"/>
              </a:rPr>
              <a:t>mount</a:t>
            </a:r>
            <a:r>
              <a:rPr lang="en-US" sz="2800" dirty="0">
                <a:latin typeface="Arial" charset="0"/>
              </a:rPr>
              <a:t>(“/</a:t>
            </a:r>
            <a:r>
              <a:rPr lang="en-US" sz="2800" dirty="0" err="1">
                <a:latin typeface="Arial" charset="0"/>
              </a:rPr>
              <a:t>dev</a:t>
            </a:r>
            <a:r>
              <a:rPr lang="en-US" sz="2800" dirty="0">
                <a:latin typeface="Arial" charset="0"/>
              </a:rPr>
              <a:t>/fd0”, “/</a:t>
            </a:r>
            <a:r>
              <a:rPr lang="en-US" sz="2800" dirty="0" err="1">
                <a:latin typeface="Arial" charset="0"/>
              </a:rPr>
              <a:t>mnt</a:t>
            </a:r>
            <a:r>
              <a:rPr lang="en-US" sz="2800" dirty="0">
                <a:latin typeface="Arial" charset="0"/>
              </a:rPr>
              <a:t>”, 0) is system call</a:t>
            </a:r>
          </a:p>
          <a:p>
            <a:pPr marL="403225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File comes from drive 0 and is mounted on binary file /</a:t>
            </a:r>
            <a:r>
              <a:rPr lang="en-US" sz="2800" dirty="0" err="1">
                <a:latin typeface="Arial" charset="0"/>
              </a:rPr>
              <a:t>mnt</a:t>
            </a:r>
            <a:r>
              <a:rPr lang="en-US" sz="2800" dirty="0">
                <a:latin typeface="Arial" charset="0"/>
              </a:rPr>
              <a:t>.</a:t>
            </a:r>
          </a:p>
          <a:p>
            <a:pPr marL="403225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Third parameter tells if it is read or read-write</a:t>
            </a:r>
          </a:p>
          <a:p>
            <a:pPr marL="403225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Result is that file on drive zero can be accessed from a directory</a:t>
            </a:r>
          </a:p>
          <a:p>
            <a:pPr marL="403225" indent="-37306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Saw this example before with CD-same mechanism for memory sticks and portions of hard drives</a:t>
            </a: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Mount System Call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4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1026"/>
          <p:cNvSpPr>
            <a:spLocks noChangeArrowheads="1"/>
          </p:cNvSpPr>
          <p:nvPr/>
        </p:nvSpPr>
        <p:spPr bwMode="auto">
          <a:xfrm>
            <a:off x="596900" y="4425950"/>
            <a:ext cx="828516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28004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Other System Calls</a:t>
            </a:r>
          </a:p>
        </p:txBody>
      </p:sp>
      <p:graphicFrame>
        <p:nvGraphicFramePr>
          <p:cNvPr id="1280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98944320"/>
              </p:ext>
            </p:extLst>
          </p:nvPr>
        </p:nvGraphicFramePr>
        <p:xfrm>
          <a:off x="317500" y="1143000"/>
          <a:ext cx="8674100" cy="3282950"/>
        </p:xfrm>
        <a:graphic>
          <a:graphicData uri="http://schemas.openxmlformats.org/presentationml/2006/ole">
            <p:oleObj spid="_x0000_s4115" name="Image" r:id="rId4" imgW="19202400" imgH="3657600" progId="">
              <p:embed/>
            </p:oleObj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104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026"/>
          <p:cNvSpPr>
            <a:spLocks noChangeArrowheads="1"/>
          </p:cNvSpPr>
          <p:nvPr/>
        </p:nvSpPr>
        <p:spPr bwMode="auto">
          <a:xfrm>
            <a:off x="0" y="5751871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The </a:t>
            </a:r>
            <a:r>
              <a:rPr lang="en-US" sz="2400" dirty="0">
                <a:latin typeface="Arial" charset="0"/>
              </a:rPr>
              <a:t>Win32 API calls that roughly correspond </a:t>
            </a:r>
            <a:r>
              <a:rPr lang="en-US" sz="2400" dirty="0" smtClean="0">
                <a:latin typeface="Arial" charset="0"/>
              </a:rPr>
              <a:t>to </a:t>
            </a:r>
            <a:r>
              <a:rPr lang="en-US" sz="2400" dirty="0">
                <a:latin typeface="Arial" charset="0"/>
              </a:rPr>
              <a:t>the UNIX calls</a:t>
            </a:r>
          </a:p>
        </p:txBody>
      </p:sp>
      <p:sp>
        <p:nvSpPr>
          <p:cNvPr id="130051" name="Rectangle 102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Arial" charset="0"/>
              </a:rPr>
              <a:t>Windows Win32 API</a:t>
            </a:r>
          </a:p>
        </p:txBody>
      </p:sp>
      <p:pic>
        <p:nvPicPr>
          <p:cNvPr id="130053" name="Picture 1030" descr="D:\b\b4\IBM\01-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6019800" cy="491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71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1066800"/>
            <a:ext cx="8593931" cy="347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Monolithic </a:t>
            </a:r>
            <a:r>
              <a:rPr lang="en-US" sz="2800" dirty="0" smtClean="0"/>
              <a:t>Systems</a:t>
            </a:r>
            <a:endParaRPr lang="en-US" sz="2800" dirty="0"/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Layered </a:t>
            </a:r>
            <a:r>
              <a:rPr lang="en-US" sz="2800" dirty="0" smtClean="0"/>
              <a:t>System</a:t>
            </a:r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Microkernel</a:t>
            </a:r>
            <a:endParaRPr lang="en-US" sz="2800" dirty="0"/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Client Server Model</a:t>
            </a:r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Virtual </a:t>
            </a:r>
            <a:r>
              <a:rPr lang="en-US" sz="2800" dirty="0" smtClean="0"/>
              <a:t>Machines</a:t>
            </a:r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/>
              <a:t>Exokernel</a:t>
            </a:r>
            <a:endParaRPr lang="en-US" sz="2800" dirty="0"/>
          </a:p>
          <a:p>
            <a:pPr eaLnBrk="0" hangingPunct="0">
              <a:spcBef>
                <a:spcPct val="20000"/>
              </a:spcBef>
            </a:pPr>
            <a:endParaRPr lang="en-US" sz="2800" dirty="0"/>
          </a:p>
          <a:p>
            <a:pPr marL="609600" indent="-609600" algn="l" eaLnBrk="0" hangingPunct="0">
              <a:spcBef>
                <a:spcPct val="20000"/>
              </a:spcBef>
            </a:pPr>
            <a:endParaRPr lang="en-US" sz="2800" dirty="0" smtClean="0">
              <a:latin typeface="Arial" charset="0"/>
            </a:endParaRPr>
          </a:p>
          <a:p>
            <a:r>
              <a:rPr lang="en-US" sz="2800" dirty="0"/>
              <a:t> 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Operating Systems Structure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1291</Words>
  <Application>Microsoft Office PowerPoint</Application>
  <PresentationFormat>On-screen Show (4:3)</PresentationFormat>
  <Paragraphs>207</Paragraphs>
  <Slides>24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49</cp:revision>
  <dcterms:created xsi:type="dcterms:W3CDTF">2013-04-13T15:04:21Z</dcterms:created>
  <dcterms:modified xsi:type="dcterms:W3CDTF">2013-04-27T12:59:54Z</dcterms:modified>
</cp:coreProperties>
</file>