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517" r:id="rId2"/>
    <p:sldId id="518" r:id="rId3"/>
    <p:sldId id="593" r:id="rId4"/>
    <p:sldId id="594" r:id="rId5"/>
    <p:sldId id="595" r:id="rId6"/>
    <p:sldId id="596" r:id="rId7"/>
    <p:sldId id="597" r:id="rId8"/>
    <p:sldId id="598" r:id="rId9"/>
    <p:sldId id="599" r:id="rId10"/>
    <p:sldId id="628" r:id="rId11"/>
    <p:sldId id="600" r:id="rId12"/>
    <p:sldId id="601" r:id="rId13"/>
    <p:sldId id="602" r:id="rId14"/>
    <p:sldId id="603" r:id="rId15"/>
    <p:sldId id="604" r:id="rId16"/>
    <p:sldId id="605" r:id="rId17"/>
    <p:sldId id="606" r:id="rId18"/>
    <p:sldId id="607" r:id="rId19"/>
    <p:sldId id="608" r:id="rId20"/>
    <p:sldId id="609" r:id="rId21"/>
    <p:sldId id="629" r:id="rId22"/>
    <p:sldId id="610" r:id="rId23"/>
    <p:sldId id="611" r:id="rId24"/>
    <p:sldId id="630" r:id="rId25"/>
    <p:sldId id="612" r:id="rId26"/>
    <p:sldId id="613" r:id="rId27"/>
    <p:sldId id="614" r:id="rId28"/>
    <p:sldId id="615" r:id="rId29"/>
    <p:sldId id="616" r:id="rId30"/>
    <p:sldId id="617" r:id="rId31"/>
    <p:sldId id="618" r:id="rId32"/>
    <p:sldId id="619" r:id="rId33"/>
    <p:sldId id="631" r:id="rId34"/>
    <p:sldId id="620" r:id="rId35"/>
    <p:sldId id="621" r:id="rId36"/>
    <p:sldId id="632" r:id="rId37"/>
    <p:sldId id="622" r:id="rId38"/>
    <p:sldId id="623" r:id="rId39"/>
    <p:sldId id="633" r:id="rId40"/>
    <p:sldId id="624" r:id="rId41"/>
    <p:sldId id="625" r:id="rId42"/>
    <p:sldId id="62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EEA"/>
    <a:srgbClr val="00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34"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580992-04FD-4E46-BAEC-98DE5E654300}" type="datetimeFigureOut">
              <a:rPr lang="en-US" smtClean="0"/>
              <a:pPr/>
              <a:t>7/6/2013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226552-049B-4BC6-8DA9-C972F7D73645}" type="slidenum">
              <a:rPr lang="en-US" smtClean="0"/>
              <a:pPr/>
              <a:t>‹#›</a:t>
            </a:fld>
            <a:endParaRPr lang="en-US"/>
          </a:p>
        </p:txBody>
      </p:sp>
    </p:spTree>
    <p:extLst>
      <p:ext uri="{BB962C8B-B14F-4D97-AF65-F5344CB8AC3E}">
        <p14:creationId xmlns:p14="http://schemas.microsoft.com/office/powerpoint/2010/main" xmlns="" val="344431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b"/>
          <a:lstStyle/>
          <a:p>
            <a:pPr algn="r"/>
            <a:fld id="{72F4664C-E71E-4DDD-A996-6817D6BD952D}" type="slidenum">
              <a:rPr lang="en-US" sz="1200">
                <a:latin typeface="Arial" charset="0"/>
              </a:rPr>
              <a:pPr algn="r"/>
              <a:t>1</a:t>
            </a:fld>
            <a:endParaRPr lang="en-US" sz="1200">
              <a:latin typeface="Arial" charset="0"/>
            </a:endParaRPr>
          </a:p>
        </p:txBody>
      </p:sp>
      <p:sp>
        <p:nvSpPr>
          <p:cNvPr id="16387" name="Rectangle 1027"/>
          <p:cNvSpPr>
            <a:spLocks noGrp="1" noRot="1" noChangeAspect="1" noChangeArrowheads="1" noTextEdit="1"/>
          </p:cNvSpPr>
          <p:nvPr>
            <p:ph type="sldImg"/>
          </p:nvPr>
        </p:nvSpPr>
        <p:spPr>
          <a:ln cap="flat"/>
        </p:spPr>
      </p:sp>
      <p:sp>
        <p:nvSpPr>
          <p:cNvPr id="16388" name="Rectangle 1028"/>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latin typeface="Arial" charset="0"/>
              <a:ea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B25D5D90-EFD6-42CB-BAAE-BE86114D79B3}" type="slidenum">
              <a:rPr lang="en-US" sz="800"/>
              <a:pPr/>
              <a:t>3</a:t>
            </a:fld>
            <a:endParaRPr lang="en-US" sz="8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5" tIns="45718" rIns="91435" bIns="45718"/>
          <a:lstStyle/>
          <a:p>
            <a:pPr>
              <a:buFontTx/>
              <a:buNone/>
            </a:pPr>
            <a:r>
              <a:rPr lang="en-US" b="1" smtClean="0"/>
              <a:t>Chapter 12 Objectives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E6CFCEE6-6FA9-4C4F-8124-40C4C8E3ABA2}" type="slidenum">
              <a:rPr lang="en-US" sz="800"/>
              <a:pPr/>
              <a:t>4</a:t>
            </a:fld>
            <a:endParaRPr lang="en-US" sz="8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12.0 Chapter Introduction</a:t>
            </a:r>
          </a:p>
          <a:p>
            <a:pPr>
              <a:buFontTx/>
              <a:buNone/>
            </a:pPr>
            <a:endParaRPr lang="en-US" b="1" smtClean="0"/>
          </a:p>
          <a:p>
            <a:r>
              <a:rPr lang="en-US" smtClean="0"/>
              <a:t>The installation, configuration, and optimization of operating systems are examined in greater detail in this chapter.</a:t>
            </a:r>
          </a:p>
          <a:p>
            <a:r>
              <a:rPr lang="en-US" smtClean="0"/>
              <a:t>A technician must consider the current computer system when selecting an operating system. A technician must be able to compare and contrast operating systems to find the best one based on their customer's needs.</a:t>
            </a:r>
          </a:p>
          <a:p>
            <a:r>
              <a:rPr lang="en-US" smtClean="0"/>
              <a:t>Each operating systes offers many of the same features with a similar interface. However, some functions necessary for specific customer needs may not be available in all of them. </a:t>
            </a:r>
          </a:p>
          <a:p>
            <a:endParaRPr lang="en-US" smtClean="0"/>
          </a:p>
          <a:p>
            <a:pPr>
              <a:buFontTx/>
              <a:buNone/>
            </a:pPr>
            <a:r>
              <a:rPr lang="en-US" smtClean="0"/>
              <a:t>After completing this chapter, students will meet these objectives:</a:t>
            </a:r>
          </a:p>
          <a:p>
            <a:r>
              <a:rPr lang="en-US" smtClean="0"/>
              <a:t>Select the appropriate operating system based on customer needs </a:t>
            </a:r>
          </a:p>
          <a:p>
            <a:r>
              <a:rPr lang="en-US" smtClean="0"/>
              <a:t>Install, configure, and optimize an operating system </a:t>
            </a:r>
          </a:p>
          <a:p>
            <a:r>
              <a:rPr lang="en-US" smtClean="0"/>
              <a:t>Describe how to upgrade operating systems </a:t>
            </a:r>
          </a:p>
          <a:p>
            <a:r>
              <a:rPr lang="en-US" smtClean="0"/>
              <a:t>Describe preventive maintenance procedures for operating systems </a:t>
            </a:r>
          </a:p>
          <a:p>
            <a:r>
              <a:rPr lang="en-US" smtClean="0"/>
              <a:t>Troubleshoot operating systems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20BC2AC6-C452-4D54-9C3D-4CFAAE854657}" type="slidenum">
              <a:rPr lang="en-US" sz="800"/>
              <a:pPr/>
              <a:t>5</a:t>
            </a:fld>
            <a:endParaRPr lang="en-US" sz="8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12.1 Select the appropriate operating system based on customer needs</a:t>
            </a:r>
          </a:p>
          <a:p>
            <a:pPr>
              <a:buFontTx/>
              <a:buNone/>
            </a:pPr>
            <a:endParaRPr lang="en-US" b="1" smtClean="0"/>
          </a:p>
          <a:p>
            <a:r>
              <a:rPr lang="en-US" smtClean="0"/>
              <a:t>When selecting an operating system for a customer, you should select hardware that meets or exceeds the minimum requirements for equipment called for by the operating system. In this chapter, Windows XP Professional is used to describe the functions of an operating system. </a:t>
            </a:r>
          </a:p>
          <a:p>
            <a:pPr>
              <a:buFontTx/>
              <a:buNone/>
            </a:pPr>
            <a:endParaRPr lang="en-US" smtClean="0"/>
          </a:p>
          <a:p>
            <a:pPr>
              <a:buFontTx/>
              <a:buNone/>
            </a:pPr>
            <a:r>
              <a:rPr lang="en-US" b="1" smtClean="0"/>
              <a:t>12.1.1  Describe operating systems </a:t>
            </a:r>
          </a:p>
          <a:p>
            <a:pPr>
              <a:buFontTx/>
              <a:buNone/>
            </a:pPr>
            <a:endParaRPr lang="en-US" b="1" smtClean="0"/>
          </a:p>
          <a:p>
            <a:r>
              <a:rPr lang="en-US" smtClean="0"/>
              <a:t>An operating system is the interface between the user and the computer. Without an operating system, the user would not be able to interact with the hardware or software on the computer. An operating system provides the following operational and organizational capabilities: </a:t>
            </a:r>
          </a:p>
          <a:p>
            <a:pPr lvl="1">
              <a:buFont typeface="Courier New" pitchFamily="49" charset="0"/>
              <a:buChar char="o"/>
            </a:pPr>
            <a:r>
              <a:rPr lang="en-US" smtClean="0"/>
              <a:t>Provides a bridge between the hardware and applications </a:t>
            </a:r>
          </a:p>
          <a:p>
            <a:pPr lvl="1">
              <a:buFont typeface="Courier New" pitchFamily="49" charset="0"/>
              <a:buChar char="o"/>
            </a:pPr>
            <a:r>
              <a:rPr lang="en-US" smtClean="0"/>
              <a:t>Creates a file system to store data </a:t>
            </a:r>
          </a:p>
          <a:p>
            <a:pPr lvl="1">
              <a:buFont typeface="Courier New" pitchFamily="49" charset="0"/>
              <a:buChar char="o"/>
            </a:pPr>
            <a:r>
              <a:rPr lang="en-US" smtClean="0"/>
              <a:t>Manages applications </a:t>
            </a:r>
          </a:p>
          <a:p>
            <a:pPr lvl="1">
              <a:buFont typeface="Courier New" pitchFamily="49" charset="0"/>
              <a:buChar char="o"/>
            </a:pPr>
            <a:r>
              <a:rPr lang="en-US" smtClean="0"/>
              <a:t>Interprets user commands </a:t>
            </a:r>
          </a:p>
          <a:p>
            <a:r>
              <a:rPr lang="en-US" smtClean="0"/>
              <a:t>Operating systems have minimum requirements for hardware.</a:t>
            </a:r>
            <a:endParaRPr lang="en-US" b="1"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FB0C1DE1-D1C2-4F62-9638-A5918D155901}" type="slidenum">
              <a:rPr lang="en-US" sz="800"/>
              <a:pPr/>
              <a:t>6</a:t>
            </a:fld>
            <a:endParaRPr lang="en-US" sz="8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12.1.2  Describe network operating systems </a:t>
            </a:r>
          </a:p>
          <a:p>
            <a:pPr>
              <a:buFontTx/>
              <a:buNone/>
            </a:pPr>
            <a:endParaRPr lang="en-US" b="1" smtClean="0"/>
          </a:p>
          <a:p>
            <a:r>
              <a:rPr lang="en-US" smtClean="0"/>
              <a:t>A</a:t>
            </a:r>
            <a:r>
              <a:rPr lang="en-US" b="1" smtClean="0"/>
              <a:t> network operating system (NOS)</a:t>
            </a:r>
            <a:r>
              <a:rPr lang="en-US" smtClean="0"/>
              <a:t> is an operating system that contains additional features to increase functionality and manageability in a networked environment. </a:t>
            </a:r>
            <a:endParaRPr lang="en-US" altLang="ja-JP" smtClean="0"/>
          </a:p>
          <a:p>
            <a:pPr>
              <a:buFontTx/>
              <a:buNone/>
            </a:pPr>
            <a:endParaRPr lang="en-US" smtClean="0"/>
          </a:p>
          <a:p>
            <a:r>
              <a:rPr lang="en-US" smtClean="0"/>
              <a:t>The NOS is designed to provide network resources to clients: </a:t>
            </a:r>
          </a:p>
          <a:p>
            <a:pPr lvl="1">
              <a:buFont typeface="Courier New" pitchFamily="49" charset="0"/>
              <a:buChar char="o"/>
            </a:pPr>
            <a:r>
              <a:rPr lang="en-US" smtClean="0"/>
              <a:t>Server applications, such as shared databases </a:t>
            </a:r>
          </a:p>
          <a:p>
            <a:pPr lvl="1">
              <a:buFont typeface="Courier New" pitchFamily="49" charset="0"/>
              <a:buChar char="o"/>
            </a:pPr>
            <a:r>
              <a:rPr lang="en-US" smtClean="0"/>
              <a:t>Centralized data storage </a:t>
            </a:r>
          </a:p>
          <a:p>
            <a:pPr lvl="1">
              <a:buFont typeface="Courier New" pitchFamily="49" charset="0"/>
              <a:buChar char="o"/>
            </a:pPr>
            <a:r>
              <a:rPr lang="en-US" smtClean="0"/>
              <a:t>Directory services that provide a centralized repository of user accounts and resources on the network, such as LDAP or Active Directory </a:t>
            </a:r>
          </a:p>
          <a:p>
            <a:pPr lvl="1">
              <a:buFont typeface="Courier New" pitchFamily="49" charset="0"/>
              <a:buChar char="o"/>
            </a:pPr>
            <a:r>
              <a:rPr lang="en-US" smtClean="0"/>
              <a:t>Network print queue </a:t>
            </a:r>
          </a:p>
          <a:p>
            <a:pPr lvl="1">
              <a:buFont typeface="Courier New" pitchFamily="49" charset="0"/>
              <a:buChar char="o"/>
            </a:pPr>
            <a:r>
              <a:rPr lang="en-US" smtClean="0"/>
              <a:t>Network access and security </a:t>
            </a:r>
          </a:p>
          <a:p>
            <a:pPr lvl="1">
              <a:buFont typeface="Courier New" pitchFamily="49" charset="0"/>
              <a:buChar char="o"/>
            </a:pPr>
            <a:r>
              <a:rPr lang="en-US" smtClean="0"/>
              <a:t>Redundant storage systems, such as RAID and backups </a:t>
            </a:r>
          </a:p>
          <a:p>
            <a:pPr>
              <a:buFontTx/>
              <a:buNone/>
            </a:pPr>
            <a:endParaRPr lang="en-US" smtClean="0"/>
          </a:p>
          <a:p>
            <a:r>
              <a:rPr lang="en-US" smtClean="0"/>
              <a:t>Network operating systems provide several protocols designed to perform network functions. These protocols are controlled by code on the network servers. Protocols used by network operating systems provide services such as web browsing, file transfer, e-mail, name resolution, and automatic IP addressing.</a:t>
            </a:r>
          </a:p>
          <a:p>
            <a:pPr lvl="1">
              <a:buFont typeface="Courier New" pitchFamily="49" charset="0"/>
              <a:buChar char="o"/>
            </a:pPr>
            <a:r>
              <a:rPr lang="en-US" smtClean="0"/>
              <a:t>Hypertext Transport Protocol (</a:t>
            </a:r>
            <a:r>
              <a:rPr lang="en-US" b="1" smtClean="0"/>
              <a:t>HTTP</a:t>
            </a:r>
            <a:r>
              <a:rPr lang="en-US" smtClean="0"/>
              <a:t>) defines how files are exchanged on the web</a:t>
            </a:r>
          </a:p>
          <a:p>
            <a:pPr lvl="1">
              <a:buFont typeface="Courier New" pitchFamily="49" charset="0"/>
              <a:buChar char="o"/>
            </a:pPr>
            <a:r>
              <a:rPr lang="en-US" smtClean="0"/>
              <a:t>File Transfer Protocol (</a:t>
            </a:r>
            <a:r>
              <a:rPr lang="en-US" b="1" smtClean="0"/>
              <a:t>FTP</a:t>
            </a:r>
            <a:r>
              <a:rPr lang="en-US" smtClean="0"/>
              <a:t>) provides services for file transfer and manipulation</a:t>
            </a:r>
          </a:p>
          <a:p>
            <a:pPr lvl="1">
              <a:buFont typeface="Courier New" pitchFamily="49" charset="0"/>
              <a:buChar char="o"/>
            </a:pPr>
            <a:r>
              <a:rPr lang="en-US" smtClean="0"/>
              <a:t>Post Office Protocol (</a:t>
            </a:r>
            <a:r>
              <a:rPr lang="en-US" b="1" smtClean="0"/>
              <a:t>POP</a:t>
            </a:r>
            <a:r>
              <a:rPr lang="en-US" smtClean="0"/>
              <a:t>) retrieves e-mail messages from an e-mail server</a:t>
            </a:r>
          </a:p>
          <a:p>
            <a:pPr lvl="1">
              <a:buFont typeface="Courier New" pitchFamily="49" charset="0"/>
              <a:buChar char="o"/>
            </a:pPr>
            <a:r>
              <a:rPr lang="en-US" smtClean="0"/>
              <a:t>Domain Name Services (</a:t>
            </a:r>
            <a:r>
              <a:rPr lang="en-US" b="1" smtClean="0"/>
              <a:t>DNS</a:t>
            </a:r>
            <a:r>
              <a:rPr lang="en-US" smtClean="0"/>
              <a:t>) resolves URLs for websites with their IP addresses</a:t>
            </a:r>
          </a:p>
          <a:p>
            <a:pPr lvl="1">
              <a:buFont typeface="Courier New" pitchFamily="49" charset="0"/>
              <a:buChar char="o"/>
            </a:pPr>
            <a:r>
              <a:rPr lang="en-US" smtClean="0"/>
              <a:t>Dynamic Host Control Protocol (</a:t>
            </a:r>
            <a:r>
              <a:rPr lang="en-US" b="1" smtClean="0"/>
              <a:t>DHCP</a:t>
            </a:r>
            <a:r>
              <a:rPr lang="en-US" smtClean="0"/>
              <a:t>) automates assignment of IP addresses</a:t>
            </a:r>
          </a:p>
          <a:p>
            <a:pPr>
              <a:buFontTx/>
              <a:buNone/>
            </a:pPr>
            <a:endParaRPr lang="en-US" smtClean="0"/>
          </a:p>
          <a:p>
            <a:r>
              <a:rPr lang="en-US" b="1" smtClean="0"/>
              <a:t>Student Activity:</a:t>
            </a:r>
            <a:r>
              <a:rPr lang="en-US" smtClean="0"/>
              <a:t> The student course content includes a matching activity, 12.1.2 Network Protocols. To complete this activity, students will match the network protocol to its correct description.</a:t>
            </a:r>
          </a:p>
          <a:p>
            <a:pPr>
              <a:buFontTx/>
              <a:buNone/>
            </a:pPr>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B1E3DAF7-959F-465E-9F1B-F93F79581F28}" type="slidenum">
              <a:rPr lang="en-US" sz="800"/>
              <a:pPr/>
              <a:t>7</a:t>
            </a:fld>
            <a:endParaRPr lang="en-US" sz="8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12.1.3 Windows OS directory structures </a:t>
            </a:r>
          </a:p>
          <a:p>
            <a:pPr>
              <a:buFontTx/>
              <a:buNone/>
            </a:pPr>
            <a:endParaRPr lang="en-US" b="1" smtClean="0"/>
          </a:p>
          <a:p>
            <a:r>
              <a:rPr lang="en-US" smtClean="0"/>
              <a:t>There are many different versions of each Windows OS. During installation, the Windows setup program creates directories that have specific purposes. There are directories designed to store the system files, user files, and program files, among others. When files of the same type are saved to a certain location, it is easy for users to find needed data. </a:t>
            </a:r>
          </a:p>
          <a:p>
            <a:pPr>
              <a:buFontTx/>
              <a:buNone/>
            </a:pPr>
            <a:endParaRPr lang="en-US" smtClean="0"/>
          </a:p>
          <a:p>
            <a:pPr>
              <a:buFontTx/>
              <a:buNone/>
            </a:pPr>
            <a:r>
              <a:rPr lang="en-US" b="1" smtClean="0"/>
              <a:t>User File Locations</a:t>
            </a:r>
          </a:p>
          <a:p>
            <a:r>
              <a:rPr lang="en-US" smtClean="0"/>
              <a:t>The My Documents folder contains folders for music, videos, websites, and pictures, among others. Many programs also store specific user data here. All users of a single computer have their own My Documents folder containing each user’s favorites, cookies, and desktop items.</a:t>
            </a:r>
          </a:p>
          <a:p>
            <a:endParaRPr lang="en-US" smtClean="0"/>
          </a:p>
          <a:p>
            <a:pPr>
              <a:buFontTx/>
              <a:buNone/>
            </a:pPr>
            <a:r>
              <a:rPr lang="en-US" b="1" smtClean="0"/>
              <a:t>Fonts</a:t>
            </a:r>
          </a:p>
          <a:p>
            <a:r>
              <a:rPr lang="en-US" smtClean="0"/>
              <a:t>The Fonts folder contains all of the fonts that have been installed in the computer.</a:t>
            </a:r>
          </a:p>
          <a:p>
            <a:endParaRPr lang="en-US" smtClean="0"/>
          </a:p>
          <a:p>
            <a:pPr>
              <a:buFontTx/>
              <a:buNone/>
            </a:pPr>
            <a:r>
              <a:rPr lang="en-US" b="1" smtClean="0"/>
              <a:t>Temporary Files</a:t>
            </a:r>
          </a:p>
          <a:p>
            <a:r>
              <a:rPr lang="en-US" smtClean="0"/>
              <a:t>The Temporary Files folder contains files created by the operating system and programs that are needed for a short period of time. </a:t>
            </a:r>
          </a:p>
          <a:p>
            <a:pPr>
              <a:buFontTx/>
              <a:buNone/>
            </a:pPr>
            <a:endParaRPr lang="en-US" smtClean="0"/>
          </a:p>
          <a:p>
            <a:pPr>
              <a:buFontTx/>
              <a:buNone/>
            </a:pPr>
            <a:r>
              <a:rPr lang="en-US" b="1" smtClean="0"/>
              <a:t>Program Files</a:t>
            </a:r>
          </a:p>
          <a:p>
            <a:r>
              <a:rPr lang="en-US" smtClean="0"/>
              <a:t>The Program Files folder is used by most application installation programs to install software. </a:t>
            </a:r>
          </a:p>
          <a:p>
            <a:pPr>
              <a:buFontTx/>
              <a:buNone/>
            </a:pPr>
            <a:endParaRPr lang="en-US" smtClean="0"/>
          </a:p>
          <a:p>
            <a:pPr>
              <a:buFontTx/>
              <a:buNone/>
            </a:pPr>
            <a:r>
              <a:rPr lang="en-US" b="1" smtClean="0"/>
              <a:t>Offline Files and Folders</a:t>
            </a:r>
          </a:p>
          <a:p>
            <a:r>
              <a:rPr lang="en-US" smtClean="0"/>
              <a:t>With Windows 2000, a new feature to help mobile users be more productive was introduced. Offline Files and Folders allows you to select shared files and folders from the network to be stored on your computer. These files are available after the computer is disconnected from the network</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88F7054F-30E6-43C8-A039-69B230F17798}" type="slidenum">
              <a:rPr lang="en-US" sz="800"/>
              <a:pPr/>
              <a:t>8</a:t>
            </a:fld>
            <a:endParaRPr lang="en-US" sz="80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  Install, configure, and optimize an operating system</a:t>
            </a:r>
          </a:p>
          <a:p>
            <a:pPr>
              <a:buFontTx/>
              <a:buNone/>
            </a:pPr>
            <a:endParaRPr lang="en-US" b="1" smtClean="0"/>
          </a:p>
          <a:p>
            <a:r>
              <a:rPr lang="en-US" smtClean="0"/>
              <a:t>Most operating systems are easy to install. After the computer starts, the Windows XP Professional installation CD displays a wizard to guide you through the installation process with a series of questions. Once the answers to the questions are provided, the installation wizard completes the installation automatically. In this section, students will perform a custom installation of Windows XP Professional. </a:t>
            </a:r>
          </a:p>
          <a:p>
            <a:r>
              <a:rPr lang="en-US" smtClean="0"/>
              <a:t>After completing this section, students will meet these objectives: </a:t>
            </a:r>
          </a:p>
          <a:p>
            <a:pPr lvl="1">
              <a:buFont typeface="Courier New" pitchFamily="49" charset="0"/>
              <a:buChar char="o"/>
            </a:pPr>
            <a:r>
              <a:rPr lang="en-US" smtClean="0"/>
              <a:t>Compare and contrast a default installation and a custom installation </a:t>
            </a:r>
          </a:p>
          <a:p>
            <a:pPr lvl="1">
              <a:buFont typeface="Courier New" pitchFamily="49" charset="0"/>
              <a:buChar char="o"/>
            </a:pPr>
            <a:r>
              <a:rPr lang="en-US" smtClean="0"/>
              <a:t>Install Windows XP Professional using a custom installation </a:t>
            </a:r>
          </a:p>
          <a:p>
            <a:pPr lvl="1">
              <a:buFont typeface="Courier New" pitchFamily="49" charset="0"/>
              <a:buChar char="o"/>
            </a:pPr>
            <a:r>
              <a:rPr lang="en-US" smtClean="0"/>
              <a:t>Create, view, and manage disks, directories, and files </a:t>
            </a:r>
          </a:p>
          <a:p>
            <a:pPr lvl="1">
              <a:buFont typeface="Courier New" pitchFamily="49" charset="0"/>
              <a:buChar char="o"/>
            </a:pPr>
            <a:r>
              <a:rPr lang="en-US" smtClean="0"/>
              <a:t>Identify procedures and utilities used to optimize the performance of operating systems </a:t>
            </a:r>
          </a:p>
          <a:p>
            <a:pPr lvl="1">
              <a:buFont typeface="Courier New" pitchFamily="49" charset="0"/>
              <a:buChar char="o"/>
            </a:pPr>
            <a:r>
              <a:rPr lang="en-US" smtClean="0"/>
              <a:t>Identify procedures and utilities used to optimize the performance of browsers </a:t>
            </a:r>
          </a:p>
          <a:p>
            <a:pPr lvl="1">
              <a:buFont typeface="Courier New" pitchFamily="49" charset="0"/>
              <a:buChar char="o"/>
            </a:pPr>
            <a:r>
              <a:rPr lang="en-US" smtClean="0"/>
              <a:t>Describe installation, use, and configuration of mail software </a:t>
            </a:r>
          </a:p>
          <a:p>
            <a:pPr lvl="1">
              <a:buFont typeface="Courier New" pitchFamily="49" charset="0"/>
              <a:buChar char="o"/>
            </a:pPr>
            <a:r>
              <a:rPr lang="en-US" smtClean="0"/>
              <a:t>Set screen resolution and update video driver </a:t>
            </a:r>
          </a:p>
          <a:p>
            <a:pPr lvl="1">
              <a:buFont typeface="Courier New" pitchFamily="49" charset="0"/>
              <a:buChar char="o"/>
            </a:pPr>
            <a:r>
              <a:rPr lang="en-US" smtClean="0"/>
              <a:t>Describe installation of a second operating system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17722B32-5016-4D85-BFEC-17B7945A7A30}" type="slidenum">
              <a:rPr lang="en-US" sz="800"/>
              <a:pPr/>
              <a:t>9</a:t>
            </a:fld>
            <a:endParaRPr lang="en-US" sz="8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12.2.1 Compare and contrast a default installation and a custom installation</a:t>
            </a:r>
          </a:p>
          <a:p>
            <a:pPr>
              <a:buFontTx/>
              <a:buNone/>
            </a:pPr>
            <a:endParaRPr lang="en-US" b="1" smtClean="0"/>
          </a:p>
          <a:p>
            <a:pPr>
              <a:buFontTx/>
              <a:buNone/>
            </a:pPr>
            <a:r>
              <a:rPr lang="en-US" b="1" smtClean="0"/>
              <a:t>Default installation and custom installation</a:t>
            </a:r>
          </a:p>
          <a:p>
            <a:pPr>
              <a:buFontTx/>
              <a:buNone/>
            </a:pPr>
            <a:endParaRPr lang="en-US" b="1" smtClean="0"/>
          </a:p>
          <a:p>
            <a:r>
              <a:rPr lang="en-US" smtClean="0"/>
              <a:t>The default installation of Windows XP Professional is sufficient for most computers used in a home or small office network. A custom installation of Windows XP Professional is typically used in a larger network. </a:t>
            </a:r>
          </a:p>
          <a:p>
            <a:endParaRPr lang="en-US" smtClean="0"/>
          </a:p>
          <a:p>
            <a:r>
              <a:rPr lang="en-US" smtClean="0"/>
              <a:t>In Windows XP, the </a:t>
            </a:r>
            <a:r>
              <a:rPr lang="en-US" b="1" smtClean="0"/>
              <a:t>custom installation</a:t>
            </a:r>
            <a:r>
              <a:rPr lang="en-US" smtClean="0"/>
              <a:t> is very similar to the default installation. There are only two screens that offer a custom selection during setup. The first screen is to customize the regional settings, and the second screen is to customize the network settings. A technician or a user with technical experience often performs the custom installation. In a custom installation, the wizard prompts the user for detailed performance information to ensure that the operating system is customized to meet the preferences or requirements of the individual user or the network administrator of a company. You can perform a custom Windows XP Professional installation on more than one computer on a network by using an answer file that contains predefined settings and answers to the questions that are asked by the wizard during setup.</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17722B32-5016-4D85-BFEC-17B7945A7A30}" type="slidenum">
              <a:rPr lang="en-US" sz="800"/>
              <a:pPr/>
              <a:t>10</a:t>
            </a:fld>
            <a:endParaRPr lang="en-US" sz="8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12.2.1 Compare and contrast a default installation and a custom installation</a:t>
            </a:r>
          </a:p>
          <a:p>
            <a:pPr>
              <a:buFontTx/>
              <a:buNone/>
            </a:pPr>
            <a:endParaRPr lang="en-US" b="1" smtClean="0"/>
          </a:p>
          <a:p>
            <a:pPr>
              <a:buFontTx/>
              <a:buNone/>
            </a:pPr>
            <a:r>
              <a:rPr lang="en-US" b="1" smtClean="0"/>
              <a:t>Default installation and custom installation</a:t>
            </a:r>
          </a:p>
          <a:p>
            <a:pPr>
              <a:buFontTx/>
              <a:buNone/>
            </a:pPr>
            <a:endParaRPr lang="en-US" b="1" smtClean="0"/>
          </a:p>
          <a:p>
            <a:r>
              <a:rPr lang="en-US" smtClean="0"/>
              <a:t>The default installation of Windows XP Professional is sufficient for most computers used in a home or small office network. A custom installation of Windows XP Professional is typically used in a larger network. </a:t>
            </a:r>
          </a:p>
          <a:p>
            <a:endParaRPr lang="en-US" smtClean="0"/>
          </a:p>
          <a:p>
            <a:r>
              <a:rPr lang="en-US" smtClean="0"/>
              <a:t>In Windows XP, the </a:t>
            </a:r>
            <a:r>
              <a:rPr lang="en-US" b="1" smtClean="0"/>
              <a:t>custom installation</a:t>
            </a:r>
            <a:r>
              <a:rPr lang="en-US" smtClean="0"/>
              <a:t> is very similar to the default installation. There are only two screens that offer a custom selection during setup. The first screen is to customize the regional settings, and the second screen is to customize the network settings. A technician or a user with technical experience often performs the custom installation. In a custom installation, the wizard prompts the user for detailed performance information to ensure that the operating system is customized to meet the preferences or requirements of the individual user or the network administrator of a company. You can perform a custom Windows XP Professional installation on more than one computer on a network by using an answer file that contains predefined settings and answers to the questions that are asked by the wizard during setup.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A6005AF9-7778-4BAC-BB77-4CD68E9F7F2B}" type="slidenum">
              <a:rPr lang="en-US" sz="800"/>
              <a:pPr/>
              <a:t>11</a:t>
            </a:fld>
            <a:endParaRPr lang="en-US" sz="8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4325" indent="-224325"/>
            <a:r>
              <a:rPr lang="en-US" b="1" smtClean="0"/>
              <a:t>12.2.2  Install Windows XP Professional using a custom installation</a:t>
            </a:r>
          </a:p>
          <a:p>
            <a:pPr marL="224325" indent="-224325"/>
            <a:endParaRPr lang="en-US" b="1" smtClean="0"/>
          </a:p>
          <a:p>
            <a:pPr marL="224325" indent="-224325"/>
            <a:r>
              <a:rPr lang="en-US" smtClean="0"/>
              <a:t>The default installation of Windows XP Professional is sufficient for most computers used in a home or small-office environment. A custom installation of Windows XP Professional can save time and will provide a consistent configuration of the operating system across computers on a large network. </a:t>
            </a:r>
          </a:p>
          <a:p>
            <a:pPr marL="224325" indent="-224325"/>
            <a:endParaRPr lang="en-US" b="1" smtClean="0"/>
          </a:p>
          <a:p>
            <a:pPr marL="224325" indent="-224325"/>
            <a:r>
              <a:rPr lang="en-US" b="1" smtClean="0"/>
              <a:t>Unattended Installation in Windows XP</a:t>
            </a:r>
            <a:endParaRPr lang="en-US" smtClean="0"/>
          </a:p>
          <a:p>
            <a:pPr marL="224325" indent="-224325"/>
            <a:r>
              <a:rPr lang="en-US" smtClean="0"/>
              <a:t>The </a:t>
            </a:r>
            <a:r>
              <a:rPr lang="en-US" b="1" smtClean="0"/>
              <a:t>unattended installation</a:t>
            </a:r>
            <a:r>
              <a:rPr lang="en-US" smtClean="0"/>
              <a:t> using an unattend.txt answer file is the easiest custom installation method to perform on a network. An answer file can be created using an application called setupmgr.exe located within the deploy.cab file on the Windows XP Professional CD. Once you have answered all the questions, the unattend.txt file is copied to the distribution shared folder on a server. </a:t>
            </a:r>
          </a:p>
          <a:p>
            <a:pPr marL="224325" indent="-224325"/>
            <a:endParaRPr lang="en-US" smtClean="0"/>
          </a:p>
          <a:p>
            <a:pPr marL="224325" indent="-224325"/>
            <a:r>
              <a:rPr lang="en-US" smtClean="0"/>
              <a:t>When performing </a:t>
            </a:r>
            <a:r>
              <a:rPr lang="en-US" b="1" smtClean="0"/>
              <a:t>image-based installations</a:t>
            </a:r>
            <a:r>
              <a:rPr lang="en-US" smtClean="0"/>
              <a:t>, you should begin by completely configuring one computer to an operational state. Next, run Sysprep to prepare the system for imaging. A third-party drive imaging application prepares an image of the completed computer, which can be burned onto a CD or DVD. This image can then be copied onto computers with compatible HALs to complete the installation of multiple computers. Once the image has been copied, you can boot up the computer, but you may have to configure some settings, such as computer name and domain membership.</a:t>
            </a:r>
          </a:p>
          <a:p>
            <a:pPr marL="224325" indent="-224325"/>
            <a:endParaRPr lang="en-US" smtClean="0"/>
          </a:p>
          <a:p>
            <a:pPr marL="224325" indent="-224325"/>
            <a:r>
              <a:rPr lang="en-US" smtClean="0"/>
              <a:t>You can use </a:t>
            </a:r>
            <a:r>
              <a:rPr lang="en-US" b="1" smtClean="0"/>
              <a:t>Remote Installation</a:t>
            </a:r>
            <a:r>
              <a:rPr lang="en-US" smtClean="0"/>
              <a:t> </a:t>
            </a:r>
            <a:r>
              <a:rPr lang="en-US" b="1" smtClean="0"/>
              <a:t>Services</a:t>
            </a:r>
            <a:r>
              <a:rPr lang="en-US" smtClean="0"/>
              <a:t> (</a:t>
            </a:r>
            <a:r>
              <a:rPr lang="en-US" b="1" smtClean="0"/>
              <a:t>RIS</a:t>
            </a:r>
            <a:r>
              <a:rPr lang="en-US" smtClean="0"/>
              <a:t>) to remotely set up new Microsoft Windows computers by using an RIS network shared folder as the source of the Windows operating system files. You can install operating systems on remote boot-enabled client computers. User computers that are connected to the network can be started by using a Pre-Boot eXecution Environment (PXE)-capable network adapter or remote boot disk. The client then logs on with valid user account credentials. </a:t>
            </a:r>
          </a:p>
          <a:p>
            <a:pPr marL="224325" indent="-224325"/>
            <a:endParaRPr lang="en-US" smtClean="0"/>
          </a:p>
          <a:p>
            <a:pPr marL="224325" indent="-224325"/>
            <a:r>
              <a:rPr lang="en-US" b="1" smtClean="0"/>
              <a:t>Microsoft System Management Server (SMS) </a:t>
            </a:r>
            <a:r>
              <a:rPr lang="en-US" smtClean="0"/>
              <a:t>allows a network administrator to manage large numbers of computers on a network. SMS can be used to manage updates, provide remote control, and perform inventory management</a:t>
            </a:r>
          </a:p>
          <a:p>
            <a:pPr marL="224325" indent="-224325"/>
            <a:endParaRPr lang="en-US" b="1" smtClean="0"/>
          </a:p>
          <a:p>
            <a:pPr marL="224325" indent="-224325"/>
            <a:r>
              <a:rPr lang="en-US" b="1" smtClean="0"/>
              <a:t>Student Activity:</a:t>
            </a:r>
            <a:r>
              <a:rPr lang="en-US" smtClean="0"/>
              <a:t> The student course content includes two labs: </a:t>
            </a:r>
          </a:p>
          <a:p>
            <a:pPr marL="224325" indent="-224325"/>
            <a:r>
              <a:rPr lang="en-US" smtClean="0"/>
              <a:t>12.2.2 Lab: Advanced Installation of Windows XP. To complete this lab, students will install a Windows XP Professional operating system by using an answer file for automation. Customize partition settings and create an administrative user and limited users. </a:t>
            </a:r>
          </a:p>
          <a:p>
            <a:pPr marL="224325" indent="-224325"/>
            <a:r>
              <a:rPr lang="en-US" smtClean="0"/>
              <a:t>12.2.2 Lab: Advanced Installation of Windows Vista. To complete this lab, students will install a Windows Vista Buisness operating system by using an answer file for automation. Customize partition settings and create an administrative user and limited users. </a:t>
            </a:r>
          </a:p>
          <a:p>
            <a:pPr marL="224325" indent="-224325"/>
            <a:endParaRPr lang="en-US" smtClean="0"/>
          </a:p>
          <a:p>
            <a:pPr marL="224325" indent="-224325"/>
            <a:r>
              <a:rPr lang="en-US" b="1" smtClean="0"/>
              <a:t>Note: </a:t>
            </a:r>
            <a:r>
              <a:rPr lang="en-US" smtClean="0"/>
              <a:t>The Windows Vista labs include information covered in the CompTIA A+ certification and IT Essentials course chapter and final exams.  These labs must be completed to prepare for the certification and course chapter and final exams.  If the class does not have access to the Windows Vista operating system and compatible computer equipment, students must complete the labs using the provided screenshots.</a:t>
            </a:r>
          </a:p>
          <a:p>
            <a:pPr marL="224325" indent="-224325"/>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3DE1D979-F039-4907-BD69-0584B683945D}" type="slidenum">
              <a:rPr lang="en-US" sz="800"/>
              <a:pPr/>
              <a:t>12</a:t>
            </a:fld>
            <a:endParaRPr lang="en-US" sz="8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12.2.3 Create, view, and manage disks, directories, and files</a:t>
            </a:r>
          </a:p>
          <a:p>
            <a:pPr>
              <a:buFontTx/>
              <a:buNone/>
            </a:pPr>
            <a:endParaRPr lang="en-US" altLang="ja-JP" b="1" smtClean="0"/>
          </a:p>
          <a:p>
            <a:r>
              <a:rPr lang="en-US" altLang="ja-JP" smtClean="0"/>
              <a:t>Within the operating system, disks and directories are locations where data is stored and organized. The file system used by the operating system determines additional factors that affect storage such as partition size, cluster size, and security features.</a:t>
            </a:r>
          </a:p>
          <a:p>
            <a:pPr>
              <a:buFontTx/>
              <a:buNone/>
            </a:pPr>
            <a:endParaRPr lang="en-US" altLang="ja-JP" smtClean="0"/>
          </a:p>
          <a:p>
            <a:pPr>
              <a:buFontTx/>
              <a:buNone/>
            </a:pPr>
            <a:r>
              <a:rPr lang="en-US" b="1" smtClean="0"/>
              <a:t>Disk Structure</a:t>
            </a:r>
            <a:endParaRPr lang="en-US" smtClean="0"/>
          </a:p>
          <a:p>
            <a:r>
              <a:rPr lang="en-US" smtClean="0"/>
              <a:t>A hard disk is divided into specific areas called partitions. Partitions are formatted so that they can store information. </a:t>
            </a:r>
            <a:r>
              <a:rPr lang="en-US" altLang="ja-JP" smtClean="0"/>
              <a:t>The Disk Management utility displays information and performs services such as partitioning and formatting disks in Windows. </a:t>
            </a:r>
          </a:p>
          <a:p>
            <a:pPr>
              <a:buFontTx/>
              <a:buNone/>
            </a:pPr>
            <a:endParaRPr lang="en-US" altLang="ja-JP" smtClean="0"/>
          </a:p>
          <a:p>
            <a:pPr>
              <a:buFontTx/>
              <a:buNone/>
            </a:pPr>
            <a:r>
              <a:rPr lang="en-US" altLang="ja-JP" b="1" smtClean="0"/>
              <a:t>NOTE:</a:t>
            </a:r>
            <a:r>
              <a:rPr lang="en-US" altLang="ja-JP" smtClean="0"/>
              <a:t> At any given time, you can only designate one partition as the active partition. The operating system uses the active partition to boot up the system. The active partition must be a primary partition.</a:t>
            </a:r>
          </a:p>
          <a:p>
            <a:pPr>
              <a:buFontTx/>
              <a:buNone/>
            </a:pPr>
            <a:endParaRPr lang="en-US" altLang="ja-JP" smtClean="0"/>
          </a:p>
          <a:p>
            <a:r>
              <a:rPr lang="en-US" altLang="ja-JP" smtClean="0"/>
              <a:t>In most cases, the C: drive is the active partition and contains the boot and system files. Some users create additional partitions to organize files or to be able to dual-boot the computer. </a:t>
            </a:r>
          </a:p>
          <a:p>
            <a:endParaRPr lang="en-US" smtClean="0"/>
          </a:p>
          <a:p>
            <a:r>
              <a:rPr lang="en-US" smtClean="0"/>
              <a:t>A Windows computer can have up to  26 physical and logical drives because there are 26 letters in the English alphabet. Drives A and B are reserved for floppy disk drives, and drive C is reserved for the primary, active partition. </a:t>
            </a:r>
          </a:p>
          <a:p>
            <a:endParaRPr lang="en-US" smtClean="0"/>
          </a:p>
          <a:p>
            <a:r>
              <a:rPr lang="en-US" smtClean="0"/>
              <a:t>With the NTFS file system, a drive can be mapped to an empty folder on a volume and is referred to as a mounted drive. Mounted drives are assigned drive paths instead of letters and are displayed as a drive icon in Windows Explorer. Use a mounted drive to configure more than 26 drives on your computer or when you need additional storage space on a volume.</a:t>
            </a:r>
          </a:p>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5C5C6233-FCB4-45DF-B4B3-0831BC7EB14F}" type="slidenum">
              <a:rPr lang="en-US" sz="800"/>
              <a:pPr/>
              <a:t>13</a:t>
            </a:fld>
            <a:endParaRPr lang="en-US" sz="8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12.2.3 Create, view, and manage disks, directories, and files</a:t>
            </a:r>
          </a:p>
          <a:p>
            <a:pPr>
              <a:buFontTx/>
              <a:buNone/>
            </a:pPr>
            <a:endParaRPr lang="en-US" b="1" smtClean="0"/>
          </a:p>
          <a:p>
            <a:r>
              <a:rPr lang="en-US" smtClean="0"/>
              <a:t>The rules of the file system in Windows dictate that there are at least three characters after the last period (.) of a file extension. By default, Windows does not display the file extension, but this practice can cause security problems. Virus writers are able to distribute executable files disguised as a non-executable file. </a:t>
            </a:r>
          </a:p>
          <a:p>
            <a:pPr>
              <a:buFontTx/>
              <a:buNone/>
            </a:pPr>
            <a:endParaRPr lang="en-US" b="1" smtClean="0"/>
          </a:p>
          <a:p>
            <a:pPr>
              <a:buFontTx/>
              <a:buNone/>
            </a:pPr>
            <a:r>
              <a:rPr lang="en-US" b="1" smtClean="0"/>
              <a:t>Student Activity:</a:t>
            </a:r>
            <a:r>
              <a:rPr lang="en-US" smtClean="0"/>
              <a:t> The student course content includes two labs: </a:t>
            </a:r>
          </a:p>
          <a:p>
            <a:pPr>
              <a:buFontTx/>
              <a:buNone/>
            </a:pPr>
            <a:r>
              <a:rPr lang="en-US" smtClean="0"/>
              <a:t>12.2.3 Lab: Create a Partition in Windows XP. To complete this lab, students will create a FAT32 formatted partition on a disk. Convert the partition to NTFS. Identify the differences between the FAT32 format and the NTFS format.</a:t>
            </a:r>
          </a:p>
          <a:p>
            <a:pPr>
              <a:buFontTx/>
              <a:buNone/>
            </a:pPr>
            <a:r>
              <a:rPr lang="en-US" smtClean="0"/>
              <a:t>12.2.3 Lab: Create a Partition in Windows Vista. To complete this lab, students will create a FAT32 formatted partition on a disk. Convert the partition to NTFS. Identify the differences between the FAT32 format and the NTFS format.</a:t>
            </a:r>
          </a:p>
          <a:p>
            <a:pPr>
              <a:buFontTx/>
              <a:buNone/>
            </a:pPr>
            <a:endParaRPr lang="en-US" b="1" smtClean="0"/>
          </a:p>
          <a:p>
            <a:pPr>
              <a:buFontTx/>
              <a:buNone/>
            </a:pPr>
            <a:r>
              <a:rPr lang="en-US" b="1" smtClean="0"/>
              <a:t>Note: </a:t>
            </a:r>
            <a:r>
              <a:rPr lang="en-US" smtClean="0"/>
              <a:t>The Windows Vista labs include information covered in the CompTIA A+ certification and IT Essentials course chapter and final exams.  These labs must be completed to prepare for the certification and course chapter and final exams.  If the class does not have access to the Windows Vista operating system and compatible computer equipment, students must complete the labs using the provided screenshots.</a:t>
            </a:r>
          </a:p>
          <a:p>
            <a:pPr>
              <a:buFontTx/>
              <a:buNone/>
            </a:pPr>
            <a:endParaRPr lang="en-US" b="1"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3A74B2C3-0648-4471-B6E7-83B95E964E4A}" type="slidenum">
              <a:rPr lang="en-US" sz="800"/>
              <a:pPr/>
              <a:t>14</a:t>
            </a:fld>
            <a:endParaRPr lang="en-US" sz="8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12.2.4 Identify procedures and utilities used to optimize the performance of operating systems</a:t>
            </a:r>
          </a:p>
          <a:p>
            <a:pPr>
              <a:buFontTx/>
              <a:buNone/>
            </a:pPr>
            <a:r>
              <a:rPr lang="en-US" b="1" smtClean="0"/>
              <a:t>Optimize the performance of operating systems</a:t>
            </a:r>
          </a:p>
          <a:p>
            <a:pPr>
              <a:buFontTx/>
              <a:buNone/>
            </a:pPr>
            <a:endParaRPr lang="en-US" smtClean="0"/>
          </a:p>
          <a:p>
            <a:r>
              <a:rPr lang="en-US" smtClean="0"/>
              <a:t>The </a:t>
            </a:r>
            <a:r>
              <a:rPr lang="en-US" b="1" smtClean="0"/>
              <a:t>Scan for and attempt recovery of bad sectors</a:t>
            </a:r>
            <a:r>
              <a:rPr lang="en-US" smtClean="0"/>
              <a:t> option will automatically fix file system errors as well as check the disk for bad sectors and recover any data from sectors that are found to be bad. Any data that is recovered is saved to files in the root directory of the disk.</a:t>
            </a:r>
          </a:p>
          <a:p>
            <a:r>
              <a:rPr lang="en-US" smtClean="0"/>
              <a:t>The CLI version of the utility has four options to check a drive for errors:</a:t>
            </a:r>
          </a:p>
          <a:p>
            <a:pPr lvl="1">
              <a:buFont typeface="Courier New" pitchFamily="49" charset="0"/>
              <a:buChar char="o"/>
            </a:pPr>
            <a:r>
              <a:rPr lang="en-US" b="1" smtClean="0"/>
              <a:t>chkdsk</a:t>
            </a:r>
            <a:r>
              <a:rPr lang="en-US" smtClean="0"/>
              <a:t> – Displays a status report of the drive </a:t>
            </a:r>
          </a:p>
          <a:p>
            <a:pPr lvl="1">
              <a:buFont typeface="Courier New" pitchFamily="49" charset="0"/>
              <a:buChar char="o"/>
            </a:pPr>
            <a:r>
              <a:rPr lang="en-US" b="1" smtClean="0"/>
              <a:t>chkdsk /f</a:t>
            </a:r>
            <a:r>
              <a:rPr lang="en-US" smtClean="0"/>
              <a:t> – Fixes errors on the disk </a:t>
            </a:r>
          </a:p>
          <a:p>
            <a:pPr lvl="1">
              <a:buFont typeface="Courier New" pitchFamily="49" charset="0"/>
              <a:buChar char="o"/>
            </a:pPr>
            <a:r>
              <a:rPr lang="en-US" b="1" smtClean="0"/>
              <a:t>chkdsk /r</a:t>
            </a:r>
            <a:r>
              <a:rPr lang="en-US" smtClean="0"/>
              <a:t> – Recovers readable information from bad sectors </a:t>
            </a:r>
          </a:p>
          <a:p>
            <a:pPr lvl="1">
              <a:buFont typeface="Courier New" pitchFamily="49" charset="0"/>
              <a:buChar char="o"/>
            </a:pPr>
            <a:r>
              <a:rPr lang="en-US" b="1" smtClean="0"/>
              <a:t>chkdsk /x</a:t>
            </a:r>
            <a:r>
              <a:rPr lang="en-US" smtClean="0"/>
              <a:t> – Dismounts the volume if necessary </a:t>
            </a:r>
          </a:p>
          <a:p>
            <a:pPr>
              <a:buFontTx/>
              <a:buNone/>
            </a:pPr>
            <a:endParaRPr lang="en-US" smtClean="0"/>
          </a:p>
          <a:p>
            <a:r>
              <a:rPr lang="en-US" smtClean="0"/>
              <a:t>CHKDSK makes multiple passes over the disk, checking for specific criteria:</a:t>
            </a:r>
          </a:p>
          <a:p>
            <a:pPr lvl="1">
              <a:buFont typeface="Courier New" pitchFamily="49" charset="0"/>
              <a:buChar char="o"/>
            </a:pPr>
            <a:r>
              <a:rPr lang="en-US" b="1" smtClean="0"/>
              <a:t>Phase 1: Checking Files</a:t>
            </a:r>
            <a:r>
              <a:rPr lang="en-US" smtClean="0"/>
              <a:t> –</a:t>
            </a:r>
            <a:r>
              <a:rPr lang="en-US" b="1" smtClean="0"/>
              <a:t> </a:t>
            </a:r>
            <a:r>
              <a:rPr lang="en-US" smtClean="0"/>
              <a:t>CHKDSK examines each file record in the Master File Table (MFT) for consistency. By the end of this phase, used and available space on the volume have been identified. </a:t>
            </a:r>
          </a:p>
          <a:p>
            <a:pPr lvl="1">
              <a:buFont typeface="Courier New" pitchFamily="49" charset="0"/>
              <a:buChar char="o"/>
            </a:pPr>
            <a:r>
              <a:rPr lang="en-US" b="1" smtClean="0"/>
              <a:t>Phase 2: Checking Indexes</a:t>
            </a:r>
            <a:r>
              <a:rPr lang="en-US" smtClean="0"/>
              <a:t> –</a:t>
            </a:r>
            <a:r>
              <a:rPr lang="en-US" b="1" smtClean="0"/>
              <a:t> </a:t>
            </a:r>
            <a:r>
              <a:rPr lang="en-US" smtClean="0"/>
              <a:t>CHKDSK examines the MFT to ensure that every file and directory is referenced by at least one entry. Finally, CHKDSK checks that the time stamps and file sizes are correct in the directory listings. </a:t>
            </a:r>
          </a:p>
          <a:p>
            <a:pPr lvl="1">
              <a:buFont typeface="Courier New" pitchFamily="49" charset="0"/>
              <a:buChar char="o"/>
            </a:pPr>
            <a:r>
              <a:rPr lang="en-US" b="1" smtClean="0"/>
              <a:t>Phase 3: Checking Security Descriptors</a:t>
            </a:r>
            <a:r>
              <a:rPr lang="en-US" smtClean="0"/>
              <a:t> –</a:t>
            </a:r>
            <a:r>
              <a:rPr lang="en-US" b="1" smtClean="0"/>
              <a:t> </a:t>
            </a:r>
            <a:r>
              <a:rPr lang="en-US" smtClean="0"/>
              <a:t>CHKDSK examines the security descriptors for file or directory ownership information and NTFS permissions. </a:t>
            </a:r>
          </a:p>
          <a:p>
            <a:pPr lvl="1">
              <a:buFont typeface="Courier New" pitchFamily="49" charset="0"/>
              <a:buChar char="o"/>
            </a:pPr>
            <a:r>
              <a:rPr lang="en-US" b="1" smtClean="0"/>
              <a:t>Phases 4 and 5: Checking Sectors </a:t>
            </a:r>
            <a:r>
              <a:rPr lang="en-US" smtClean="0"/>
              <a:t>–</a:t>
            </a:r>
            <a:r>
              <a:rPr lang="en-US" b="1" smtClean="0"/>
              <a:t> </a:t>
            </a:r>
            <a:r>
              <a:rPr lang="en-US" smtClean="0"/>
              <a:t>If the /r option is used, CHKDSK makes two more passes looking for sectors that have physical damage.</a:t>
            </a:r>
          </a:p>
          <a:p>
            <a:pPr>
              <a:buFontTx/>
              <a:buNone/>
            </a:pPr>
            <a:endParaRPr lang="en-US" smtClean="0"/>
          </a:p>
          <a:p>
            <a:r>
              <a:rPr lang="en-US" smtClean="0"/>
              <a:t>To help optimize the files on the hard drive, Windows operating systems provide a defragmentation utility. As files are accessed and stored on a hard drive, the files change from being contiguous on the disk to being scattered across the disk. This can cause the operating system to slow down. The hard drive has to search several areas on the hard drive platter to find the entire file. For one file, the effect of the process is minimal. When this occurs for thousands of files, however, the process will physically slow down the reading and writing of a file to a hard drive. </a:t>
            </a:r>
          </a:p>
          <a:p>
            <a:pPr>
              <a:buFontTx/>
              <a:buNone/>
            </a:pPr>
            <a:endParaRPr lang="en-US" smtClean="0"/>
          </a:p>
          <a:p>
            <a:r>
              <a:rPr lang="en-US" b="1" smtClean="0"/>
              <a:t>Net Diagnostics</a:t>
            </a:r>
            <a:r>
              <a:rPr lang="en-US" smtClean="0"/>
              <a:t> – This tool runs a variety of network tests to troubleshoot network-related problems. </a:t>
            </a:r>
          </a:p>
          <a:p>
            <a:r>
              <a:rPr lang="en-US" b="1" smtClean="0"/>
              <a:t>System Restore</a:t>
            </a:r>
            <a:r>
              <a:rPr lang="en-US" smtClean="0"/>
              <a:t> – This tool creates or loads a restore point for restoring the computer’s system files and settings. </a:t>
            </a:r>
          </a:p>
          <a:p>
            <a:r>
              <a:rPr lang="en-US" b="1" smtClean="0"/>
              <a:t>File Signature Verification Utility</a:t>
            </a:r>
            <a:r>
              <a:rPr lang="en-US" smtClean="0"/>
              <a:t> – This tool checks for system files that are not digitally signed. </a:t>
            </a:r>
          </a:p>
          <a:p>
            <a:r>
              <a:rPr lang="en-US" b="1" smtClean="0"/>
              <a:t>DirectX Diagnostic Tool</a:t>
            </a:r>
            <a:r>
              <a:rPr lang="en-US" smtClean="0"/>
              <a:t> – This tool reports detailed information about the DirectX components that are installed on your computer. </a:t>
            </a:r>
          </a:p>
          <a:p>
            <a:r>
              <a:rPr lang="en-US" b="1" smtClean="0"/>
              <a:t>Dr Watson</a:t>
            </a:r>
            <a:r>
              <a:rPr lang="en-US" smtClean="0"/>
              <a:t> – This tool debugs Windows to help diagnose program errors. </a:t>
            </a:r>
          </a:p>
          <a:p>
            <a:pPr>
              <a:buFontTx/>
              <a:buNone/>
            </a:pPr>
            <a:endParaRPr lang="en-US" smtClean="0"/>
          </a:p>
          <a:p>
            <a:pPr>
              <a:buFontTx/>
              <a:buNone/>
            </a:pPr>
            <a:r>
              <a:rPr lang="en-US" b="1" smtClean="0"/>
              <a:t>Regional and Language Options</a:t>
            </a:r>
          </a:p>
          <a:p>
            <a:r>
              <a:rPr lang="en-US" smtClean="0"/>
              <a:t>You can change many of the standards and formats for numbers, currencies, dates, and time by using the Regional and Language Options settings. These settings also allow you to change the primary language or install an additional language. </a:t>
            </a:r>
          </a:p>
          <a:p>
            <a:pPr>
              <a:buFontTx/>
              <a:buNone/>
            </a:pPr>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A0F0C84B-FCAB-4182-9D96-1F43FE1AAE46}" type="slidenum">
              <a:rPr lang="en-US" sz="800"/>
              <a:pPr/>
              <a:t>15</a:t>
            </a:fld>
            <a:endParaRPr lang="en-US" sz="8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12.2.4 Identify procedures and utilities used to optimize the performance of operating systems</a:t>
            </a:r>
          </a:p>
          <a:p>
            <a:pPr>
              <a:buFontTx/>
              <a:buNone/>
            </a:pPr>
            <a:r>
              <a:rPr lang="en-US" b="1" smtClean="0"/>
              <a:t>Optimize the performance of operating systems</a:t>
            </a:r>
          </a:p>
          <a:p>
            <a:pPr>
              <a:buFontTx/>
              <a:buNone/>
            </a:pPr>
            <a:endParaRPr lang="en-US" smtClean="0"/>
          </a:p>
          <a:p>
            <a:r>
              <a:rPr lang="en-US" smtClean="0"/>
              <a:t>Virtual memory allows the CPU to address more memory than is installed in the computer. This is done so that every application can address the same amount of memory. Virtual memory is a swap or page file that is constantly read in and out of RAM. Typically, you should let Windows manage the size of the swap file. The only setting that you should change is the location of the swap file. You must be a member of the administrator group to make this change.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9963123C-2712-4446-835B-A2B3D8E3E36C}" type="slidenum">
              <a:rPr lang="en-US" sz="800"/>
              <a:pPr/>
              <a:t>16</a:t>
            </a:fld>
            <a:endParaRPr lang="en-US" sz="800"/>
          </a:p>
        </p:txBody>
      </p:sp>
      <p:sp>
        <p:nvSpPr>
          <p:cNvPr id="5529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ln/>
        </p:spPr>
        <p:txBody>
          <a:bodyPr/>
          <a:lstStyle/>
          <a:p>
            <a:pPr>
              <a:buFontTx/>
              <a:buNone/>
              <a:defRPr/>
            </a:pPr>
            <a:r>
              <a:rPr lang="en-US" b="1" dirty="0" smtClean="0"/>
              <a:t>12.2.4 Identify procedures and utilities used to optimize the performance of operating systems</a:t>
            </a:r>
          </a:p>
          <a:p>
            <a:pPr>
              <a:buFontTx/>
              <a:buNone/>
              <a:defRPr/>
            </a:pPr>
            <a:r>
              <a:rPr lang="en-US" b="1" dirty="0" smtClean="0"/>
              <a:t>Optimize the performance of operating systems</a:t>
            </a:r>
          </a:p>
          <a:p>
            <a:pPr>
              <a:buFontTx/>
              <a:buNone/>
              <a:defRPr/>
            </a:pPr>
            <a:endParaRPr lang="en-US" dirty="0" smtClean="0"/>
          </a:p>
          <a:p>
            <a:pPr>
              <a:defRPr/>
            </a:pPr>
            <a:r>
              <a:rPr lang="en-US" dirty="0" smtClean="0"/>
              <a:t>Windows contains many tools that are used to manage permissions and users or configure computer components and services. You must possess administrator rights to access administrative tools. </a:t>
            </a:r>
          </a:p>
          <a:p>
            <a:pPr>
              <a:defRPr/>
            </a:pPr>
            <a:r>
              <a:rPr lang="en-US" dirty="0" smtClean="0"/>
              <a:t>These are some of the most common administrative tools:</a:t>
            </a:r>
          </a:p>
          <a:p>
            <a:pPr lvl="1">
              <a:buFont typeface="Courier New" pitchFamily="49" charset="0"/>
              <a:buChar char="o"/>
              <a:defRPr/>
            </a:pPr>
            <a:r>
              <a:rPr lang="en-US" b="1" dirty="0" smtClean="0"/>
              <a:t>Event Viewer</a:t>
            </a:r>
            <a:r>
              <a:rPr lang="en-US" dirty="0" smtClean="0"/>
              <a:t> – This tool logs a history of events regarding applications, security, and the system. </a:t>
            </a:r>
          </a:p>
          <a:p>
            <a:pPr lvl="1">
              <a:buFont typeface="Courier New" pitchFamily="49" charset="0"/>
              <a:buChar char="o"/>
              <a:defRPr/>
            </a:pPr>
            <a:r>
              <a:rPr lang="en-US" b="1" dirty="0" smtClean="0"/>
              <a:t>Computer Management</a:t>
            </a:r>
            <a:r>
              <a:rPr lang="en-US" dirty="0" smtClean="0"/>
              <a:t> – This tool allows you to access administrative areas such as System Tools, Storage, and Services and Applications. </a:t>
            </a:r>
          </a:p>
          <a:p>
            <a:pPr lvl="1">
              <a:buFont typeface="Courier New" pitchFamily="49" charset="0"/>
              <a:buChar char="o"/>
              <a:defRPr/>
            </a:pPr>
            <a:r>
              <a:rPr lang="en-US" b="1" dirty="0" smtClean="0"/>
              <a:t>Services</a:t>
            </a:r>
            <a:r>
              <a:rPr lang="en-US" dirty="0" smtClean="0"/>
              <a:t> – This tool allows you to manage all of the services on local and remote computers. </a:t>
            </a:r>
          </a:p>
          <a:p>
            <a:pPr lvl="1">
              <a:buFont typeface="Courier New" pitchFamily="49" charset="0"/>
              <a:buChar char="o"/>
              <a:defRPr/>
            </a:pPr>
            <a:r>
              <a:rPr lang="en-US" b="1" dirty="0" smtClean="0"/>
              <a:t>Performance Monitor</a:t>
            </a:r>
            <a:r>
              <a:rPr lang="en-US" dirty="0" smtClean="0"/>
              <a:t> – This tool displays and logs real-time information about the processors, disks, memory, and network usage for the computer.</a:t>
            </a:r>
          </a:p>
          <a:p>
            <a:pPr>
              <a:buFontTx/>
              <a:buNone/>
              <a:defRPr/>
            </a:pPr>
            <a:endParaRPr lang="en-US" dirty="0" smtClean="0"/>
          </a:p>
          <a:p>
            <a:pPr>
              <a:spcBef>
                <a:spcPts val="491"/>
              </a:spcBef>
              <a:spcAft>
                <a:spcPts val="491"/>
              </a:spcAft>
              <a:defRPr/>
            </a:pPr>
            <a:r>
              <a:rPr lang="en-US" dirty="0" smtClean="0"/>
              <a:t>Services are a type of application that runs in the background and waits for requests.</a:t>
            </a:r>
          </a:p>
          <a:p>
            <a:pPr lvl="1">
              <a:buFont typeface="Courier New" pitchFamily="49" charset="0"/>
              <a:buChar char="o"/>
              <a:defRPr/>
            </a:pPr>
            <a:r>
              <a:rPr lang="en-US" dirty="0" smtClean="0"/>
              <a:t>Only necessary services should be started</a:t>
            </a:r>
          </a:p>
          <a:p>
            <a:pPr lvl="1">
              <a:buFont typeface="Courier New" pitchFamily="49" charset="0"/>
              <a:buChar char="o"/>
              <a:defRPr/>
            </a:pPr>
            <a:r>
              <a:rPr lang="en-US" dirty="0" smtClean="0"/>
              <a:t>Services may be enabled if clients need them</a:t>
            </a:r>
          </a:p>
          <a:p>
            <a:pPr lvl="1">
              <a:buFont typeface="Courier New" pitchFamily="49" charset="0"/>
              <a:buChar char="o"/>
              <a:defRPr/>
            </a:pPr>
            <a:r>
              <a:rPr lang="en-US" dirty="0" smtClean="0"/>
              <a:t>Services may be stopped for troubleshooting purposes</a:t>
            </a:r>
          </a:p>
          <a:p>
            <a:pPr>
              <a:spcBef>
                <a:spcPts val="491"/>
              </a:spcBef>
              <a:spcAft>
                <a:spcPts val="491"/>
              </a:spcAft>
              <a:defRPr/>
            </a:pPr>
            <a:endParaRPr lang="en-US" dirty="0" smtClean="0"/>
          </a:p>
          <a:p>
            <a:pPr>
              <a:spcBef>
                <a:spcPts val="491"/>
              </a:spcBef>
              <a:spcAft>
                <a:spcPts val="491"/>
              </a:spcAft>
              <a:defRPr/>
            </a:pPr>
            <a:r>
              <a:rPr lang="en-US" dirty="0" smtClean="0"/>
              <a:t>Four settings, or states, used to control services:</a:t>
            </a:r>
          </a:p>
          <a:p>
            <a:pPr lvl="1">
              <a:buFont typeface="Courier New" pitchFamily="49" charset="0"/>
              <a:buChar char="o"/>
              <a:defRPr/>
            </a:pPr>
            <a:r>
              <a:rPr lang="en-US" b="1" dirty="0" smtClean="0"/>
              <a:t>Automatic</a:t>
            </a:r>
            <a:r>
              <a:rPr lang="en-US" dirty="0" smtClean="0"/>
              <a:t> - Starts when the PC starts</a:t>
            </a:r>
          </a:p>
          <a:p>
            <a:pPr lvl="1">
              <a:buFont typeface="Courier New" pitchFamily="49" charset="0"/>
              <a:buChar char="o"/>
              <a:defRPr/>
            </a:pPr>
            <a:r>
              <a:rPr lang="en-US" b="1" dirty="0" smtClean="0"/>
              <a:t>Manual</a:t>
            </a:r>
            <a:r>
              <a:rPr lang="en-US" dirty="0" smtClean="0"/>
              <a:t> - Administrator must enable or disable the service</a:t>
            </a:r>
          </a:p>
          <a:p>
            <a:pPr lvl="1">
              <a:buFont typeface="Courier New" pitchFamily="49" charset="0"/>
              <a:buChar char="o"/>
              <a:defRPr/>
            </a:pPr>
            <a:r>
              <a:rPr lang="en-US" b="1" dirty="0" smtClean="0"/>
              <a:t>Disabled</a:t>
            </a:r>
            <a:r>
              <a:rPr lang="en-US" dirty="0" smtClean="0"/>
              <a:t> - Administrator may disable or stop a service</a:t>
            </a:r>
          </a:p>
          <a:p>
            <a:pPr lvl="1">
              <a:buFont typeface="Courier New" pitchFamily="49" charset="0"/>
              <a:buChar char="o"/>
              <a:defRPr/>
            </a:pPr>
            <a:r>
              <a:rPr lang="en-US" b="1" dirty="0" smtClean="0"/>
              <a:t>Stopped</a:t>
            </a:r>
            <a:r>
              <a:rPr lang="en-US" dirty="0" smtClean="0"/>
              <a:t> - The state of a service that has been disabled</a:t>
            </a:r>
          </a:p>
          <a:p>
            <a:pPr>
              <a:defRPr/>
            </a:pP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6FCBA1F1-90B6-4E99-A98B-E35489CCBF5A}" type="slidenum">
              <a:rPr lang="en-US" sz="800"/>
              <a:pPr/>
              <a:t>17</a:t>
            </a:fld>
            <a:endParaRPr lang="en-US" sz="8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altLang="ja-JP" b="1" smtClean="0"/>
              <a:t>12.2.4 Identify procedures and utilities used to optimize the performance of operating systems </a:t>
            </a:r>
          </a:p>
          <a:p>
            <a:pPr>
              <a:buFontTx/>
              <a:buNone/>
            </a:pPr>
            <a:endParaRPr lang="en-US" altLang="ja-JP" smtClean="0"/>
          </a:p>
          <a:p>
            <a:r>
              <a:rPr lang="en-US" smtClean="0"/>
              <a:t>The Device Manager uses special icons to indicate a problem with a specific device:</a:t>
            </a:r>
          </a:p>
          <a:p>
            <a:pPr lvl="1">
              <a:buFont typeface="Courier New" pitchFamily="49" charset="0"/>
              <a:buChar char="o"/>
            </a:pPr>
            <a:r>
              <a:rPr lang="en-US" smtClean="0"/>
              <a:t>A red X appears on the icon of devices that have been disabled. </a:t>
            </a:r>
          </a:p>
          <a:p>
            <a:pPr lvl="1">
              <a:buFont typeface="Courier New" pitchFamily="49" charset="0"/>
              <a:buChar char="o"/>
            </a:pPr>
            <a:r>
              <a:rPr lang="en-US" smtClean="0"/>
              <a:t>An exclamation point inside a yellow triangl</a:t>
            </a:r>
          </a:p>
          <a:p>
            <a:pPr lvl="1"/>
            <a:endParaRPr lang="en-US" smtClean="0"/>
          </a:p>
          <a:p>
            <a:pPr>
              <a:spcBef>
                <a:spcPts val="491"/>
              </a:spcBef>
              <a:spcAft>
                <a:spcPts val="491"/>
              </a:spcAft>
            </a:pPr>
            <a:r>
              <a:rPr lang="en-US" smtClean="0"/>
              <a:t>Use device manager to view settings for devices in a computer:</a:t>
            </a:r>
          </a:p>
          <a:p>
            <a:pPr lvl="1">
              <a:spcBef>
                <a:spcPts val="491"/>
              </a:spcBef>
              <a:spcAft>
                <a:spcPts val="491"/>
              </a:spcAft>
              <a:buFont typeface="Courier New" pitchFamily="49" charset="0"/>
              <a:buChar char="o"/>
            </a:pPr>
            <a:r>
              <a:rPr lang="en-US" smtClean="0"/>
              <a:t>IRQ</a:t>
            </a:r>
          </a:p>
          <a:p>
            <a:pPr lvl="1">
              <a:spcBef>
                <a:spcPts val="491"/>
              </a:spcBef>
              <a:spcAft>
                <a:spcPts val="491"/>
              </a:spcAft>
              <a:buFont typeface="Courier New" pitchFamily="49" charset="0"/>
              <a:buChar char="o"/>
            </a:pPr>
            <a:r>
              <a:rPr lang="en-US" smtClean="0"/>
              <a:t>I/O address</a:t>
            </a:r>
          </a:p>
          <a:p>
            <a:pPr lvl="1">
              <a:spcBef>
                <a:spcPts val="491"/>
              </a:spcBef>
              <a:spcAft>
                <a:spcPts val="491"/>
              </a:spcAft>
              <a:buFont typeface="Courier New" pitchFamily="49" charset="0"/>
              <a:buChar char="o"/>
            </a:pPr>
            <a:r>
              <a:rPr lang="en-US" smtClean="0"/>
              <a:t>DMA</a:t>
            </a:r>
          </a:p>
          <a:p>
            <a:pPr>
              <a:spcBef>
                <a:spcPts val="491"/>
              </a:spcBef>
              <a:spcAft>
                <a:spcPts val="491"/>
              </a:spcAft>
            </a:pPr>
            <a:endParaRPr lang="en-US" smtClean="0"/>
          </a:p>
          <a:p>
            <a:pPr>
              <a:spcBef>
                <a:spcPts val="491"/>
              </a:spcBef>
              <a:spcAft>
                <a:spcPts val="491"/>
              </a:spcAft>
            </a:pPr>
            <a:r>
              <a:rPr lang="en-US" smtClean="0"/>
              <a:t>The device manager can perform several functions:</a:t>
            </a:r>
          </a:p>
          <a:p>
            <a:pPr lvl="1">
              <a:spcBef>
                <a:spcPts val="491"/>
              </a:spcBef>
              <a:spcAft>
                <a:spcPts val="491"/>
              </a:spcAft>
              <a:buFont typeface="Courier New" pitchFamily="49" charset="0"/>
              <a:buChar char="o"/>
            </a:pPr>
            <a:r>
              <a:rPr lang="en-US" smtClean="0"/>
              <a:t>Update a driver </a:t>
            </a:r>
          </a:p>
          <a:p>
            <a:pPr lvl="1">
              <a:spcBef>
                <a:spcPts val="491"/>
              </a:spcBef>
              <a:spcAft>
                <a:spcPts val="491"/>
              </a:spcAft>
              <a:buFont typeface="Courier New" pitchFamily="49" charset="0"/>
              <a:buChar char="o"/>
            </a:pPr>
            <a:r>
              <a:rPr lang="en-US" smtClean="0"/>
              <a:t>Roll back a driver </a:t>
            </a:r>
          </a:p>
          <a:p>
            <a:pPr lvl="1">
              <a:spcBef>
                <a:spcPts val="491"/>
              </a:spcBef>
              <a:spcAft>
                <a:spcPts val="491"/>
              </a:spcAft>
              <a:buFont typeface="Courier New" pitchFamily="49" charset="0"/>
              <a:buChar char="o"/>
            </a:pPr>
            <a:r>
              <a:rPr lang="en-US" smtClean="0"/>
              <a:t>Uninstall a driver </a:t>
            </a:r>
          </a:p>
          <a:p>
            <a:pPr lvl="1">
              <a:spcBef>
                <a:spcPts val="491"/>
              </a:spcBef>
              <a:spcAft>
                <a:spcPts val="491"/>
              </a:spcAft>
              <a:buFont typeface="Courier New" pitchFamily="49" charset="0"/>
              <a:buChar char="o"/>
            </a:pPr>
            <a:r>
              <a:rPr lang="en-US" smtClean="0"/>
              <a:t>Disable a device</a:t>
            </a:r>
          </a:p>
          <a:p>
            <a:pPr lvl="1">
              <a:spcBef>
                <a:spcPts val="491"/>
              </a:spcBef>
              <a:spcAft>
                <a:spcPts val="491"/>
              </a:spcAft>
              <a:buFont typeface="Courier New" pitchFamily="49" charset="0"/>
              <a:buChar char="o"/>
            </a:pPr>
            <a:r>
              <a:rPr lang="en-US" smtClean="0"/>
              <a:t>Diagnose and resolve device conflicts </a:t>
            </a:r>
          </a:p>
          <a:p>
            <a:pPr>
              <a:spcBef>
                <a:spcPts val="491"/>
              </a:spcBef>
              <a:spcAft>
                <a:spcPts val="491"/>
              </a:spcAft>
            </a:pPr>
            <a:endParaRPr lang="en-US" smtClean="0"/>
          </a:p>
          <a:p>
            <a:r>
              <a:rPr lang="en-US" smtClean="0"/>
              <a:t>From the Task Manager, you can perform many functions:</a:t>
            </a:r>
          </a:p>
          <a:p>
            <a:pPr lvl="1">
              <a:buFont typeface="Courier New" pitchFamily="49" charset="0"/>
              <a:buChar char="o"/>
            </a:pPr>
            <a:r>
              <a:rPr lang="en-US" smtClean="0"/>
              <a:t>Close any applications that have stopped responding. </a:t>
            </a:r>
          </a:p>
          <a:p>
            <a:pPr lvl="1">
              <a:buFont typeface="Courier New" pitchFamily="49" charset="0"/>
              <a:buChar char="o"/>
            </a:pPr>
            <a:r>
              <a:rPr lang="en-US" smtClean="0"/>
              <a:t>Start a new task. </a:t>
            </a:r>
          </a:p>
          <a:p>
            <a:pPr lvl="1">
              <a:buFont typeface="Courier New" pitchFamily="49" charset="0"/>
              <a:buChar char="o"/>
            </a:pPr>
            <a:r>
              <a:rPr lang="en-US" smtClean="0"/>
              <a:t>Monitor the performance of the CPU. </a:t>
            </a:r>
          </a:p>
          <a:p>
            <a:pPr lvl="1">
              <a:buFont typeface="Courier New" pitchFamily="49" charset="0"/>
              <a:buChar char="o"/>
            </a:pPr>
            <a:r>
              <a:rPr lang="en-US" smtClean="0"/>
              <a:t>Monitor the performance of the virtual memory. </a:t>
            </a:r>
          </a:p>
          <a:p>
            <a:pPr lvl="1">
              <a:buFont typeface="Courier New" pitchFamily="49" charset="0"/>
              <a:buChar char="o"/>
            </a:pPr>
            <a:r>
              <a:rPr lang="en-US" smtClean="0"/>
              <a:t>View all processes that are currently running. </a:t>
            </a:r>
          </a:p>
          <a:p>
            <a:pPr lvl="1">
              <a:buFont typeface="Courier New" pitchFamily="49" charset="0"/>
              <a:buChar char="o"/>
            </a:pPr>
            <a:r>
              <a:rPr lang="en-US" smtClean="0"/>
              <a:t>View information about network connections. </a:t>
            </a:r>
          </a:p>
          <a:p>
            <a:pPr>
              <a:spcBef>
                <a:spcPts val="491"/>
              </a:spcBef>
              <a:spcAft>
                <a:spcPts val="491"/>
              </a:spcAft>
            </a:pPr>
            <a:endParaRPr lang="en-US" smtClean="0"/>
          </a:p>
          <a:p>
            <a:pPr>
              <a:spcBef>
                <a:spcPts val="491"/>
              </a:spcBef>
              <a:spcAft>
                <a:spcPts val="491"/>
              </a:spcAft>
            </a:pPr>
            <a:endParaRPr lang="en-US" smtClean="0"/>
          </a:p>
          <a:p>
            <a:r>
              <a:rPr lang="en-US" smtClean="0"/>
              <a:t>The data that the System Monitor displays is used to help you understand how the workload of the computer affects system resources such as the CPU, memory, and network. Use the System Monitor to display detailed data about the resources that you are using when performing specific tasks or multiple tasks. The data that you collect helps you to determine when an upgrade might be necessary. The System Monitor shows how configuration changes or system tuning affects the computer. For example, use the System Monitor to determine whether a newly installed program needs more RAM in the computer.</a:t>
            </a:r>
          </a:p>
          <a:p>
            <a:endParaRPr lang="en-US" smtClean="0"/>
          </a:p>
          <a:p>
            <a:pPr>
              <a:buFontTx/>
              <a:buNone/>
            </a:pPr>
            <a:r>
              <a:rPr lang="en-US" b="1" smtClean="0"/>
              <a:t>Student Activity:</a:t>
            </a:r>
            <a:r>
              <a:rPr lang="en-US" smtClean="0"/>
              <a:t> The student course content includes two labs:</a:t>
            </a:r>
          </a:p>
          <a:p>
            <a:pPr>
              <a:buFontTx/>
              <a:buNone/>
            </a:pPr>
            <a:r>
              <a:rPr lang="en-US" smtClean="0"/>
              <a:t>12.2.4 Lab: Customize Settings in Windows XP. This lab is comprised of five parts. To complete this lab, students will:</a:t>
            </a:r>
          </a:p>
          <a:p>
            <a:pPr>
              <a:buFontTx/>
              <a:buNone/>
            </a:pPr>
            <a:r>
              <a:rPr lang="en-US" b="1" smtClean="0"/>
              <a:t>Part 1: </a:t>
            </a:r>
            <a:r>
              <a:rPr lang="en-US" smtClean="0"/>
              <a:t>Customize Virtual Memory settings, customize the Startup Folder and RunOnce Key in the Registry, and change the default Windows Update option.</a:t>
            </a:r>
          </a:p>
          <a:p>
            <a:pPr>
              <a:buFontTx/>
              <a:buNone/>
            </a:pPr>
            <a:r>
              <a:rPr lang="en-US" b="1" smtClean="0"/>
              <a:t>Part 2: </a:t>
            </a:r>
            <a:r>
              <a:rPr lang="en-US" smtClean="0"/>
              <a:t>Examine the results after using Disk Check and Disk Defragmenter on a hard drive.</a:t>
            </a:r>
          </a:p>
          <a:p>
            <a:pPr>
              <a:buFontTx/>
              <a:buNone/>
            </a:pPr>
            <a:r>
              <a:rPr lang="en-US" b="1" smtClean="0"/>
              <a:t>Part 3: </a:t>
            </a:r>
            <a:r>
              <a:rPr lang="en-US" smtClean="0"/>
              <a:t>Examine regional and language settings and explore how to manage processes in Task Manager.</a:t>
            </a:r>
          </a:p>
          <a:p>
            <a:pPr>
              <a:buFontTx/>
              <a:buNone/>
            </a:pPr>
            <a:r>
              <a:rPr lang="en-US" b="1" smtClean="0"/>
              <a:t>Part 4: </a:t>
            </a:r>
            <a:r>
              <a:rPr lang="en-US" smtClean="0"/>
              <a:t>Manage and monitor Windows XP system performance.</a:t>
            </a:r>
          </a:p>
          <a:p>
            <a:pPr>
              <a:buFontTx/>
              <a:buNone/>
            </a:pPr>
            <a:r>
              <a:rPr lang="en-US" b="1" smtClean="0"/>
              <a:t>Part 5: </a:t>
            </a:r>
            <a:r>
              <a:rPr lang="en-US" smtClean="0"/>
              <a:t>Remotely connect to a computer, examine device drivers, and provide remote assistance.</a:t>
            </a:r>
            <a:endParaRPr lang="en-US" b="1" smtClean="0"/>
          </a:p>
          <a:p>
            <a:pPr>
              <a:buFontTx/>
              <a:buNone/>
            </a:pPr>
            <a:endParaRPr lang="en-US" smtClean="0"/>
          </a:p>
          <a:p>
            <a:pPr>
              <a:buFontTx/>
              <a:buNone/>
            </a:pPr>
            <a:r>
              <a:rPr lang="en-US" smtClean="0"/>
              <a:t>12.2.4 Lab: Customize Settings in Windows Vista. This lab is comprised of five parts. To complete this lab, students will:</a:t>
            </a:r>
          </a:p>
          <a:p>
            <a:pPr>
              <a:buFontTx/>
              <a:buNone/>
            </a:pPr>
            <a:r>
              <a:rPr lang="en-US" b="1" smtClean="0"/>
              <a:t>Part 1: </a:t>
            </a:r>
            <a:r>
              <a:rPr lang="en-US" smtClean="0"/>
              <a:t>Customize Virtual Memory settings, customize the Startup Folder and RunOnce Key in the Registry, and change the default Windows Update option.</a:t>
            </a:r>
          </a:p>
          <a:p>
            <a:pPr>
              <a:buFontTx/>
              <a:buNone/>
            </a:pPr>
            <a:r>
              <a:rPr lang="en-US" b="1" smtClean="0"/>
              <a:t>Part 2: </a:t>
            </a:r>
            <a:r>
              <a:rPr lang="en-US" smtClean="0"/>
              <a:t>Examine the results after using Disk Check and Disk Defragmenter on a hard drive.</a:t>
            </a:r>
          </a:p>
          <a:p>
            <a:pPr>
              <a:buFontTx/>
              <a:buNone/>
            </a:pPr>
            <a:r>
              <a:rPr lang="en-US" b="1" smtClean="0"/>
              <a:t>Part 3: </a:t>
            </a:r>
            <a:r>
              <a:rPr lang="en-US" smtClean="0"/>
              <a:t>Examine regional and language settings and explore how to manage processes in Task Manager.</a:t>
            </a:r>
          </a:p>
          <a:p>
            <a:pPr>
              <a:buFontTx/>
              <a:buNone/>
            </a:pPr>
            <a:r>
              <a:rPr lang="en-US" b="1" smtClean="0"/>
              <a:t>Part 4: </a:t>
            </a:r>
            <a:r>
              <a:rPr lang="en-US" smtClean="0"/>
              <a:t>Manage and monitor Windows Vista system performance.</a:t>
            </a:r>
          </a:p>
          <a:p>
            <a:pPr>
              <a:buFontTx/>
              <a:buNone/>
            </a:pPr>
            <a:r>
              <a:rPr lang="en-US" b="1" smtClean="0"/>
              <a:t>Part 5: </a:t>
            </a:r>
            <a:r>
              <a:rPr lang="en-US" smtClean="0"/>
              <a:t>Remotely connect to a computer, examine device drivers, and provide remote assistance.</a:t>
            </a:r>
          </a:p>
          <a:p>
            <a:pPr>
              <a:buFontTx/>
              <a:buNone/>
            </a:pPr>
            <a:endParaRPr lang="en-US" b="1" smtClean="0"/>
          </a:p>
          <a:p>
            <a:pPr>
              <a:buFontTx/>
              <a:buNone/>
            </a:pPr>
            <a:r>
              <a:rPr lang="en-US" b="1" smtClean="0"/>
              <a:t>Note: </a:t>
            </a:r>
            <a:r>
              <a:rPr lang="en-US" smtClean="0"/>
              <a:t>The Windows Vista labs include information covered in the CompTIA A+ certification and IT Essentials course chapter and final exams.  These labs must be completed to prepare for the certification and course chapter and final exams.  If the class does not have access to the Windows Vista operating system and compatible computer equipment, students must complete the labs using the provided screenshots.</a:t>
            </a:r>
          </a:p>
          <a:p>
            <a:pPr>
              <a:buFontTx/>
              <a:buNone/>
            </a:pPr>
            <a:endParaRPr lang="en-US" b="1" smtClean="0"/>
          </a:p>
          <a:p>
            <a:pPr lvl="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EE68F518-0E26-4211-ACDF-15F52F915933}" type="slidenum">
              <a:rPr lang="en-US" sz="800"/>
              <a:pPr/>
              <a:t>18</a:t>
            </a:fld>
            <a:endParaRPr lang="en-US" sz="80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altLang="ja-JP" b="1" smtClean="0"/>
              <a:t>12.2.5 Identify procedures and utilities used to optimize the performance of browsers </a:t>
            </a:r>
          </a:p>
          <a:p>
            <a:pPr>
              <a:buFontTx/>
              <a:buNone/>
            </a:pPr>
            <a:endParaRPr lang="en-US" altLang="ja-JP" smtClean="0"/>
          </a:p>
          <a:p>
            <a:r>
              <a:rPr lang="en-US" smtClean="0"/>
              <a:t>IE has general settings for changing the homepage and browser appearance settings. </a:t>
            </a:r>
          </a:p>
          <a:p>
            <a:pPr>
              <a:buFontTx/>
              <a:buNone/>
            </a:pPr>
            <a:endParaRPr lang="en-US" b="1" smtClean="0"/>
          </a:p>
          <a:p>
            <a:pPr>
              <a:buFontTx/>
              <a:buNone/>
            </a:pPr>
            <a:r>
              <a:rPr lang="en-US" b="1" smtClean="0"/>
              <a:t>IE Browser Options</a:t>
            </a:r>
          </a:p>
          <a:p>
            <a:r>
              <a:rPr lang="en-US" smtClean="0"/>
              <a:t>General tab is used to set home page tabs, view and delete Temporary Internet Files, and change the browser appearance settings.</a:t>
            </a:r>
          </a:p>
          <a:p>
            <a:r>
              <a:rPr lang="en-US" smtClean="0"/>
              <a:t>Security tab is used to select Internet Zones and Trusted Sites.</a:t>
            </a:r>
          </a:p>
          <a:p>
            <a:r>
              <a:rPr lang="en-US" smtClean="0"/>
              <a:t>Privacy tab is used to block Third-party cookies and pop-up windows.</a:t>
            </a:r>
          </a:p>
          <a:p>
            <a:r>
              <a:rPr lang="en-US" smtClean="0"/>
              <a:t>Content tab is used to block unwanted web site content and set identification and personal information.</a:t>
            </a:r>
          </a:p>
          <a:p>
            <a:r>
              <a:rPr lang="en-US" smtClean="0"/>
              <a:t>Connections tab is used to set up the Internet Connection settings for the browser.</a:t>
            </a:r>
          </a:p>
          <a:p>
            <a:r>
              <a:rPr lang="en-US" smtClean="0"/>
              <a:t>Programs tab is used to set up which program Windows automatically uses for each Internet service.</a:t>
            </a:r>
          </a:p>
          <a:p>
            <a:r>
              <a:rPr lang="en-US" smtClean="0"/>
              <a:t>Advanced tab is used to enable and disable operation settings of the browser.</a:t>
            </a:r>
          </a:p>
          <a:p>
            <a:pPr>
              <a:buFontTx/>
              <a:buNone/>
            </a:pPr>
            <a:endParaRPr lang="en-US" b="1" smtClean="0"/>
          </a:p>
          <a:p>
            <a:pPr>
              <a:buFontTx/>
              <a:buNone/>
            </a:pPr>
            <a:endParaRPr lang="en-US" b="1" smtClean="0"/>
          </a:p>
          <a:p>
            <a:pPr>
              <a:buFontTx/>
              <a:buNone/>
            </a:pPr>
            <a:r>
              <a:rPr lang="en-US" b="1" smtClean="0"/>
              <a:t>NOTE:</a:t>
            </a:r>
            <a:r>
              <a:rPr lang="en-US" smtClean="0"/>
              <a:t> Cookies are information transmitted between a web browser and a web server with the purpose of tracking user information to customize the page delivered to the user.</a:t>
            </a:r>
          </a:p>
          <a:p>
            <a:pPr>
              <a:buFontTx/>
              <a:buNone/>
            </a:pPr>
            <a:endParaRPr lang="en-US" smtClean="0"/>
          </a:p>
          <a:p>
            <a:r>
              <a:rPr lang="en-US" smtClean="0"/>
              <a:t>Caching, or storing, Internet files is a feature of the web browser that is used to speed up the process of accessing previously visited websites. The file-storing tool in IE downloads copies of the images or the HTML files of sites you have visited to the hard disk. When you revisit the website, the site opens more quickly because the files are in the local disk cache and do not need to be downloaded again. </a:t>
            </a:r>
          </a:p>
          <a:p>
            <a:r>
              <a:rPr lang="en-US" smtClean="0"/>
              <a:t>Cached files in the web browser can become outdated or may be very large. These IE settings allow you to control the size of the cache and when the cache should be refreshed:</a:t>
            </a:r>
          </a:p>
          <a:p>
            <a:pPr lvl="1">
              <a:buFont typeface="Courier New" pitchFamily="49" charset="0"/>
              <a:buChar char="o"/>
            </a:pPr>
            <a:r>
              <a:rPr lang="en-US" smtClean="0"/>
              <a:t>Every visit to the page </a:t>
            </a:r>
          </a:p>
          <a:p>
            <a:pPr lvl="1">
              <a:buFont typeface="Courier New" pitchFamily="49" charset="0"/>
              <a:buChar char="o"/>
            </a:pPr>
            <a:r>
              <a:rPr lang="en-US" smtClean="0"/>
              <a:t>Every time you start IE </a:t>
            </a:r>
          </a:p>
          <a:p>
            <a:pPr lvl="1">
              <a:buFont typeface="Courier New" pitchFamily="49" charset="0"/>
              <a:buChar char="o"/>
            </a:pPr>
            <a:r>
              <a:rPr lang="en-US" smtClean="0"/>
              <a:t>Automatically </a:t>
            </a:r>
          </a:p>
          <a:p>
            <a:pPr lvl="1">
              <a:buFont typeface="Courier New" pitchFamily="49" charset="0"/>
              <a:buChar char="o"/>
            </a:pPr>
            <a:r>
              <a:rPr lang="en-US" smtClean="0"/>
              <a:t>Never </a:t>
            </a:r>
          </a:p>
          <a:p>
            <a:pPr>
              <a:buFontTx/>
              <a:buNone/>
            </a:pPr>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E987E423-B527-48A7-98FC-B0E0B2F6C4EB}" type="slidenum">
              <a:rPr lang="en-US" sz="800"/>
              <a:pPr/>
              <a:t>19</a:t>
            </a:fld>
            <a:endParaRPr lang="en-US" sz="80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12.2.6 Describe installation, use, and configuration of e-mail software</a:t>
            </a:r>
          </a:p>
          <a:p>
            <a:pPr>
              <a:buFontTx/>
              <a:buNone/>
            </a:pPr>
            <a:endParaRPr lang="en-US" smtClean="0"/>
          </a:p>
          <a:p>
            <a:r>
              <a:rPr lang="en-US" smtClean="0"/>
              <a:t>E-mail software may be installed as part of a web browser or as a stand-alone application. Outlook Express is an e-mail tool that is a component of the Microsoft Windows operating system. To configure Outlook Express, you must provide information about your e-mail account.</a:t>
            </a:r>
          </a:p>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678EE05B-D9F7-4196-8D19-18C1DCED008D}" type="slidenum">
              <a:rPr lang="en-US" sz="800"/>
              <a:pPr/>
              <a:t>20</a:t>
            </a:fld>
            <a:endParaRPr lang="en-US" sz="8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12.2.6 Describe installation, use, and configuration of e-mail software</a:t>
            </a:r>
          </a:p>
          <a:p>
            <a:pPr>
              <a:buFontTx/>
              <a:buNone/>
            </a:pPr>
            <a:endParaRPr lang="en-US" b="1" smtClean="0"/>
          </a:p>
          <a:p>
            <a:r>
              <a:rPr lang="en-US" smtClean="0"/>
              <a:t>The protocols used in e-mail include the following:</a:t>
            </a:r>
          </a:p>
          <a:p>
            <a:pPr lvl="1">
              <a:buFont typeface="Courier New" pitchFamily="49" charset="0"/>
              <a:buChar char="o"/>
            </a:pPr>
            <a:r>
              <a:rPr lang="en-US" b="1" smtClean="0"/>
              <a:t>Post Office Protocol version 3 (POP3)</a:t>
            </a:r>
            <a:r>
              <a:rPr lang="en-US" smtClean="0"/>
              <a:t> - Retrieves e-mails from a remote server over TCP/IP. It does not leave a copy of the e-mail on the server; however, some implementations allow users to specify that mail will be saved for some period of time. </a:t>
            </a:r>
          </a:p>
          <a:p>
            <a:pPr lvl="1">
              <a:buFont typeface="Courier New" pitchFamily="49" charset="0"/>
              <a:buChar char="o"/>
            </a:pPr>
            <a:r>
              <a:rPr lang="en-US" b="1" smtClean="0"/>
              <a:t>Internet Message Access Protocol (IMAP)</a:t>
            </a:r>
            <a:r>
              <a:rPr lang="en-US" smtClean="0"/>
              <a:t> - Allows local e-mail clients to retrieve e-mail from a server. Typically leaves a copy of the e-mail on the server until you move the e-mail to a personal folder in your e-mail application. IMAP synchronizes e-mail folders between the server and client. </a:t>
            </a:r>
          </a:p>
          <a:p>
            <a:pPr lvl="1">
              <a:buFont typeface="Courier New" pitchFamily="49" charset="0"/>
              <a:buChar char="o"/>
            </a:pPr>
            <a:r>
              <a:rPr lang="en-US" b="1" smtClean="0"/>
              <a:t>Simple Mail Transfer Protocol (SMTP)</a:t>
            </a:r>
            <a:r>
              <a:rPr lang="en-US" smtClean="0"/>
              <a:t> - Transmits e-mails across a TCP/IP network. It is the e-mail format for text that only uses ASCII encoding. </a:t>
            </a:r>
          </a:p>
          <a:p>
            <a:pPr lvl="1">
              <a:buFont typeface="Courier New" pitchFamily="49" charset="0"/>
              <a:buChar char="o"/>
            </a:pPr>
            <a:r>
              <a:rPr lang="en-US" b="1" smtClean="0"/>
              <a:t>Multipurpose Internet Mail Extensions (MIME)</a:t>
            </a:r>
            <a:r>
              <a:rPr lang="en-US" smtClean="0"/>
              <a:t> - Extends the e-mail format to include text in ASCII standard, as well as other formats such as pictures and word processor documents. Normally used in conjunction with SMTP. </a:t>
            </a:r>
          </a:p>
          <a:p>
            <a:r>
              <a:rPr lang="en-US" smtClean="0"/>
              <a:t>Additional features are available with e-mail software:</a:t>
            </a:r>
          </a:p>
          <a:p>
            <a:pPr lvl="1">
              <a:buFont typeface="Courier New" pitchFamily="49" charset="0"/>
              <a:buChar char="o"/>
            </a:pPr>
            <a:r>
              <a:rPr lang="en-US" smtClean="0"/>
              <a:t>Automatic handling rules for e-mails </a:t>
            </a:r>
          </a:p>
          <a:p>
            <a:pPr lvl="1">
              <a:buFont typeface="Courier New" pitchFamily="49" charset="0"/>
              <a:buChar char="o"/>
            </a:pPr>
            <a:r>
              <a:rPr lang="en-US" smtClean="0"/>
              <a:t>Different e-mail coding, such as HTML, plain text, or rich text </a:t>
            </a:r>
          </a:p>
          <a:p>
            <a:pPr lvl="1">
              <a:buFont typeface="Courier New" pitchFamily="49" charset="0"/>
              <a:buChar char="o"/>
            </a:pPr>
            <a:r>
              <a:rPr lang="en-US" smtClean="0"/>
              <a:t>Newsgroups </a:t>
            </a:r>
          </a:p>
          <a:p>
            <a:endParaRPr lang="en-US" smtClean="0"/>
          </a:p>
          <a:p>
            <a:pPr>
              <a:buFontTx/>
              <a:buNone/>
            </a:pPr>
            <a:r>
              <a:rPr lang="en-US" b="1" smtClean="0"/>
              <a:t>Student Activity:</a:t>
            </a:r>
            <a:r>
              <a:rPr lang="en-US" smtClean="0"/>
              <a:t> The student course content includes a matching activity, 12.2.6 E-Mail Protocols. To complete this activity, students will match the e-mail protocol to its correct description.</a:t>
            </a:r>
          </a:p>
          <a:p>
            <a:pPr>
              <a:buFontTx/>
              <a:buNone/>
            </a:pPr>
            <a:endParaRPr lang="en-US" b="1"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678EE05B-D9F7-4196-8D19-18C1DCED008D}" type="slidenum">
              <a:rPr lang="en-US" sz="800"/>
              <a:pPr/>
              <a:t>21</a:t>
            </a:fld>
            <a:endParaRPr lang="en-US" sz="8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12.2.6 Describe installation, use, and configuration of e-mail software</a:t>
            </a:r>
          </a:p>
          <a:p>
            <a:pPr>
              <a:buFontTx/>
              <a:buNone/>
            </a:pPr>
            <a:endParaRPr lang="en-US" b="1" smtClean="0"/>
          </a:p>
          <a:p>
            <a:r>
              <a:rPr lang="en-US" smtClean="0"/>
              <a:t>The protocols used in e-mail include the following:</a:t>
            </a:r>
          </a:p>
          <a:p>
            <a:pPr lvl="1">
              <a:buFont typeface="Courier New" pitchFamily="49" charset="0"/>
              <a:buChar char="o"/>
            </a:pPr>
            <a:r>
              <a:rPr lang="en-US" b="1" smtClean="0"/>
              <a:t>Post Office Protocol version 3 (POP3)</a:t>
            </a:r>
            <a:r>
              <a:rPr lang="en-US" smtClean="0"/>
              <a:t> - Retrieves e-mails from a remote server over TCP/IP. It does not leave a copy of the e-mail on the server; however, some implementations allow users to specify that mail will be saved for some period of time. </a:t>
            </a:r>
          </a:p>
          <a:p>
            <a:pPr lvl="1">
              <a:buFont typeface="Courier New" pitchFamily="49" charset="0"/>
              <a:buChar char="o"/>
            </a:pPr>
            <a:r>
              <a:rPr lang="en-US" b="1" smtClean="0"/>
              <a:t>Internet Message Access Protocol (IMAP)</a:t>
            </a:r>
            <a:r>
              <a:rPr lang="en-US" smtClean="0"/>
              <a:t> - Allows local e-mail clients to retrieve e-mail from a server. Typically leaves a copy of the e-mail on the server until you move the e-mail to a personal folder in your e-mail application. IMAP synchronizes e-mail folders between the server and client. </a:t>
            </a:r>
          </a:p>
          <a:p>
            <a:pPr lvl="1">
              <a:buFont typeface="Courier New" pitchFamily="49" charset="0"/>
              <a:buChar char="o"/>
            </a:pPr>
            <a:r>
              <a:rPr lang="en-US" b="1" smtClean="0"/>
              <a:t>Simple Mail Transfer Protocol (SMTP)</a:t>
            </a:r>
            <a:r>
              <a:rPr lang="en-US" smtClean="0"/>
              <a:t> - Transmits e-mails across a TCP/IP network. It is the e-mail format for text that only uses ASCII encoding. </a:t>
            </a:r>
          </a:p>
          <a:p>
            <a:pPr lvl="1">
              <a:buFont typeface="Courier New" pitchFamily="49" charset="0"/>
              <a:buChar char="o"/>
            </a:pPr>
            <a:r>
              <a:rPr lang="en-US" b="1" smtClean="0"/>
              <a:t>Multipurpose Internet Mail Extensions (MIME)</a:t>
            </a:r>
            <a:r>
              <a:rPr lang="en-US" smtClean="0"/>
              <a:t> - Extends the e-mail format to include text in ASCII standard, as well as other formats such as pictures and word processor documents. Normally used in conjunction with SMTP. </a:t>
            </a:r>
          </a:p>
          <a:p>
            <a:r>
              <a:rPr lang="en-US" smtClean="0"/>
              <a:t>Additional features are available with e-mail software:</a:t>
            </a:r>
          </a:p>
          <a:p>
            <a:pPr lvl="1">
              <a:buFont typeface="Courier New" pitchFamily="49" charset="0"/>
              <a:buChar char="o"/>
            </a:pPr>
            <a:r>
              <a:rPr lang="en-US" smtClean="0"/>
              <a:t>Automatic handling rules for e-mails </a:t>
            </a:r>
          </a:p>
          <a:p>
            <a:pPr lvl="1">
              <a:buFont typeface="Courier New" pitchFamily="49" charset="0"/>
              <a:buChar char="o"/>
            </a:pPr>
            <a:r>
              <a:rPr lang="en-US" smtClean="0"/>
              <a:t>Different e-mail coding, such as HTML, plain text, or rich text </a:t>
            </a:r>
          </a:p>
          <a:p>
            <a:pPr lvl="1">
              <a:buFont typeface="Courier New" pitchFamily="49" charset="0"/>
              <a:buChar char="o"/>
            </a:pPr>
            <a:r>
              <a:rPr lang="en-US" smtClean="0"/>
              <a:t>Newsgroups </a:t>
            </a:r>
          </a:p>
          <a:p>
            <a:endParaRPr lang="en-US" smtClean="0"/>
          </a:p>
          <a:p>
            <a:pPr>
              <a:buFontTx/>
              <a:buNone/>
            </a:pPr>
            <a:r>
              <a:rPr lang="en-US" b="1" smtClean="0"/>
              <a:t>Student Activity:</a:t>
            </a:r>
            <a:r>
              <a:rPr lang="en-US" smtClean="0"/>
              <a:t> The student course content includes a matching activity, 12.2.6 E-Mail Protocols. To complete this activity, students will match the e-mail protocol to its correct description.</a:t>
            </a:r>
          </a:p>
          <a:p>
            <a:pPr>
              <a:buFontTx/>
              <a:buNone/>
            </a:pPr>
            <a:endParaRPr lang="en-US" b="1"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434F6460-72A1-4F9B-B10F-036408F6F530}" type="slidenum">
              <a:rPr lang="en-US" sz="800"/>
              <a:pPr/>
              <a:t>22</a:t>
            </a:fld>
            <a:endParaRPr lang="en-US" sz="80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12.2.7 Set screen resolution and update video driver   </a:t>
            </a:r>
          </a:p>
          <a:p>
            <a:pPr>
              <a:buFontTx/>
              <a:buNone/>
            </a:pPr>
            <a:endParaRPr lang="en-US" smtClean="0"/>
          </a:p>
          <a:p>
            <a:r>
              <a:rPr lang="en-US" smtClean="0"/>
              <a:t>If the screen resolution is not set properly, you may get unexpected display results from different video cards and monitors. The unexpected results could include a Windows desktop that does not take up the full area of the screen, or a blank screen if the resolution is set too high.</a:t>
            </a:r>
          </a:p>
          <a:p>
            <a:r>
              <a:rPr lang="en-US" smtClean="0"/>
              <a:t>When using an LCD screen, the resolution should be set to native mode, or native resolution. Native mode is the screen resolution that is the same as the number of pixels that the monitor has. If you move from the native mode, the monitor will not produce the best picture. </a:t>
            </a:r>
          </a:p>
          <a:p>
            <a:endParaRPr lang="en-US" smtClean="0"/>
          </a:p>
          <a:p>
            <a:r>
              <a:rPr lang="en-US" smtClean="0"/>
              <a:t>You can change the screen settings in Windows XP in the Settings tab of the Display Properties control panel applet:</a:t>
            </a:r>
          </a:p>
          <a:p>
            <a:pPr lvl="1">
              <a:buFont typeface="Courier New" pitchFamily="49" charset="0"/>
              <a:buChar char="o"/>
            </a:pPr>
            <a:r>
              <a:rPr lang="en-US" smtClean="0"/>
              <a:t>Setting the </a:t>
            </a:r>
            <a:r>
              <a:rPr lang="en-US" b="1" smtClean="0"/>
              <a:t>screen resolution</a:t>
            </a:r>
            <a:r>
              <a:rPr lang="en-US" smtClean="0"/>
              <a:t> determines the number of pixels. A higher number of pixels displays a better resolution and picture. </a:t>
            </a:r>
            <a:endParaRPr lang="en-US" b="1" smtClean="0"/>
          </a:p>
          <a:p>
            <a:pPr lvl="1">
              <a:buFont typeface="Courier New" pitchFamily="49" charset="0"/>
              <a:buChar char="o"/>
            </a:pPr>
            <a:r>
              <a:rPr lang="en-US" b="1" smtClean="0"/>
              <a:t>Refresh rate</a:t>
            </a:r>
            <a:r>
              <a:rPr lang="en-US" smtClean="0"/>
              <a:t> determines how often the image in the screen is redrawn. Refresh rates are measured in Hertz (Hz) or times per second. The higher the refresh rate, the more steady the screen image. </a:t>
            </a:r>
            <a:endParaRPr lang="en-US" b="1" smtClean="0"/>
          </a:p>
          <a:p>
            <a:pPr lvl="1">
              <a:buFont typeface="Courier New" pitchFamily="49" charset="0"/>
              <a:buChar char="o"/>
            </a:pPr>
            <a:r>
              <a:rPr lang="en-US" b="1" smtClean="0"/>
              <a:t>Display colors</a:t>
            </a:r>
            <a:r>
              <a:rPr lang="en-US" smtClean="0"/>
              <a:t> determines the number of colors visible on the screen at once. Colors are created by varying the intensity of the three basic colors (red, green, and blue). The more bits, the greater the number of colors.</a:t>
            </a:r>
          </a:p>
          <a:p>
            <a:endParaRPr lang="en-US" smtClean="0"/>
          </a:p>
          <a:p>
            <a:r>
              <a:rPr lang="en-US" smtClean="0"/>
              <a:t>The following is a list of color depths: </a:t>
            </a:r>
          </a:p>
          <a:p>
            <a:pPr lvl="1"/>
            <a:r>
              <a:rPr lang="en-US" smtClean="0"/>
              <a:t>256 colors - 8-bit color </a:t>
            </a:r>
          </a:p>
          <a:p>
            <a:pPr lvl="1"/>
            <a:r>
              <a:rPr lang="en-US" smtClean="0"/>
              <a:t>65,536 colors - 16-bit color (High Color) </a:t>
            </a:r>
          </a:p>
          <a:p>
            <a:pPr lvl="1"/>
            <a:r>
              <a:rPr lang="en-US" smtClean="0"/>
              <a:t>16 million colors - 24-bit color (True Color) </a:t>
            </a:r>
          </a:p>
          <a:p>
            <a:pPr lvl="1"/>
            <a:r>
              <a:rPr lang="en-US" smtClean="0"/>
              <a:t>16 million colors - 24-bit (True Color with 8-bit padding to allow for 32-bit processing)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8DCFAF12-C6C7-40E8-BEAE-E9F2544A7B44}" type="slidenum">
              <a:rPr lang="en-US" sz="800"/>
              <a:pPr/>
              <a:t>23</a:t>
            </a:fld>
            <a:endParaRPr lang="en-US" sz="800"/>
          </a:p>
        </p:txBody>
      </p:sp>
      <p:sp>
        <p:nvSpPr>
          <p:cNvPr id="61443"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ln/>
        </p:spPr>
        <p:txBody>
          <a:bodyPr/>
          <a:lstStyle/>
          <a:p>
            <a:pPr marL="224325" indent="-224325">
              <a:defRPr/>
            </a:pPr>
            <a:r>
              <a:rPr lang="en-US" b="1" dirty="0" smtClean="0"/>
              <a:t>12.2.7 Set screen resolution and update video driver   </a:t>
            </a:r>
          </a:p>
          <a:p>
            <a:pPr marL="224325" indent="-224325">
              <a:defRPr/>
            </a:pPr>
            <a:endParaRPr lang="en-US" dirty="0" smtClean="0"/>
          </a:p>
          <a:p>
            <a:pPr marL="224325" indent="-224325">
              <a:defRPr/>
            </a:pPr>
            <a:r>
              <a:rPr lang="en-US" dirty="0" smtClean="0"/>
              <a:t>When troubleshooting a display problem, check that the driver is fully compatible with the graphics card. Windows may install a default driver that works, but may not provide all of the available options for best viewing and performance. </a:t>
            </a:r>
          </a:p>
          <a:p>
            <a:pPr marL="224325" indent="-224325">
              <a:defRPr/>
            </a:pPr>
            <a:endParaRPr lang="en-US" dirty="0" smtClean="0"/>
          </a:p>
          <a:p>
            <a:pPr marL="224325" indent="-224325">
              <a:defRPr/>
            </a:pPr>
            <a:r>
              <a:rPr lang="en-US" b="1" cap="all" dirty="0" smtClean="0">
                <a:solidFill>
                  <a:srgbClr val="FF0000"/>
                </a:solidFill>
              </a:rPr>
              <a:t>CAUTION:</a:t>
            </a:r>
            <a:r>
              <a:rPr lang="en-US" dirty="0" smtClean="0">
                <a:solidFill>
                  <a:srgbClr val="FF0000"/>
                </a:solidFill>
              </a:rPr>
              <a:t> </a:t>
            </a:r>
            <a:r>
              <a:rPr lang="en-US" dirty="0" smtClean="0"/>
              <a:t>Disabling the anti-virus software leaves your computer vulnerable to viruses.</a:t>
            </a:r>
          </a:p>
          <a:p>
            <a:pPr marL="224325" indent="-224325">
              <a:defRPr/>
            </a:pPr>
            <a:endParaRPr lang="en-US" dirty="0" smtClean="0"/>
          </a:p>
          <a:p>
            <a:pPr>
              <a:spcBef>
                <a:spcPts val="491"/>
              </a:spcBef>
              <a:spcAft>
                <a:spcPts val="491"/>
              </a:spcAft>
              <a:defRPr/>
            </a:pPr>
            <a:r>
              <a:rPr lang="en-US" sz="2200" dirty="0"/>
              <a:t>Troubleshooting problems after installing video driver</a:t>
            </a:r>
          </a:p>
          <a:p>
            <a:pPr lvl="1">
              <a:spcBef>
                <a:spcPts val="491"/>
              </a:spcBef>
              <a:spcAft>
                <a:spcPts val="491"/>
              </a:spcAft>
              <a:buFont typeface="Courier New" pitchFamily="49" charset="0"/>
              <a:buChar char="o"/>
              <a:defRPr/>
            </a:pPr>
            <a:r>
              <a:rPr lang="en-US" sz="1800" dirty="0"/>
              <a:t>Example: After performing the graphical performance steps and restart the computer, you are unable to view the screen.</a:t>
            </a:r>
          </a:p>
          <a:p>
            <a:pPr lvl="1">
              <a:spcBef>
                <a:spcPts val="491"/>
              </a:spcBef>
              <a:spcAft>
                <a:spcPts val="491"/>
              </a:spcAft>
              <a:defRPr/>
            </a:pPr>
            <a:endParaRPr lang="en-US" sz="1800" dirty="0"/>
          </a:p>
          <a:p>
            <a:pPr>
              <a:spcBef>
                <a:spcPts val="491"/>
              </a:spcBef>
              <a:spcAft>
                <a:spcPts val="491"/>
              </a:spcAft>
              <a:defRPr/>
            </a:pPr>
            <a:r>
              <a:rPr lang="en-US" sz="2200" dirty="0"/>
              <a:t>To investigate the problem and restore the settings: </a:t>
            </a:r>
            <a:r>
              <a:rPr lang="en-US" sz="1400" dirty="0"/>
              <a:t>(Windows XP)</a:t>
            </a:r>
          </a:p>
          <a:p>
            <a:pPr marL="810063" lvl="1" indent="-336488">
              <a:spcBef>
                <a:spcPts val="491"/>
              </a:spcBef>
              <a:spcAft>
                <a:spcPts val="491"/>
              </a:spcAft>
              <a:buFont typeface="+mj-lt"/>
              <a:buAutoNum type="arabicPeriod"/>
              <a:defRPr/>
            </a:pPr>
            <a:r>
              <a:rPr lang="en-US" sz="1800" dirty="0"/>
              <a:t>Reboot the computer again</a:t>
            </a:r>
          </a:p>
          <a:p>
            <a:pPr marL="810063" lvl="1" indent="-336488">
              <a:spcBef>
                <a:spcPts val="491"/>
              </a:spcBef>
              <a:spcAft>
                <a:spcPts val="491"/>
              </a:spcAft>
              <a:buFont typeface="+mj-lt"/>
              <a:buAutoNum type="arabicPeriod"/>
              <a:defRPr/>
            </a:pPr>
            <a:r>
              <a:rPr lang="en-US" sz="1800" dirty="0"/>
              <a:t>During the boot phase, use the </a:t>
            </a:r>
            <a:r>
              <a:rPr lang="en-US" sz="1800" b="1" dirty="0"/>
              <a:t>F8</a:t>
            </a:r>
            <a:r>
              <a:rPr lang="en-US" sz="1800" dirty="0"/>
              <a:t> key</a:t>
            </a:r>
          </a:p>
          <a:p>
            <a:pPr marL="810063" lvl="1" indent="-336488">
              <a:spcBef>
                <a:spcPts val="491"/>
              </a:spcBef>
              <a:spcAft>
                <a:spcPts val="491"/>
              </a:spcAft>
              <a:buFont typeface="+mj-lt"/>
              <a:buAutoNum type="arabicPeriod"/>
              <a:defRPr/>
            </a:pPr>
            <a:r>
              <a:rPr lang="en-US" sz="1800" dirty="0"/>
              <a:t>Enter the boot options when prompted</a:t>
            </a:r>
          </a:p>
          <a:p>
            <a:pPr marL="810063" lvl="1" indent="-336488">
              <a:spcBef>
                <a:spcPts val="491"/>
              </a:spcBef>
              <a:spcAft>
                <a:spcPts val="491"/>
              </a:spcAft>
              <a:buFont typeface="+mj-lt"/>
              <a:buAutoNum type="arabicPeriod"/>
              <a:defRPr/>
            </a:pPr>
            <a:r>
              <a:rPr lang="en-US" sz="1800" dirty="0"/>
              <a:t>Select the Enable VGA Mode to boot using a 640 x 480 resolution</a:t>
            </a:r>
          </a:p>
          <a:p>
            <a:pPr>
              <a:spcBef>
                <a:spcPts val="491"/>
              </a:spcBef>
              <a:spcAft>
                <a:spcPts val="491"/>
              </a:spcAft>
              <a:defRPr/>
            </a:pPr>
            <a:endParaRPr lang="en-US" sz="2200" dirty="0"/>
          </a:p>
          <a:p>
            <a:pPr>
              <a:spcBef>
                <a:spcPts val="491"/>
              </a:spcBef>
              <a:spcAft>
                <a:spcPts val="491"/>
              </a:spcAft>
              <a:defRPr/>
            </a:pPr>
            <a:r>
              <a:rPr lang="en-US" sz="2200" dirty="0"/>
              <a:t>Once the operating system is loaded:</a:t>
            </a:r>
          </a:p>
          <a:p>
            <a:pPr marL="810063" lvl="1" indent="-336488">
              <a:spcBef>
                <a:spcPts val="491"/>
              </a:spcBef>
              <a:spcAft>
                <a:spcPts val="491"/>
              </a:spcAft>
              <a:buFont typeface="+mj-lt"/>
              <a:buAutoNum type="arabicPeriod"/>
              <a:defRPr/>
            </a:pPr>
            <a:r>
              <a:rPr lang="en-US" sz="1800" dirty="0"/>
              <a:t>Select Roll Back Driver from graphics card Properties</a:t>
            </a:r>
          </a:p>
          <a:p>
            <a:pPr marL="810063" lvl="1" indent="-336488">
              <a:spcBef>
                <a:spcPts val="491"/>
              </a:spcBef>
              <a:spcAft>
                <a:spcPts val="491"/>
              </a:spcAft>
              <a:buFont typeface="+mj-lt"/>
              <a:buAutoNum type="arabicPeriod"/>
              <a:defRPr/>
            </a:pPr>
            <a:r>
              <a:rPr lang="en-US" sz="1800" dirty="0"/>
              <a:t>Research possible driver issues</a:t>
            </a:r>
          </a:p>
          <a:p>
            <a:pPr marL="224325" indent="-224325">
              <a:defRPr/>
            </a:pPr>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B6291DA6-8DCD-424A-9724-1C343A91CB0B}" type="slidenum">
              <a:rPr lang="en-US" sz="800"/>
              <a:pPr/>
              <a:t>24</a:t>
            </a:fld>
            <a:endParaRPr lang="en-US" sz="8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12.2.8 Describe installation of a second operating system</a:t>
            </a:r>
          </a:p>
          <a:p>
            <a:pPr>
              <a:buFontTx/>
              <a:buNone/>
            </a:pPr>
            <a:endParaRPr lang="en-US" smtClean="0"/>
          </a:p>
          <a:p>
            <a:r>
              <a:rPr lang="en-US" smtClean="0"/>
              <a:t>You can have multiple operating systems on a single computer. Some software applications may require the most recent version of an operating system, while other software applications require an older version. There is a dual-boot process for multiple operating systems on a computer. When the boot.ini file determines that more than one operating system is present during the boot process, you are prompted to choose the operating system that you want to load. </a:t>
            </a:r>
          </a:p>
          <a:p>
            <a:r>
              <a:rPr lang="en-US" smtClean="0"/>
              <a:t>To create a dual-boot system in Microsoft Windows, you typically must have more than one hard drive or the hard drive must contain more than one partition.</a:t>
            </a:r>
          </a:p>
          <a:p>
            <a:r>
              <a:rPr lang="en-US" smtClean="0"/>
              <a:t>You should install the oldest operating system on the primary partition or the hard drive marked as the active partition first. You should then install the second operating system on the second partition or hard drive. The boot files are automatically installed in the active partition.</a:t>
            </a:r>
          </a:p>
          <a:p>
            <a:r>
              <a:rPr lang="en-US" smtClean="0"/>
              <a:t>During the installation, the boot.ini file is created on the active partition to allow the selection of the operating system to boot on startup. The boot.ini file can be edited to change the order of the operating systems. You can also edit the file for the length of time an operating system selection can be made during the boot phase. Typically, the default time to select an operating system is 30 seconds. This always delays the boot time of the computer by 30 seconds unless the user intervenes to select a particular operating system. In the boot.ini file, the boot time should be changed to 5 or 10 seconds to boot up the computer faster.</a:t>
            </a:r>
          </a:p>
          <a:p>
            <a:endParaRPr lang="en-US" smtClean="0"/>
          </a:p>
          <a:p>
            <a:pPr>
              <a:buFontTx/>
              <a:buNone/>
            </a:pPr>
            <a:endParaRPr lang="en-US" smtClean="0"/>
          </a:p>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B6291DA6-8DCD-424A-9724-1C343A91CB0B}" type="slidenum">
              <a:rPr lang="en-US" sz="800"/>
              <a:pPr/>
              <a:t>25</a:t>
            </a:fld>
            <a:endParaRPr lang="en-US" sz="8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12.2.8 Describe installation of a second operating system</a:t>
            </a:r>
          </a:p>
          <a:p>
            <a:pPr>
              <a:buFontTx/>
              <a:buNone/>
            </a:pPr>
            <a:endParaRPr lang="en-US" smtClean="0"/>
          </a:p>
          <a:p>
            <a:r>
              <a:rPr lang="en-US" smtClean="0"/>
              <a:t>You can have multiple operating systems on a single computer. Some software applications may require the most recent version of an operating system, while other software applications require an older version. There is a dual-boot process for multiple operating systems on a computer. When the boot.ini file determines that more than one operating system is present during the boot process, you are prompted to choose the operating system that you want to load. </a:t>
            </a:r>
          </a:p>
          <a:p>
            <a:r>
              <a:rPr lang="en-US" smtClean="0"/>
              <a:t>To create a dual-boot system in Microsoft Windows, you typically must have more than one hard drive or the hard drive must contain more than one partition.</a:t>
            </a:r>
          </a:p>
          <a:p>
            <a:r>
              <a:rPr lang="en-US" smtClean="0"/>
              <a:t>You should install the oldest operating system on the primary partition or the hard drive marked as the active partition first. You should then install the second operating system on the second partition or hard drive. The boot files are automatically installed in the active partition.</a:t>
            </a:r>
          </a:p>
          <a:p>
            <a:r>
              <a:rPr lang="en-US" smtClean="0"/>
              <a:t>During the installation, the boot.ini file is created on the active partition to allow the selection of the operating system to boot on startup. The boot.ini file can be edited to change the order of the operating systems. You can also edit the file for the length of time an operating system selection can be made during the boot phase. Typically, the default time to select an operating system is 30 seconds. This always delays the boot time of the computer by 30 seconds unless the user intervenes to select a particular operating system. In the boot.ini file, the boot time should be changed to 5 or 10 seconds to boot up the computer faster.</a:t>
            </a:r>
          </a:p>
          <a:p>
            <a:endParaRPr lang="en-US" smtClean="0"/>
          </a:p>
          <a:p>
            <a:pPr>
              <a:buFontTx/>
              <a:buNone/>
            </a:pPr>
            <a:endParaRPr lang="en-US" smtClean="0"/>
          </a:p>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1033C5B3-4877-460F-BEC5-0961860ED3FC}" type="slidenum">
              <a:rPr lang="en-US" sz="800"/>
              <a:pPr/>
              <a:t>26</a:t>
            </a:fld>
            <a:endParaRPr lang="en-US" sz="8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altLang="ja-JP" b="1" smtClean="0"/>
              <a:t>12.2.9 Windows CLI commands</a:t>
            </a:r>
          </a:p>
          <a:p>
            <a:pPr>
              <a:buFontTx/>
              <a:buNone/>
            </a:pPr>
            <a:endParaRPr lang="en-US" altLang="ja-JP" b="1" smtClean="0"/>
          </a:p>
          <a:p>
            <a:r>
              <a:rPr lang="en-US" smtClean="0"/>
              <a:t>When troubleshooting problems with the operating system, you may need to use CLI commands and options to perform tasks. This may be necessary when Windows will not start or from within Windows at a command line. </a:t>
            </a:r>
          </a:p>
          <a:p>
            <a:endParaRPr lang="en-US" smtClean="0"/>
          </a:p>
          <a:p>
            <a:pPr>
              <a:buFontTx/>
              <a:buNone/>
            </a:pPr>
            <a:r>
              <a:rPr lang="en-US" b="1" smtClean="0"/>
              <a:t>MSCONFIG</a:t>
            </a:r>
          </a:p>
          <a:p>
            <a:r>
              <a:rPr lang="en-US" smtClean="0"/>
              <a:t>The MSCONFIG command brings up the System Configuration Utility that performs diagnostic procedures on the Windows startup files. You must be logged on with Administrator permissions to complete the troubleshooting procedure. MSCONFIG should be used when the computer boots but will not load the Windows operating system correctly. </a:t>
            </a:r>
          </a:p>
          <a:p>
            <a:pPr>
              <a:buFontTx/>
              <a:buNone/>
            </a:pPr>
            <a:endParaRPr lang="en-US" smtClean="0"/>
          </a:p>
          <a:p>
            <a:pPr>
              <a:buFontTx/>
              <a:buNone/>
            </a:pPr>
            <a:r>
              <a:rPr lang="en-US" b="1" smtClean="0"/>
              <a:t>SFC</a:t>
            </a:r>
          </a:p>
          <a:p>
            <a:r>
              <a:rPr lang="en-US" smtClean="0"/>
              <a:t>The System File Checker (SFC) allows you to check all of the protected system files, such as krnl386.exe, and replace them with known good versions if they have become corrupted or deleted. If you receive a notice from Windows or suspect that a file has been altered, replaced, or corrupted, use the command </a:t>
            </a:r>
            <a:r>
              <a:rPr lang="en-US" b="1" smtClean="0"/>
              <a:t>sfc /scannow</a:t>
            </a:r>
            <a:r>
              <a:rPr lang="en-US" smtClean="0"/>
              <a:t> at the command line to initiate the system file checker. The SFC replaces any bad files with known good versions. You might be asked for the original installation media if Windows is unable to retrieve a copy from its cache of original files.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3CC733AE-ABDA-4756-B6A2-21655D97CBF7}" type="slidenum">
              <a:rPr lang="en-US" sz="800"/>
              <a:pPr/>
              <a:t>27</a:t>
            </a:fld>
            <a:endParaRPr lang="en-US" sz="8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12.3 Describe how to upgrade operating systems</a:t>
            </a:r>
          </a:p>
          <a:p>
            <a:pPr>
              <a:buFontTx/>
              <a:buNone/>
            </a:pPr>
            <a:endParaRPr lang="en-US" smtClean="0"/>
          </a:p>
          <a:p>
            <a:r>
              <a:rPr lang="en-US" smtClean="0"/>
              <a:t>When newer versions of an operating system are released, support for older operating systems is eventually withdrawn.</a:t>
            </a:r>
          </a:p>
          <a:p>
            <a:r>
              <a:rPr lang="en-US" smtClean="0"/>
              <a:t>Hardware products are continually coming on the market. The new design of the products often requires that the latest operating system be installed to operate correctly. While this may be expensive, you gain advanced functionality through new features and support for newer hardware. </a:t>
            </a:r>
          </a:p>
          <a:p>
            <a:endParaRPr lang="en-US" smtClean="0"/>
          </a:p>
          <a:p>
            <a:r>
              <a:rPr lang="en-US" smtClean="0"/>
              <a:t>Not all older Windows operating systems are upgradeable to the newer versions, as described in the following list:</a:t>
            </a:r>
          </a:p>
          <a:p>
            <a:pPr lvl="1">
              <a:buFont typeface="Courier New" pitchFamily="49" charset="0"/>
              <a:buChar char="o"/>
            </a:pPr>
            <a:r>
              <a:rPr lang="en-US" smtClean="0"/>
              <a:t>Windows 98, Windows 98 SE, or Windows Me can be upgraded to Windows XP Home or Windows XP Professional. </a:t>
            </a:r>
          </a:p>
          <a:p>
            <a:pPr lvl="1">
              <a:buFont typeface="Courier New" pitchFamily="49" charset="0"/>
              <a:buChar char="o"/>
            </a:pPr>
            <a:r>
              <a:rPr lang="en-US" smtClean="0"/>
              <a:t>Windows NT workstation 4.0 with service pack 6 and Windows 2000 Professional can be upgraded only to Windows XP Professional. </a:t>
            </a:r>
          </a:p>
          <a:p>
            <a:pPr lvl="1">
              <a:buFont typeface="Courier New" pitchFamily="49" charset="0"/>
              <a:buChar char="o"/>
            </a:pPr>
            <a:r>
              <a:rPr lang="en-US" smtClean="0"/>
              <a:t>Windows 3.1 and Windows 95 cannot be upgraded to Windows XP. </a:t>
            </a:r>
          </a:p>
          <a:p>
            <a:pPr lvl="1">
              <a:buFont typeface="Courier New" pitchFamily="49" charset="0"/>
              <a:buChar char="o"/>
            </a:pPr>
            <a:r>
              <a:rPr lang="en-US" smtClean="0"/>
              <a:t>Windows 2000 or earlier cannot be upgraded to Windows Vista. </a:t>
            </a:r>
          </a:p>
          <a:p>
            <a:endParaRPr lang="en-US" smtClean="0"/>
          </a:p>
          <a:p>
            <a:pPr>
              <a:buFontTx/>
              <a:buNone/>
            </a:pPr>
            <a:r>
              <a:rPr lang="en-US" b="1" smtClean="0"/>
              <a:t>NOTE: </a:t>
            </a:r>
            <a:r>
              <a:rPr lang="en-US" smtClean="0"/>
              <a:t>Remember to backup all data prior to beginning the upgrade. </a:t>
            </a:r>
          </a:p>
          <a:p>
            <a:pPr>
              <a:buFontTx/>
              <a:buNone/>
            </a:pPr>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CB207CA1-B45F-49A1-8CE1-8E8EE4C3B3BB}" type="slidenum">
              <a:rPr lang="en-US" sz="800"/>
              <a:pPr/>
              <a:t>28</a:t>
            </a:fld>
            <a:endParaRPr lang="en-US" sz="800"/>
          </a:p>
        </p:txBody>
      </p:sp>
      <p:sp>
        <p:nvSpPr>
          <p:cNvPr id="65539"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ln/>
        </p:spPr>
        <p:txBody>
          <a:bodyPr/>
          <a:lstStyle/>
          <a:p>
            <a:pPr>
              <a:buFontTx/>
              <a:buNone/>
              <a:defRPr/>
            </a:pPr>
            <a:r>
              <a:rPr lang="en-US" b="1" dirty="0" smtClean="0"/>
              <a:t>12.4 Describe preventive maintenance procedures for operating systems</a:t>
            </a:r>
          </a:p>
          <a:p>
            <a:pPr>
              <a:buFontTx/>
              <a:buNone/>
              <a:defRPr/>
            </a:pPr>
            <a:endParaRPr lang="en-US" dirty="0" smtClean="0"/>
          </a:p>
          <a:p>
            <a:pPr>
              <a:defRPr/>
            </a:pPr>
            <a:r>
              <a:rPr lang="en-US" dirty="0" smtClean="0"/>
              <a:t>Preventive maintenance for an operating system includes automating tasks to perform scheduled updates. It also includes installing service packs that help to keep the system current and compatible with new software and hardware. Restore points allow you to restore the system to a previous state if a driver or a system file has been corrupted, but they do not allow for the recovery of data.</a:t>
            </a:r>
          </a:p>
          <a:p>
            <a:pPr>
              <a:defRPr/>
            </a:pPr>
            <a:endParaRPr lang="en-US" dirty="0" smtClean="0"/>
          </a:p>
          <a:p>
            <a:pPr>
              <a:buFontTx/>
              <a:buNone/>
              <a:defRPr/>
            </a:pPr>
            <a:r>
              <a:rPr lang="en-US" b="1" dirty="0" smtClean="0"/>
              <a:t>12.4.1 Schedule automatic tasks and updates</a:t>
            </a:r>
          </a:p>
          <a:p>
            <a:pPr>
              <a:buFontTx/>
              <a:buNone/>
              <a:defRPr/>
            </a:pPr>
            <a:endParaRPr lang="en-US" dirty="0" smtClean="0"/>
          </a:p>
          <a:p>
            <a:pPr>
              <a:defRPr/>
            </a:pPr>
            <a:r>
              <a:rPr lang="en-US" dirty="0" smtClean="0"/>
              <a:t>You can automate tasks in Windows XP using the Scheduled Tasks utility. The Schedule Task utility monitors selected user-defined criteria and then executes the tasks when the criteria have been met. </a:t>
            </a:r>
          </a:p>
          <a:p>
            <a:pPr>
              <a:defRPr/>
            </a:pPr>
            <a:r>
              <a:rPr lang="en-US" dirty="0" smtClean="0"/>
              <a:t>Some of the common tasks that are automated using the Scheduled Tasks utility include the following:</a:t>
            </a:r>
          </a:p>
          <a:p>
            <a:pPr lvl="1">
              <a:buFont typeface="Courier New" pitchFamily="49" charset="0"/>
              <a:buChar char="o"/>
              <a:defRPr/>
            </a:pPr>
            <a:r>
              <a:rPr lang="en-US" dirty="0" smtClean="0"/>
              <a:t>Disk cleanup </a:t>
            </a:r>
          </a:p>
          <a:p>
            <a:pPr lvl="1">
              <a:buFont typeface="Courier New" pitchFamily="49" charset="0"/>
              <a:buChar char="o"/>
              <a:defRPr/>
            </a:pPr>
            <a:r>
              <a:rPr lang="en-US" dirty="0" smtClean="0"/>
              <a:t>Backup </a:t>
            </a:r>
          </a:p>
          <a:p>
            <a:pPr lvl="1">
              <a:buFont typeface="Courier New" pitchFamily="49" charset="0"/>
              <a:buChar char="o"/>
              <a:defRPr/>
            </a:pPr>
            <a:r>
              <a:rPr lang="en-US" dirty="0" smtClean="0"/>
              <a:t>Disk defragmenter </a:t>
            </a:r>
          </a:p>
          <a:p>
            <a:pPr lvl="1">
              <a:buFont typeface="Courier New" pitchFamily="49" charset="0"/>
              <a:buChar char="o"/>
              <a:defRPr/>
            </a:pPr>
            <a:r>
              <a:rPr lang="en-US" dirty="0" smtClean="0"/>
              <a:t>Starting other applications </a:t>
            </a:r>
          </a:p>
          <a:p>
            <a:pPr lvl="1">
              <a:defRPr/>
            </a:pPr>
            <a:endParaRPr lang="en-US" dirty="0" smtClean="0"/>
          </a:p>
          <a:p>
            <a:pPr indent="-118394">
              <a:spcBef>
                <a:spcPct val="35000"/>
              </a:spcBef>
              <a:defRPr/>
            </a:pPr>
            <a:r>
              <a:rPr lang="en-US" dirty="0" smtClean="0"/>
              <a:t>To learn more about the </a:t>
            </a:r>
            <a:r>
              <a:rPr lang="en-US" b="1" dirty="0" smtClean="0"/>
              <a:t>at</a:t>
            </a:r>
            <a:r>
              <a:rPr lang="en-US" dirty="0" smtClean="0"/>
              <a:t> command in Windows XP, choose </a:t>
            </a:r>
            <a:r>
              <a:rPr lang="en-US" b="1" dirty="0" smtClean="0"/>
              <a:t>Start &gt; Run</a:t>
            </a:r>
            <a:r>
              <a:rPr lang="en-US" dirty="0" smtClean="0"/>
              <a:t>. At the CLI prompt, type </a:t>
            </a:r>
            <a:r>
              <a:rPr lang="en-US" dirty="0" err="1" smtClean="0"/>
              <a:t>cmd</a:t>
            </a:r>
            <a:r>
              <a:rPr lang="en-US" dirty="0" smtClean="0"/>
              <a:t>, and then press </a:t>
            </a:r>
            <a:r>
              <a:rPr lang="en-US" b="1" dirty="0" smtClean="0"/>
              <a:t>Enter</a:t>
            </a:r>
            <a:r>
              <a:rPr lang="en-US" dirty="0" smtClean="0"/>
              <a:t>. At the command prompt, type </a:t>
            </a:r>
            <a:r>
              <a:rPr lang="en-US" b="1" dirty="0" smtClean="0"/>
              <a:t>at/?</a:t>
            </a:r>
            <a:r>
              <a:rPr lang="en-US" dirty="0" smtClean="0"/>
              <a:t> </a:t>
            </a:r>
          </a:p>
          <a:p>
            <a:pPr>
              <a:defRPr/>
            </a:pPr>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97B6DE0B-0C2F-4C9E-B5FF-6DA8FB22DF4B}" type="slidenum">
              <a:rPr lang="en-US" sz="800"/>
              <a:pPr/>
              <a:t>29</a:t>
            </a:fld>
            <a:endParaRPr lang="en-US" sz="80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12.4.1 Schedule automatic tasks and updates</a:t>
            </a:r>
          </a:p>
          <a:p>
            <a:pPr>
              <a:buFontTx/>
              <a:buNone/>
            </a:pPr>
            <a:endParaRPr lang="en-US" b="1" smtClean="0"/>
          </a:p>
          <a:p>
            <a:pPr>
              <a:buFontTx/>
              <a:buNone/>
            </a:pPr>
            <a:endParaRPr lang="en-US" b="1" smtClean="0"/>
          </a:p>
          <a:p>
            <a:pPr>
              <a:buFontTx/>
              <a:buNone/>
            </a:pPr>
            <a:r>
              <a:rPr lang="en-US" b="1" smtClean="0"/>
              <a:t>Student Activity:</a:t>
            </a:r>
            <a:r>
              <a:rPr lang="en-US" smtClean="0"/>
              <a:t> The student course content includes two labs: </a:t>
            </a:r>
          </a:p>
          <a:p>
            <a:pPr>
              <a:buFontTx/>
              <a:buNone/>
            </a:pPr>
            <a:r>
              <a:rPr lang="en-US" smtClean="0"/>
              <a:t>12.4.1 Lab: Schedule Task Using GUI and "</a:t>
            </a:r>
            <a:r>
              <a:rPr lang="en-US" b="1" smtClean="0"/>
              <a:t>at</a:t>
            </a:r>
            <a:r>
              <a:rPr lang="en-US" smtClean="0"/>
              <a:t>" Command in Windows XP. To complete this lab, students will schedule a task using the Windows XP GUI. Schedule a task in a command line window using the </a:t>
            </a:r>
            <a:r>
              <a:rPr lang="en-US" b="1" smtClean="0"/>
              <a:t>at</a:t>
            </a:r>
            <a:r>
              <a:rPr lang="en-US" smtClean="0"/>
              <a:t> command.</a:t>
            </a:r>
          </a:p>
          <a:p>
            <a:pPr>
              <a:buFontTx/>
              <a:buNone/>
            </a:pPr>
            <a:r>
              <a:rPr lang="en-US" smtClean="0"/>
              <a:t>12.4.1 Lab: Schedule Task Using GUI and "</a:t>
            </a:r>
            <a:r>
              <a:rPr lang="en-US" b="1" smtClean="0"/>
              <a:t>at</a:t>
            </a:r>
            <a:r>
              <a:rPr lang="en-US" smtClean="0"/>
              <a:t>" Command in Windows Vista. To complete this lab, students will schedule a task using the Windows Vista GUI. Schedule a task in a command line window using the </a:t>
            </a:r>
            <a:r>
              <a:rPr lang="en-US" b="1" smtClean="0"/>
              <a:t>at</a:t>
            </a:r>
            <a:r>
              <a:rPr lang="en-US" smtClean="0"/>
              <a:t> command.</a:t>
            </a:r>
          </a:p>
          <a:p>
            <a:pPr>
              <a:buFontTx/>
              <a:buNone/>
            </a:pPr>
            <a:endParaRPr lang="en-US" smtClean="0"/>
          </a:p>
          <a:p>
            <a:pPr>
              <a:buFontTx/>
              <a:buNone/>
            </a:pPr>
            <a:r>
              <a:rPr lang="en-US" b="1" smtClean="0"/>
              <a:t>Note: </a:t>
            </a:r>
            <a:r>
              <a:rPr lang="en-US" smtClean="0"/>
              <a:t>The Windows Vista labs include information covered in the CompTIA A+ certification and IT Essentials course chapter and final exams.  These labs must be completed to prepare for the certification and course chapter and final exams.  If the class does not have access to the Windows Vista operating system and compatible computer equipment, students must complete the labs using the provided screenshots.</a:t>
            </a:r>
          </a:p>
          <a:p>
            <a:pPr>
              <a:buFontTx/>
              <a:buNone/>
            </a:pPr>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72916142-C4EB-41FA-B69C-54E658E83E6E}" type="slidenum">
              <a:rPr lang="en-US" sz="800"/>
              <a:pPr/>
              <a:t>30</a:t>
            </a:fld>
            <a:endParaRPr lang="en-US" sz="8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12.4.2 Set restore points</a:t>
            </a:r>
          </a:p>
          <a:p>
            <a:pPr>
              <a:buFontTx/>
              <a:buNone/>
            </a:pPr>
            <a:endParaRPr lang="en-US" smtClean="0"/>
          </a:p>
          <a:p>
            <a:r>
              <a:rPr lang="en-US" smtClean="0"/>
              <a:t>Restore points return the operating system to a predefined point in time. In some cases, the installation of an application or a hardware driver can cause instability or create unexpected changes to the computer. Uninstalling the application or hardware driver normally corrects the problem. If the uninstall process was not the solution, you should try to restore the computer to an earlier time when the system worked properly. </a:t>
            </a:r>
          </a:p>
          <a:p>
            <a:pPr>
              <a:buFontTx/>
              <a:buNone/>
            </a:pPr>
            <a:endParaRPr lang="en-US" smtClean="0"/>
          </a:p>
          <a:p>
            <a:r>
              <a:rPr lang="en-US" smtClean="0"/>
              <a:t>The restore points contain information about the system and registry settings that are used by Windows operating systems. System restore does not back up personal data files or recover personal files that have been corrupted or deleted. To backup data, you should use a dedicated backup system, such as a tape drive, CDs, or even a USB storage device.</a:t>
            </a:r>
          </a:p>
          <a:p>
            <a:pPr>
              <a:buFontTx/>
              <a:buNone/>
            </a:pPr>
            <a:endParaRPr lang="en-US" smtClean="0"/>
          </a:p>
          <a:p>
            <a:pPr>
              <a:buFontTx/>
              <a:buNone/>
            </a:pPr>
            <a:r>
              <a:rPr lang="en-US" b="1" smtClean="0"/>
              <a:t>Student Activity:</a:t>
            </a:r>
            <a:r>
              <a:rPr lang="en-US" smtClean="0"/>
              <a:t> The student course content includes two labs: </a:t>
            </a:r>
          </a:p>
          <a:p>
            <a:pPr>
              <a:buFontTx/>
              <a:buNone/>
            </a:pPr>
            <a:r>
              <a:rPr lang="en-US" smtClean="0"/>
              <a:t>12.4.2 Lab: Restore Points in Windows XP. To complete this lab, students will create a restore point and return your computer back to that point in time.</a:t>
            </a:r>
          </a:p>
          <a:p>
            <a:pPr>
              <a:buFontTx/>
              <a:buNone/>
            </a:pPr>
            <a:r>
              <a:rPr lang="en-US" smtClean="0"/>
              <a:t>12.4.2 Lab: Restore Points in Windows Vista. To complete this lab, students will create a restore point and return your computer back to that point in time.</a:t>
            </a:r>
          </a:p>
          <a:p>
            <a:pPr>
              <a:buFontTx/>
              <a:buNone/>
            </a:pPr>
            <a:endParaRPr lang="en-US" smtClean="0"/>
          </a:p>
          <a:p>
            <a:pPr>
              <a:buFontTx/>
              <a:buNone/>
            </a:pPr>
            <a:r>
              <a:rPr lang="en-US" b="1" smtClean="0"/>
              <a:t>Note: </a:t>
            </a:r>
            <a:r>
              <a:rPr lang="en-US" smtClean="0"/>
              <a:t>The Windows Vista labs include information covered in the CompTIA A+ certification and IT Essentials course chapter and final exams.  These labs must be completed to prepare for the certification and course chapter and final exams.  If the class does not have access to the Windows Vista operating system and compatible computer equipment, students must complete the labs using the provided screenshots.</a:t>
            </a:r>
          </a:p>
          <a:p>
            <a:pPr>
              <a:buFontTx/>
              <a:buNone/>
            </a:pPr>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A7D1ED68-005C-4D3C-AB8C-C0BB6FDB6759}" type="slidenum">
              <a:rPr lang="en-US" sz="800"/>
              <a:pPr/>
              <a:t>31</a:t>
            </a:fld>
            <a:endParaRPr lang="en-US" sz="8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 Troubleshoot operating systems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B21BE0CF-B7F8-4C4E-9380-E1F9DD505917}" type="slidenum">
              <a:rPr lang="en-US" sz="800"/>
              <a:pPr/>
              <a:t>32</a:t>
            </a:fld>
            <a:endParaRPr lang="en-US" sz="8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12.5.1 Review the troubleshooting process </a:t>
            </a:r>
          </a:p>
          <a:p>
            <a:pPr>
              <a:buFontTx/>
              <a:buNone/>
            </a:pPr>
            <a:r>
              <a:rPr lang="en-US" b="1" smtClean="0"/>
              <a:t>Identify the Problem</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B21BE0CF-B7F8-4C4E-9380-E1F9DD505917}" type="slidenum">
              <a:rPr lang="en-US" sz="800"/>
              <a:pPr/>
              <a:t>33</a:t>
            </a:fld>
            <a:endParaRPr lang="en-US" sz="8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12.5.1 Review the troubleshooting process </a:t>
            </a:r>
          </a:p>
          <a:p>
            <a:pPr>
              <a:buFontTx/>
              <a:buNone/>
            </a:pPr>
            <a:r>
              <a:rPr lang="en-US" b="1" smtClean="0"/>
              <a:t>Identify the Problem</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0488EE49-7085-431D-9033-182D6D6F0F2E}" type="slidenum">
              <a:rPr lang="en-US" sz="800"/>
              <a:pPr/>
              <a:t>34</a:t>
            </a:fld>
            <a:endParaRPr lang="en-US" sz="8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12.5.1 Review the troubleshooting process</a:t>
            </a:r>
          </a:p>
          <a:p>
            <a:pPr>
              <a:buFontTx/>
              <a:buNone/>
            </a:pPr>
            <a:r>
              <a:rPr lang="en-US" b="1" smtClean="0"/>
              <a:t>Establish a Theory of Probable Causes</a:t>
            </a:r>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7CD7B917-2DD7-453C-9619-3F8D39867A75}" type="slidenum">
              <a:rPr lang="en-US" sz="800"/>
              <a:pPr/>
              <a:t>35</a:t>
            </a:fld>
            <a:endParaRPr lang="en-US" sz="8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12.5.1 Review the troubleshooting process </a:t>
            </a:r>
          </a:p>
          <a:p>
            <a:pPr>
              <a:buFontTx/>
              <a:buNone/>
            </a:pPr>
            <a:r>
              <a:rPr lang="en-US" b="1" smtClean="0"/>
              <a:t>Determine the Exact Cause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7CD7B917-2DD7-453C-9619-3F8D39867A75}" type="slidenum">
              <a:rPr lang="en-US" sz="800"/>
              <a:pPr/>
              <a:t>36</a:t>
            </a:fld>
            <a:endParaRPr lang="en-US" sz="8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12.5.1 Review the troubleshooting process </a:t>
            </a:r>
          </a:p>
          <a:p>
            <a:pPr>
              <a:buFontTx/>
              <a:buNone/>
            </a:pPr>
            <a:r>
              <a:rPr lang="en-US" b="1" smtClean="0"/>
              <a:t>Determine the Exact Cause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66CC64CD-1D5F-4A78-BDB9-812413406888}" type="slidenum">
              <a:rPr lang="en-US" sz="800"/>
              <a:pPr/>
              <a:t>37</a:t>
            </a:fld>
            <a:endParaRPr lang="en-US" sz="8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12.5.1 Review the troubleshooting process </a:t>
            </a:r>
          </a:p>
          <a:p>
            <a:pPr>
              <a:buFontTx/>
              <a:buNone/>
            </a:pPr>
            <a:r>
              <a:rPr lang="en-US" b="1" smtClean="0"/>
              <a:t>Implement a Solution</a:t>
            </a:r>
          </a:p>
          <a:p>
            <a:endParaRPr lang="en-US" b="1" smtClean="0"/>
          </a:p>
          <a:p>
            <a:r>
              <a:rPr lang="en-US" smtClean="0"/>
              <a:t>If a quick procedure does correct the problem, you can go to step 5 to verify the solution and full system functionality. </a:t>
            </a:r>
          </a:p>
          <a:p>
            <a:r>
              <a:rPr lang="en-US" smtClean="0"/>
              <a:t>Evaluate the problem and research possible solutions. Divide larger problems into smaller problems that can be analyzed and solved individually. Prioritize solutions starting with the easiest and fastest to implement. </a:t>
            </a:r>
          </a:p>
          <a:p>
            <a:r>
              <a:rPr lang="en-US" smtClean="0"/>
              <a:t>Check:</a:t>
            </a:r>
          </a:p>
          <a:p>
            <a:pPr lvl="1">
              <a:buFont typeface="Courier New" pitchFamily="49" charset="0"/>
              <a:buChar char="o"/>
            </a:pPr>
            <a:r>
              <a:rPr lang="en-US" smtClean="0"/>
              <a:t>Helpdesk repair logs</a:t>
            </a:r>
          </a:p>
          <a:p>
            <a:pPr lvl="1">
              <a:buFont typeface="Courier New" pitchFamily="49" charset="0"/>
              <a:buChar char="o"/>
            </a:pPr>
            <a:r>
              <a:rPr lang="en-US" smtClean="0"/>
              <a:t>Other techs</a:t>
            </a:r>
          </a:p>
          <a:p>
            <a:pPr lvl="1">
              <a:buFont typeface="Courier New" pitchFamily="49" charset="0"/>
              <a:buChar char="o"/>
            </a:pPr>
            <a:r>
              <a:rPr lang="en-US" smtClean="0"/>
              <a:t>Manufacturer FAQs</a:t>
            </a:r>
          </a:p>
          <a:p>
            <a:pPr lvl="1">
              <a:buFont typeface="Courier New" pitchFamily="49" charset="0"/>
              <a:buChar char="o"/>
            </a:pPr>
            <a:r>
              <a:rPr lang="en-US" smtClean="0"/>
              <a:t>Technical websites</a:t>
            </a:r>
          </a:p>
          <a:p>
            <a:pPr lvl="1">
              <a:buFont typeface="Courier New" pitchFamily="49" charset="0"/>
              <a:buChar char="o"/>
            </a:pPr>
            <a:r>
              <a:rPr lang="en-US" smtClean="0"/>
              <a:t>News groups</a:t>
            </a:r>
          </a:p>
          <a:p>
            <a:pPr lvl="1">
              <a:buFont typeface="Courier New" pitchFamily="49" charset="0"/>
              <a:buChar char="o"/>
            </a:pPr>
            <a:r>
              <a:rPr lang="en-US" smtClean="0"/>
              <a:t>Computer manuals</a:t>
            </a:r>
          </a:p>
          <a:p>
            <a:pPr lvl="1">
              <a:buFont typeface="Courier New" pitchFamily="49" charset="0"/>
              <a:buChar char="o"/>
            </a:pPr>
            <a:r>
              <a:rPr lang="en-US" smtClean="0"/>
              <a:t>Device manuals</a:t>
            </a:r>
          </a:p>
          <a:p>
            <a:pPr lvl="1">
              <a:buFont typeface="Courier New" pitchFamily="49" charset="0"/>
              <a:buChar char="o"/>
            </a:pPr>
            <a:r>
              <a:rPr lang="en-US" smtClean="0"/>
              <a:t>Online forums</a:t>
            </a:r>
          </a:p>
          <a:p>
            <a:pPr lvl="1">
              <a:buFont typeface="Courier New" pitchFamily="49" charset="0"/>
              <a:buChar char="o"/>
            </a:pPr>
            <a:r>
              <a:rPr lang="en-US" smtClean="0"/>
              <a:t>Internet search</a:t>
            </a:r>
          </a:p>
          <a:p>
            <a:endParaRPr lang="en-US" smtClean="0"/>
          </a:p>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53884C41-06BB-451A-B1D1-06B4A651F12D}" type="slidenum">
              <a:rPr lang="en-US" sz="800"/>
              <a:pPr/>
              <a:t>38</a:t>
            </a:fld>
            <a:endParaRPr lang="en-US" sz="8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12.5.1 Review the troubleshooting process </a:t>
            </a:r>
          </a:p>
          <a:p>
            <a:pPr>
              <a:buFontTx/>
              <a:buNone/>
            </a:pPr>
            <a:r>
              <a:rPr lang="en-US" b="1" smtClean="0"/>
              <a:t>Verify Solution and System Functionality</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53884C41-06BB-451A-B1D1-06B4A651F12D}" type="slidenum">
              <a:rPr lang="en-US" sz="800"/>
              <a:pPr/>
              <a:t>39</a:t>
            </a:fld>
            <a:endParaRPr lang="en-US" sz="8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12.5.1 Review the troubleshooting process </a:t>
            </a:r>
          </a:p>
          <a:p>
            <a:pPr>
              <a:buFontTx/>
              <a:buNone/>
            </a:pPr>
            <a:r>
              <a:rPr lang="en-US" b="1" smtClean="0"/>
              <a:t>Verify Solution and System Functionality</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F4A34380-A1CF-4B6D-984F-D81130557661}" type="slidenum">
              <a:rPr lang="en-US" sz="800"/>
              <a:pPr/>
              <a:t>40</a:t>
            </a:fld>
            <a:endParaRPr lang="en-US" sz="8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12.5.1 Review the troubleshooting process</a:t>
            </a:r>
          </a:p>
          <a:p>
            <a:pPr>
              <a:buFontTx/>
              <a:buNone/>
            </a:pPr>
            <a:r>
              <a:rPr lang="en-US" b="1" smtClean="0"/>
              <a:t>Document Findings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7D64D2C4-A0A4-4045-9031-A262088B9EAF}" type="slidenum">
              <a:rPr lang="en-US" sz="800"/>
              <a:pPr/>
              <a:t>41</a:t>
            </a:fld>
            <a:endParaRPr lang="en-US" sz="800"/>
          </a:p>
        </p:txBody>
      </p:sp>
      <p:sp>
        <p:nvSpPr>
          <p:cNvPr id="75779"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ln/>
        </p:spPr>
        <p:txBody>
          <a:bodyPr/>
          <a:lstStyle/>
          <a:p>
            <a:pPr marL="224325" indent="-224325">
              <a:defRPr/>
            </a:pPr>
            <a:r>
              <a:rPr lang="en-US" b="1" dirty="0" smtClean="0"/>
              <a:t>12.5.2 Identify common problems and solutions</a:t>
            </a:r>
          </a:p>
          <a:p>
            <a:pPr marL="224325" indent="-224325">
              <a:defRPr/>
            </a:pPr>
            <a:endParaRPr lang="en-US" b="1" dirty="0" smtClean="0"/>
          </a:p>
          <a:p>
            <a:pPr>
              <a:buFontTx/>
              <a:buNone/>
              <a:defRPr/>
            </a:pPr>
            <a:r>
              <a:rPr lang="en-US" dirty="0" smtClean="0"/>
              <a:t>[Direct students to the chart (or charts) on the Identify common problems and solutions page in the course.]</a:t>
            </a:r>
          </a:p>
          <a:p>
            <a:pPr>
              <a:defRPr/>
            </a:pPr>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86397">
              <a:defRPr sz="2400">
                <a:solidFill>
                  <a:schemeClr val="tx1"/>
                </a:solidFill>
                <a:latin typeface="Arial" charset="0"/>
              </a:defRPr>
            </a:lvl1pPr>
            <a:lvl2pPr marL="729057" indent="-280406" defTabSz="886397">
              <a:defRPr sz="2400">
                <a:solidFill>
                  <a:schemeClr val="tx1"/>
                </a:solidFill>
                <a:latin typeface="Arial" charset="0"/>
              </a:defRPr>
            </a:lvl2pPr>
            <a:lvl3pPr marL="1121626" indent="-224325" defTabSz="886397">
              <a:defRPr sz="2400">
                <a:solidFill>
                  <a:schemeClr val="tx1"/>
                </a:solidFill>
                <a:latin typeface="Arial" charset="0"/>
              </a:defRPr>
            </a:lvl3pPr>
            <a:lvl4pPr marL="1570276" indent="-224325" defTabSz="886397">
              <a:defRPr sz="2400">
                <a:solidFill>
                  <a:schemeClr val="tx1"/>
                </a:solidFill>
                <a:latin typeface="Arial" charset="0"/>
              </a:defRPr>
            </a:lvl4pPr>
            <a:lvl5pPr marL="2018927" indent="-224325" defTabSz="886397">
              <a:defRPr sz="2400">
                <a:solidFill>
                  <a:schemeClr val="tx1"/>
                </a:solidFill>
                <a:latin typeface="Arial" charset="0"/>
              </a:defRPr>
            </a:lvl5pPr>
            <a:lvl6pPr marL="2467577" indent="-224325" algn="ctr" defTabSz="886397" eaLnBrk="0" fontAlgn="base" hangingPunct="0">
              <a:lnSpc>
                <a:spcPct val="90000"/>
              </a:lnSpc>
              <a:spcBef>
                <a:spcPct val="0"/>
              </a:spcBef>
              <a:spcAft>
                <a:spcPct val="0"/>
              </a:spcAft>
              <a:defRPr sz="2400">
                <a:solidFill>
                  <a:schemeClr val="tx1"/>
                </a:solidFill>
                <a:latin typeface="Arial" charset="0"/>
              </a:defRPr>
            </a:lvl6pPr>
            <a:lvl7pPr marL="2916227" indent="-224325" algn="ctr" defTabSz="886397" eaLnBrk="0" fontAlgn="base" hangingPunct="0">
              <a:lnSpc>
                <a:spcPct val="90000"/>
              </a:lnSpc>
              <a:spcBef>
                <a:spcPct val="0"/>
              </a:spcBef>
              <a:spcAft>
                <a:spcPct val="0"/>
              </a:spcAft>
              <a:defRPr sz="2400">
                <a:solidFill>
                  <a:schemeClr val="tx1"/>
                </a:solidFill>
                <a:latin typeface="Arial" charset="0"/>
              </a:defRPr>
            </a:lvl7pPr>
            <a:lvl8pPr marL="3364878" indent="-224325" algn="ctr" defTabSz="886397" eaLnBrk="0" fontAlgn="base" hangingPunct="0">
              <a:lnSpc>
                <a:spcPct val="90000"/>
              </a:lnSpc>
              <a:spcBef>
                <a:spcPct val="0"/>
              </a:spcBef>
              <a:spcAft>
                <a:spcPct val="0"/>
              </a:spcAft>
              <a:defRPr sz="2400">
                <a:solidFill>
                  <a:schemeClr val="tx1"/>
                </a:solidFill>
                <a:latin typeface="Arial" charset="0"/>
              </a:defRPr>
            </a:lvl8pPr>
            <a:lvl9pPr marL="3813528" indent="-224325" algn="ctr" defTabSz="886397" eaLnBrk="0" fontAlgn="base" hangingPunct="0">
              <a:lnSpc>
                <a:spcPct val="90000"/>
              </a:lnSpc>
              <a:spcBef>
                <a:spcPct val="0"/>
              </a:spcBef>
              <a:spcAft>
                <a:spcPct val="0"/>
              </a:spcAft>
              <a:defRPr sz="2400">
                <a:solidFill>
                  <a:schemeClr val="tx1"/>
                </a:solidFill>
                <a:latin typeface="Arial" charset="0"/>
              </a:defRPr>
            </a:lvl9pPr>
          </a:lstStyle>
          <a:p>
            <a:fld id="{32FA4716-02E1-4B2A-B2A3-57CC4B50A63E}" type="slidenum">
              <a:rPr lang="en-US" sz="800"/>
              <a:pPr/>
              <a:t>42</a:t>
            </a:fld>
            <a:endParaRPr lang="en-US" sz="8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None/>
            </a:pPr>
            <a:r>
              <a:rPr lang="en-US" b="1" smtClean="0"/>
              <a:t>12.6 Summary</a:t>
            </a:r>
          </a:p>
          <a:p>
            <a:pPr>
              <a:buFontTx/>
              <a:buNone/>
            </a:pPr>
            <a:endParaRPr lang="en-US" b="1"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Lecture-32</a:t>
            </a:r>
            <a:endParaRPr lang="en-US"/>
          </a:p>
        </p:txBody>
      </p:sp>
      <p:sp>
        <p:nvSpPr>
          <p:cNvPr id="5" name="Footer Placeholder 4"/>
          <p:cNvSpPr>
            <a:spLocks noGrp="1"/>
          </p:cNvSpPr>
          <p:nvPr>
            <p:ph type="ftr" sz="quarter" idx="11"/>
          </p:nvPr>
        </p:nvSpPr>
        <p:spPr/>
        <p:txBody>
          <a:bodyPr/>
          <a:lstStyle/>
          <a:p>
            <a:r>
              <a:rPr lang="en-US" smtClean="0"/>
              <a:t>Ahmed Mumtaz Mustehsan, GM-IT, CIIT, Islambad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4130560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Lecture-32</a:t>
            </a:r>
            <a:endParaRPr lang="en-US"/>
          </a:p>
        </p:txBody>
      </p:sp>
      <p:sp>
        <p:nvSpPr>
          <p:cNvPr id="5" name="Footer Placeholder 4"/>
          <p:cNvSpPr>
            <a:spLocks noGrp="1"/>
          </p:cNvSpPr>
          <p:nvPr>
            <p:ph type="ftr" sz="quarter" idx="11"/>
          </p:nvPr>
        </p:nvSpPr>
        <p:spPr/>
        <p:txBody>
          <a:bodyPr/>
          <a:lstStyle/>
          <a:p>
            <a:r>
              <a:rPr lang="en-US" smtClean="0"/>
              <a:t>Ahmed Mumtaz Mustehsan, GM-IT, CIIT, Islambad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328718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Lecture-32</a:t>
            </a:r>
            <a:endParaRPr lang="en-US"/>
          </a:p>
        </p:txBody>
      </p:sp>
      <p:sp>
        <p:nvSpPr>
          <p:cNvPr id="5" name="Footer Placeholder 4"/>
          <p:cNvSpPr>
            <a:spLocks noGrp="1"/>
          </p:cNvSpPr>
          <p:nvPr>
            <p:ph type="ftr" sz="quarter" idx="11"/>
          </p:nvPr>
        </p:nvSpPr>
        <p:spPr/>
        <p:txBody>
          <a:bodyPr/>
          <a:lstStyle/>
          <a:p>
            <a:r>
              <a:rPr lang="en-US" smtClean="0"/>
              <a:t>Ahmed Mumtaz Mustehsan, GM-IT, CIIT, Islambad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3549199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Lecture-32</a:t>
            </a:r>
            <a:endParaRPr lang="en-US"/>
          </a:p>
        </p:txBody>
      </p:sp>
      <p:sp>
        <p:nvSpPr>
          <p:cNvPr id="6" name="Footer Placeholder 5"/>
          <p:cNvSpPr>
            <a:spLocks noGrp="1"/>
          </p:cNvSpPr>
          <p:nvPr>
            <p:ph type="ftr" sz="quarter" idx="11"/>
          </p:nvPr>
        </p:nvSpPr>
        <p:spPr/>
        <p:txBody>
          <a:bodyPr/>
          <a:lstStyle/>
          <a:p>
            <a:r>
              <a:rPr lang="en-US" smtClean="0"/>
              <a:t>Ahmed Mumtaz Mustehsan, GM-IT, CIIT, Islambad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71480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Lecture-32</a:t>
            </a:r>
            <a:endParaRPr lang="en-US"/>
          </a:p>
        </p:txBody>
      </p:sp>
      <p:sp>
        <p:nvSpPr>
          <p:cNvPr id="8" name="Footer Placeholder 7"/>
          <p:cNvSpPr>
            <a:spLocks noGrp="1"/>
          </p:cNvSpPr>
          <p:nvPr>
            <p:ph type="ftr" sz="quarter" idx="11"/>
          </p:nvPr>
        </p:nvSpPr>
        <p:spPr/>
        <p:txBody>
          <a:bodyPr/>
          <a:lstStyle/>
          <a:p>
            <a:r>
              <a:rPr lang="en-US" smtClean="0"/>
              <a:t>Ahmed Mumtaz Mustehsan, GM-IT, CIIT, Islambad</a:t>
            </a:r>
            <a:endParaRPr lang="en-US"/>
          </a:p>
        </p:txBody>
      </p:sp>
      <p:sp>
        <p:nvSpPr>
          <p:cNvPr id="9" name="Slide Number Placeholder 8"/>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1396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Lecture-32</a:t>
            </a:r>
            <a:endParaRPr lang="en-US"/>
          </a:p>
        </p:txBody>
      </p:sp>
      <p:sp>
        <p:nvSpPr>
          <p:cNvPr id="4" name="Footer Placeholder 3"/>
          <p:cNvSpPr>
            <a:spLocks noGrp="1"/>
          </p:cNvSpPr>
          <p:nvPr>
            <p:ph type="ftr" sz="quarter" idx="11"/>
          </p:nvPr>
        </p:nvSpPr>
        <p:spPr/>
        <p:txBody>
          <a:bodyPr/>
          <a:lstStyle/>
          <a:p>
            <a:r>
              <a:rPr lang="en-US" smtClean="0"/>
              <a:t>Ahmed Mumtaz Mustehsan, GM-IT, CIIT, Islambad</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2688762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64644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Lecture-32</a:t>
            </a:r>
            <a:endParaRPr lang="en-US"/>
          </a:p>
        </p:txBody>
      </p:sp>
      <p:sp>
        <p:nvSpPr>
          <p:cNvPr id="6" name="Footer Placeholder 5"/>
          <p:cNvSpPr>
            <a:spLocks noGrp="1"/>
          </p:cNvSpPr>
          <p:nvPr>
            <p:ph type="ftr" sz="quarter" idx="11"/>
          </p:nvPr>
        </p:nvSpPr>
        <p:spPr/>
        <p:txBody>
          <a:bodyPr/>
          <a:lstStyle/>
          <a:p>
            <a:r>
              <a:rPr lang="en-US" smtClean="0"/>
              <a:t>Ahmed Mumtaz Mustehsan, GM-IT, CIIT, Islambad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937643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Lecture-32</a:t>
            </a:r>
            <a:endParaRPr lang="en-US"/>
          </a:p>
        </p:txBody>
      </p:sp>
      <p:sp>
        <p:nvSpPr>
          <p:cNvPr id="6" name="Footer Placeholder 5"/>
          <p:cNvSpPr>
            <a:spLocks noGrp="1"/>
          </p:cNvSpPr>
          <p:nvPr>
            <p:ph type="ftr" sz="quarter" idx="11"/>
          </p:nvPr>
        </p:nvSpPr>
        <p:spPr/>
        <p:txBody>
          <a:bodyPr/>
          <a:lstStyle/>
          <a:p>
            <a:r>
              <a:rPr lang="en-US" smtClean="0"/>
              <a:t>Ahmed Mumtaz Mustehsan, GM-IT, CIIT, Islambad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81832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Lecture-32</a:t>
            </a:r>
            <a:endParaRPr lang="en-US"/>
          </a:p>
        </p:txBody>
      </p:sp>
      <p:sp>
        <p:nvSpPr>
          <p:cNvPr id="5" name="Footer Placeholder 4"/>
          <p:cNvSpPr>
            <a:spLocks noGrp="1"/>
          </p:cNvSpPr>
          <p:nvPr>
            <p:ph type="ftr" sz="quarter" idx="11"/>
          </p:nvPr>
        </p:nvSpPr>
        <p:spPr/>
        <p:txBody>
          <a:bodyPr/>
          <a:lstStyle/>
          <a:p>
            <a:r>
              <a:rPr lang="en-US" smtClean="0"/>
              <a:t>Ahmed Mumtaz Mustehsan, GM-IT, CIIT, Islambad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67732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Lecture-32</a:t>
            </a:r>
            <a:endParaRPr lang="en-US"/>
          </a:p>
        </p:txBody>
      </p:sp>
      <p:sp>
        <p:nvSpPr>
          <p:cNvPr id="5" name="Footer Placeholder 4"/>
          <p:cNvSpPr>
            <a:spLocks noGrp="1"/>
          </p:cNvSpPr>
          <p:nvPr>
            <p:ph type="ftr" sz="quarter" idx="11"/>
          </p:nvPr>
        </p:nvSpPr>
        <p:spPr/>
        <p:txBody>
          <a:bodyPr/>
          <a:lstStyle/>
          <a:p>
            <a:r>
              <a:rPr lang="en-US" smtClean="0"/>
              <a:t>Ahmed Mumtaz Mustehsan, GM-IT, CIIT, Islambad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586063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400800"/>
            <a:ext cx="3810000" cy="365125"/>
          </a:xfrm>
          <a:prstGeom prst="rect">
            <a:avLst/>
          </a:prstGeom>
        </p:spPr>
        <p:txBody>
          <a:bodyPr/>
          <a:lstStyle/>
          <a:p>
            <a:r>
              <a:rPr lang="en-US" smtClean="0"/>
              <a:t>Ahmed Mumtaz Mustehsan, GM-IT, CIIT, Islambad</a:t>
            </a:r>
            <a:endParaRPr lang="en-US" dirty="0"/>
          </a:p>
        </p:txBody>
      </p:sp>
      <p:sp>
        <p:nvSpPr>
          <p:cNvPr id="5" name="Title 1"/>
          <p:cNvSpPr>
            <a:spLocks noGrp="1"/>
          </p:cNvSpPr>
          <p:nvPr>
            <p:ph type="title"/>
          </p:nvPr>
        </p:nvSpPr>
        <p:spPr>
          <a:xfrm>
            <a:off x="152400" y="152400"/>
            <a:ext cx="8229600" cy="563562"/>
          </a:xfrm>
        </p:spPr>
        <p:txBody>
          <a:bodyPr>
            <a:normAutofit/>
          </a:bodyPr>
          <a:lstStyle>
            <a:lvl1pPr algn="l">
              <a:defRPr sz="3200" i="1">
                <a:solidFill>
                  <a:srgbClr val="7030A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154724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55638" y="798513"/>
            <a:ext cx="8145462"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55638" y="2014538"/>
            <a:ext cx="7940675" cy="3571875"/>
          </a:xfrm>
        </p:spPr>
        <p:txBody>
          <a:bodyPr/>
          <a:lstStyle/>
          <a:p>
            <a:pPr lvl="0"/>
            <a:endParaRPr lang="en-US" noProof="0" smtClean="0"/>
          </a:p>
        </p:txBody>
      </p:sp>
    </p:spTree>
    <p:extLst>
      <p:ext uri="{BB962C8B-B14F-4D97-AF65-F5344CB8AC3E}">
        <p14:creationId xmlns:p14="http://schemas.microsoft.com/office/powerpoint/2010/main" xmlns="" val="3098097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Lecture-32</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Ahmed Mumtaz Mustehsan, GM-IT, CIIT, Islambad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689507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685800" y="350838"/>
            <a:ext cx="7772400" cy="501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smtClean="0">
                <a:solidFill>
                  <a:srgbClr val="7030A0"/>
                </a:solidFill>
                <a:effectLst>
                  <a:outerShdw blurRad="38100" dist="38100" dir="2700000" algn="tl">
                    <a:srgbClr val="000000">
                      <a:alpha val="43137"/>
                    </a:srgbClr>
                  </a:outerShdw>
                </a:effectLst>
                <a:latin typeface="Arial" charset="0"/>
              </a:rPr>
              <a:t>CSC 322 Operating Systems Concepts</a:t>
            </a:r>
            <a:r>
              <a:rPr lang="en-US" sz="3200" dirty="0">
                <a:solidFill>
                  <a:srgbClr val="7030A0"/>
                </a:solidFill>
                <a:effectLst>
                  <a:outerShdw blurRad="38100" dist="38100" dir="2700000" algn="tl">
                    <a:srgbClr val="000000">
                      <a:alpha val="43137"/>
                    </a:srgbClr>
                  </a:outerShdw>
                </a:effectLst>
                <a:latin typeface="Arial" charset="0"/>
              </a:rPr>
              <a:t/>
            </a:r>
            <a:br>
              <a:rPr lang="en-US" sz="3200" dirty="0">
                <a:solidFill>
                  <a:srgbClr val="7030A0"/>
                </a:solidFill>
                <a:effectLst>
                  <a:outerShdw blurRad="38100" dist="38100" dir="2700000" algn="tl">
                    <a:srgbClr val="000000">
                      <a:alpha val="43137"/>
                    </a:srgbClr>
                  </a:outerShdw>
                </a:effectLst>
                <a:latin typeface="Arial" charset="0"/>
              </a:rPr>
            </a:b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Lecture - 32:</a:t>
            </a:r>
          </a:p>
          <a:p>
            <a:pPr algn="ctr"/>
            <a:r>
              <a:rPr lang="en-US" sz="3200" dirty="0">
                <a:solidFill>
                  <a:srgbClr val="7030A0"/>
                </a:solidFill>
                <a:effectLst>
                  <a:outerShdw blurRad="38100" dist="38100" dir="2700000" algn="tl">
                    <a:srgbClr val="000000">
                      <a:alpha val="43137"/>
                    </a:srgbClr>
                  </a:outerShdw>
                </a:effectLst>
                <a:latin typeface="Arial" charset="0"/>
              </a:rPr>
              <a:t>b</a:t>
            </a:r>
            <a:r>
              <a:rPr lang="en-US" sz="3200" dirty="0" smtClean="0">
                <a:solidFill>
                  <a:srgbClr val="7030A0"/>
                </a:solidFill>
                <a:effectLst>
                  <a:outerShdw blurRad="38100" dist="38100" dir="2700000" algn="tl">
                    <a:srgbClr val="000000">
                      <a:alpha val="43137"/>
                    </a:srgbClr>
                  </a:outerShdw>
                </a:effectLst>
                <a:latin typeface="Arial" charset="0"/>
              </a:rPr>
              <a:t>y  </a:t>
            </a:r>
          </a:p>
          <a:p>
            <a:pPr algn="ctr"/>
            <a:r>
              <a:rPr lang="en-US" sz="3200" dirty="0" smtClean="0">
                <a:solidFill>
                  <a:srgbClr val="7030A0"/>
                </a:solidFill>
                <a:effectLst>
                  <a:outerShdw blurRad="38100" dist="38100" dir="2700000" algn="tl">
                    <a:srgbClr val="000000">
                      <a:alpha val="43137"/>
                    </a:srgbClr>
                  </a:outerShdw>
                </a:effectLst>
                <a:latin typeface="Arial" charset="0"/>
              </a:rPr>
              <a:t>Ahmed Mumtaz Mustehsan</a:t>
            </a:r>
            <a:endParaRPr lang="en-US" sz="3200" dirty="0">
              <a:solidFill>
                <a:srgbClr val="7030A0"/>
              </a:solidFill>
              <a:effectLst>
                <a:outerShdw blurRad="38100" dist="38100" dir="2700000" algn="tl">
                  <a:srgbClr val="000000">
                    <a:alpha val="43137"/>
                  </a:srgbClr>
                </a:outerShdw>
              </a:effectLst>
              <a:latin typeface="Arial" charset="0"/>
            </a:endParaRPr>
          </a:p>
        </p:txBody>
      </p:sp>
      <p:sp>
        <p:nvSpPr>
          <p:cNvPr id="4" name="Rectangle 1028"/>
          <p:cNvSpPr>
            <a:spLocks noChangeArrowheads="1"/>
          </p:cNvSpPr>
          <p:nvPr/>
        </p:nvSpPr>
        <p:spPr bwMode="auto">
          <a:xfrm>
            <a:off x="215900" y="5105400"/>
            <a:ext cx="8712200" cy="11356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400" i="1" dirty="0" smtClean="0">
                <a:solidFill>
                  <a:srgbClr val="FF0000"/>
                </a:solidFill>
                <a:effectLst>
                  <a:outerShdw blurRad="38100" dist="38100" dir="2700000" algn="tl">
                    <a:srgbClr val="000000">
                      <a:alpha val="43137"/>
                    </a:srgbClr>
                  </a:outerShdw>
                </a:effectLst>
              </a:rPr>
              <a:t>Special Thanks  To:</a:t>
            </a:r>
          </a:p>
          <a:p>
            <a:r>
              <a:rPr lang="en-US" sz="2000" i="1" dirty="0" smtClean="0">
                <a:solidFill>
                  <a:srgbClr val="7030A0"/>
                </a:solidFill>
                <a:effectLst>
                  <a:outerShdw blurRad="38100" dist="38100" dir="2700000" algn="tl">
                    <a:srgbClr val="000000">
                      <a:alpha val="43137"/>
                    </a:srgbClr>
                  </a:outerShdw>
                </a:effectLst>
              </a:rPr>
              <a:t>Cisco Networking Academy: IT Essentials; Advance Operating System, chapter 12</a:t>
            </a:r>
            <a:endParaRPr lang="en-US" sz="2000" i="1" dirty="0">
              <a:solidFill>
                <a:srgbClr val="7030A0"/>
              </a:solidFill>
              <a:effectLst>
                <a:outerShdw blurRad="38100" dist="38100" dir="2700000" algn="tl">
                  <a:srgbClr val="000000">
                    <a:alpha val="43137"/>
                  </a:srgbClr>
                </a:outerShdw>
              </a:effectLst>
            </a:endParaRPr>
          </a:p>
        </p:txBody>
      </p:sp>
      <p:sp>
        <p:nvSpPr>
          <p:cNvPr id="6" name="Footer Placeholder 5"/>
          <p:cNvSpPr>
            <a:spLocks noGrp="1"/>
          </p:cNvSpPr>
          <p:nvPr>
            <p:ph type="ftr" sz="quarter" idx="11"/>
          </p:nvPr>
        </p:nvSpPr>
        <p:spPr/>
        <p:txBody>
          <a:bodyPr/>
          <a:lstStyle/>
          <a:p>
            <a:r>
              <a:rPr lang="en-US" smtClean="0"/>
              <a:t>Ahmed Mumtaz Mustehsan, GM-IT, CIIT, Islambad</a:t>
            </a:r>
            <a:endParaRPr lang="en-US" dirty="0"/>
          </a:p>
        </p:txBody>
      </p:sp>
    </p:spTree>
    <p:extLst>
      <p:ext uri="{BB962C8B-B14F-4D97-AF65-F5344CB8AC3E}">
        <p14:creationId xmlns:p14="http://schemas.microsoft.com/office/powerpoint/2010/main" xmlns="" val="4332952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447800"/>
            <a:ext cx="7772400"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r>
              <a:rPr lang="en-US" sz="3600" i="1" dirty="0" smtClean="0">
                <a:solidFill>
                  <a:srgbClr val="7030A0"/>
                </a:solidFill>
                <a:effectLst>
                  <a:outerShdw blurRad="38100" dist="38100" dir="2700000" algn="tl">
                    <a:srgbClr val="000000">
                      <a:alpha val="43137"/>
                    </a:srgbClr>
                  </a:outerShdw>
                </a:effectLst>
                <a:latin typeface="Arial" charset="0"/>
              </a:rPr>
              <a:t>cisco</a:t>
            </a:r>
          </a:p>
          <a:p>
            <a:pPr algn="ctr"/>
            <a:r>
              <a:rPr lang="en-US" sz="3600" i="1" dirty="0" smtClean="0">
                <a:solidFill>
                  <a:srgbClr val="7030A0"/>
                </a:solidFill>
                <a:effectLst>
                  <a:outerShdw blurRad="38100" dist="38100" dir="2700000" algn="tl">
                    <a:srgbClr val="000000">
                      <a:alpha val="43137"/>
                    </a:srgbClr>
                  </a:outerShdw>
                </a:effectLst>
                <a:latin typeface="Arial" charset="0"/>
              </a:rPr>
              <a:t>IT Essentials</a:t>
            </a:r>
          </a:p>
          <a:p>
            <a:pPr algn="ctr"/>
            <a:r>
              <a:rPr lang="en-US" sz="3600" i="1" dirty="0" smtClean="0">
                <a:solidFill>
                  <a:srgbClr val="7030A0"/>
                </a:solidFill>
                <a:effectLst>
                  <a:outerShdw blurRad="38100" dist="38100" dir="2700000" algn="tl">
                    <a:srgbClr val="000000">
                      <a:alpha val="43137"/>
                    </a:srgbClr>
                  </a:outerShdw>
                </a:effectLst>
                <a:latin typeface="Arial" charset="0"/>
              </a:rPr>
              <a:t>Useful  Practical Tips</a:t>
            </a:r>
          </a:p>
          <a:p>
            <a:pPr algn="ctr"/>
            <a:r>
              <a:rPr lang="en-US" sz="3600" i="1" dirty="0" smtClean="0">
                <a:solidFill>
                  <a:srgbClr val="7030A0"/>
                </a:solidFill>
                <a:effectLst>
                  <a:outerShdw blurRad="38100" dist="38100" dir="2700000" algn="tl">
                    <a:srgbClr val="000000">
                      <a:alpha val="43137"/>
                    </a:srgbClr>
                  </a:outerShdw>
                </a:effectLst>
                <a:latin typeface="Arial" charset="0"/>
              </a:rPr>
              <a:t>(Operating Systems)</a:t>
            </a:r>
            <a:endParaRPr lang="en-US" sz="3600" i="1" dirty="0">
              <a:solidFill>
                <a:srgbClr val="7030A0"/>
              </a:solidFill>
              <a:effectLst>
                <a:outerShdw blurRad="38100" dist="38100" dir="2700000" algn="tl">
                  <a:srgbClr val="000000">
                    <a:alpha val="43137"/>
                  </a:srgbClr>
                </a:outerShdw>
              </a:effectLst>
              <a:latin typeface="Arial" charset="0"/>
            </a:endParaRPr>
          </a:p>
          <a:p>
            <a:pPr algn="ctr"/>
            <a:endParaRPr lang="en-US" sz="3600" i="1" dirty="0" smtClean="0">
              <a:solidFill>
                <a:srgbClr val="7030A0"/>
              </a:solidFill>
              <a:effectLst>
                <a:outerShdw blurRad="38100" dist="38100" dir="2700000" algn="tl">
                  <a:srgbClr val="000000">
                    <a:alpha val="43137"/>
                  </a:srgbClr>
                </a:outerShdw>
              </a:effectLst>
              <a:latin typeface="Arial" charset="0"/>
            </a:endParaRPr>
          </a:p>
        </p:txBody>
      </p:sp>
      <p:sp>
        <p:nvSpPr>
          <p:cNvPr id="2" name="Date Placeholder 1"/>
          <p:cNvSpPr>
            <a:spLocks noGrp="1"/>
          </p:cNvSpPr>
          <p:nvPr>
            <p:ph type="dt" sz="half" idx="10"/>
          </p:nvPr>
        </p:nvSpPr>
        <p:spPr/>
        <p:txBody>
          <a:bodyPr/>
          <a:lstStyle/>
          <a:p>
            <a:r>
              <a:rPr lang="en-US" smtClean="0"/>
              <a:t>Lecture-32</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2</a:t>
            </a:fld>
            <a:endParaRPr lang="en-US"/>
          </a:p>
        </p:txBody>
      </p:sp>
      <p:sp>
        <p:nvSpPr>
          <p:cNvPr id="7" name="Footer Placeholder 6"/>
          <p:cNvSpPr>
            <a:spLocks noGrp="1"/>
          </p:cNvSpPr>
          <p:nvPr>
            <p:ph type="ftr" sz="quarter" idx="11"/>
          </p:nvPr>
        </p:nvSpPr>
        <p:spPr/>
        <p:txBody>
          <a:bodyPr/>
          <a:lstStyle/>
          <a:p>
            <a:r>
              <a:rPr lang="en-US" smtClean="0"/>
              <a:t>Ahmed Mumtaz Mustehsan, GM-IT, CIIT, Islambad</a:t>
            </a:r>
            <a:endParaRPr lang="en-US"/>
          </a:p>
        </p:txBody>
      </p:sp>
    </p:spTree>
    <p:extLst>
      <p:ext uri="{BB962C8B-B14F-4D97-AF65-F5344CB8AC3E}">
        <p14:creationId xmlns:p14="http://schemas.microsoft.com/office/powerpoint/2010/main" xmlns="" val="2095050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792162"/>
          </a:xfrm>
        </p:spPr>
        <p:txBody>
          <a:bodyPr>
            <a:normAutofit/>
          </a:bodyPr>
          <a:lstStyle/>
          <a:p>
            <a:pPr eaLnBrk="1" hangingPunct="1"/>
            <a:r>
              <a:rPr lang="en-US" sz="3200" dirty="0" smtClean="0">
                <a:solidFill>
                  <a:srgbClr val="7030A0"/>
                </a:solidFill>
              </a:rPr>
              <a:t>Synopsis</a:t>
            </a:r>
          </a:p>
        </p:txBody>
      </p:sp>
      <p:sp>
        <p:nvSpPr>
          <p:cNvPr id="4099" name="Rectangle 3"/>
          <p:cNvSpPr>
            <a:spLocks noGrp="1" noChangeArrowheads="1"/>
          </p:cNvSpPr>
          <p:nvPr>
            <p:ph type="body" idx="1"/>
          </p:nvPr>
        </p:nvSpPr>
        <p:spPr>
          <a:xfrm>
            <a:off x="304800" y="1295400"/>
            <a:ext cx="8305800" cy="4144963"/>
          </a:xfrm>
        </p:spPr>
        <p:txBody>
          <a:bodyPr>
            <a:normAutofit fontScale="92500" lnSpcReduction="10000"/>
          </a:bodyPr>
          <a:lstStyle/>
          <a:p>
            <a:pPr>
              <a:spcBef>
                <a:spcPts val="500"/>
              </a:spcBef>
              <a:spcAft>
                <a:spcPts val="500"/>
              </a:spcAft>
            </a:pPr>
            <a:r>
              <a:rPr lang="en-US" dirty="0" smtClean="0">
                <a:solidFill>
                  <a:srgbClr val="004EEA"/>
                </a:solidFill>
              </a:rPr>
              <a:t>Select an appropriate operating system based upon your requirements</a:t>
            </a:r>
          </a:p>
          <a:p>
            <a:pPr>
              <a:spcBef>
                <a:spcPts val="500"/>
              </a:spcBef>
              <a:spcAft>
                <a:spcPts val="500"/>
              </a:spcAft>
            </a:pPr>
            <a:r>
              <a:rPr lang="en-US" dirty="0" smtClean="0">
                <a:solidFill>
                  <a:srgbClr val="004EEA"/>
                </a:solidFill>
              </a:rPr>
              <a:t>How to Install, configure, and optimize an operating system?</a:t>
            </a:r>
          </a:p>
          <a:p>
            <a:pPr>
              <a:spcBef>
                <a:spcPts val="500"/>
              </a:spcBef>
              <a:spcAft>
                <a:spcPts val="500"/>
              </a:spcAft>
            </a:pPr>
            <a:r>
              <a:rPr lang="en-US" dirty="0" smtClean="0">
                <a:solidFill>
                  <a:srgbClr val="004EEA"/>
                </a:solidFill>
              </a:rPr>
              <a:t>How to upgrade operating systems?</a:t>
            </a:r>
          </a:p>
          <a:p>
            <a:pPr>
              <a:spcBef>
                <a:spcPts val="500"/>
              </a:spcBef>
              <a:spcAft>
                <a:spcPts val="500"/>
              </a:spcAft>
            </a:pPr>
            <a:r>
              <a:rPr lang="en-US" dirty="0" smtClean="0">
                <a:solidFill>
                  <a:srgbClr val="004EEA"/>
                </a:solidFill>
              </a:rPr>
              <a:t>How to carryout preventive maintenance for operating systems?</a:t>
            </a:r>
          </a:p>
          <a:p>
            <a:pPr>
              <a:spcBef>
                <a:spcPts val="500"/>
              </a:spcBef>
              <a:spcAft>
                <a:spcPts val="500"/>
              </a:spcAft>
            </a:pPr>
            <a:r>
              <a:rPr lang="en-US" dirty="0" smtClean="0">
                <a:solidFill>
                  <a:srgbClr val="004EEA"/>
                </a:solidFill>
              </a:rPr>
              <a:t>How to Troubleshoot operating systems?</a:t>
            </a:r>
          </a:p>
          <a:p>
            <a:pPr>
              <a:spcBef>
                <a:spcPts val="500"/>
              </a:spcBef>
              <a:spcAft>
                <a:spcPts val="500"/>
              </a:spcAft>
            </a:pPr>
            <a:endParaRPr lang="en-US" dirty="0" smtClean="0"/>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a:t>
            </a:fld>
            <a:endParaRPr lang="en-US"/>
          </a:p>
        </p:txBody>
      </p:sp>
    </p:spTree>
    <p:extLst>
      <p:ext uri="{BB962C8B-B14F-4D97-AF65-F5344CB8AC3E}">
        <p14:creationId xmlns:p14="http://schemas.microsoft.com/office/powerpoint/2010/main" xmlns="" val="2991810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77608" y="152400"/>
            <a:ext cx="8488362" cy="609600"/>
          </a:xfrm>
        </p:spPr>
        <p:txBody>
          <a:bodyPr>
            <a:normAutofit/>
          </a:bodyPr>
          <a:lstStyle/>
          <a:p>
            <a:pPr eaLnBrk="1" hangingPunct="1"/>
            <a:r>
              <a:rPr lang="en-US" sz="3200" dirty="0" smtClean="0">
                <a:solidFill>
                  <a:srgbClr val="7030A0"/>
                </a:solidFill>
              </a:rPr>
              <a:t>Brands and Versions of Operating Systems</a:t>
            </a:r>
          </a:p>
        </p:txBody>
      </p:sp>
      <p:sp>
        <p:nvSpPr>
          <p:cNvPr id="5123" name="Rectangle 6"/>
          <p:cNvSpPr>
            <a:spLocks noGrp="1" noChangeArrowheads="1"/>
          </p:cNvSpPr>
          <p:nvPr>
            <p:ph type="body" idx="1"/>
          </p:nvPr>
        </p:nvSpPr>
        <p:spPr>
          <a:xfrm>
            <a:off x="381000" y="838200"/>
            <a:ext cx="7889875" cy="5334000"/>
          </a:xfrm>
        </p:spPr>
        <p:txBody>
          <a:bodyPr>
            <a:normAutofit fontScale="70000" lnSpcReduction="20000"/>
          </a:bodyPr>
          <a:lstStyle/>
          <a:p>
            <a:pPr marL="0" indent="0">
              <a:spcBef>
                <a:spcPts val="500"/>
              </a:spcBef>
              <a:spcAft>
                <a:spcPts val="500"/>
              </a:spcAft>
              <a:buNone/>
            </a:pPr>
            <a:r>
              <a:rPr lang="en-US" sz="3800" dirty="0" smtClean="0">
                <a:solidFill>
                  <a:srgbClr val="004EEA"/>
                </a:solidFill>
              </a:rPr>
              <a:t>Various brands of operating systems</a:t>
            </a:r>
          </a:p>
          <a:p>
            <a:pPr marL="339725" lvl="1" indent="-338138">
              <a:spcBef>
                <a:spcPts val="500"/>
              </a:spcBef>
              <a:spcAft>
                <a:spcPts val="500"/>
              </a:spcAft>
              <a:buFont typeface="Arial" charset="0"/>
              <a:buChar char="•"/>
            </a:pPr>
            <a:r>
              <a:rPr lang="en-US" sz="4000" dirty="0" smtClean="0"/>
              <a:t>Microsoft Windows</a:t>
            </a:r>
          </a:p>
          <a:p>
            <a:pPr marL="339725" lvl="1" indent="-338138">
              <a:spcBef>
                <a:spcPts val="500"/>
              </a:spcBef>
              <a:spcAft>
                <a:spcPts val="500"/>
              </a:spcAft>
              <a:buFont typeface="Arial" charset="0"/>
              <a:buChar char="•"/>
            </a:pPr>
            <a:r>
              <a:rPr lang="en-US" sz="4000" dirty="0" smtClean="0"/>
              <a:t>Apple Mac OS</a:t>
            </a:r>
          </a:p>
          <a:p>
            <a:pPr marL="339725" lvl="1" indent="-338138">
              <a:spcBef>
                <a:spcPts val="500"/>
              </a:spcBef>
              <a:spcAft>
                <a:spcPts val="500"/>
              </a:spcAft>
              <a:buFont typeface="Arial" charset="0"/>
              <a:buChar char="•"/>
            </a:pPr>
            <a:r>
              <a:rPr lang="en-US" sz="4000" dirty="0" smtClean="0"/>
              <a:t>UNIX and Linux</a:t>
            </a:r>
          </a:p>
          <a:p>
            <a:pPr marL="0" indent="0">
              <a:spcBef>
                <a:spcPts val="500"/>
              </a:spcBef>
              <a:spcAft>
                <a:spcPts val="500"/>
              </a:spcAft>
              <a:buNone/>
            </a:pPr>
            <a:r>
              <a:rPr lang="en-US" sz="3900" dirty="0">
                <a:solidFill>
                  <a:srgbClr val="004EEA"/>
                </a:solidFill>
              </a:rPr>
              <a:t>Several versions or distributions</a:t>
            </a:r>
          </a:p>
          <a:p>
            <a:pPr marL="339725" lvl="1" indent="-338138">
              <a:spcBef>
                <a:spcPts val="500"/>
              </a:spcBef>
              <a:spcAft>
                <a:spcPts val="500"/>
              </a:spcAft>
              <a:buFont typeface="Arial" charset="0"/>
              <a:buChar char="•"/>
            </a:pPr>
            <a:r>
              <a:rPr lang="en-US" sz="4000" dirty="0"/>
              <a:t>Windows 2000 Professional</a:t>
            </a:r>
          </a:p>
          <a:p>
            <a:pPr marL="339725" lvl="1" indent="-338138">
              <a:spcBef>
                <a:spcPts val="500"/>
              </a:spcBef>
              <a:spcAft>
                <a:spcPts val="500"/>
              </a:spcAft>
              <a:buFont typeface="Arial" charset="0"/>
              <a:buChar char="•"/>
            </a:pPr>
            <a:r>
              <a:rPr lang="en-US" sz="4000" dirty="0"/>
              <a:t>Windows XP Home, Professional or Media Center Editions</a:t>
            </a:r>
          </a:p>
          <a:p>
            <a:pPr marL="339725" lvl="1" indent="-338138">
              <a:spcBef>
                <a:spcPts val="500"/>
              </a:spcBef>
              <a:spcAft>
                <a:spcPts val="500"/>
              </a:spcAft>
              <a:buFont typeface="Arial" charset="0"/>
              <a:buChar char="•"/>
            </a:pPr>
            <a:r>
              <a:rPr lang="en-US" sz="4000" dirty="0"/>
              <a:t>Windows Vista Home Basic, Business and Premium Editions </a:t>
            </a:r>
          </a:p>
          <a:p>
            <a:pPr marL="0" indent="0">
              <a:spcBef>
                <a:spcPts val="500"/>
              </a:spcBef>
              <a:spcAft>
                <a:spcPts val="500"/>
              </a:spcAft>
              <a:buNone/>
            </a:pPr>
            <a:r>
              <a:rPr lang="en-US" sz="3900" dirty="0">
                <a:solidFill>
                  <a:srgbClr val="004EEA"/>
                </a:solidFill>
              </a:rPr>
              <a:t>Compare OS versions or editions to find the best one for </a:t>
            </a:r>
            <a:r>
              <a:rPr lang="en-US" sz="3900" dirty="0" smtClean="0">
                <a:solidFill>
                  <a:srgbClr val="004EEA"/>
                </a:solidFill>
              </a:rPr>
              <a:t>you or your customer</a:t>
            </a:r>
            <a:endParaRPr lang="en-US" sz="3900" dirty="0">
              <a:solidFill>
                <a:srgbClr val="004EEA"/>
              </a:solidFill>
            </a:endParaRPr>
          </a:p>
          <a:p>
            <a:pPr>
              <a:spcBef>
                <a:spcPts val="500"/>
              </a:spcBef>
              <a:spcAft>
                <a:spcPts val="500"/>
              </a:spcAft>
            </a:pPr>
            <a:endParaRPr lang="en-US" dirty="0" smtClean="0"/>
          </a:p>
        </p:txBody>
      </p:sp>
      <p:pic>
        <p:nvPicPr>
          <p:cNvPr id="5124" name="Picture 1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8225" y="762000"/>
            <a:ext cx="2679700" cy="263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4</a:t>
            </a:fld>
            <a:endParaRPr lang="en-US"/>
          </a:p>
        </p:txBody>
      </p:sp>
    </p:spTree>
    <p:extLst>
      <p:ext uri="{BB962C8B-B14F-4D97-AF65-F5344CB8AC3E}">
        <p14:creationId xmlns:p14="http://schemas.microsoft.com/office/powerpoint/2010/main" xmlns="" val="2724348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14799" y="152400"/>
            <a:ext cx="8145462" cy="838200"/>
          </a:xfrm>
        </p:spPr>
        <p:txBody>
          <a:bodyPr>
            <a:normAutofit/>
          </a:bodyPr>
          <a:lstStyle/>
          <a:p>
            <a:r>
              <a:rPr lang="en-US" sz="3200" dirty="0">
                <a:solidFill>
                  <a:srgbClr val="7030A0"/>
                </a:solidFill>
              </a:rPr>
              <a:t>Operating Systems Capabilities</a:t>
            </a:r>
          </a:p>
        </p:txBody>
      </p:sp>
      <p:sp>
        <p:nvSpPr>
          <p:cNvPr id="7171" name="Rectangle 148"/>
          <p:cNvSpPr>
            <a:spLocks noChangeArrowheads="1"/>
          </p:cNvSpPr>
          <p:nvPr/>
        </p:nvSpPr>
        <p:spPr bwMode="auto">
          <a:xfrm>
            <a:off x="655637" y="1066800"/>
            <a:ext cx="8107363" cy="4724400"/>
          </a:xfrm>
          <a:prstGeom prst="rect">
            <a:avLst/>
          </a:prstGeom>
          <a:noFill/>
          <a:ln w="9525" algn="ctr">
            <a:noFill/>
            <a:miter lim="800000"/>
            <a:headEnd/>
            <a:tailEnd/>
          </a:ln>
        </p:spPr>
        <p:txBody>
          <a:bodyPr lIns="82124" tIns="41061" rIns="82124" bIns="41061"/>
          <a:lstStyle/>
          <a:p>
            <a:pPr marL="514350" indent="-514350">
              <a:lnSpc>
                <a:spcPct val="80000"/>
              </a:lnSpc>
              <a:spcBef>
                <a:spcPts val="500"/>
              </a:spcBef>
              <a:spcAft>
                <a:spcPts val="500"/>
              </a:spcAft>
              <a:buClr>
                <a:srgbClr val="708CA1"/>
              </a:buClr>
              <a:buFont typeface="+mj-lt"/>
              <a:buAutoNum type="arabicPeriod"/>
              <a:defRPr/>
            </a:pPr>
            <a:r>
              <a:rPr lang="en-US" sz="2700" dirty="0">
                <a:solidFill>
                  <a:srgbClr val="004EEA"/>
                </a:solidFill>
              </a:rPr>
              <a:t>An operating system is the interface between the user and the computer</a:t>
            </a:r>
            <a:r>
              <a:rPr lang="en-US" sz="2700" dirty="0" smtClean="0">
                <a:solidFill>
                  <a:srgbClr val="004EEA"/>
                </a:solidFill>
              </a:rPr>
              <a:t>.</a:t>
            </a:r>
          </a:p>
          <a:p>
            <a:pPr marL="514350" indent="-514350">
              <a:lnSpc>
                <a:spcPct val="80000"/>
              </a:lnSpc>
              <a:spcBef>
                <a:spcPts val="500"/>
              </a:spcBef>
              <a:spcAft>
                <a:spcPts val="500"/>
              </a:spcAft>
              <a:buClr>
                <a:srgbClr val="708CA1"/>
              </a:buClr>
              <a:buFont typeface="+mj-lt"/>
              <a:buAutoNum type="arabicPeriod"/>
              <a:defRPr/>
            </a:pPr>
            <a:endParaRPr lang="en-US" sz="2700" dirty="0">
              <a:solidFill>
                <a:srgbClr val="004EEA"/>
              </a:solidFill>
            </a:endParaRPr>
          </a:p>
          <a:p>
            <a:pPr marL="514350" indent="-514350">
              <a:lnSpc>
                <a:spcPct val="80000"/>
              </a:lnSpc>
              <a:spcBef>
                <a:spcPts val="500"/>
              </a:spcBef>
              <a:spcAft>
                <a:spcPts val="500"/>
              </a:spcAft>
              <a:buClr>
                <a:srgbClr val="708CA1"/>
              </a:buClr>
              <a:buFont typeface="+mj-lt"/>
              <a:buAutoNum type="arabicPeriod"/>
              <a:defRPr/>
            </a:pPr>
            <a:r>
              <a:rPr lang="en-US" sz="2700" dirty="0">
                <a:solidFill>
                  <a:srgbClr val="004EEA"/>
                </a:solidFill>
              </a:rPr>
              <a:t>What are the recommended minimum hardware requirements for the installation and operation of the Operating systems?</a:t>
            </a:r>
          </a:p>
          <a:p>
            <a:pPr marL="796925" lvl="2" indent="-338138">
              <a:lnSpc>
                <a:spcPct val="80000"/>
              </a:lnSpc>
              <a:spcBef>
                <a:spcPts val="500"/>
              </a:spcBef>
              <a:spcAft>
                <a:spcPts val="500"/>
              </a:spcAft>
              <a:buFont typeface="Arial" charset="0"/>
              <a:buChar char="•"/>
              <a:defRPr/>
            </a:pPr>
            <a:r>
              <a:rPr lang="en-US" sz="2800" dirty="0" smtClean="0"/>
              <a:t>What type of Hardware abstraction is present in the selected system? </a:t>
            </a:r>
          </a:p>
          <a:p>
            <a:pPr marL="796925" lvl="2" indent="-338138">
              <a:lnSpc>
                <a:spcPct val="80000"/>
              </a:lnSpc>
              <a:spcBef>
                <a:spcPts val="500"/>
              </a:spcBef>
              <a:spcAft>
                <a:spcPts val="500"/>
              </a:spcAft>
              <a:buFont typeface="Arial" charset="0"/>
              <a:buChar char="•"/>
              <a:defRPr/>
            </a:pPr>
            <a:r>
              <a:rPr lang="en-US" sz="2800" dirty="0" smtClean="0"/>
              <a:t>The File system </a:t>
            </a:r>
            <a:r>
              <a:rPr lang="en-US" sz="2800" dirty="0"/>
              <a:t>to store data </a:t>
            </a:r>
          </a:p>
          <a:p>
            <a:pPr marL="796925" lvl="2" indent="-338138">
              <a:lnSpc>
                <a:spcPct val="80000"/>
              </a:lnSpc>
              <a:spcBef>
                <a:spcPts val="500"/>
              </a:spcBef>
              <a:spcAft>
                <a:spcPts val="500"/>
              </a:spcAft>
              <a:buFont typeface="Arial" charset="0"/>
              <a:buChar char="•"/>
              <a:defRPr/>
            </a:pPr>
            <a:r>
              <a:rPr lang="en-US" sz="2800" dirty="0" smtClean="0"/>
              <a:t>Available Tools to Manage </a:t>
            </a:r>
            <a:r>
              <a:rPr lang="en-US" sz="2800" dirty="0"/>
              <a:t>applications </a:t>
            </a:r>
          </a:p>
          <a:p>
            <a:pPr marL="796925" lvl="2" indent="-338138">
              <a:lnSpc>
                <a:spcPct val="80000"/>
              </a:lnSpc>
              <a:spcBef>
                <a:spcPts val="500"/>
              </a:spcBef>
              <a:spcAft>
                <a:spcPts val="500"/>
              </a:spcAft>
              <a:buFont typeface="Arial" charset="0"/>
              <a:buChar char="•"/>
              <a:defRPr/>
            </a:pPr>
            <a:r>
              <a:rPr lang="en-US" sz="2800" dirty="0" smtClean="0"/>
              <a:t>User Friendly GUI or Command Line Interface CLI </a:t>
            </a:r>
            <a:endParaRPr lang="en-US" sz="2800" dirty="0"/>
          </a:p>
          <a:p>
            <a:pPr>
              <a:lnSpc>
                <a:spcPct val="80000"/>
              </a:lnSpc>
              <a:spcBef>
                <a:spcPts val="500"/>
              </a:spcBef>
              <a:spcAft>
                <a:spcPts val="500"/>
              </a:spcAft>
              <a:buClr>
                <a:srgbClr val="708CA1"/>
              </a:buClr>
              <a:defRPr/>
            </a:pPr>
            <a:endParaRPr lang="en-US" sz="2700" dirty="0">
              <a:solidFill>
                <a:srgbClr val="004EEA"/>
              </a:solidFill>
            </a:endParaRPr>
          </a:p>
        </p:txBody>
      </p:sp>
    </p:spTree>
    <p:extLst>
      <p:ext uri="{BB962C8B-B14F-4D97-AF65-F5344CB8AC3E}">
        <p14:creationId xmlns:p14="http://schemas.microsoft.com/office/powerpoint/2010/main" xmlns="" val="343649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76200"/>
            <a:ext cx="8229600" cy="715962"/>
          </a:xfrm>
        </p:spPr>
        <p:txBody>
          <a:bodyPr>
            <a:normAutofit/>
          </a:bodyPr>
          <a:lstStyle/>
          <a:p>
            <a:r>
              <a:rPr lang="en-US" sz="3200" dirty="0">
                <a:solidFill>
                  <a:srgbClr val="7030A0"/>
                </a:solidFill>
              </a:rPr>
              <a:t>Network Operating System (NOS)</a:t>
            </a:r>
          </a:p>
        </p:txBody>
      </p:sp>
      <p:sp>
        <p:nvSpPr>
          <p:cNvPr id="7171" name="Rectangle 3"/>
          <p:cNvSpPr>
            <a:spLocks noGrp="1" noChangeArrowheads="1"/>
          </p:cNvSpPr>
          <p:nvPr>
            <p:ph type="body" idx="1"/>
          </p:nvPr>
        </p:nvSpPr>
        <p:spPr>
          <a:xfrm>
            <a:off x="533400" y="762000"/>
            <a:ext cx="7940675" cy="4643437"/>
          </a:xfrm>
        </p:spPr>
        <p:txBody>
          <a:bodyPr>
            <a:normAutofit/>
          </a:bodyPr>
          <a:lstStyle/>
          <a:p>
            <a:pPr marL="339725" lvl="1" indent="-338138">
              <a:lnSpc>
                <a:spcPct val="90000"/>
              </a:lnSpc>
              <a:spcBef>
                <a:spcPts val="500"/>
              </a:spcBef>
              <a:spcAft>
                <a:spcPts val="500"/>
              </a:spcAft>
              <a:buFont typeface="Arial" charset="0"/>
              <a:buChar char="•"/>
            </a:pPr>
            <a:r>
              <a:rPr lang="en-US" dirty="0" smtClean="0"/>
              <a:t>OS required for </a:t>
            </a:r>
            <a:r>
              <a:rPr lang="en-US" dirty="0"/>
              <a:t>S</a:t>
            </a:r>
            <a:r>
              <a:rPr lang="en-US" dirty="0" smtClean="0"/>
              <a:t>ingle machine or for network</a:t>
            </a:r>
          </a:p>
          <a:p>
            <a:pPr marL="339725" lvl="1" indent="-338138">
              <a:lnSpc>
                <a:spcPct val="90000"/>
              </a:lnSpc>
              <a:spcBef>
                <a:spcPts val="500"/>
              </a:spcBef>
              <a:spcAft>
                <a:spcPts val="500"/>
              </a:spcAft>
              <a:buFont typeface="Arial" charset="0"/>
              <a:buChar char="•"/>
            </a:pPr>
            <a:r>
              <a:rPr lang="en-US" dirty="0" smtClean="0"/>
              <a:t>A </a:t>
            </a:r>
            <a:r>
              <a:rPr lang="en-US" dirty="0"/>
              <a:t>network operating system (NOS) is an operating system that contains additional features to increase functionality and manageability in a networked environment. </a:t>
            </a:r>
          </a:p>
          <a:p>
            <a:pPr marL="1587" lvl="1" indent="0">
              <a:lnSpc>
                <a:spcPct val="80000"/>
              </a:lnSpc>
              <a:spcBef>
                <a:spcPts val="500"/>
              </a:spcBef>
              <a:spcAft>
                <a:spcPts val="500"/>
              </a:spcAft>
              <a:buNone/>
            </a:pPr>
            <a:r>
              <a:rPr lang="en-US" altLang="ja-JP" dirty="0">
                <a:solidFill>
                  <a:srgbClr val="004EEA"/>
                </a:solidFill>
              </a:rPr>
              <a:t>Examples of network operating systems: </a:t>
            </a:r>
          </a:p>
          <a:p>
            <a:pPr marL="339725" lvl="1" indent="-338138">
              <a:lnSpc>
                <a:spcPct val="80000"/>
              </a:lnSpc>
              <a:spcBef>
                <a:spcPts val="500"/>
              </a:spcBef>
              <a:spcAft>
                <a:spcPts val="500"/>
              </a:spcAft>
              <a:buFont typeface="Arial" charset="0"/>
              <a:buChar char="•"/>
            </a:pPr>
            <a:r>
              <a:rPr lang="en-US" altLang="ja-JP" dirty="0"/>
              <a:t>Windows 2000 Server, Windows 2003 Server, and UNIX</a:t>
            </a:r>
          </a:p>
          <a:p>
            <a:pPr marL="339725" lvl="1" indent="-338138">
              <a:lnSpc>
                <a:spcPct val="80000"/>
              </a:lnSpc>
              <a:spcBef>
                <a:spcPts val="500"/>
              </a:spcBef>
              <a:spcAft>
                <a:spcPts val="500"/>
              </a:spcAft>
              <a:buFont typeface="Arial" charset="0"/>
              <a:buChar char="•"/>
            </a:pPr>
            <a:r>
              <a:rPr lang="en-US" dirty="0"/>
              <a:t>Network operating systems provide several protocols designed to perform network functions.</a:t>
            </a:r>
          </a:p>
          <a:p>
            <a:endParaRPr lang="en-US" altLang="ja-JP" dirty="0" smtClean="0">
              <a:ea typeface="ＭＳ Ｐゴシック" charset="-128"/>
            </a:endParaRP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6</a:t>
            </a:fld>
            <a:endParaRPr lang="en-US"/>
          </a:p>
        </p:txBody>
      </p:sp>
    </p:spTree>
    <p:extLst>
      <p:ext uri="{BB962C8B-B14F-4D97-AF65-F5344CB8AC3E}">
        <p14:creationId xmlns:p14="http://schemas.microsoft.com/office/powerpoint/2010/main" xmlns="" val="29659311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81000" y="152400"/>
            <a:ext cx="8229600" cy="457200"/>
          </a:xfrm>
        </p:spPr>
        <p:txBody>
          <a:bodyPr>
            <a:noAutofit/>
          </a:bodyPr>
          <a:lstStyle/>
          <a:p>
            <a:r>
              <a:rPr lang="en-US" sz="2800" dirty="0">
                <a:solidFill>
                  <a:srgbClr val="7030A0"/>
                </a:solidFill>
                <a:latin typeface="+mn-lt"/>
                <a:ea typeface="+mn-ea"/>
                <a:cs typeface="+mn-cs"/>
              </a:rPr>
              <a:t>Windows</a:t>
            </a:r>
            <a:r>
              <a:rPr lang="en-US" sz="2800" dirty="0">
                <a:solidFill>
                  <a:srgbClr val="7030A0"/>
                </a:solidFill>
              </a:rPr>
              <a:t> OS Directory Structure</a:t>
            </a:r>
          </a:p>
        </p:txBody>
      </p:sp>
      <p:sp>
        <p:nvSpPr>
          <p:cNvPr id="8195" name="Rectangle 3"/>
          <p:cNvSpPr>
            <a:spLocks noGrp="1" noChangeArrowheads="1"/>
          </p:cNvSpPr>
          <p:nvPr>
            <p:ph type="body" idx="1"/>
          </p:nvPr>
        </p:nvSpPr>
        <p:spPr>
          <a:xfrm>
            <a:off x="533400" y="685800"/>
            <a:ext cx="7905750" cy="5051425"/>
          </a:xfrm>
        </p:spPr>
        <p:txBody>
          <a:bodyPr>
            <a:noAutofit/>
          </a:bodyPr>
          <a:lstStyle/>
          <a:p>
            <a:pPr marL="0" indent="0">
              <a:spcBef>
                <a:spcPts val="0"/>
              </a:spcBef>
              <a:buNone/>
            </a:pPr>
            <a:r>
              <a:rPr lang="en-US" sz="2800" dirty="0">
                <a:solidFill>
                  <a:srgbClr val="004EEA"/>
                </a:solidFill>
              </a:rPr>
              <a:t>During installation, the Windows setup program creates directories that have specific purposes:</a:t>
            </a:r>
          </a:p>
          <a:p>
            <a:pPr marL="339725" lvl="1" indent="-338138">
              <a:spcBef>
                <a:spcPts val="0"/>
              </a:spcBef>
              <a:buFont typeface="Arial" charset="0"/>
              <a:buChar char="•"/>
            </a:pPr>
            <a:r>
              <a:rPr lang="en-US" altLang="ja-JP" dirty="0"/>
              <a:t>User File - </a:t>
            </a:r>
            <a:r>
              <a:rPr lang="en-US" altLang="ja-JP" dirty="0">
                <a:solidFill>
                  <a:srgbClr val="004EEA"/>
                </a:solidFill>
              </a:rPr>
              <a:t>C:\Documents</a:t>
            </a:r>
            <a:r>
              <a:rPr lang="en-US" altLang="ja-JP" dirty="0"/>
              <a:t> and </a:t>
            </a:r>
            <a:r>
              <a:rPr lang="en-US" altLang="ja-JP" dirty="0" smtClean="0"/>
              <a:t>Settings </a:t>
            </a:r>
            <a:r>
              <a:rPr lang="en-US" altLang="ja-JP" dirty="0" smtClean="0">
                <a:solidFill>
                  <a:srgbClr val="004EEA"/>
                </a:solidFill>
              </a:rPr>
              <a:t>\</a:t>
            </a:r>
            <a:r>
              <a:rPr lang="en-US" altLang="ja-JP" dirty="0" err="1">
                <a:solidFill>
                  <a:srgbClr val="004EEA"/>
                </a:solidFill>
              </a:rPr>
              <a:t>User_name</a:t>
            </a:r>
            <a:r>
              <a:rPr lang="en-US" altLang="ja-JP" dirty="0">
                <a:solidFill>
                  <a:srgbClr val="004EEA"/>
                </a:solidFill>
              </a:rPr>
              <a:t>\My Documents\</a:t>
            </a:r>
          </a:p>
          <a:p>
            <a:pPr marL="339725" lvl="1" indent="-338138">
              <a:spcBef>
                <a:spcPts val="0"/>
              </a:spcBef>
              <a:buFont typeface="Arial" charset="0"/>
              <a:buChar char="•"/>
            </a:pPr>
            <a:r>
              <a:rPr lang="en-US" altLang="ja-JP" dirty="0"/>
              <a:t>System File </a:t>
            </a:r>
            <a:r>
              <a:rPr lang="en-US" altLang="ja-JP" dirty="0" smtClean="0"/>
              <a:t>  	</a:t>
            </a:r>
            <a:r>
              <a:rPr lang="en-US" altLang="ja-JP" dirty="0" smtClean="0">
                <a:solidFill>
                  <a:srgbClr val="004EEA"/>
                </a:solidFill>
              </a:rPr>
              <a:t>C</a:t>
            </a:r>
            <a:r>
              <a:rPr lang="en-US" altLang="ja-JP" dirty="0">
                <a:solidFill>
                  <a:srgbClr val="004EEA"/>
                </a:solidFill>
              </a:rPr>
              <a:t>:\Windows\system32</a:t>
            </a:r>
          </a:p>
          <a:p>
            <a:pPr marL="339725" lvl="1" indent="-338138">
              <a:spcBef>
                <a:spcPts val="0"/>
              </a:spcBef>
              <a:buFont typeface="Arial" charset="0"/>
              <a:buChar char="•"/>
            </a:pPr>
            <a:r>
              <a:rPr lang="en-US" altLang="ja-JP" dirty="0"/>
              <a:t>Fonts </a:t>
            </a:r>
            <a:r>
              <a:rPr lang="en-US" altLang="ja-JP" dirty="0" smtClean="0"/>
              <a:t>		</a:t>
            </a:r>
            <a:r>
              <a:rPr lang="en-US" altLang="ja-JP" dirty="0" smtClean="0">
                <a:solidFill>
                  <a:srgbClr val="004EEA"/>
                </a:solidFill>
              </a:rPr>
              <a:t>C</a:t>
            </a:r>
            <a:r>
              <a:rPr lang="en-US" altLang="ja-JP" dirty="0">
                <a:solidFill>
                  <a:srgbClr val="004EEA"/>
                </a:solidFill>
              </a:rPr>
              <a:t>:\Windows\Fonts</a:t>
            </a:r>
          </a:p>
          <a:p>
            <a:pPr marL="339725" lvl="1" indent="-338138">
              <a:spcBef>
                <a:spcPts val="0"/>
              </a:spcBef>
              <a:buFont typeface="Arial" charset="0"/>
              <a:buChar char="•"/>
            </a:pPr>
            <a:r>
              <a:rPr lang="en-US" altLang="ja-JP" dirty="0"/>
              <a:t>Temporary Files </a:t>
            </a:r>
            <a:r>
              <a:rPr lang="en-US" altLang="ja-JP" dirty="0" smtClean="0"/>
              <a:t>	 </a:t>
            </a:r>
            <a:r>
              <a:rPr lang="en-US" altLang="ja-JP" dirty="0">
                <a:solidFill>
                  <a:srgbClr val="004EEA"/>
                </a:solidFill>
              </a:rPr>
              <a:t>C:\Documents and </a:t>
            </a:r>
            <a:endParaRPr lang="en-US" altLang="ja-JP" dirty="0" smtClean="0">
              <a:solidFill>
                <a:srgbClr val="004EEA"/>
              </a:solidFill>
            </a:endParaRPr>
          </a:p>
          <a:p>
            <a:pPr marL="339725" lvl="1" indent="-338138">
              <a:spcBef>
                <a:spcPts val="0"/>
              </a:spcBef>
              <a:buFont typeface="Arial" charset="0"/>
              <a:buChar char="•"/>
            </a:pPr>
            <a:r>
              <a:rPr lang="en-US" altLang="ja-JP" dirty="0" smtClean="0"/>
              <a:t>Settings	</a:t>
            </a:r>
            <a:r>
              <a:rPr lang="en-US" altLang="ja-JP" dirty="0" smtClean="0">
                <a:solidFill>
                  <a:srgbClr val="004EEA"/>
                </a:solidFill>
              </a:rPr>
              <a:t>\</a:t>
            </a:r>
            <a:r>
              <a:rPr lang="en-US" altLang="ja-JP" dirty="0" err="1">
                <a:solidFill>
                  <a:srgbClr val="004EEA"/>
                </a:solidFill>
              </a:rPr>
              <a:t>User_name</a:t>
            </a:r>
            <a:r>
              <a:rPr lang="en-US" altLang="ja-JP" dirty="0">
                <a:solidFill>
                  <a:srgbClr val="004EEA"/>
                </a:solidFill>
              </a:rPr>
              <a:t>\Local Settings\Temp</a:t>
            </a:r>
          </a:p>
          <a:p>
            <a:pPr marL="339725" lvl="1" indent="-338138">
              <a:spcBef>
                <a:spcPts val="0"/>
              </a:spcBef>
              <a:buFont typeface="Arial" charset="0"/>
              <a:buChar char="•"/>
            </a:pPr>
            <a:r>
              <a:rPr lang="en-US" altLang="ja-JP" dirty="0"/>
              <a:t>Program Files </a:t>
            </a:r>
            <a:r>
              <a:rPr lang="en-US" altLang="ja-JP" dirty="0" smtClean="0"/>
              <a:t>	</a:t>
            </a:r>
            <a:r>
              <a:rPr lang="en-US" altLang="ja-JP" dirty="0" smtClean="0">
                <a:solidFill>
                  <a:srgbClr val="004EEA"/>
                </a:solidFill>
              </a:rPr>
              <a:t> </a:t>
            </a:r>
            <a:r>
              <a:rPr lang="en-US" altLang="ja-JP" dirty="0">
                <a:solidFill>
                  <a:srgbClr val="004EEA"/>
                </a:solidFill>
              </a:rPr>
              <a:t>C:\Program Files</a:t>
            </a:r>
          </a:p>
          <a:p>
            <a:pPr marL="339725" lvl="1" indent="-338138">
              <a:spcBef>
                <a:spcPts val="0"/>
              </a:spcBef>
              <a:buFont typeface="Arial" charset="0"/>
              <a:buChar char="•"/>
            </a:pPr>
            <a:r>
              <a:rPr lang="en-US" altLang="ja-JP" dirty="0"/>
              <a:t>Offline Files and Folders </a:t>
            </a:r>
            <a:r>
              <a:rPr lang="en-US" altLang="ja-JP" dirty="0" smtClean="0"/>
              <a:t>	 </a:t>
            </a:r>
            <a:r>
              <a:rPr lang="en-US" altLang="ja-JP" dirty="0">
                <a:solidFill>
                  <a:srgbClr val="004EEA"/>
                </a:solidFill>
              </a:rPr>
              <a:t>C:\Windows\CSC</a:t>
            </a:r>
          </a:p>
          <a:p>
            <a:pPr marL="0" indent="0">
              <a:spcBef>
                <a:spcPts val="0"/>
              </a:spcBef>
              <a:buNone/>
            </a:pPr>
            <a:r>
              <a:rPr lang="en-US" sz="2800" dirty="0">
                <a:solidFill>
                  <a:srgbClr val="004EEA"/>
                </a:solidFill>
              </a:rPr>
              <a:t>Offline Files and Folders help mobile users be more productive. </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7</a:t>
            </a:fld>
            <a:endParaRPr lang="en-US"/>
          </a:p>
        </p:txBody>
      </p:sp>
    </p:spTree>
    <p:extLst>
      <p:ext uri="{BB962C8B-B14F-4D97-AF65-F5344CB8AC3E}">
        <p14:creationId xmlns:p14="http://schemas.microsoft.com/office/powerpoint/2010/main" xmlns="" val="6407900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a:xfrm>
            <a:off x="152400" y="152400"/>
            <a:ext cx="8229600" cy="563562"/>
          </a:xfrm>
        </p:spPr>
        <p:txBody>
          <a:bodyPr>
            <a:noAutofit/>
          </a:bodyPr>
          <a:lstStyle/>
          <a:p>
            <a:r>
              <a:rPr lang="en-US" sz="3200" dirty="0">
                <a:solidFill>
                  <a:srgbClr val="7030A0"/>
                </a:solidFill>
              </a:rPr>
              <a:t>Install, Configure, and Optimize an OS</a:t>
            </a:r>
          </a:p>
        </p:txBody>
      </p:sp>
      <p:sp>
        <p:nvSpPr>
          <p:cNvPr id="9219" name="Rectangle 1027"/>
          <p:cNvSpPr>
            <a:spLocks noGrp="1" noChangeArrowheads="1"/>
          </p:cNvSpPr>
          <p:nvPr>
            <p:ph type="body" idx="1"/>
          </p:nvPr>
        </p:nvSpPr>
        <p:spPr>
          <a:xfrm>
            <a:off x="609600" y="762000"/>
            <a:ext cx="7543800" cy="2257425"/>
          </a:xfrm>
        </p:spPr>
        <p:txBody>
          <a:bodyPr>
            <a:normAutofit fontScale="85000" lnSpcReduction="10000"/>
          </a:bodyPr>
          <a:lstStyle/>
          <a:p>
            <a:pPr marL="0" indent="0">
              <a:lnSpc>
                <a:spcPct val="90000"/>
              </a:lnSpc>
              <a:spcBef>
                <a:spcPts val="500"/>
              </a:spcBef>
              <a:spcAft>
                <a:spcPts val="500"/>
              </a:spcAft>
              <a:buNone/>
            </a:pPr>
            <a:r>
              <a:rPr lang="en-US" dirty="0">
                <a:solidFill>
                  <a:srgbClr val="004EEA"/>
                </a:solidFill>
              </a:rPr>
              <a:t>To install Windows XP Professional:</a:t>
            </a:r>
          </a:p>
          <a:p>
            <a:pPr marL="339725" lvl="1" indent="-338138">
              <a:lnSpc>
                <a:spcPct val="90000"/>
              </a:lnSpc>
              <a:spcBef>
                <a:spcPts val="500"/>
              </a:spcBef>
              <a:spcAft>
                <a:spcPts val="500"/>
              </a:spcAft>
              <a:buFont typeface="Arial" charset="0"/>
              <a:buChar char="•"/>
            </a:pPr>
            <a:r>
              <a:rPr lang="en-US" sz="3300" dirty="0"/>
              <a:t>Insert the installation CD</a:t>
            </a:r>
          </a:p>
          <a:p>
            <a:pPr marL="339725" lvl="1" indent="-338138">
              <a:lnSpc>
                <a:spcPct val="90000"/>
              </a:lnSpc>
              <a:spcBef>
                <a:spcPts val="500"/>
              </a:spcBef>
              <a:spcAft>
                <a:spcPts val="500"/>
              </a:spcAft>
              <a:buFont typeface="Arial" charset="0"/>
              <a:buChar char="•"/>
            </a:pPr>
            <a:r>
              <a:rPr lang="en-US" sz="3300" dirty="0"/>
              <a:t>An installation wizard asks a series of questions</a:t>
            </a:r>
          </a:p>
          <a:p>
            <a:pPr marL="339725" lvl="1" indent="-338138">
              <a:lnSpc>
                <a:spcPct val="90000"/>
              </a:lnSpc>
              <a:spcBef>
                <a:spcPts val="500"/>
              </a:spcBef>
              <a:spcAft>
                <a:spcPts val="500"/>
              </a:spcAft>
              <a:buFont typeface="Arial" charset="0"/>
              <a:buChar char="•"/>
            </a:pPr>
            <a:r>
              <a:rPr lang="en-US" sz="3300" dirty="0"/>
              <a:t>The wizard completes the installation automatically</a:t>
            </a:r>
          </a:p>
        </p:txBody>
      </p:sp>
      <p:pic>
        <p:nvPicPr>
          <p:cNvPr id="9220" name="Picture 103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8200" y="2712720"/>
            <a:ext cx="396875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8</a:t>
            </a:fld>
            <a:endParaRPr lang="en-US"/>
          </a:p>
        </p:txBody>
      </p:sp>
    </p:spTree>
    <p:extLst>
      <p:ext uri="{BB962C8B-B14F-4D97-AF65-F5344CB8AC3E}">
        <p14:creationId xmlns:p14="http://schemas.microsoft.com/office/powerpoint/2010/main" xmlns="" val="1104207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a:xfrm>
            <a:off x="239713" y="152400"/>
            <a:ext cx="8229600" cy="715962"/>
          </a:xfrm>
        </p:spPr>
        <p:txBody>
          <a:bodyPr>
            <a:normAutofit/>
          </a:bodyPr>
          <a:lstStyle/>
          <a:p>
            <a:r>
              <a:rPr lang="en-US" sz="3200" dirty="0">
                <a:solidFill>
                  <a:srgbClr val="7030A0"/>
                </a:solidFill>
              </a:rPr>
              <a:t>Default and Custom Installations</a:t>
            </a:r>
          </a:p>
        </p:txBody>
      </p:sp>
      <p:sp>
        <p:nvSpPr>
          <p:cNvPr id="10243" name="Rectangle 1027"/>
          <p:cNvSpPr>
            <a:spLocks noGrp="1" noChangeArrowheads="1"/>
          </p:cNvSpPr>
          <p:nvPr>
            <p:ph type="body" idx="1"/>
          </p:nvPr>
        </p:nvSpPr>
        <p:spPr>
          <a:xfrm>
            <a:off x="228600" y="914400"/>
            <a:ext cx="5181600" cy="4781550"/>
          </a:xfrm>
        </p:spPr>
        <p:txBody>
          <a:bodyPr>
            <a:noAutofit/>
          </a:bodyPr>
          <a:lstStyle/>
          <a:p>
            <a:pPr marL="339725" lvl="1" indent="-338138">
              <a:spcBef>
                <a:spcPts val="500"/>
              </a:spcBef>
              <a:spcAft>
                <a:spcPts val="500"/>
              </a:spcAft>
              <a:buFont typeface="Arial" charset="0"/>
              <a:buChar char="•"/>
            </a:pPr>
            <a:r>
              <a:rPr lang="en-US" dirty="0"/>
              <a:t>A default installation requires minimal user interaction.</a:t>
            </a:r>
          </a:p>
          <a:p>
            <a:pPr marL="339725" lvl="1" indent="-338138">
              <a:spcBef>
                <a:spcPts val="500"/>
              </a:spcBef>
              <a:spcAft>
                <a:spcPts val="500"/>
              </a:spcAft>
              <a:buFont typeface="Arial" charset="0"/>
              <a:buChar char="•"/>
            </a:pPr>
            <a:r>
              <a:rPr lang="en-US" dirty="0"/>
              <a:t>A custom installation allows the user to customize the regional settings and the network settings.</a:t>
            </a:r>
          </a:p>
          <a:p>
            <a:pPr marL="339725" lvl="1" indent="-338138">
              <a:spcBef>
                <a:spcPts val="500"/>
              </a:spcBef>
              <a:spcAft>
                <a:spcPts val="500"/>
              </a:spcAft>
              <a:buFont typeface="Arial" charset="0"/>
              <a:buChar char="•"/>
            </a:pPr>
            <a:r>
              <a:rPr lang="en-US" dirty="0"/>
              <a:t>The technician can automate and customize a Windows XP Pro installation to include the following features</a:t>
            </a:r>
            <a:r>
              <a:rPr lang="en-US" dirty="0" smtClean="0"/>
              <a:t>: (</a:t>
            </a:r>
            <a:r>
              <a:rPr lang="en-US" dirty="0"/>
              <a:t>N</a:t>
            </a:r>
            <a:r>
              <a:rPr lang="en-US" dirty="0" smtClean="0"/>
              <a:t>ext slide)</a:t>
            </a:r>
            <a:endParaRPr lang="en-US" dirty="0"/>
          </a:p>
        </p:txBody>
      </p:sp>
      <p:pic>
        <p:nvPicPr>
          <p:cNvPr id="10244" name="Picture 103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61000" y="2508250"/>
            <a:ext cx="3454400" cy="2444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9</a:t>
            </a:fld>
            <a:endParaRPr lang="en-US"/>
          </a:p>
        </p:txBody>
      </p:sp>
    </p:spTree>
    <p:extLst>
      <p:ext uri="{BB962C8B-B14F-4D97-AF65-F5344CB8AC3E}">
        <p14:creationId xmlns:p14="http://schemas.microsoft.com/office/powerpoint/2010/main" xmlns="" val="3242190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26"/>
          <p:cNvSpPr>
            <a:spLocks noGrp="1" noChangeArrowheads="1"/>
          </p:cNvSpPr>
          <p:nvPr>
            <p:ph type="title"/>
          </p:nvPr>
        </p:nvSpPr>
        <p:spPr>
          <a:xfrm>
            <a:off x="239713" y="152400"/>
            <a:ext cx="8229600" cy="715962"/>
          </a:xfrm>
        </p:spPr>
        <p:txBody>
          <a:bodyPr>
            <a:normAutofit/>
          </a:bodyPr>
          <a:lstStyle/>
          <a:p>
            <a:r>
              <a:rPr lang="en-US" sz="3200" dirty="0">
                <a:solidFill>
                  <a:srgbClr val="7030A0"/>
                </a:solidFill>
              </a:rPr>
              <a:t>Windows XP Pro installation to </a:t>
            </a:r>
            <a:r>
              <a:rPr lang="en-US" sz="3200" dirty="0" smtClean="0">
                <a:solidFill>
                  <a:srgbClr val="7030A0"/>
                </a:solidFill>
              </a:rPr>
              <a:t>include….</a:t>
            </a:r>
            <a:endParaRPr lang="en-US" sz="3200" dirty="0">
              <a:solidFill>
                <a:srgbClr val="7030A0"/>
              </a:solidFill>
            </a:endParaRPr>
          </a:p>
        </p:txBody>
      </p:sp>
      <p:sp>
        <p:nvSpPr>
          <p:cNvPr id="10243" name="Rectangle 1027"/>
          <p:cNvSpPr>
            <a:spLocks noGrp="1" noChangeArrowheads="1"/>
          </p:cNvSpPr>
          <p:nvPr>
            <p:ph type="body" idx="1"/>
          </p:nvPr>
        </p:nvSpPr>
        <p:spPr>
          <a:xfrm>
            <a:off x="457200" y="914400"/>
            <a:ext cx="8161338" cy="4781550"/>
          </a:xfrm>
        </p:spPr>
        <p:txBody>
          <a:bodyPr>
            <a:noAutofit/>
          </a:bodyPr>
          <a:lstStyle/>
          <a:p>
            <a:pPr marL="339725" lvl="1" indent="-338138">
              <a:spcBef>
                <a:spcPts val="500"/>
              </a:spcBef>
              <a:spcAft>
                <a:spcPts val="500"/>
              </a:spcAft>
              <a:buFont typeface="Arial" charset="0"/>
              <a:buChar char="•"/>
            </a:pPr>
            <a:r>
              <a:rPr lang="en-US" altLang="ja-JP" dirty="0" smtClean="0"/>
              <a:t>Productivity </a:t>
            </a:r>
            <a:r>
              <a:rPr lang="en-US" altLang="ja-JP" dirty="0"/>
              <a:t>applications, such as Microsoft Office</a:t>
            </a:r>
          </a:p>
          <a:p>
            <a:pPr marL="339725" lvl="1" indent="-338138">
              <a:spcBef>
                <a:spcPts val="500"/>
              </a:spcBef>
              <a:spcAft>
                <a:spcPts val="500"/>
              </a:spcAft>
              <a:buFont typeface="Arial" charset="0"/>
              <a:buChar char="•"/>
            </a:pPr>
            <a:r>
              <a:rPr lang="en-US" altLang="ja-JP" dirty="0"/>
              <a:t>Custom applications</a:t>
            </a:r>
          </a:p>
          <a:p>
            <a:pPr marL="339725" lvl="1" indent="-338138">
              <a:spcBef>
                <a:spcPts val="500"/>
              </a:spcBef>
              <a:spcAft>
                <a:spcPts val="500"/>
              </a:spcAft>
              <a:buFont typeface="Arial" charset="0"/>
              <a:buChar char="•"/>
            </a:pPr>
            <a:r>
              <a:rPr lang="en-US" altLang="ja-JP" dirty="0"/>
              <a:t>Support for multiple languages</a:t>
            </a:r>
          </a:p>
          <a:p>
            <a:pPr marL="339725" lvl="1" indent="-338138">
              <a:spcBef>
                <a:spcPts val="500"/>
              </a:spcBef>
              <a:spcAft>
                <a:spcPts val="500"/>
              </a:spcAft>
              <a:buFont typeface="Arial" charset="0"/>
              <a:buChar char="•"/>
            </a:pPr>
            <a:r>
              <a:rPr lang="en-US" altLang="ja-JP" dirty="0"/>
              <a:t>OS Deployment Feature Pack </a:t>
            </a:r>
            <a:br>
              <a:rPr lang="en-US" altLang="ja-JP" dirty="0"/>
            </a:br>
            <a:r>
              <a:rPr lang="en-US" altLang="ja-JP" dirty="0"/>
              <a:t>using Microsoft Systems </a:t>
            </a:r>
            <a:br>
              <a:rPr lang="en-US" altLang="ja-JP" dirty="0"/>
            </a:br>
            <a:r>
              <a:rPr lang="en-US" altLang="ja-JP" dirty="0"/>
              <a:t>Management Server (SMS) </a:t>
            </a:r>
          </a:p>
          <a:p>
            <a:pPr marL="339725" lvl="1" indent="-338138">
              <a:spcBef>
                <a:spcPts val="500"/>
              </a:spcBef>
              <a:spcAft>
                <a:spcPts val="500"/>
              </a:spcAft>
              <a:buFont typeface="Arial" charset="0"/>
              <a:buChar char="•"/>
            </a:pPr>
            <a:r>
              <a:rPr lang="en-US" altLang="ja-JP" dirty="0"/>
              <a:t>Hardware device drivers</a:t>
            </a:r>
          </a:p>
        </p:txBody>
      </p:sp>
      <p:pic>
        <p:nvPicPr>
          <p:cNvPr id="10244" name="Picture 103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61000" y="2514600"/>
            <a:ext cx="3454400" cy="2444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10</a:t>
            </a:fld>
            <a:endParaRPr lang="en-US"/>
          </a:p>
        </p:txBody>
      </p:sp>
    </p:spTree>
    <p:extLst>
      <p:ext uri="{BB962C8B-B14F-4D97-AF65-F5344CB8AC3E}">
        <p14:creationId xmlns:p14="http://schemas.microsoft.com/office/powerpoint/2010/main" xmlns="" val="1651884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152400"/>
            <a:ext cx="8229600" cy="609600"/>
          </a:xfrm>
        </p:spPr>
        <p:txBody>
          <a:bodyPr>
            <a:normAutofit/>
          </a:bodyPr>
          <a:lstStyle/>
          <a:p>
            <a:r>
              <a:rPr lang="en-US" sz="3200" dirty="0">
                <a:solidFill>
                  <a:srgbClr val="7030A0"/>
                </a:solidFill>
              </a:rPr>
              <a:t>Windows XP Custom Install Methods</a:t>
            </a:r>
          </a:p>
        </p:txBody>
      </p:sp>
      <p:sp>
        <p:nvSpPr>
          <p:cNvPr id="11267" name="Rectangle 3"/>
          <p:cNvSpPr>
            <a:spLocks noGrp="1" noChangeArrowheads="1"/>
          </p:cNvSpPr>
          <p:nvPr>
            <p:ph type="body" idx="1"/>
          </p:nvPr>
        </p:nvSpPr>
        <p:spPr>
          <a:xfrm>
            <a:off x="228600" y="762000"/>
            <a:ext cx="8686800" cy="5181600"/>
          </a:xfrm>
        </p:spPr>
        <p:txBody>
          <a:bodyPr>
            <a:noAutofit/>
          </a:bodyPr>
          <a:lstStyle/>
          <a:p>
            <a:pPr>
              <a:spcBef>
                <a:spcPts val="0"/>
              </a:spcBef>
            </a:pPr>
            <a:r>
              <a:rPr lang="en-US" sz="2800" dirty="0">
                <a:solidFill>
                  <a:srgbClr val="004EEA"/>
                </a:solidFill>
              </a:rPr>
              <a:t>Unattended installation </a:t>
            </a:r>
            <a:r>
              <a:rPr lang="en-US" sz="2800" dirty="0" smtClean="0"/>
              <a:t>from a network distribution point using an answer file. </a:t>
            </a:r>
          </a:p>
          <a:p>
            <a:pPr>
              <a:spcBef>
                <a:spcPts val="0"/>
              </a:spcBef>
            </a:pPr>
            <a:r>
              <a:rPr lang="en-US" sz="2800" dirty="0">
                <a:solidFill>
                  <a:srgbClr val="004EEA"/>
                </a:solidFill>
              </a:rPr>
              <a:t>Image-based installation </a:t>
            </a:r>
            <a:r>
              <a:rPr lang="en-US" sz="2800" dirty="0"/>
              <a:t>using </a:t>
            </a:r>
            <a:r>
              <a:rPr lang="en-US" sz="2800" dirty="0" err="1" smtClean="0"/>
              <a:t>sysprep</a:t>
            </a:r>
            <a:r>
              <a:rPr lang="en-US" sz="2800" dirty="0" smtClean="0"/>
              <a:t> </a:t>
            </a:r>
            <a:r>
              <a:rPr lang="en-US" sz="2800" dirty="0"/>
              <a:t>and a disk-imaging program, which copies an image of the operating system directly to the hard drive with no user intervention.</a:t>
            </a:r>
          </a:p>
          <a:p>
            <a:pPr>
              <a:spcBef>
                <a:spcPts val="0"/>
              </a:spcBef>
            </a:pPr>
            <a:r>
              <a:rPr lang="en-US" sz="2800" dirty="0">
                <a:solidFill>
                  <a:srgbClr val="004EEA"/>
                </a:solidFill>
              </a:rPr>
              <a:t>Remote installation </a:t>
            </a:r>
            <a:r>
              <a:rPr lang="en-US" sz="2800" dirty="0"/>
              <a:t>using Remote Installation Services (RIS), which can download the installation across the network.</a:t>
            </a:r>
          </a:p>
          <a:p>
            <a:pPr>
              <a:spcBef>
                <a:spcPts val="0"/>
              </a:spcBef>
            </a:pPr>
            <a:r>
              <a:rPr lang="en-US" sz="2800" dirty="0">
                <a:solidFill>
                  <a:srgbClr val="004EEA"/>
                </a:solidFill>
              </a:rPr>
              <a:t>OS Deployment Feature Pack </a:t>
            </a:r>
            <a:r>
              <a:rPr lang="en-US" sz="2800" dirty="0"/>
              <a:t>using Microsoft Systems Management Server (SMS), which can dramatically simplify deployment of an operating system across the organization</a:t>
            </a:r>
            <a:r>
              <a:rPr lang="en-US" sz="2800" dirty="0" smtClean="0"/>
              <a:t>. </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11</a:t>
            </a:fld>
            <a:endParaRPr lang="en-US"/>
          </a:p>
        </p:txBody>
      </p:sp>
    </p:spTree>
    <p:extLst>
      <p:ext uri="{BB962C8B-B14F-4D97-AF65-F5344CB8AC3E}">
        <p14:creationId xmlns:p14="http://schemas.microsoft.com/office/powerpoint/2010/main" xmlns="" val="8519397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72428" y="152400"/>
            <a:ext cx="8229600" cy="639762"/>
          </a:xfrm>
        </p:spPr>
        <p:txBody>
          <a:bodyPr>
            <a:normAutofit/>
          </a:bodyPr>
          <a:lstStyle/>
          <a:p>
            <a:r>
              <a:rPr lang="en-US" sz="3200" dirty="0">
                <a:solidFill>
                  <a:srgbClr val="7030A0"/>
                </a:solidFill>
              </a:rPr>
              <a:t>Disk Structure</a:t>
            </a:r>
          </a:p>
        </p:txBody>
      </p:sp>
      <p:sp>
        <p:nvSpPr>
          <p:cNvPr id="15363" name="Rectangle 3"/>
          <p:cNvSpPr>
            <a:spLocks noGrp="1" noChangeArrowheads="1"/>
          </p:cNvSpPr>
          <p:nvPr>
            <p:ph type="body" idx="1"/>
          </p:nvPr>
        </p:nvSpPr>
        <p:spPr>
          <a:xfrm>
            <a:off x="450850" y="1219200"/>
            <a:ext cx="8388350" cy="5181600"/>
          </a:xfrm>
        </p:spPr>
        <p:txBody>
          <a:bodyPr>
            <a:normAutofit fontScale="70000" lnSpcReduction="20000"/>
          </a:bodyPr>
          <a:lstStyle/>
          <a:p>
            <a:pPr marL="0" indent="0">
              <a:lnSpc>
                <a:spcPct val="90000"/>
              </a:lnSpc>
              <a:spcBef>
                <a:spcPts val="500"/>
              </a:spcBef>
              <a:spcAft>
                <a:spcPts val="500"/>
              </a:spcAft>
              <a:buNone/>
              <a:defRPr/>
            </a:pPr>
            <a:r>
              <a:rPr lang="en-US" sz="4000" dirty="0"/>
              <a:t>Types of partitions on a hard drive:</a:t>
            </a:r>
          </a:p>
          <a:p>
            <a:pPr marL="339725" lvl="1" indent="-338138">
              <a:spcBef>
                <a:spcPts val="500"/>
              </a:spcBef>
              <a:spcAft>
                <a:spcPts val="500"/>
              </a:spcAft>
              <a:buFont typeface="Arial" charset="0"/>
              <a:buChar char="•"/>
              <a:defRPr/>
            </a:pPr>
            <a:r>
              <a:rPr lang="en-US" altLang="ja-JP" sz="4000" dirty="0">
                <a:solidFill>
                  <a:srgbClr val="004EEA"/>
                </a:solidFill>
              </a:rPr>
              <a:t>Primary partitions </a:t>
            </a:r>
            <a:r>
              <a:rPr lang="en-US" altLang="ja-JP" sz="4000" dirty="0"/>
              <a:t>– usually first, can not subdivide, four per drive</a:t>
            </a:r>
          </a:p>
          <a:p>
            <a:pPr marL="339725" lvl="1" indent="-338138">
              <a:spcBef>
                <a:spcPts val="500"/>
              </a:spcBef>
              <a:spcAft>
                <a:spcPts val="500"/>
              </a:spcAft>
              <a:buFont typeface="Arial" charset="0"/>
              <a:buChar char="•"/>
              <a:defRPr/>
            </a:pPr>
            <a:r>
              <a:rPr lang="en-US" altLang="ja-JP" sz="4000" dirty="0">
                <a:solidFill>
                  <a:srgbClr val="004EEA"/>
                </a:solidFill>
              </a:rPr>
              <a:t>Active partitions </a:t>
            </a:r>
            <a:r>
              <a:rPr lang="en-US" altLang="ja-JP" sz="4000" dirty="0"/>
              <a:t>– used to boot the computer</a:t>
            </a:r>
          </a:p>
          <a:p>
            <a:pPr marL="339725" lvl="1" indent="-338138">
              <a:spcBef>
                <a:spcPts val="500"/>
              </a:spcBef>
              <a:spcAft>
                <a:spcPts val="500"/>
              </a:spcAft>
              <a:buFont typeface="Arial" charset="0"/>
              <a:buChar char="•"/>
              <a:defRPr/>
            </a:pPr>
            <a:r>
              <a:rPr lang="en-US" altLang="ja-JP" sz="4000" dirty="0">
                <a:solidFill>
                  <a:srgbClr val="004EEA"/>
                </a:solidFill>
              </a:rPr>
              <a:t>Extended partitions </a:t>
            </a:r>
            <a:r>
              <a:rPr lang="en-US" altLang="ja-JP" sz="4000" dirty="0"/>
              <a:t>– one per drive, subdivided into logical drives</a:t>
            </a:r>
          </a:p>
          <a:p>
            <a:pPr>
              <a:lnSpc>
                <a:spcPct val="90000"/>
              </a:lnSpc>
              <a:spcBef>
                <a:spcPts val="500"/>
              </a:spcBef>
              <a:spcAft>
                <a:spcPts val="500"/>
              </a:spcAft>
              <a:defRPr/>
            </a:pPr>
            <a:r>
              <a:rPr lang="en-US" sz="4000" dirty="0"/>
              <a:t>The </a:t>
            </a:r>
            <a:r>
              <a:rPr lang="en-US" sz="4000" dirty="0">
                <a:solidFill>
                  <a:srgbClr val="004EEA"/>
                </a:solidFill>
              </a:rPr>
              <a:t>Disk Management Utility </a:t>
            </a:r>
            <a:r>
              <a:rPr lang="en-US" sz="4000" dirty="0"/>
              <a:t>is used to display information and perform services such as partitioning and formatting disks in Windows.</a:t>
            </a:r>
          </a:p>
          <a:p>
            <a:pPr>
              <a:spcBef>
                <a:spcPts val="500"/>
              </a:spcBef>
              <a:spcAft>
                <a:spcPts val="500"/>
              </a:spcAft>
              <a:defRPr/>
            </a:pPr>
            <a:r>
              <a:rPr lang="en-US" sz="4000" dirty="0"/>
              <a:t>The Disk Management utility displays the status of each disk including Foreign, Healthy, Initializing, Missing, Not Initialized, Online, Online (Errors), Offline,  Audio CD, or No Media</a:t>
            </a:r>
            <a:r>
              <a:rPr lang="en-US" sz="4000" dirty="0">
                <a:solidFill>
                  <a:srgbClr val="004EEA"/>
                </a:solidFill>
              </a:rPr>
              <a:t>.</a:t>
            </a:r>
          </a:p>
          <a:p>
            <a:pPr>
              <a:spcBef>
                <a:spcPts val="500"/>
              </a:spcBef>
              <a:spcAft>
                <a:spcPts val="500"/>
              </a:spcAft>
              <a:defRPr/>
            </a:pPr>
            <a:endParaRPr lang="en-US" sz="2000" dirty="0" smtClean="0"/>
          </a:p>
          <a:p>
            <a:pPr marL="411163" indent="-174625">
              <a:spcBef>
                <a:spcPts val="500"/>
              </a:spcBef>
              <a:spcAft>
                <a:spcPts val="500"/>
              </a:spcAft>
              <a:defRPr/>
            </a:pPr>
            <a:endParaRPr lang="en-US" sz="2200" dirty="0" smtClean="0"/>
          </a:p>
        </p:txBody>
      </p:sp>
      <p:sp>
        <p:nvSpPr>
          <p:cNvPr id="12292" name="Rectangle 6"/>
          <p:cNvSpPr>
            <a:spLocks noChangeArrowheads="1"/>
          </p:cNvSpPr>
          <p:nvPr/>
        </p:nvSpPr>
        <p:spPr bwMode="auto">
          <a:xfrm>
            <a:off x="533400" y="762000"/>
            <a:ext cx="79311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124" tIns="41061" rIns="82124" bIns="41061"/>
          <a:lstStyle/>
          <a:p>
            <a:pPr>
              <a:lnSpc>
                <a:spcPct val="80000"/>
              </a:lnSpc>
              <a:spcBef>
                <a:spcPts val="500"/>
              </a:spcBef>
              <a:spcAft>
                <a:spcPts val="500"/>
              </a:spcAft>
              <a:tabLst>
                <a:tab pos="4459288" algn="l"/>
              </a:tabLst>
            </a:pPr>
            <a:r>
              <a:rPr lang="en-US" sz="2700" dirty="0">
                <a:solidFill>
                  <a:srgbClr val="004EEA"/>
                </a:solidFill>
              </a:rPr>
              <a:t>Create, view, and manage disks, directories, and files</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12</a:t>
            </a:fld>
            <a:endParaRPr lang="en-US"/>
          </a:p>
        </p:txBody>
      </p:sp>
    </p:spTree>
    <p:extLst>
      <p:ext uri="{BB962C8B-B14F-4D97-AF65-F5344CB8AC3E}">
        <p14:creationId xmlns:p14="http://schemas.microsoft.com/office/powerpoint/2010/main" xmlns="" val="2635994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sz="3200" dirty="0">
                <a:solidFill>
                  <a:srgbClr val="7030A0"/>
                </a:solidFill>
              </a:rPr>
              <a:t>File Systems of Windows XP</a:t>
            </a:r>
          </a:p>
        </p:txBody>
      </p:sp>
      <p:sp>
        <p:nvSpPr>
          <p:cNvPr id="13315" name="Rectangle 3"/>
          <p:cNvSpPr>
            <a:spLocks noGrp="1" noChangeArrowheads="1"/>
          </p:cNvSpPr>
          <p:nvPr>
            <p:ph type="body" idx="1"/>
          </p:nvPr>
        </p:nvSpPr>
        <p:spPr>
          <a:xfrm>
            <a:off x="533400" y="1239428"/>
            <a:ext cx="3600450" cy="4725987"/>
          </a:xfrm>
        </p:spPr>
        <p:txBody>
          <a:bodyPr>
            <a:normAutofit fontScale="55000" lnSpcReduction="20000"/>
          </a:bodyPr>
          <a:lstStyle/>
          <a:p>
            <a:r>
              <a:rPr lang="en-US" sz="4500" dirty="0"/>
              <a:t>Partitions are formatted with a file system. Two file systems available in Windows XP:</a:t>
            </a:r>
          </a:p>
          <a:p>
            <a:pPr marL="739775" lvl="2" indent="-338138">
              <a:spcBef>
                <a:spcPts val="500"/>
              </a:spcBef>
              <a:spcAft>
                <a:spcPts val="500"/>
              </a:spcAft>
              <a:buFont typeface="Arial" charset="0"/>
              <a:buChar char="•"/>
            </a:pPr>
            <a:r>
              <a:rPr lang="en-US" altLang="ja-JP" sz="4500" dirty="0"/>
              <a:t>FAT32</a:t>
            </a:r>
          </a:p>
          <a:p>
            <a:pPr marL="739775" lvl="2" indent="-338138">
              <a:spcBef>
                <a:spcPts val="500"/>
              </a:spcBef>
              <a:spcAft>
                <a:spcPts val="500"/>
              </a:spcAft>
              <a:buFont typeface="Arial" charset="0"/>
              <a:buChar char="•"/>
            </a:pPr>
            <a:r>
              <a:rPr lang="en-US" altLang="ja-JP" sz="4500" dirty="0"/>
              <a:t>NTFS - greater stability and security features</a:t>
            </a:r>
          </a:p>
          <a:p>
            <a:pPr marL="339725" lvl="1" indent="-338138">
              <a:spcBef>
                <a:spcPts val="500"/>
              </a:spcBef>
              <a:spcAft>
                <a:spcPts val="500"/>
              </a:spcAft>
              <a:buFont typeface="Arial" charset="0"/>
              <a:buChar char="•"/>
            </a:pPr>
            <a:r>
              <a:rPr lang="en-US" sz="4500" dirty="0"/>
              <a:t>The type of file system, NTFS or FAT32, provides the rules that files within each directory must follow</a:t>
            </a:r>
            <a:r>
              <a:rPr lang="en-US" sz="4000" dirty="0"/>
              <a:t>.</a:t>
            </a:r>
          </a:p>
        </p:txBody>
      </p:sp>
      <p:pic>
        <p:nvPicPr>
          <p:cNvPr id="13316" name="Picture 5" descr="W:\Sandbox\Development\ITEPC\en\ITEPC_4.1_Cert_Update\Ch 12\PPT\ch1223_S19pic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319588" y="1295400"/>
            <a:ext cx="4500562" cy="409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13</a:t>
            </a:fld>
            <a:endParaRPr lang="en-US"/>
          </a:p>
        </p:txBody>
      </p:sp>
    </p:spTree>
    <p:extLst>
      <p:ext uri="{BB962C8B-B14F-4D97-AF65-F5344CB8AC3E}">
        <p14:creationId xmlns:p14="http://schemas.microsoft.com/office/powerpoint/2010/main" xmlns="" val="6117568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52400"/>
            <a:ext cx="8229600" cy="533400"/>
          </a:xfrm>
        </p:spPr>
        <p:txBody>
          <a:bodyPr>
            <a:noAutofit/>
          </a:bodyPr>
          <a:lstStyle/>
          <a:p>
            <a:r>
              <a:rPr lang="en-US" sz="3200" dirty="0">
                <a:solidFill>
                  <a:srgbClr val="7030A0"/>
                </a:solidFill>
              </a:rPr>
              <a:t>System Tools</a:t>
            </a:r>
          </a:p>
        </p:txBody>
      </p:sp>
      <p:sp>
        <p:nvSpPr>
          <p:cNvPr id="21508" name="Rectangle 4"/>
          <p:cNvSpPr>
            <a:spLocks noChangeArrowheads="1"/>
          </p:cNvSpPr>
          <p:nvPr/>
        </p:nvSpPr>
        <p:spPr bwMode="auto">
          <a:xfrm>
            <a:off x="670878" y="914400"/>
            <a:ext cx="7364412" cy="5105400"/>
          </a:xfrm>
          <a:prstGeom prst="rect">
            <a:avLst/>
          </a:prstGeom>
          <a:noFill/>
          <a:ln w="9525">
            <a:noFill/>
            <a:miter lim="800000"/>
            <a:headEnd/>
            <a:tailEnd/>
          </a:ln>
        </p:spPr>
        <p:txBody>
          <a:bodyPr lIns="82124" tIns="41061" rIns="82124" bIns="41061"/>
          <a:lstStyle/>
          <a:p>
            <a:pPr marL="339725" lvl="1" indent="-338138">
              <a:lnSpc>
                <a:spcPct val="80000"/>
              </a:lnSpc>
              <a:spcBef>
                <a:spcPts val="500"/>
              </a:spcBef>
              <a:spcAft>
                <a:spcPts val="500"/>
              </a:spcAft>
              <a:buClr>
                <a:srgbClr val="708CA1"/>
              </a:buClr>
              <a:buFont typeface="Arial" charset="0"/>
              <a:buChar char="•"/>
              <a:tabLst>
                <a:tab pos="4459288" algn="l"/>
              </a:tabLst>
              <a:defRPr/>
            </a:pPr>
            <a:r>
              <a:rPr lang="en-US" sz="2800" dirty="0"/>
              <a:t>Uses </a:t>
            </a:r>
            <a:r>
              <a:rPr lang="en-US" sz="2800" dirty="0">
                <a:solidFill>
                  <a:srgbClr val="004EEA"/>
                </a:solidFill>
              </a:rPr>
              <a:t>CHKDSK</a:t>
            </a:r>
            <a:r>
              <a:rPr lang="en-US" sz="2800" dirty="0"/>
              <a:t> from within the GUI or command line to detect and repair disk errors.</a:t>
            </a:r>
          </a:p>
          <a:p>
            <a:pPr marL="339725" lvl="1" indent="-338138">
              <a:lnSpc>
                <a:spcPct val="80000"/>
              </a:lnSpc>
              <a:spcBef>
                <a:spcPts val="500"/>
              </a:spcBef>
              <a:spcAft>
                <a:spcPts val="500"/>
              </a:spcAft>
              <a:buClr>
                <a:srgbClr val="708CA1"/>
              </a:buClr>
              <a:buFont typeface="Arial" charset="0"/>
              <a:buChar char="•"/>
              <a:tabLst>
                <a:tab pos="4459288" algn="l"/>
              </a:tabLst>
              <a:defRPr/>
            </a:pPr>
            <a:r>
              <a:rPr lang="en-US" sz="2800" dirty="0">
                <a:solidFill>
                  <a:srgbClr val="004EEA"/>
                </a:solidFill>
              </a:rPr>
              <a:t>Disk Defragmenter </a:t>
            </a:r>
            <a:r>
              <a:rPr lang="en-US" sz="2800" dirty="0"/>
              <a:t>makes files on the hard drive contiguous and speeds up the reading of files.</a:t>
            </a:r>
          </a:p>
          <a:p>
            <a:pPr marL="339725" lvl="1" indent="-338138">
              <a:lnSpc>
                <a:spcPct val="80000"/>
              </a:lnSpc>
              <a:spcBef>
                <a:spcPts val="500"/>
              </a:spcBef>
              <a:spcAft>
                <a:spcPts val="500"/>
              </a:spcAft>
              <a:buClr>
                <a:srgbClr val="708CA1"/>
              </a:buClr>
              <a:buFont typeface="Arial" charset="0"/>
              <a:buChar char="•"/>
              <a:tabLst>
                <a:tab pos="4459288" algn="l"/>
              </a:tabLst>
              <a:defRPr/>
            </a:pPr>
            <a:r>
              <a:rPr lang="en-US" sz="2800" dirty="0">
                <a:solidFill>
                  <a:srgbClr val="004EEA"/>
                </a:solidFill>
              </a:rPr>
              <a:t>System Information </a:t>
            </a:r>
            <a:r>
              <a:rPr lang="en-US" sz="2800" dirty="0"/>
              <a:t>tool in Windows XP provides access to:</a:t>
            </a:r>
          </a:p>
          <a:p>
            <a:pPr marL="796925" lvl="2" indent="-338138">
              <a:lnSpc>
                <a:spcPct val="80000"/>
              </a:lnSpc>
              <a:spcBef>
                <a:spcPts val="500"/>
              </a:spcBef>
              <a:spcAft>
                <a:spcPts val="500"/>
              </a:spcAft>
              <a:buClr>
                <a:srgbClr val="708CA1"/>
              </a:buClr>
              <a:buFont typeface="Arial" charset="0"/>
              <a:buChar char="•"/>
              <a:tabLst>
                <a:tab pos="4459288" algn="l"/>
              </a:tabLst>
              <a:defRPr/>
            </a:pPr>
            <a:r>
              <a:rPr lang="en-US" altLang="ja-JP" sz="2800" dirty="0"/>
              <a:t>Net Diagnostics</a:t>
            </a:r>
          </a:p>
          <a:p>
            <a:pPr marL="796925" lvl="2" indent="-338138">
              <a:lnSpc>
                <a:spcPct val="80000"/>
              </a:lnSpc>
              <a:spcBef>
                <a:spcPts val="500"/>
              </a:spcBef>
              <a:spcAft>
                <a:spcPts val="500"/>
              </a:spcAft>
              <a:buClr>
                <a:srgbClr val="708CA1"/>
              </a:buClr>
              <a:buFont typeface="Arial" charset="0"/>
              <a:buChar char="•"/>
              <a:tabLst>
                <a:tab pos="4459288" algn="l"/>
              </a:tabLst>
              <a:defRPr/>
            </a:pPr>
            <a:r>
              <a:rPr lang="en-US" altLang="ja-JP" sz="2800" dirty="0"/>
              <a:t>System Restore</a:t>
            </a:r>
          </a:p>
          <a:p>
            <a:pPr marL="796925" lvl="2" indent="-338138">
              <a:lnSpc>
                <a:spcPct val="80000"/>
              </a:lnSpc>
              <a:spcBef>
                <a:spcPts val="500"/>
              </a:spcBef>
              <a:spcAft>
                <a:spcPts val="500"/>
              </a:spcAft>
              <a:buClr>
                <a:srgbClr val="708CA1"/>
              </a:buClr>
              <a:buFont typeface="Arial" charset="0"/>
              <a:buChar char="•"/>
              <a:tabLst>
                <a:tab pos="4459288" algn="l"/>
              </a:tabLst>
              <a:defRPr/>
            </a:pPr>
            <a:r>
              <a:rPr lang="en-US" altLang="ja-JP" sz="2800" dirty="0"/>
              <a:t>File Signature Verification Utility</a:t>
            </a:r>
          </a:p>
          <a:p>
            <a:pPr marL="796925" lvl="2" indent="-338138">
              <a:lnSpc>
                <a:spcPct val="80000"/>
              </a:lnSpc>
              <a:spcBef>
                <a:spcPts val="500"/>
              </a:spcBef>
              <a:spcAft>
                <a:spcPts val="500"/>
              </a:spcAft>
              <a:buClr>
                <a:srgbClr val="708CA1"/>
              </a:buClr>
              <a:buFont typeface="Arial" charset="0"/>
              <a:buChar char="•"/>
              <a:tabLst>
                <a:tab pos="4459288" algn="l"/>
              </a:tabLst>
              <a:defRPr/>
            </a:pPr>
            <a:r>
              <a:rPr lang="en-US" altLang="ja-JP" sz="2800" dirty="0"/>
              <a:t>DirectX Diagnostic Tool</a:t>
            </a:r>
          </a:p>
          <a:p>
            <a:pPr marL="796925" lvl="2" indent="-338138">
              <a:lnSpc>
                <a:spcPct val="80000"/>
              </a:lnSpc>
              <a:spcBef>
                <a:spcPts val="500"/>
              </a:spcBef>
              <a:spcAft>
                <a:spcPts val="500"/>
              </a:spcAft>
              <a:buClr>
                <a:srgbClr val="708CA1"/>
              </a:buClr>
              <a:buFont typeface="Arial" charset="0"/>
              <a:buChar char="•"/>
              <a:tabLst>
                <a:tab pos="4459288" algn="l"/>
              </a:tabLst>
              <a:defRPr/>
            </a:pPr>
            <a:r>
              <a:rPr lang="en-US" altLang="ja-JP" sz="2800" dirty="0"/>
              <a:t>Dr Watson</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14</a:t>
            </a:fld>
            <a:endParaRPr lang="en-US"/>
          </a:p>
        </p:txBody>
      </p:sp>
    </p:spTree>
    <p:extLst>
      <p:ext uri="{BB962C8B-B14F-4D97-AF65-F5344CB8AC3E}">
        <p14:creationId xmlns:p14="http://schemas.microsoft.com/office/powerpoint/2010/main" xmlns="" val="20686152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06413" y="198438"/>
            <a:ext cx="8229600" cy="487362"/>
          </a:xfrm>
        </p:spPr>
        <p:txBody>
          <a:bodyPr>
            <a:normAutofit fontScale="90000"/>
          </a:bodyPr>
          <a:lstStyle/>
          <a:p>
            <a:r>
              <a:rPr lang="en-US" sz="3200" dirty="0">
                <a:solidFill>
                  <a:srgbClr val="7030A0"/>
                </a:solidFill>
              </a:rPr>
              <a:t>Virtual Memory</a:t>
            </a:r>
          </a:p>
        </p:txBody>
      </p:sp>
      <p:sp>
        <p:nvSpPr>
          <p:cNvPr id="15363" name="Rectangle 3"/>
          <p:cNvSpPr>
            <a:spLocks noGrp="1" noChangeArrowheads="1"/>
          </p:cNvSpPr>
          <p:nvPr>
            <p:ph type="body" idx="1"/>
          </p:nvPr>
        </p:nvSpPr>
        <p:spPr>
          <a:xfrm>
            <a:off x="734219" y="838200"/>
            <a:ext cx="7773988" cy="4665663"/>
          </a:xfrm>
        </p:spPr>
        <p:txBody>
          <a:bodyPr>
            <a:normAutofit/>
          </a:bodyPr>
          <a:lstStyle/>
          <a:p>
            <a:pPr marL="339725" lvl="1" indent="-338138">
              <a:lnSpc>
                <a:spcPct val="90000"/>
              </a:lnSpc>
              <a:spcBef>
                <a:spcPts val="500"/>
              </a:spcBef>
              <a:spcAft>
                <a:spcPts val="500"/>
              </a:spcAft>
              <a:buFont typeface="Arial" charset="0"/>
              <a:buChar char="•"/>
              <a:defRPr/>
            </a:pPr>
            <a:r>
              <a:rPr lang="en-US" dirty="0"/>
              <a:t>Swap file uses free space on the hard drive to temporarily store segments of an application or data.</a:t>
            </a:r>
          </a:p>
          <a:p>
            <a:pPr marL="339725" lvl="1" indent="-338138">
              <a:lnSpc>
                <a:spcPct val="90000"/>
              </a:lnSpc>
              <a:spcBef>
                <a:spcPts val="500"/>
              </a:spcBef>
              <a:spcAft>
                <a:spcPts val="500"/>
              </a:spcAft>
              <a:buFont typeface="Arial" charset="0"/>
              <a:buChar char="•"/>
              <a:defRPr/>
            </a:pPr>
            <a:r>
              <a:rPr lang="en-US" dirty="0"/>
              <a:t>The OS uses the swap file to mimic RAM. </a:t>
            </a:r>
          </a:p>
          <a:p>
            <a:pPr marL="339725" lvl="1" indent="-338138">
              <a:lnSpc>
                <a:spcPct val="90000"/>
              </a:lnSpc>
              <a:spcBef>
                <a:spcPts val="500"/>
              </a:spcBef>
              <a:spcAft>
                <a:spcPts val="500"/>
              </a:spcAft>
              <a:buFont typeface="Arial" charset="0"/>
              <a:buChar char="•"/>
              <a:defRPr/>
            </a:pPr>
            <a:r>
              <a:rPr lang="en-US" dirty="0"/>
              <a:t>To adjust the size of the swap file, you must be logged in as an administrator.</a:t>
            </a:r>
          </a:p>
          <a:p>
            <a:pPr marL="339725" lvl="1" indent="-338138">
              <a:lnSpc>
                <a:spcPct val="90000"/>
              </a:lnSpc>
              <a:spcBef>
                <a:spcPts val="500"/>
              </a:spcBef>
              <a:spcAft>
                <a:spcPts val="500"/>
              </a:spcAft>
              <a:buFont typeface="Arial" charset="0"/>
              <a:buChar char="•"/>
              <a:defRPr/>
            </a:pPr>
            <a:r>
              <a:rPr lang="en-US" dirty="0"/>
              <a:t>Typically, you should let Windows manage the size of the swap file.</a:t>
            </a:r>
          </a:p>
          <a:p>
            <a:pPr marL="339725" lvl="1" indent="-338138">
              <a:lnSpc>
                <a:spcPct val="90000"/>
              </a:lnSpc>
              <a:spcBef>
                <a:spcPts val="500"/>
              </a:spcBef>
              <a:spcAft>
                <a:spcPts val="500"/>
              </a:spcAft>
              <a:buFont typeface="Arial" charset="0"/>
              <a:buChar char="•"/>
              <a:defRPr/>
            </a:pPr>
            <a:r>
              <a:rPr lang="en-US" dirty="0"/>
              <a:t>Increasing the size of the swap space is not always helpful and may slow down the computer.</a:t>
            </a:r>
          </a:p>
        </p:txBody>
      </p:sp>
      <p:sp>
        <p:nvSpPr>
          <p:cNvPr id="15364" name="Rectangle 4"/>
          <p:cNvSpPr>
            <a:spLocks noChangeArrowheads="1"/>
          </p:cNvSpPr>
          <p:nvPr/>
        </p:nvSpPr>
        <p:spPr bwMode="auto">
          <a:xfrm>
            <a:off x="655638" y="838200"/>
            <a:ext cx="79311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124" tIns="41061" rIns="82124" bIns="41061"/>
          <a:lstStyle/>
          <a:p>
            <a:pPr algn="l" defTabSz="814388">
              <a:lnSpc>
                <a:spcPct val="100000"/>
              </a:lnSpc>
              <a:spcBef>
                <a:spcPts val="500"/>
              </a:spcBef>
              <a:spcAft>
                <a:spcPts val="500"/>
              </a:spcAft>
              <a:tabLst>
                <a:tab pos="4459288" algn="l"/>
              </a:tabLst>
            </a:pPr>
            <a:endParaRPr lang="en-US"/>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15</a:t>
            </a:fld>
            <a:endParaRPr lang="en-US"/>
          </a:p>
        </p:txBody>
      </p:sp>
    </p:spTree>
    <p:extLst>
      <p:ext uri="{BB962C8B-B14F-4D97-AF65-F5344CB8AC3E}">
        <p14:creationId xmlns:p14="http://schemas.microsoft.com/office/powerpoint/2010/main" xmlns="" val="15947488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
            <a:ext cx="8229600" cy="685800"/>
          </a:xfrm>
        </p:spPr>
        <p:txBody>
          <a:bodyPr>
            <a:normAutofit/>
          </a:bodyPr>
          <a:lstStyle/>
          <a:p>
            <a:r>
              <a:rPr lang="en-US" sz="3200" dirty="0">
                <a:solidFill>
                  <a:srgbClr val="7030A0"/>
                </a:solidFill>
              </a:rPr>
              <a:t>Administrative Tools</a:t>
            </a:r>
          </a:p>
        </p:txBody>
      </p:sp>
      <p:sp>
        <p:nvSpPr>
          <p:cNvPr id="16387" name="Rectangle 4"/>
          <p:cNvSpPr>
            <a:spLocks noChangeArrowheads="1"/>
          </p:cNvSpPr>
          <p:nvPr/>
        </p:nvSpPr>
        <p:spPr bwMode="auto">
          <a:xfrm>
            <a:off x="653180" y="838200"/>
            <a:ext cx="7878762" cy="790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124" tIns="41061" rIns="82124" bIns="41061"/>
          <a:lstStyle/>
          <a:p>
            <a:pPr>
              <a:lnSpc>
                <a:spcPct val="80000"/>
              </a:lnSpc>
              <a:spcBef>
                <a:spcPts val="500"/>
              </a:spcBef>
              <a:spcAft>
                <a:spcPts val="500"/>
              </a:spcAft>
              <a:tabLst>
                <a:tab pos="4459288" algn="l"/>
              </a:tabLst>
            </a:pPr>
            <a:r>
              <a:rPr lang="en-US" sz="2700" dirty="0">
                <a:solidFill>
                  <a:srgbClr val="004EEA"/>
                </a:solidFill>
              </a:rPr>
              <a:t>Manage permissions and users or configure computer components and services.</a:t>
            </a:r>
          </a:p>
        </p:txBody>
      </p:sp>
      <p:sp>
        <p:nvSpPr>
          <p:cNvPr id="26628" name="Rectangle 3"/>
          <p:cNvSpPr txBox="1">
            <a:spLocks noChangeArrowheads="1"/>
          </p:cNvSpPr>
          <p:nvPr/>
        </p:nvSpPr>
        <p:spPr bwMode="auto">
          <a:xfrm>
            <a:off x="664599" y="1674916"/>
            <a:ext cx="8258175" cy="4421084"/>
          </a:xfrm>
          <a:prstGeom prst="rect">
            <a:avLst/>
          </a:prstGeom>
          <a:noFill/>
          <a:ln w="9525" algn="ctr">
            <a:noFill/>
            <a:miter lim="800000"/>
            <a:headEnd/>
            <a:tailEnd/>
          </a:ln>
        </p:spPr>
        <p:txBody>
          <a:bodyPr lIns="82124" tIns="41061" rIns="82124" bIns="41061"/>
          <a:lstStyle/>
          <a:p>
            <a:pPr>
              <a:lnSpc>
                <a:spcPct val="80000"/>
              </a:lnSpc>
              <a:spcBef>
                <a:spcPts val="500"/>
              </a:spcBef>
              <a:spcAft>
                <a:spcPts val="500"/>
              </a:spcAft>
              <a:buClr>
                <a:srgbClr val="708CA1"/>
              </a:buClr>
              <a:defRPr/>
            </a:pPr>
            <a:r>
              <a:rPr lang="en-US" sz="2700" dirty="0">
                <a:solidFill>
                  <a:srgbClr val="004EEA"/>
                </a:solidFill>
              </a:rPr>
              <a:t>Most common administrative tools:</a:t>
            </a:r>
          </a:p>
          <a:p>
            <a:pPr marL="339725" lvl="1" indent="-338138">
              <a:lnSpc>
                <a:spcPct val="80000"/>
              </a:lnSpc>
              <a:spcBef>
                <a:spcPts val="500"/>
              </a:spcBef>
              <a:spcAft>
                <a:spcPts val="500"/>
              </a:spcAft>
              <a:buClr>
                <a:srgbClr val="708CA1"/>
              </a:buClr>
              <a:buFont typeface="Arial" charset="0"/>
              <a:buChar char="•"/>
              <a:tabLst>
                <a:tab pos="4459288" algn="l"/>
              </a:tabLst>
              <a:defRPr/>
            </a:pPr>
            <a:r>
              <a:rPr lang="en-US" altLang="ja-JP" sz="2800" dirty="0">
                <a:solidFill>
                  <a:srgbClr val="004EEA"/>
                </a:solidFill>
              </a:rPr>
              <a:t>Event Viewer </a:t>
            </a:r>
            <a:r>
              <a:rPr lang="en-US" altLang="ja-JP" sz="2800" dirty="0"/>
              <a:t>– Logs a history of events regarding applications, security, and the system. </a:t>
            </a:r>
          </a:p>
          <a:p>
            <a:pPr marL="339725" lvl="1" indent="-338138">
              <a:lnSpc>
                <a:spcPct val="80000"/>
              </a:lnSpc>
              <a:spcBef>
                <a:spcPts val="500"/>
              </a:spcBef>
              <a:spcAft>
                <a:spcPts val="500"/>
              </a:spcAft>
              <a:buClr>
                <a:srgbClr val="708CA1"/>
              </a:buClr>
              <a:buFont typeface="Arial" charset="0"/>
              <a:buChar char="•"/>
              <a:tabLst>
                <a:tab pos="4459288" algn="l"/>
              </a:tabLst>
              <a:defRPr/>
            </a:pPr>
            <a:r>
              <a:rPr lang="en-US" altLang="ja-JP" sz="2800" dirty="0">
                <a:solidFill>
                  <a:srgbClr val="004EEA"/>
                </a:solidFill>
              </a:rPr>
              <a:t>Computer Management </a:t>
            </a:r>
            <a:r>
              <a:rPr lang="en-US" altLang="ja-JP" sz="2800" dirty="0"/>
              <a:t>– Provides access to administrative areas such as System Tools, Storage, and Services and Applications. </a:t>
            </a:r>
          </a:p>
          <a:p>
            <a:pPr marL="339725" lvl="1" indent="-338138">
              <a:lnSpc>
                <a:spcPct val="80000"/>
              </a:lnSpc>
              <a:spcBef>
                <a:spcPts val="500"/>
              </a:spcBef>
              <a:spcAft>
                <a:spcPts val="500"/>
              </a:spcAft>
              <a:buClr>
                <a:srgbClr val="708CA1"/>
              </a:buClr>
              <a:buFont typeface="Arial" charset="0"/>
              <a:buChar char="•"/>
              <a:tabLst>
                <a:tab pos="4459288" algn="l"/>
              </a:tabLst>
              <a:defRPr/>
            </a:pPr>
            <a:r>
              <a:rPr lang="en-US" altLang="ja-JP" sz="2800" dirty="0">
                <a:solidFill>
                  <a:srgbClr val="004EEA"/>
                </a:solidFill>
              </a:rPr>
              <a:t>Services</a:t>
            </a:r>
            <a:r>
              <a:rPr lang="en-US" altLang="ja-JP" sz="2800" dirty="0"/>
              <a:t> – Manage all of the services on local and remote computers. </a:t>
            </a:r>
          </a:p>
          <a:p>
            <a:pPr marL="339725" lvl="1" indent="-338138">
              <a:lnSpc>
                <a:spcPct val="80000"/>
              </a:lnSpc>
              <a:spcBef>
                <a:spcPts val="500"/>
              </a:spcBef>
              <a:spcAft>
                <a:spcPts val="500"/>
              </a:spcAft>
              <a:buClr>
                <a:srgbClr val="708CA1"/>
              </a:buClr>
              <a:buFont typeface="Arial" charset="0"/>
              <a:buChar char="•"/>
              <a:tabLst>
                <a:tab pos="4459288" algn="l"/>
              </a:tabLst>
              <a:defRPr/>
            </a:pPr>
            <a:r>
              <a:rPr lang="en-US" altLang="ja-JP" sz="2800" dirty="0">
                <a:solidFill>
                  <a:srgbClr val="004EEA"/>
                </a:solidFill>
              </a:rPr>
              <a:t>Performance Monitor </a:t>
            </a:r>
            <a:r>
              <a:rPr lang="en-US" altLang="ja-JP" sz="2800" dirty="0"/>
              <a:t>– Displays and logs real-time information about the processors, disks, memory, and network usage for the computer.</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16</a:t>
            </a:fld>
            <a:endParaRPr lang="en-US"/>
          </a:p>
        </p:txBody>
      </p:sp>
    </p:spTree>
    <p:extLst>
      <p:ext uri="{BB962C8B-B14F-4D97-AF65-F5344CB8AC3E}">
        <p14:creationId xmlns:p14="http://schemas.microsoft.com/office/powerpoint/2010/main" xmlns="" val="13130373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42900" y="152400"/>
            <a:ext cx="8229600" cy="639762"/>
          </a:xfrm>
        </p:spPr>
        <p:txBody>
          <a:bodyPr>
            <a:normAutofit/>
          </a:bodyPr>
          <a:lstStyle/>
          <a:p>
            <a:r>
              <a:rPr lang="en-US" sz="3200" dirty="0">
                <a:solidFill>
                  <a:srgbClr val="7030A0"/>
                </a:solidFill>
              </a:rPr>
              <a:t>Operating system performance optimization</a:t>
            </a:r>
          </a:p>
        </p:txBody>
      </p:sp>
      <p:sp>
        <p:nvSpPr>
          <p:cNvPr id="28675" name="Rectangle 3"/>
          <p:cNvSpPr>
            <a:spLocks noGrp="1" noChangeArrowheads="1"/>
          </p:cNvSpPr>
          <p:nvPr>
            <p:ph type="body" idx="1"/>
          </p:nvPr>
        </p:nvSpPr>
        <p:spPr>
          <a:xfrm>
            <a:off x="550068" y="914400"/>
            <a:ext cx="7815263" cy="4829175"/>
          </a:xfrm>
        </p:spPr>
        <p:txBody>
          <a:bodyPr>
            <a:noAutofit/>
          </a:bodyPr>
          <a:lstStyle/>
          <a:p>
            <a:pPr marL="339725" lvl="1" indent="-338138">
              <a:spcBef>
                <a:spcPts val="500"/>
              </a:spcBef>
              <a:spcAft>
                <a:spcPts val="500"/>
              </a:spcAft>
              <a:buFont typeface="Arial" charset="0"/>
              <a:buChar char="•"/>
              <a:defRPr/>
            </a:pPr>
            <a:r>
              <a:rPr lang="en-US" dirty="0"/>
              <a:t>The Device Manager allows you to view all of the settings for devices in a computer such as the IRQ, I/O address, and the DMA settings. It can also be used to diagnose and resolve device conflicts. </a:t>
            </a:r>
          </a:p>
          <a:p>
            <a:pPr marL="339725" lvl="1" indent="-338138">
              <a:spcBef>
                <a:spcPts val="500"/>
              </a:spcBef>
              <a:spcAft>
                <a:spcPts val="500"/>
              </a:spcAft>
              <a:buFont typeface="Arial" charset="0"/>
              <a:buChar char="•"/>
              <a:defRPr/>
            </a:pPr>
            <a:r>
              <a:rPr lang="en-US" dirty="0"/>
              <a:t>The Task Manager allows you to view information about applications that are currently running. </a:t>
            </a:r>
          </a:p>
          <a:p>
            <a:pPr marL="339725" lvl="1" indent="-338138">
              <a:spcBef>
                <a:spcPts val="500"/>
              </a:spcBef>
              <a:spcAft>
                <a:spcPts val="500"/>
              </a:spcAft>
              <a:buFont typeface="Arial" charset="0"/>
              <a:buChar char="•"/>
              <a:defRPr/>
            </a:pPr>
            <a:r>
              <a:rPr lang="en-US" dirty="0"/>
              <a:t>The System Monitor is part of the Performance Console and displays real-time information about the processors, disks, memory, and network usage of the computer. </a:t>
            </a:r>
          </a:p>
          <a:p>
            <a:pPr>
              <a:buFontTx/>
              <a:buNone/>
              <a:defRPr/>
            </a:pPr>
            <a:endParaRPr lang="en-US" sz="2800" dirty="0" smtClean="0"/>
          </a:p>
          <a:p>
            <a:pPr>
              <a:buFontTx/>
              <a:buNone/>
              <a:defRPr/>
            </a:pPr>
            <a:endParaRPr lang="en-US" sz="2800" dirty="0" smtClean="0"/>
          </a:p>
        </p:txBody>
      </p:sp>
      <p:sp>
        <p:nvSpPr>
          <p:cNvPr id="17412" name="Rectangle 3"/>
          <p:cNvSpPr txBox="1">
            <a:spLocks noChangeArrowheads="1"/>
          </p:cNvSpPr>
          <p:nvPr/>
        </p:nvSpPr>
        <p:spPr bwMode="auto">
          <a:xfrm>
            <a:off x="631825" y="4144963"/>
            <a:ext cx="3806825" cy="2484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82124" tIns="41061" rIns="82124" bIns="41061"/>
          <a:lstStyle>
            <a:lvl1pPr marL="236538" indent="-236538" defTabSz="814388">
              <a:defRPr sz="2400">
                <a:solidFill>
                  <a:schemeClr val="tx1"/>
                </a:solidFill>
                <a:latin typeface="Arial" charset="0"/>
              </a:defRPr>
            </a:lvl1pPr>
            <a:lvl2pPr marL="742950" indent="-285750" defTabSz="814388">
              <a:defRPr sz="2400">
                <a:solidFill>
                  <a:schemeClr val="tx1"/>
                </a:solidFill>
                <a:latin typeface="Arial" charset="0"/>
              </a:defRPr>
            </a:lvl2pPr>
            <a:lvl3pPr marL="1143000" indent="-228600" defTabSz="814388">
              <a:defRPr sz="2400">
                <a:solidFill>
                  <a:schemeClr val="tx1"/>
                </a:solidFill>
                <a:latin typeface="Arial" charset="0"/>
              </a:defRPr>
            </a:lvl3pPr>
            <a:lvl4pPr marL="1600200" indent="-228600" defTabSz="814388">
              <a:defRPr sz="2400">
                <a:solidFill>
                  <a:schemeClr val="tx1"/>
                </a:solidFill>
                <a:latin typeface="Arial" charset="0"/>
              </a:defRPr>
            </a:lvl4pPr>
            <a:lvl5pPr marL="2057400" indent="-228600" defTabSz="814388">
              <a:defRPr sz="2400">
                <a:solidFill>
                  <a:schemeClr val="tx1"/>
                </a:solidFill>
                <a:latin typeface="Arial" charset="0"/>
              </a:defRPr>
            </a:lvl5pPr>
            <a:lvl6pPr marL="2514600" indent="-228600" algn="ctr" defTabSz="814388" eaLnBrk="0" fontAlgn="base" hangingPunct="0">
              <a:lnSpc>
                <a:spcPct val="90000"/>
              </a:lnSpc>
              <a:spcBef>
                <a:spcPct val="0"/>
              </a:spcBef>
              <a:spcAft>
                <a:spcPct val="0"/>
              </a:spcAft>
              <a:defRPr sz="2400">
                <a:solidFill>
                  <a:schemeClr val="tx1"/>
                </a:solidFill>
                <a:latin typeface="Arial" charset="0"/>
              </a:defRPr>
            </a:lvl6pPr>
            <a:lvl7pPr marL="2971800" indent="-228600" algn="ctr" defTabSz="814388" eaLnBrk="0" fontAlgn="base" hangingPunct="0">
              <a:lnSpc>
                <a:spcPct val="90000"/>
              </a:lnSpc>
              <a:spcBef>
                <a:spcPct val="0"/>
              </a:spcBef>
              <a:spcAft>
                <a:spcPct val="0"/>
              </a:spcAft>
              <a:defRPr sz="2400">
                <a:solidFill>
                  <a:schemeClr val="tx1"/>
                </a:solidFill>
                <a:latin typeface="Arial" charset="0"/>
              </a:defRPr>
            </a:lvl7pPr>
            <a:lvl8pPr marL="3429000" indent="-228600" algn="ctr" defTabSz="814388" eaLnBrk="0" fontAlgn="base" hangingPunct="0">
              <a:lnSpc>
                <a:spcPct val="90000"/>
              </a:lnSpc>
              <a:spcBef>
                <a:spcPct val="0"/>
              </a:spcBef>
              <a:spcAft>
                <a:spcPct val="0"/>
              </a:spcAft>
              <a:defRPr sz="2400">
                <a:solidFill>
                  <a:schemeClr val="tx1"/>
                </a:solidFill>
                <a:latin typeface="Arial" charset="0"/>
              </a:defRPr>
            </a:lvl8pPr>
            <a:lvl9pPr marL="3886200" indent="-228600" algn="ctr" defTabSz="814388" eaLnBrk="0" fontAlgn="base" hangingPunct="0">
              <a:lnSpc>
                <a:spcPct val="90000"/>
              </a:lnSpc>
              <a:spcBef>
                <a:spcPct val="0"/>
              </a:spcBef>
              <a:spcAft>
                <a:spcPct val="0"/>
              </a:spcAft>
              <a:defRPr sz="2400">
                <a:solidFill>
                  <a:schemeClr val="tx1"/>
                </a:solidFill>
                <a:latin typeface="Arial" charset="0"/>
              </a:defRPr>
            </a:lvl9pPr>
          </a:lstStyle>
          <a:p>
            <a:pPr algn="l">
              <a:lnSpc>
                <a:spcPct val="95000"/>
              </a:lnSpc>
              <a:spcBef>
                <a:spcPts val="500"/>
              </a:spcBef>
              <a:spcAft>
                <a:spcPts val="500"/>
              </a:spcAft>
              <a:buClr>
                <a:srgbClr val="708CA1"/>
              </a:buClr>
              <a:buFont typeface="Wingdings" pitchFamily="2" charset="2"/>
              <a:buChar char="§"/>
            </a:pPr>
            <a:endParaRPr lang="en-US"/>
          </a:p>
        </p:txBody>
      </p:sp>
      <p:sp>
        <p:nvSpPr>
          <p:cNvPr id="6" name="Rectangle 3"/>
          <p:cNvSpPr txBox="1">
            <a:spLocks noChangeArrowheads="1"/>
          </p:cNvSpPr>
          <p:nvPr/>
        </p:nvSpPr>
        <p:spPr bwMode="auto">
          <a:xfrm>
            <a:off x="4457700" y="5743575"/>
            <a:ext cx="3419475" cy="762000"/>
          </a:xfrm>
          <a:prstGeom prst="rect">
            <a:avLst/>
          </a:prstGeom>
          <a:noFill/>
          <a:ln w="9525" algn="ctr">
            <a:noFill/>
            <a:miter lim="800000"/>
            <a:headEnd/>
            <a:tailEnd/>
          </a:ln>
        </p:spPr>
        <p:txBody>
          <a:bodyPr lIns="82124" tIns="41061" rIns="82124" bIns="41061"/>
          <a:lstStyle/>
          <a:p>
            <a:pPr marL="236538" indent="-236538" algn="l" defTabSz="814388">
              <a:lnSpc>
                <a:spcPct val="95000"/>
              </a:lnSpc>
              <a:spcBef>
                <a:spcPts val="500"/>
              </a:spcBef>
              <a:spcAft>
                <a:spcPts val="500"/>
              </a:spcAft>
              <a:buClr>
                <a:srgbClr val="708CA1"/>
              </a:buClr>
              <a:buFont typeface="Wingdings" pitchFamily="2" charset="2"/>
              <a:buChar char="§"/>
              <a:defRPr/>
            </a:pPr>
            <a:endParaRPr lang="en-US" kern="0" dirty="0">
              <a:latin typeface="+mn-lt"/>
            </a:endParaRP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17</a:t>
            </a:fld>
            <a:endParaRPr lang="en-US"/>
          </a:p>
        </p:txBody>
      </p:sp>
    </p:spTree>
    <p:extLst>
      <p:ext uri="{BB962C8B-B14F-4D97-AF65-F5344CB8AC3E}">
        <p14:creationId xmlns:p14="http://schemas.microsoft.com/office/powerpoint/2010/main" xmlns="" val="35565786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84163" y="76200"/>
            <a:ext cx="8229600" cy="533400"/>
          </a:xfrm>
        </p:spPr>
        <p:txBody>
          <a:bodyPr>
            <a:normAutofit fontScale="90000"/>
          </a:bodyPr>
          <a:lstStyle/>
          <a:p>
            <a:r>
              <a:rPr lang="en-US" sz="3200" dirty="0">
                <a:solidFill>
                  <a:srgbClr val="7030A0"/>
                </a:solidFill>
              </a:rPr>
              <a:t>Optimize Web Browser and E-mail</a:t>
            </a:r>
          </a:p>
        </p:txBody>
      </p:sp>
      <p:sp>
        <p:nvSpPr>
          <p:cNvPr id="31747" name="Rectangle 3"/>
          <p:cNvSpPr>
            <a:spLocks noGrp="1" noChangeArrowheads="1"/>
          </p:cNvSpPr>
          <p:nvPr>
            <p:ph type="body" idx="1"/>
          </p:nvPr>
        </p:nvSpPr>
        <p:spPr>
          <a:xfrm>
            <a:off x="332582" y="685800"/>
            <a:ext cx="8132762" cy="5486400"/>
          </a:xfrm>
        </p:spPr>
        <p:txBody>
          <a:bodyPr>
            <a:normAutofit fontScale="85000" lnSpcReduction="20000"/>
          </a:bodyPr>
          <a:lstStyle/>
          <a:p>
            <a:pPr marL="0" indent="0">
              <a:lnSpc>
                <a:spcPct val="90000"/>
              </a:lnSpc>
              <a:spcBef>
                <a:spcPts val="500"/>
              </a:spcBef>
              <a:spcAft>
                <a:spcPts val="500"/>
              </a:spcAft>
              <a:buNone/>
              <a:defRPr/>
            </a:pPr>
            <a:r>
              <a:rPr lang="en-US" sz="3300" dirty="0">
                <a:solidFill>
                  <a:srgbClr val="004EEA"/>
                </a:solidFill>
              </a:rPr>
              <a:t>Web browsers and e-mail</a:t>
            </a:r>
          </a:p>
          <a:p>
            <a:pPr marL="339725" lvl="1" indent="-338138">
              <a:spcBef>
                <a:spcPts val="500"/>
              </a:spcBef>
              <a:spcAft>
                <a:spcPts val="500"/>
              </a:spcAft>
              <a:buFont typeface="Arial" charset="0"/>
              <a:buChar char="•"/>
              <a:tabLst>
                <a:tab pos="4459288" algn="l"/>
              </a:tabLst>
              <a:defRPr/>
            </a:pPr>
            <a:r>
              <a:rPr lang="en-US" altLang="ja-JP" sz="3300" dirty="0"/>
              <a:t>Typically the most-used applications</a:t>
            </a:r>
          </a:p>
          <a:p>
            <a:pPr marL="339725" lvl="1" indent="-338138">
              <a:spcBef>
                <a:spcPts val="500"/>
              </a:spcBef>
              <a:spcAft>
                <a:spcPts val="500"/>
              </a:spcAft>
              <a:buFont typeface="Arial" charset="0"/>
              <a:buChar char="•"/>
              <a:tabLst>
                <a:tab pos="4459288" algn="l"/>
              </a:tabLst>
              <a:defRPr/>
            </a:pPr>
            <a:r>
              <a:rPr lang="en-US" altLang="ja-JP" sz="3300" dirty="0"/>
              <a:t>Optimizing them should increase the computer’s performance</a:t>
            </a:r>
          </a:p>
          <a:p>
            <a:pPr marL="0" indent="0">
              <a:lnSpc>
                <a:spcPct val="90000"/>
              </a:lnSpc>
              <a:spcBef>
                <a:spcPts val="500"/>
              </a:spcBef>
              <a:spcAft>
                <a:spcPts val="500"/>
              </a:spcAft>
              <a:buNone/>
              <a:defRPr/>
            </a:pPr>
            <a:r>
              <a:rPr lang="en-US" sz="3300" dirty="0">
                <a:solidFill>
                  <a:srgbClr val="004EEA"/>
                </a:solidFill>
              </a:rPr>
              <a:t>Microsoft’s Internet Explorer (IE), general settings:</a:t>
            </a:r>
          </a:p>
          <a:p>
            <a:pPr marL="339725" lvl="1" indent="-338138">
              <a:spcBef>
                <a:spcPts val="500"/>
              </a:spcBef>
              <a:spcAft>
                <a:spcPts val="500"/>
              </a:spcAft>
              <a:buFont typeface="Arial" charset="0"/>
              <a:buChar char="•"/>
              <a:tabLst>
                <a:tab pos="4459288" algn="l"/>
              </a:tabLst>
              <a:defRPr/>
            </a:pPr>
            <a:r>
              <a:rPr lang="en-US" altLang="ja-JP" sz="3300" dirty="0"/>
              <a:t>Change the homepage and browser appearance</a:t>
            </a:r>
          </a:p>
          <a:p>
            <a:pPr marL="0" indent="0">
              <a:lnSpc>
                <a:spcPct val="90000"/>
              </a:lnSpc>
              <a:spcBef>
                <a:spcPts val="500"/>
              </a:spcBef>
              <a:spcAft>
                <a:spcPts val="500"/>
              </a:spcAft>
              <a:buNone/>
              <a:defRPr/>
            </a:pPr>
            <a:r>
              <a:rPr lang="en-US" sz="3300" dirty="0">
                <a:solidFill>
                  <a:srgbClr val="004EEA"/>
                </a:solidFill>
              </a:rPr>
              <a:t>View or delete the information saved by the browser:</a:t>
            </a:r>
          </a:p>
          <a:p>
            <a:pPr marL="339725" lvl="1" indent="-338138">
              <a:spcBef>
                <a:spcPts val="500"/>
              </a:spcBef>
              <a:spcAft>
                <a:spcPts val="500"/>
              </a:spcAft>
              <a:buFont typeface="Arial" charset="0"/>
              <a:buChar char="•"/>
              <a:tabLst>
                <a:tab pos="4459288" algn="l"/>
              </a:tabLst>
              <a:defRPr/>
            </a:pPr>
            <a:r>
              <a:rPr lang="en-US" altLang="ja-JP" sz="3300" dirty="0"/>
              <a:t>History</a:t>
            </a:r>
          </a:p>
          <a:p>
            <a:pPr marL="339725" lvl="1" indent="-338138">
              <a:spcBef>
                <a:spcPts val="500"/>
              </a:spcBef>
              <a:spcAft>
                <a:spcPts val="500"/>
              </a:spcAft>
              <a:buFont typeface="Arial" charset="0"/>
              <a:buChar char="•"/>
              <a:tabLst>
                <a:tab pos="4459288" algn="l"/>
              </a:tabLst>
              <a:defRPr/>
            </a:pPr>
            <a:r>
              <a:rPr lang="en-US" altLang="ja-JP" sz="3300" dirty="0"/>
              <a:t>Temporary files</a:t>
            </a:r>
          </a:p>
          <a:p>
            <a:pPr marL="339725" lvl="1" indent="-338138">
              <a:spcBef>
                <a:spcPts val="500"/>
              </a:spcBef>
              <a:spcAft>
                <a:spcPts val="500"/>
              </a:spcAft>
              <a:buFont typeface="Arial" charset="0"/>
              <a:buChar char="•"/>
              <a:tabLst>
                <a:tab pos="4459288" algn="l"/>
              </a:tabLst>
              <a:defRPr/>
            </a:pPr>
            <a:r>
              <a:rPr lang="en-US" altLang="ja-JP" sz="3300" dirty="0"/>
              <a:t>Cookies</a:t>
            </a:r>
          </a:p>
          <a:p>
            <a:pPr marL="339725" lvl="1" indent="-338138">
              <a:spcBef>
                <a:spcPts val="500"/>
              </a:spcBef>
              <a:spcAft>
                <a:spcPts val="500"/>
              </a:spcAft>
              <a:buFont typeface="Arial" charset="0"/>
              <a:buChar char="•"/>
              <a:tabLst>
                <a:tab pos="4459288" algn="l"/>
              </a:tabLst>
              <a:defRPr/>
            </a:pPr>
            <a:r>
              <a:rPr lang="en-US" altLang="ja-JP" sz="3300" dirty="0"/>
              <a:t>Passwords</a:t>
            </a:r>
          </a:p>
          <a:p>
            <a:pPr marL="339725" lvl="1" indent="-338138">
              <a:spcBef>
                <a:spcPts val="500"/>
              </a:spcBef>
              <a:spcAft>
                <a:spcPts val="500"/>
              </a:spcAft>
              <a:buFont typeface="Arial" charset="0"/>
              <a:buChar char="•"/>
              <a:tabLst>
                <a:tab pos="4459288" algn="l"/>
              </a:tabLst>
              <a:defRPr/>
            </a:pPr>
            <a:r>
              <a:rPr lang="en-US" altLang="ja-JP" sz="3300" dirty="0"/>
              <a:t>Web-form information</a:t>
            </a:r>
          </a:p>
          <a:p>
            <a:pPr lvl="1" indent="0">
              <a:spcBef>
                <a:spcPts val="500"/>
              </a:spcBef>
              <a:spcAft>
                <a:spcPts val="500"/>
              </a:spcAft>
              <a:buFontTx/>
              <a:buNone/>
              <a:defRPr/>
            </a:pPr>
            <a:endParaRPr lang="en-US" dirty="0" smtClean="0"/>
          </a:p>
        </p:txBody>
      </p:sp>
      <p:sp>
        <p:nvSpPr>
          <p:cNvPr id="18436" name="Rectangle 7"/>
          <p:cNvSpPr>
            <a:spLocks noChangeArrowheads="1"/>
          </p:cNvSpPr>
          <p:nvPr/>
        </p:nvSpPr>
        <p:spPr bwMode="auto">
          <a:xfrm>
            <a:off x="4398963" y="4833938"/>
            <a:ext cx="4408487" cy="163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82124" tIns="41061" rIns="82124" bIns="41061"/>
          <a:lstStyle/>
          <a:p>
            <a:pPr marL="574675" lvl="1" algn="l" defTabSz="814388">
              <a:lnSpc>
                <a:spcPct val="95000"/>
              </a:lnSpc>
              <a:spcBef>
                <a:spcPts val="500"/>
              </a:spcBef>
              <a:spcAft>
                <a:spcPts val="500"/>
              </a:spcAft>
              <a:buClr>
                <a:srgbClr val="708CA1"/>
              </a:buClr>
            </a:pPr>
            <a:endParaRPr lang="en-US" sz="2000"/>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18</a:t>
            </a:fld>
            <a:endParaRPr lang="en-US"/>
          </a:p>
        </p:txBody>
      </p:sp>
    </p:spTree>
    <p:extLst>
      <p:ext uri="{BB962C8B-B14F-4D97-AF65-F5344CB8AC3E}">
        <p14:creationId xmlns:p14="http://schemas.microsoft.com/office/powerpoint/2010/main" xmlns="" val="38139657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715962"/>
          </a:xfrm>
        </p:spPr>
        <p:txBody>
          <a:bodyPr>
            <a:normAutofit/>
          </a:bodyPr>
          <a:lstStyle/>
          <a:p>
            <a:r>
              <a:rPr lang="en-US" sz="3200" dirty="0">
                <a:solidFill>
                  <a:srgbClr val="7030A0"/>
                </a:solidFill>
              </a:rPr>
              <a:t>Configure E-mail Client Software</a:t>
            </a:r>
          </a:p>
        </p:txBody>
      </p:sp>
      <p:sp>
        <p:nvSpPr>
          <p:cNvPr id="19459" name="Rectangle 3"/>
          <p:cNvSpPr>
            <a:spLocks noGrp="1" noChangeArrowheads="1"/>
          </p:cNvSpPr>
          <p:nvPr>
            <p:ph type="body" idx="1"/>
          </p:nvPr>
        </p:nvSpPr>
        <p:spPr>
          <a:xfrm>
            <a:off x="838200" y="1066800"/>
            <a:ext cx="7213600" cy="4665663"/>
          </a:xfrm>
        </p:spPr>
        <p:txBody>
          <a:bodyPr>
            <a:normAutofit fontScale="92500" lnSpcReduction="10000"/>
          </a:bodyPr>
          <a:lstStyle/>
          <a:p>
            <a:pPr marL="0" indent="0">
              <a:spcBef>
                <a:spcPts val="500"/>
              </a:spcBef>
              <a:spcAft>
                <a:spcPts val="500"/>
              </a:spcAft>
              <a:buNone/>
            </a:pPr>
            <a:r>
              <a:rPr lang="en-US" sz="2900" dirty="0">
                <a:solidFill>
                  <a:srgbClr val="004EEA"/>
                </a:solidFill>
              </a:rPr>
              <a:t>Use the following information to set up an email account in the email client software:</a:t>
            </a:r>
          </a:p>
          <a:p>
            <a:pPr marL="339725" lvl="1" indent="-338138">
              <a:lnSpc>
                <a:spcPct val="90000"/>
              </a:lnSpc>
              <a:spcBef>
                <a:spcPts val="500"/>
              </a:spcBef>
              <a:spcAft>
                <a:spcPts val="500"/>
              </a:spcAft>
              <a:buFont typeface="Arial" charset="0"/>
              <a:buChar char="•"/>
            </a:pPr>
            <a:r>
              <a:rPr lang="en-US" sz="3000" dirty="0"/>
              <a:t>Display name</a:t>
            </a:r>
          </a:p>
          <a:p>
            <a:pPr marL="339725" lvl="1" indent="-338138">
              <a:lnSpc>
                <a:spcPct val="90000"/>
              </a:lnSpc>
              <a:spcBef>
                <a:spcPts val="500"/>
              </a:spcBef>
              <a:spcAft>
                <a:spcPts val="500"/>
              </a:spcAft>
              <a:buFont typeface="Arial" charset="0"/>
              <a:buChar char="•"/>
            </a:pPr>
            <a:r>
              <a:rPr lang="en-US" sz="3000" dirty="0"/>
              <a:t>E-mail address</a:t>
            </a:r>
          </a:p>
          <a:p>
            <a:pPr marL="339725" lvl="1" indent="-338138">
              <a:lnSpc>
                <a:spcPct val="90000"/>
              </a:lnSpc>
              <a:spcBef>
                <a:spcPts val="500"/>
              </a:spcBef>
              <a:spcAft>
                <a:spcPts val="500"/>
              </a:spcAft>
              <a:buFont typeface="Arial" charset="0"/>
              <a:buChar char="•"/>
            </a:pPr>
            <a:r>
              <a:rPr lang="en-US" sz="3000" dirty="0"/>
              <a:t>Type of incoming mail server</a:t>
            </a:r>
          </a:p>
          <a:p>
            <a:pPr marL="339725" lvl="1" indent="-338138">
              <a:lnSpc>
                <a:spcPct val="90000"/>
              </a:lnSpc>
              <a:spcBef>
                <a:spcPts val="500"/>
              </a:spcBef>
              <a:spcAft>
                <a:spcPts val="500"/>
              </a:spcAft>
              <a:buFont typeface="Arial" charset="0"/>
              <a:buChar char="•"/>
            </a:pPr>
            <a:r>
              <a:rPr lang="en-US" sz="3000" dirty="0"/>
              <a:t>(POP3 or IMAP)</a:t>
            </a:r>
          </a:p>
          <a:p>
            <a:pPr marL="339725" lvl="1" indent="-338138">
              <a:lnSpc>
                <a:spcPct val="90000"/>
              </a:lnSpc>
              <a:spcBef>
                <a:spcPts val="500"/>
              </a:spcBef>
              <a:spcAft>
                <a:spcPts val="500"/>
              </a:spcAft>
              <a:buFont typeface="Arial" charset="0"/>
              <a:buChar char="•"/>
            </a:pPr>
            <a:r>
              <a:rPr lang="en-US" sz="3000" dirty="0"/>
              <a:t>Incoming mail server name</a:t>
            </a:r>
          </a:p>
          <a:p>
            <a:pPr marL="339725" lvl="1" indent="-338138">
              <a:lnSpc>
                <a:spcPct val="90000"/>
              </a:lnSpc>
              <a:spcBef>
                <a:spcPts val="500"/>
              </a:spcBef>
              <a:spcAft>
                <a:spcPts val="500"/>
              </a:spcAft>
              <a:buFont typeface="Arial" charset="0"/>
              <a:buChar char="•"/>
            </a:pPr>
            <a:r>
              <a:rPr lang="en-US" sz="3000" dirty="0"/>
              <a:t>Outgoing mail server name</a:t>
            </a:r>
          </a:p>
          <a:p>
            <a:pPr marL="339725" lvl="1" indent="-338138">
              <a:lnSpc>
                <a:spcPct val="90000"/>
              </a:lnSpc>
              <a:spcBef>
                <a:spcPts val="500"/>
              </a:spcBef>
              <a:spcAft>
                <a:spcPts val="500"/>
              </a:spcAft>
              <a:buFont typeface="Arial" charset="0"/>
              <a:buChar char="•"/>
            </a:pPr>
            <a:r>
              <a:rPr lang="en-US" sz="3000" dirty="0"/>
              <a:t>Username</a:t>
            </a:r>
          </a:p>
          <a:p>
            <a:pPr marL="339725" lvl="1" indent="-338138">
              <a:lnSpc>
                <a:spcPct val="90000"/>
              </a:lnSpc>
              <a:spcBef>
                <a:spcPts val="500"/>
              </a:spcBef>
              <a:spcAft>
                <a:spcPts val="500"/>
              </a:spcAft>
              <a:buFont typeface="Arial" charset="0"/>
              <a:buChar char="•"/>
            </a:pPr>
            <a:r>
              <a:rPr lang="en-US" sz="3000" dirty="0"/>
              <a:t>Account password</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19</a:t>
            </a:fld>
            <a:endParaRPr lang="en-US"/>
          </a:p>
        </p:txBody>
      </p:sp>
    </p:spTree>
    <p:extLst>
      <p:ext uri="{BB962C8B-B14F-4D97-AF65-F5344CB8AC3E}">
        <p14:creationId xmlns:p14="http://schemas.microsoft.com/office/powerpoint/2010/main" xmlns="" val="9672477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52400" y="152400"/>
            <a:ext cx="8229600" cy="715962"/>
          </a:xfrm>
        </p:spPr>
        <p:txBody>
          <a:bodyPr>
            <a:normAutofit/>
          </a:bodyPr>
          <a:lstStyle/>
          <a:p>
            <a:r>
              <a:rPr lang="en-US" sz="3200" dirty="0">
                <a:solidFill>
                  <a:srgbClr val="7030A0"/>
                </a:solidFill>
              </a:rPr>
              <a:t>Email Protocols</a:t>
            </a:r>
          </a:p>
        </p:txBody>
      </p:sp>
      <p:sp>
        <p:nvSpPr>
          <p:cNvPr id="20483" name="Rectangle 3"/>
          <p:cNvSpPr>
            <a:spLocks noGrp="1" noChangeArrowheads="1"/>
          </p:cNvSpPr>
          <p:nvPr>
            <p:ph type="body" idx="1"/>
          </p:nvPr>
        </p:nvSpPr>
        <p:spPr>
          <a:xfrm>
            <a:off x="457200" y="838200"/>
            <a:ext cx="8458200" cy="5029200"/>
          </a:xfrm>
        </p:spPr>
        <p:txBody>
          <a:bodyPr>
            <a:noAutofit/>
          </a:bodyPr>
          <a:lstStyle/>
          <a:p>
            <a:pPr marL="0" indent="0">
              <a:lnSpc>
                <a:spcPct val="80000"/>
              </a:lnSpc>
              <a:spcBef>
                <a:spcPts val="500"/>
              </a:spcBef>
              <a:spcAft>
                <a:spcPts val="500"/>
              </a:spcAft>
              <a:buNone/>
            </a:pPr>
            <a:r>
              <a:rPr lang="en-US" sz="2800" dirty="0">
                <a:solidFill>
                  <a:srgbClr val="004EEA"/>
                </a:solidFill>
              </a:rPr>
              <a:t>Post Office Protocol version 3 (POP3)</a:t>
            </a:r>
          </a:p>
          <a:p>
            <a:pPr marL="339725" lvl="1" indent="-338138">
              <a:lnSpc>
                <a:spcPct val="90000"/>
              </a:lnSpc>
              <a:spcBef>
                <a:spcPts val="500"/>
              </a:spcBef>
              <a:spcAft>
                <a:spcPts val="500"/>
              </a:spcAft>
              <a:buFont typeface="Arial" charset="0"/>
              <a:buChar char="•"/>
            </a:pPr>
            <a:r>
              <a:rPr lang="en-US" dirty="0"/>
              <a:t>Downloads email from a server to manipulate and store on local computer.</a:t>
            </a:r>
          </a:p>
          <a:p>
            <a:pPr marL="0" indent="0">
              <a:lnSpc>
                <a:spcPct val="80000"/>
              </a:lnSpc>
              <a:spcBef>
                <a:spcPts val="500"/>
              </a:spcBef>
              <a:spcAft>
                <a:spcPts val="500"/>
              </a:spcAft>
              <a:buNone/>
            </a:pPr>
            <a:r>
              <a:rPr lang="en-US" sz="2800" dirty="0">
                <a:solidFill>
                  <a:srgbClr val="004EEA"/>
                </a:solidFill>
              </a:rPr>
              <a:t>Internet Message Access Protocol (IMAP)</a:t>
            </a:r>
          </a:p>
          <a:p>
            <a:pPr marL="339725" lvl="1" indent="-338138">
              <a:lnSpc>
                <a:spcPct val="90000"/>
              </a:lnSpc>
              <a:spcBef>
                <a:spcPts val="500"/>
              </a:spcBef>
              <a:spcAft>
                <a:spcPts val="500"/>
              </a:spcAft>
              <a:buFont typeface="Arial" charset="0"/>
              <a:buChar char="•"/>
            </a:pPr>
            <a:r>
              <a:rPr lang="en-US" dirty="0"/>
              <a:t>Accesses email on a server to manipulate and store on the server.</a:t>
            </a:r>
          </a:p>
          <a:p>
            <a:pPr marL="339725" lvl="1" indent="-338138">
              <a:lnSpc>
                <a:spcPct val="90000"/>
              </a:lnSpc>
              <a:spcBef>
                <a:spcPts val="500"/>
              </a:spcBef>
              <a:spcAft>
                <a:spcPts val="500"/>
              </a:spcAft>
              <a:buFont typeface="Arial" charset="0"/>
              <a:buChar char="•"/>
            </a:pPr>
            <a:r>
              <a:rPr lang="en-US" dirty="0"/>
              <a:t>User can also decide to download the email to local computer.</a:t>
            </a:r>
          </a:p>
          <a:p>
            <a:pPr marL="0" indent="0">
              <a:lnSpc>
                <a:spcPct val="80000"/>
              </a:lnSpc>
              <a:spcBef>
                <a:spcPts val="500"/>
              </a:spcBef>
              <a:spcAft>
                <a:spcPts val="500"/>
              </a:spcAft>
              <a:buNone/>
            </a:pPr>
            <a:r>
              <a:rPr lang="en-US" sz="2800" dirty="0">
                <a:solidFill>
                  <a:srgbClr val="004EEA"/>
                </a:solidFill>
              </a:rPr>
              <a:t>Simple Mail Transfer Protocol (SMTP)</a:t>
            </a:r>
          </a:p>
          <a:p>
            <a:pPr marL="339725" lvl="1" indent="-338138">
              <a:spcBef>
                <a:spcPts val="500"/>
              </a:spcBef>
              <a:spcAft>
                <a:spcPts val="500"/>
              </a:spcAft>
              <a:buFont typeface="Arial" charset="0"/>
              <a:buChar char="•"/>
            </a:pPr>
            <a:r>
              <a:rPr lang="en-US" dirty="0"/>
              <a:t>Sends text-only email across a TCP/IP network and is, normally, used with POP3 or IMAP</a:t>
            </a:r>
            <a:r>
              <a:rPr lang="en-US" dirty="0" smtClean="0"/>
              <a:t>.</a:t>
            </a:r>
            <a:endParaRPr lang="en-US" dirty="0"/>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20</a:t>
            </a:fld>
            <a:endParaRPr lang="en-US"/>
          </a:p>
        </p:txBody>
      </p:sp>
    </p:spTree>
    <p:extLst>
      <p:ext uri="{BB962C8B-B14F-4D97-AF65-F5344CB8AC3E}">
        <p14:creationId xmlns:p14="http://schemas.microsoft.com/office/powerpoint/2010/main" xmlns="" val="33549971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52400" y="152400"/>
            <a:ext cx="8229600" cy="715962"/>
          </a:xfrm>
        </p:spPr>
        <p:txBody>
          <a:bodyPr>
            <a:normAutofit/>
          </a:bodyPr>
          <a:lstStyle/>
          <a:p>
            <a:r>
              <a:rPr lang="en-US" sz="3200" dirty="0">
                <a:solidFill>
                  <a:srgbClr val="7030A0"/>
                </a:solidFill>
              </a:rPr>
              <a:t>Email Protocols</a:t>
            </a:r>
          </a:p>
        </p:txBody>
      </p:sp>
      <p:sp>
        <p:nvSpPr>
          <p:cNvPr id="20483" name="Rectangle 3"/>
          <p:cNvSpPr>
            <a:spLocks noGrp="1" noChangeArrowheads="1"/>
          </p:cNvSpPr>
          <p:nvPr>
            <p:ph type="body" idx="1"/>
          </p:nvPr>
        </p:nvSpPr>
        <p:spPr>
          <a:xfrm>
            <a:off x="457200" y="838200"/>
            <a:ext cx="8458200" cy="4856162"/>
          </a:xfrm>
        </p:spPr>
        <p:txBody>
          <a:bodyPr>
            <a:noAutofit/>
          </a:bodyPr>
          <a:lstStyle/>
          <a:p>
            <a:pPr marL="0" indent="0">
              <a:lnSpc>
                <a:spcPct val="80000"/>
              </a:lnSpc>
              <a:spcBef>
                <a:spcPts val="500"/>
              </a:spcBef>
              <a:spcAft>
                <a:spcPts val="500"/>
              </a:spcAft>
              <a:buNone/>
            </a:pPr>
            <a:r>
              <a:rPr lang="en-US" sz="2800" dirty="0" smtClean="0">
                <a:solidFill>
                  <a:srgbClr val="004EEA"/>
                </a:solidFill>
              </a:rPr>
              <a:t>Multipurpose </a:t>
            </a:r>
            <a:r>
              <a:rPr lang="en-US" sz="2800" dirty="0">
                <a:solidFill>
                  <a:srgbClr val="004EEA"/>
                </a:solidFill>
              </a:rPr>
              <a:t>Internet Mail Extensions (MIME)</a:t>
            </a:r>
          </a:p>
          <a:p>
            <a:pPr marL="339725" lvl="1" indent="-338138">
              <a:spcBef>
                <a:spcPts val="500"/>
              </a:spcBef>
              <a:spcAft>
                <a:spcPts val="500"/>
              </a:spcAft>
              <a:buFont typeface="Arial" charset="0"/>
              <a:buChar char="•"/>
            </a:pPr>
            <a:r>
              <a:rPr lang="en-US" dirty="0"/>
              <a:t>Transmits audio, video, pictures, word processor documents, applications. </a:t>
            </a:r>
          </a:p>
          <a:p>
            <a:pPr marL="339725" lvl="1" indent="-338138">
              <a:spcBef>
                <a:spcPts val="500"/>
              </a:spcBef>
              <a:spcAft>
                <a:spcPts val="500"/>
              </a:spcAft>
              <a:buFont typeface="Arial" charset="0"/>
              <a:buChar char="•"/>
            </a:pPr>
            <a:r>
              <a:rPr lang="en-US" dirty="0"/>
              <a:t>Normally, used in conjunction with SMTP.</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21</a:t>
            </a:fld>
            <a:endParaRPr lang="en-US"/>
          </a:p>
        </p:txBody>
      </p:sp>
    </p:spTree>
    <p:extLst>
      <p:ext uri="{BB962C8B-B14F-4D97-AF65-F5344CB8AC3E}">
        <p14:creationId xmlns:p14="http://schemas.microsoft.com/office/powerpoint/2010/main" xmlns="" val="24449447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715962"/>
          </a:xfrm>
        </p:spPr>
        <p:txBody>
          <a:bodyPr>
            <a:normAutofit/>
          </a:bodyPr>
          <a:lstStyle/>
          <a:p>
            <a:r>
              <a:rPr lang="en-US" sz="3200" dirty="0">
                <a:solidFill>
                  <a:srgbClr val="7030A0"/>
                </a:solidFill>
              </a:rPr>
              <a:t>Set Display Properties</a:t>
            </a:r>
          </a:p>
        </p:txBody>
      </p:sp>
      <p:sp>
        <p:nvSpPr>
          <p:cNvPr id="21507" name="Rectangle 3"/>
          <p:cNvSpPr>
            <a:spLocks noGrp="1" noChangeArrowheads="1"/>
          </p:cNvSpPr>
          <p:nvPr>
            <p:ph type="body" idx="1"/>
          </p:nvPr>
        </p:nvSpPr>
        <p:spPr>
          <a:xfrm>
            <a:off x="609600" y="1143000"/>
            <a:ext cx="8310562" cy="4489450"/>
          </a:xfrm>
        </p:spPr>
        <p:txBody>
          <a:bodyPr>
            <a:normAutofit/>
          </a:bodyPr>
          <a:lstStyle/>
          <a:p>
            <a:pPr marL="0" indent="0">
              <a:lnSpc>
                <a:spcPct val="80000"/>
              </a:lnSpc>
              <a:spcBef>
                <a:spcPts val="500"/>
              </a:spcBef>
              <a:spcAft>
                <a:spcPts val="500"/>
              </a:spcAft>
              <a:buNone/>
            </a:pPr>
            <a:r>
              <a:rPr lang="en-US" sz="2900" dirty="0">
                <a:solidFill>
                  <a:srgbClr val="004EEA"/>
                </a:solidFill>
              </a:rPr>
              <a:t>Screen resolution</a:t>
            </a:r>
          </a:p>
          <a:p>
            <a:pPr marL="339725" lvl="1" indent="-338138">
              <a:lnSpc>
                <a:spcPct val="80000"/>
              </a:lnSpc>
              <a:spcBef>
                <a:spcPts val="500"/>
              </a:spcBef>
              <a:spcAft>
                <a:spcPts val="500"/>
              </a:spcAft>
              <a:buFont typeface="Arial" charset="0"/>
              <a:buChar char="•"/>
            </a:pPr>
            <a:r>
              <a:rPr lang="en-US" sz="3000" dirty="0"/>
              <a:t>Determines the number of pixels displayed. A higher number of pixels will display a better picture. </a:t>
            </a:r>
          </a:p>
          <a:p>
            <a:pPr marL="0" indent="0">
              <a:lnSpc>
                <a:spcPct val="80000"/>
              </a:lnSpc>
              <a:spcBef>
                <a:spcPts val="500"/>
              </a:spcBef>
              <a:spcAft>
                <a:spcPts val="500"/>
              </a:spcAft>
              <a:buNone/>
            </a:pPr>
            <a:r>
              <a:rPr lang="en-US" sz="2900" dirty="0">
                <a:solidFill>
                  <a:srgbClr val="004EEA"/>
                </a:solidFill>
              </a:rPr>
              <a:t>Refresh rate</a:t>
            </a:r>
          </a:p>
          <a:p>
            <a:pPr marL="339725" lvl="1" indent="-338138">
              <a:lnSpc>
                <a:spcPct val="90000"/>
              </a:lnSpc>
              <a:spcBef>
                <a:spcPts val="500"/>
              </a:spcBef>
              <a:spcAft>
                <a:spcPts val="500"/>
              </a:spcAft>
              <a:buFont typeface="Arial" charset="0"/>
              <a:buChar char="•"/>
            </a:pPr>
            <a:r>
              <a:rPr lang="en-US" dirty="0"/>
              <a:t>The rate the screen image is refreshed. Refresh rates are measured in Hertz (Hz) or times per second.</a:t>
            </a:r>
          </a:p>
          <a:p>
            <a:pPr marL="0" indent="0">
              <a:lnSpc>
                <a:spcPct val="80000"/>
              </a:lnSpc>
              <a:spcBef>
                <a:spcPts val="500"/>
              </a:spcBef>
              <a:spcAft>
                <a:spcPts val="500"/>
              </a:spcAft>
              <a:buNone/>
            </a:pPr>
            <a:r>
              <a:rPr lang="en-US" sz="2900" dirty="0">
                <a:solidFill>
                  <a:srgbClr val="004EEA"/>
                </a:solidFill>
              </a:rPr>
              <a:t>Display colors</a:t>
            </a:r>
          </a:p>
          <a:p>
            <a:pPr marL="339725" lvl="1" indent="-338138">
              <a:lnSpc>
                <a:spcPct val="80000"/>
              </a:lnSpc>
              <a:spcBef>
                <a:spcPts val="500"/>
              </a:spcBef>
              <a:spcAft>
                <a:spcPts val="500"/>
              </a:spcAft>
              <a:buFont typeface="Arial" charset="0"/>
              <a:buChar char="•"/>
            </a:pPr>
            <a:r>
              <a:rPr lang="en-US" sz="3000" dirty="0"/>
              <a:t>Colors created by varying the light intensity of the three basic colors. </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22</a:t>
            </a:fld>
            <a:endParaRPr lang="en-US"/>
          </a:p>
        </p:txBody>
      </p:sp>
    </p:spTree>
    <p:extLst>
      <p:ext uri="{BB962C8B-B14F-4D97-AF65-F5344CB8AC3E}">
        <p14:creationId xmlns:p14="http://schemas.microsoft.com/office/powerpoint/2010/main" xmlns="" val="42000116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00780" y="152400"/>
            <a:ext cx="8229600" cy="563562"/>
          </a:xfrm>
        </p:spPr>
        <p:txBody>
          <a:bodyPr>
            <a:normAutofit fontScale="90000"/>
          </a:bodyPr>
          <a:lstStyle/>
          <a:p>
            <a:r>
              <a:rPr lang="en-US" sz="3200" dirty="0">
                <a:solidFill>
                  <a:srgbClr val="7030A0"/>
                </a:solidFill>
              </a:rPr>
              <a:t>Upgrade the Video Driver</a:t>
            </a:r>
          </a:p>
        </p:txBody>
      </p:sp>
      <p:sp>
        <p:nvSpPr>
          <p:cNvPr id="37891" name="Rectangle 3"/>
          <p:cNvSpPr>
            <a:spLocks noGrp="1" noChangeArrowheads="1"/>
          </p:cNvSpPr>
          <p:nvPr>
            <p:ph type="body" idx="1"/>
          </p:nvPr>
        </p:nvSpPr>
        <p:spPr>
          <a:xfrm>
            <a:off x="152400" y="838200"/>
            <a:ext cx="8093075" cy="4348163"/>
          </a:xfrm>
        </p:spPr>
        <p:txBody>
          <a:bodyPr/>
          <a:lstStyle/>
          <a:p>
            <a:pPr marL="0" indent="0">
              <a:lnSpc>
                <a:spcPct val="80000"/>
              </a:lnSpc>
              <a:spcBef>
                <a:spcPts val="500"/>
              </a:spcBef>
              <a:spcAft>
                <a:spcPts val="500"/>
              </a:spcAft>
              <a:buNone/>
              <a:defRPr/>
            </a:pPr>
            <a:r>
              <a:rPr lang="en-US" sz="2700" dirty="0">
                <a:solidFill>
                  <a:srgbClr val="004EEA"/>
                </a:solidFill>
              </a:rPr>
              <a:t>The Windows default video driver may work, but may not provide all performance options. </a:t>
            </a:r>
          </a:p>
          <a:p>
            <a:pPr marL="0" indent="0">
              <a:lnSpc>
                <a:spcPct val="80000"/>
              </a:lnSpc>
              <a:spcBef>
                <a:spcPts val="500"/>
              </a:spcBef>
              <a:spcAft>
                <a:spcPts val="500"/>
              </a:spcAft>
              <a:buNone/>
              <a:defRPr/>
            </a:pPr>
            <a:r>
              <a:rPr lang="en-US" sz="2700" dirty="0">
                <a:solidFill>
                  <a:srgbClr val="004EEA"/>
                </a:solidFill>
              </a:rPr>
              <a:t>To upgrade the driver:</a:t>
            </a:r>
          </a:p>
          <a:p>
            <a:pPr marL="515937" lvl="1" indent="-514350">
              <a:lnSpc>
                <a:spcPct val="80000"/>
              </a:lnSpc>
              <a:spcBef>
                <a:spcPts val="500"/>
              </a:spcBef>
              <a:spcAft>
                <a:spcPts val="500"/>
              </a:spcAft>
              <a:buFont typeface="+mj-lt"/>
              <a:buAutoNum type="arabicPeriod"/>
              <a:defRPr/>
            </a:pPr>
            <a:r>
              <a:rPr lang="en-US" dirty="0"/>
              <a:t>Download most recent driver </a:t>
            </a:r>
          </a:p>
          <a:p>
            <a:pPr marL="515937" lvl="1" indent="-514350">
              <a:lnSpc>
                <a:spcPct val="80000"/>
              </a:lnSpc>
              <a:spcBef>
                <a:spcPts val="500"/>
              </a:spcBef>
              <a:spcAft>
                <a:spcPts val="500"/>
              </a:spcAft>
              <a:buFont typeface="+mj-lt"/>
              <a:buAutoNum type="arabicPeriod"/>
              <a:defRPr/>
            </a:pPr>
            <a:r>
              <a:rPr lang="en-US" dirty="0"/>
              <a:t>Remove the current driver</a:t>
            </a:r>
          </a:p>
          <a:p>
            <a:pPr marL="515937" lvl="1" indent="-514350">
              <a:lnSpc>
                <a:spcPct val="80000"/>
              </a:lnSpc>
              <a:spcBef>
                <a:spcPts val="500"/>
              </a:spcBef>
              <a:spcAft>
                <a:spcPts val="500"/>
              </a:spcAft>
              <a:buFont typeface="+mj-lt"/>
              <a:buAutoNum type="arabicPeriod"/>
              <a:defRPr/>
            </a:pPr>
            <a:r>
              <a:rPr lang="en-US" dirty="0"/>
              <a:t>Disable anti-virus software</a:t>
            </a:r>
          </a:p>
          <a:p>
            <a:pPr marL="515937" lvl="1" indent="-514350">
              <a:lnSpc>
                <a:spcPct val="80000"/>
              </a:lnSpc>
              <a:spcBef>
                <a:spcPts val="500"/>
              </a:spcBef>
              <a:spcAft>
                <a:spcPts val="500"/>
              </a:spcAft>
              <a:buFont typeface="+mj-lt"/>
              <a:buAutoNum type="arabicPeriod"/>
              <a:defRPr/>
            </a:pPr>
            <a:r>
              <a:rPr lang="en-US" dirty="0"/>
              <a:t>Install the new driver</a:t>
            </a:r>
          </a:p>
          <a:p>
            <a:pPr marL="515937" lvl="1" indent="-514350">
              <a:lnSpc>
                <a:spcPct val="80000"/>
              </a:lnSpc>
              <a:spcBef>
                <a:spcPts val="500"/>
              </a:spcBef>
              <a:spcAft>
                <a:spcPts val="500"/>
              </a:spcAft>
              <a:buFont typeface="+mj-lt"/>
              <a:buAutoNum type="arabicPeriod"/>
              <a:defRPr/>
            </a:pPr>
            <a:r>
              <a:rPr lang="en-US" dirty="0"/>
              <a:t>Enable anti-virus software</a:t>
            </a:r>
          </a:p>
          <a:p>
            <a:pPr marL="515937" lvl="1" indent="-514350">
              <a:lnSpc>
                <a:spcPct val="80000"/>
              </a:lnSpc>
              <a:spcBef>
                <a:spcPts val="500"/>
              </a:spcBef>
              <a:spcAft>
                <a:spcPts val="500"/>
              </a:spcAft>
              <a:buFont typeface="+mj-lt"/>
              <a:buAutoNum type="arabicPeriod"/>
              <a:defRPr/>
            </a:pPr>
            <a:r>
              <a:rPr lang="en-US" dirty="0"/>
              <a:t>Restart the computer</a:t>
            </a:r>
          </a:p>
        </p:txBody>
      </p:sp>
      <p:pic>
        <p:nvPicPr>
          <p:cNvPr id="22532"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29200" y="1676400"/>
            <a:ext cx="3876675" cy="401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23</a:t>
            </a:fld>
            <a:endParaRPr lang="en-US"/>
          </a:p>
        </p:txBody>
      </p:sp>
    </p:spTree>
    <p:extLst>
      <p:ext uri="{BB962C8B-B14F-4D97-AF65-F5344CB8AC3E}">
        <p14:creationId xmlns:p14="http://schemas.microsoft.com/office/powerpoint/2010/main" xmlns="" val="27043692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04903" y="152400"/>
            <a:ext cx="8229600" cy="685800"/>
          </a:xfrm>
        </p:spPr>
        <p:txBody>
          <a:bodyPr>
            <a:normAutofit/>
          </a:bodyPr>
          <a:lstStyle/>
          <a:p>
            <a:r>
              <a:rPr lang="en-US" sz="3200" dirty="0">
                <a:solidFill>
                  <a:srgbClr val="7030A0"/>
                </a:solidFill>
              </a:rPr>
              <a:t>Dual-Boot Process</a:t>
            </a:r>
          </a:p>
        </p:txBody>
      </p:sp>
      <p:sp>
        <p:nvSpPr>
          <p:cNvPr id="23555" name="Rectangle 3"/>
          <p:cNvSpPr>
            <a:spLocks noGrp="1" noChangeArrowheads="1"/>
          </p:cNvSpPr>
          <p:nvPr>
            <p:ph type="body" idx="1"/>
          </p:nvPr>
        </p:nvSpPr>
        <p:spPr>
          <a:xfrm>
            <a:off x="457200" y="1390650"/>
            <a:ext cx="7981950" cy="4857750"/>
          </a:xfrm>
        </p:spPr>
        <p:txBody>
          <a:bodyPr>
            <a:noAutofit/>
          </a:bodyPr>
          <a:lstStyle/>
          <a:p>
            <a:pPr marL="339725" lvl="1" indent="-338138">
              <a:lnSpc>
                <a:spcPct val="90000"/>
              </a:lnSpc>
              <a:spcBef>
                <a:spcPts val="500"/>
              </a:spcBef>
              <a:spcAft>
                <a:spcPts val="500"/>
              </a:spcAft>
              <a:buFont typeface="Arial" charset="0"/>
              <a:buChar char="•"/>
              <a:defRPr/>
            </a:pPr>
            <a:r>
              <a:rPr lang="en-US" dirty="0"/>
              <a:t>There is a dual-boot process for multiple operating systems on a computer. </a:t>
            </a:r>
          </a:p>
          <a:p>
            <a:pPr marL="339725" lvl="1" indent="-338138">
              <a:lnSpc>
                <a:spcPct val="80000"/>
              </a:lnSpc>
              <a:spcBef>
                <a:spcPts val="500"/>
              </a:spcBef>
              <a:spcAft>
                <a:spcPts val="500"/>
              </a:spcAft>
              <a:buFont typeface="Arial" charset="0"/>
              <a:buChar char="•"/>
              <a:defRPr/>
            </a:pPr>
            <a:r>
              <a:rPr lang="en-US" dirty="0"/>
              <a:t>During the dual-boot process:</a:t>
            </a:r>
          </a:p>
          <a:p>
            <a:pPr marL="739775" lvl="2" indent="-338138">
              <a:lnSpc>
                <a:spcPct val="80000"/>
              </a:lnSpc>
              <a:spcBef>
                <a:spcPts val="500"/>
              </a:spcBef>
              <a:spcAft>
                <a:spcPts val="500"/>
              </a:spcAft>
              <a:buFont typeface="Arial" charset="0"/>
              <a:buChar char="•"/>
              <a:defRPr/>
            </a:pPr>
            <a:r>
              <a:rPr lang="en-US" sz="2800" dirty="0"/>
              <a:t>The boot.ini file indicates that more than one OS is present.</a:t>
            </a:r>
          </a:p>
          <a:p>
            <a:pPr marL="739775" lvl="2" indent="-338138">
              <a:lnSpc>
                <a:spcPct val="80000"/>
              </a:lnSpc>
              <a:spcBef>
                <a:spcPts val="500"/>
              </a:spcBef>
              <a:spcAft>
                <a:spcPts val="500"/>
              </a:spcAft>
              <a:buFont typeface="Arial" charset="0"/>
              <a:buChar char="•"/>
              <a:defRPr/>
            </a:pPr>
            <a:r>
              <a:rPr lang="en-US" sz="2800" dirty="0"/>
              <a:t>You are prompted to choose the OS that you want to load.</a:t>
            </a:r>
          </a:p>
          <a:p>
            <a:pPr marL="1587" lvl="1" indent="0">
              <a:spcBef>
                <a:spcPts val="500"/>
              </a:spcBef>
              <a:spcAft>
                <a:spcPts val="500"/>
              </a:spcAft>
              <a:buNone/>
              <a:defRPr/>
            </a:pPr>
            <a:r>
              <a:rPr lang="en-US" sz="2800" dirty="0" smtClean="0"/>
              <a:t>.</a:t>
            </a:r>
            <a:endParaRPr lang="en-US" sz="2800" dirty="0"/>
          </a:p>
        </p:txBody>
      </p:sp>
      <p:sp>
        <p:nvSpPr>
          <p:cNvPr id="23556" name="Rectangle 4"/>
          <p:cNvSpPr>
            <a:spLocks noChangeArrowheads="1"/>
          </p:cNvSpPr>
          <p:nvPr/>
        </p:nvSpPr>
        <p:spPr bwMode="auto">
          <a:xfrm>
            <a:off x="457200" y="838200"/>
            <a:ext cx="79311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124" tIns="41061" rIns="82124" bIns="41061"/>
          <a:lstStyle/>
          <a:p>
            <a:pPr>
              <a:lnSpc>
                <a:spcPct val="80000"/>
              </a:lnSpc>
              <a:spcBef>
                <a:spcPts val="500"/>
              </a:spcBef>
              <a:spcAft>
                <a:spcPts val="500"/>
              </a:spcAft>
              <a:tabLst>
                <a:tab pos="4459288" algn="l"/>
              </a:tabLst>
            </a:pPr>
            <a:r>
              <a:rPr lang="en-US" sz="2700" dirty="0">
                <a:solidFill>
                  <a:srgbClr val="004EEA"/>
                </a:solidFill>
              </a:rPr>
              <a:t>Installation of a second operating system</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24</a:t>
            </a:fld>
            <a:endParaRPr lang="en-US"/>
          </a:p>
        </p:txBody>
      </p:sp>
    </p:spTree>
    <p:extLst>
      <p:ext uri="{BB962C8B-B14F-4D97-AF65-F5344CB8AC3E}">
        <p14:creationId xmlns:p14="http://schemas.microsoft.com/office/powerpoint/2010/main" xmlns="" val="28000943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04903" y="152400"/>
            <a:ext cx="8229600" cy="685800"/>
          </a:xfrm>
        </p:spPr>
        <p:txBody>
          <a:bodyPr>
            <a:normAutofit/>
          </a:bodyPr>
          <a:lstStyle/>
          <a:p>
            <a:r>
              <a:rPr lang="en-US" sz="3200" dirty="0">
                <a:solidFill>
                  <a:srgbClr val="7030A0"/>
                </a:solidFill>
              </a:rPr>
              <a:t>Dual-Boot Process</a:t>
            </a:r>
          </a:p>
        </p:txBody>
      </p:sp>
      <p:sp>
        <p:nvSpPr>
          <p:cNvPr id="23555" name="Rectangle 3"/>
          <p:cNvSpPr>
            <a:spLocks noGrp="1" noChangeArrowheads="1"/>
          </p:cNvSpPr>
          <p:nvPr>
            <p:ph type="body" idx="1"/>
          </p:nvPr>
        </p:nvSpPr>
        <p:spPr>
          <a:xfrm>
            <a:off x="457200" y="1390650"/>
            <a:ext cx="7981950" cy="4857750"/>
          </a:xfrm>
        </p:spPr>
        <p:txBody>
          <a:bodyPr>
            <a:noAutofit/>
          </a:bodyPr>
          <a:lstStyle/>
          <a:p>
            <a:pPr marL="339725" lvl="1" indent="-338138">
              <a:spcBef>
                <a:spcPts val="500"/>
              </a:spcBef>
              <a:spcAft>
                <a:spcPts val="500"/>
              </a:spcAft>
              <a:buFont typeface="Arial" charset="0"/>
              <a:buChar char="•"/>
              <a:defRPr/>
            </a:pPr>
            <a:r>
              <a:rPr lang="en-US" dirty="0" smtClean="0"/>
              <a:t>To </a:t>
            </a:r>
            <a:r>
              <a:rPr lang="en-US" dirty="0"/>
              <a:t>create a dual-boot system in Microsoft Windows:</a:t>
            </a:r>
          </a:p>
          <a:p>
            <a:pPr marL="739775" lvl="2" indent="-338138">
              <a:lnSpc>
                <a:spcPct val="90000"/>
              </a:lnSpc>
              <a:spcBef>
                <a:spcPts val="500"/>
              </a:spcBef>
              <a:spcAft>
                <a:spcPts val="500"/>
              </a:spcAft>
              <a:buFont typeface="Arial" charset="0"/>
              <a:buChar char="•"/>
              <a:defRPr/>
            </a:pPr>
            <a:r>
              <a:rPr lang="en-US" sz="2800" dirty="0"/>
              <a:t>There is more than one hard drive or a hard drive with more than one partition.</a:t>
            </a:r>
          </a:p>
          <a:p>
            <a:pPr marL="739775" lvl="2" indent="-338138">
              <a:lnSpc>
                <a:spcPct val="90000"/>
              </a:lnSpc>
              <a:spcBef>
                <a:spcPts val="500"/>
              </a:spcBef>
              <a:spcAft>
                <a:spcPts val="500"/>
              </a:spcAft>
              <a:buFont typeface="Arial" charset="0"/>
              <a:buChar char="•"/>
              <a:defRPr/>
            </a:pPr>
            <a:r>
              <a:rPr lang="en-US" sz="2800" dirty="0"/>
              <a:t>Install the oldest OS on the primary partition or the hard drive marked with an active partition.</a:t>
            </a:r>
          </a:p>
          <a:p>
            <a:pPr marL="739775" lvl="2" indent="-338138">
              <a:lnSpc>
                <a:spcPct val="90000"/>
              </a:lnSpc>
              <a:spcBef>
                <a:spcPts val="500"/>
              </a:spcBef>
              <a:spcAft>
                <a:spcPts val="500"/>
              </a:spcAft>
              <a:buFont typeface="Arial" charset="0"/>
              <a:buChar char="•"/>
              <a:defRPr/>
            </a:pPr>
            <a:r>
              <a:rPr lang="en-US" sz="2800" dirty="0"/>
              <a:t>Install the second OS on the second partition or hard drive.</a:t>
            </a:r>
          </a:p>
          <a:p>
            <a:pPr marL="739775" lvl="2" indent="-338138">
              <a:lnSpc>
                <a:spcPct val="90000"/>
              </a:lnSpc>
              <a:spcBef>
                <a:spcPts val="500"/>
              </a:spcBef>
              <a:spcAft>
                <a:spcPts val="500"/>
              </a:spcAft>
              <a:buFont typeface="Arial" charset="0"/>
              <a:buChar char="•"/>
              <a:defRPr/>
            </a:pPr>
            <a:r>
              <a:rPr lang="en-US" sz="2800" dirty="0"/>
              <a:t>The boot files are automatically installed in the active partition.</a:t>
            </a:r>
          </a:p>
        </p:txBody>
      </p:sp>
      <p:sp>
        <p:nvSpPr>
          <p:cNvPr id="23556" name="Rectangle 4"/>
          <p:cNvSpPr>
            <a:spLocks noChangeArrowheads="1"/>
          </p:cNvSpPr>
          <p:nvPr/>
        </p:nvSpPr>
        <p:spPr bwMode="auto">
          <a:xfrm>
            <a:off x="457200" y="838200"/>
            <a:ext cx="79311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124" tIns="41061" rIns="82124" bIns="41061"/>
          <a:lstStyle/>
          <a:p>
            <a:pPr>
              <a:lnSpc>
                <a:spcPct val="80000"/>
              </a:lnSpc>
              <a:spcBef>
                <a:spcPts val="500"/>
              </a:spcBef>
              <a:spcAft>
                <a:spcPts val="500"/>
              </a:spcAft>
              <a:tabLst>
                <a:tab pos="4459288" algn="l"/>
              </a:tabLst>
            </a:pPr>
            <a:r>
              <a:rPr lang="en-US" sz="2700" dirty="0">
                <a:solidFill>
                  <a:srgbClr val="004EEA"/>
                </a:solidFill>
              </a:rPr>
              <a:t>Installation of a second operating system</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25</a:t>
            </a:fld>
            <a:endParaRPr lang="en-US"/>
          </a:p>
        </p:txBody>
      </p:sp>
    </p:spTree>
    <p:extLst>
      <p:ext uri="{BB962C8B-B14F-4D97-AF65-F5344CB8AC3E}">
        <p14:creationId xmlns:p14="http://schemas.microsoft.com/office/powerpoint/2010/main" xmlns="" val="14143903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17513" y="152400"/>
            <a:ext cx="8229600" cy="639762"/>
          </a:xfrm>
        </p:spPr>
        <p:txBody>
          <a:bodyPr>
            <a:normAutofit/>
          </a:bodyPr>
          <a:lstStyle/>
          <a:p>
            <a:r>
              <a:rPr lang="en-US" sz="3200" dirty="0">
                <a:solidFill>
                  <a:srgbClr val="7030A0"/>
                </a:solidFill>
              </a:rPr>
              <a:t>Command Line Interface (CLI)</a:t>
            </a:r>
          </a:p>
        </p:txBody>
      </p:sp>
      <p:sp>
        <p:nvSpPr>
          <p:cNvPr id="7" name="Rectangle 3"/>
          <p:cNvSpPr txBox="1">
            <a:spLocks noChangeArrowheads="1"/>
          </p:cNvSpPr>
          <p:nvPr/>
        </p:nvSpPr>
        <p:spPr bwMode="auto">
          <a:xfrm>
            <a:off x="457200" y="914400"/>
            <a:ext cx="7981950" cy="5562600"/>
          </a:xfrm>
          <a:prstGeom prst="rect">
            <a:avLst/>
          </a:prstGeom>
          <a:noFill/>
          <a:ln w="9525" algn="ctr">
            <a:noFill/>
            <a:miter lim="800000"/>
            <a:headEnd/>
            <a:tailEnd/>
          </a:ln>
        </p:spPr>
        <p:txBody>
          <a:bodyPr lIns="82124" tIns="41061" rIns="82124" bIns="41061"/>
          <a:lstStyle/>
          <a:p>
            <a:pPr>
              <a:lnSpc>
                <a:spcPct val="80000"/>
              </a:lnSpc>
              <a:buClr>
                <a:srgbClr val="708CA1"/>
              </a:buClr>
              <a:defRPr/>
            </a:pPr>
            <a:r>
              <a:rPr lang="en-US" sz="2700" dirty="0">
                <a:solidFill>
                  <a:srgbClr val="004EEA"/>
                </a:solidFill>
              </a:rPr>
              <a:t>MSCONFIG</a:t>
            </a:r>
          </a:p>
          <a:p>
            <a:pPr marL="339725" lvl="1" indent="-338138">
              <a:lnSpc>
                <a:spcPct val="80000"/>
              </a:lnSpc>
              <a:buClr>
                <a:srgbClr val="708CA1"/>
              </a:buClr>
              <a:buFont typeface="Arial" charset="0"/>
              <a:buChar char="•"/>
              <a:defRPr/>
            </a:pPr>
            <a:r>
              <a:rPr lang="en-US" sz="2800" dirty="0"/>
              <a:t>Starts System Configuration Utility</a:t>
            </a:r>
          </a:p>
          <a:p>
            <a:pPr marL="339725" lvl="1" indent="-338138">
              <a:lnSpc>
                <a:spcPct val="80000"/>
              </a:lnSpc>
              <a:buClr>
                <a:srgbClr val="708CA1"/>
              </a:buClr>
              <a:buFont typeface="Arial" charset="0"/>
              <a:buChar char="•"/>
              <a:defRPr/>
            </a:pPr>
            <a:r>
              <a:rPr lang="en-US" sz="2800" dirty="0"/>
              <a:t>Used when the computer boots but will not load the Windows operating system correctly</a:t>
            </a:r>
          </a:p>
          <a:p>
            <a:pPr marL="339725" lvl="1" indent="-338138">
              <a:lnSpc>
                <a:spcPct val="80000"/>
              </a:lnSpc>
              <a:buClr>
                <a:srgbClr val="708CA1"/>
              </a:buClr>
              <a:buFont typeface="Arial" charset="0"/>
              <a:buChar char="•"/>
              <a:defRPr/>
            </a:pPr>
            <a:r>
              <a:rPr lang="en-US" sz="2800" dirty="0"/>
              <a:t>Performs diagnostic procedures on the Windows startup files</a:t>
            </a:r>
          </a:p>
          <a:p>
            <a:pPr>
              <a:lnSpc>
                <a:spcPct val="80000"/>
              </a:lnSpc>
              <a:buClr>
                <a:srgbClr val="708CA1"/>
              </a:buClr>
              <a:defRPr/>
            </a:pPr>
            <a:endParaRPr lang="en-US" sz="2700" dirty="0" smtClean="0">
              <a:solidFill>
                <a:srgbClr val="004EEA"/>
              </a:solidFill>
            </a:endParaRPr>
          </a:p>
          <a:p>
            <a:pPr>
              <a:lnSpc>
                <a:spcPct val="80000"/>
              </a:lnSpc>
              <a:buClr>
                <a:srgbClr val="708CA1"/>
              </a:buClr>
              <a:defRPr/>
            </a:pPr>
            <a:r>
              <a:rPr lang="en-US" sz="2700" dirty="0" err="1" smtClean="0">
                <a:solidFill>
                  <a:srgbClr val="004EEA"/>
                </a:solidFill>
              </a:rPr>
              <a:t>sfc</a:t>
            </a:r>
            <a:r>
              <a:rPr lang="en-US" sz="2700" dirty="0" smtClean="0">
                <a:solidFill>
                  <a:srgbClr val="004EEA"/>
                </a:solidFill>
              </a:rPr>
              <a:t> </a:t>
            </a:r>
            <a:r>
              <a:rPr lang="en-US" sz="2700" dirty="0">
                <a:solidFill>
                  <a:srgbClr val="004EEA"/>
                </a:solidFill>
              </a:rPr>
              <a:t>/scannow</a:t>
            </a:r>
          </a:p>
          <a:p>
            <a:pPr marL="339725" lvl="1" indent="-338138">
              <a:lnSpc>
                <a:spcPct val="80000"/>
              </a:lnSpc>
              <a:buClr>
                <a:srgbClr val="708CA1"/>
              </a:buClr>
              <a:buFont typeface="Arial" charset="0"/>
              <a:buChar char="•"/>
              <a:defRPr/>
            </a:pPr>
            <a:r>
              <a:rPr lang="en-US" sz="2800" dirty="0"/>
              <a:t>System File Checker</a:t>
            </a:r>
          </a:p>
          <a:p>
            <a:pPr marL="339725" lvl="1" indent="-338138">
              <a:lnSpc>
                <a:spcPct val="80000"/>
              </a:lnSpc>
              <a:buClr>
                <a:srgbClr val="708CA1"/>
              </a:buClr>
              <a:buFont typeface="Arial" charset="0"/>
              <a:buChar char="•"/>
              <a:defRPr/>
            </a:pPr>
            <a:r>
              <a:rPr lang="en-US" sz="2800" dirty="0"/>
              <a:t>Check all of the protected system files: ex. krnl386.exe</a:t>
            </a:r>
          </a:p>
          <a:p>
            <a:pPr marL="339725" lvl="1" indent="-338138">
              <a:lnSpc>
                <a:spcPct val="80000"/>
              </a:lnSpc>
              <a:buClr>
                <a:srgbClr val="708CA1"/>
              </a:buClr>
              <a:buFont typeface="Arial" charset="0"/>
              <a:buChar char="•"/>
              <a:defRPr/>
            </a:pPr>
            <a:r>
              <a:rPr lang="en-US" sz="2800" dirty="0"/>
              <a:t>Replaces altered or corrupted files with known good versions</a:t>
            </a:r>
          </a:p>
          <a:p>
            <a:pPr>
              <a:lnSpc>
                <a:spcPct val="80000"/>
              </a:lnSpc>
              <a:buClr>
                <a:srgbClr val="708CA1"/>
              </a:buClr>
              <a:defRPr/>
            </a:pPr>
            <a:r>
              <a:rPr lang="en-US" sz="2700" dirty="0">
                <a:solidFill>
                  <a:srgbClr val="004EEA"/>
                </a:solidFill>
              </a:rPr>
              <a:t>Other commands are explained in the </a:t>
            </a:r>
            <a:r>
              <a:rPr lang="en-US" sz="2700" dirty="0" smtClean="0">
                <a:solidFill>
                  <a:srgbClr val="004EEA"/>
                </a:solidFill>
              </a:rPr>
              <a:t>help file</a:t>
            </a:r>
            <a:endParaRPr lang="en-US" sz="2700" dirty="0">
              <a:solidFill>
                <a:srgbClr val="004EEA"/>
              </a:solidFill>
            </a:endParaRP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26</a:t>
            </a:fld>
            <a:endParaRPr lang="en-US"/>
          </a:p>
        </p:txBody>
      </p:sp>
    </p:spTree>
    <p:extLst>
      <p:ext uri="{BB962C8B-B14F-4D97-AF65-F5344CB8AC3E}">
        <p14:creationId xmlns:p14="http://schemas.microsoft.com/office/powerpoint/2010/main" xmlns="" val="35082371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28600" y="152400"/>
            <a:ext cx="8229600" cy="609600"/>
          </a:xfrm>
        </p:spPr>
        <p:txBody>
          <a:bodyPr>
            <a:normAutofit/>
          </a:bodyPr>
          <a:lstStyle/>
          <a:p>
            <a:r>
              <a:rPr lang="en-US" sz="3200" dirty="0">
                <a:solidFill>
                  <a:srgbClr val="7030A0"/>
                </a:solidFill>
              </a:rPr>
              <a:t>Upgrading Operating Systems</a:t>
            </a:r>
          </a:p>
        </p:txBody>
      </p:sp>
      <p:sp>
        <p:nvSpPr>
          <p:cNvPr id="25603" name="Rectangle 3"/>
          <p:cNvSpPr>
            <a:spLocks noGrp="1" noChangeArrowheads="1"/>
          </p:cNvSpPr>
          <p:nvPr>
            <p:ph type="body" idx="1"/>
          </p:nvPr>
        </p:nvSpPr>
        <p:spPr>
          <a:xfrm>
            <a:off x="457200" y="838200"/>
            <a:ext cx="7910512" cy="4760912"/>
          </a:xfrm>
        </p:spPr>
        <p:txBody>
          <a:bodyPr>
            <a:noAutofit/>
          </a:bodyPr>
          <a:lstStyle/>
          <a:p>
            <a:pPr marL="339725" lvl="1" indent="-338138">
              <a:lnSpc>
                <a:spcPct val="80000"/>
              </a:lnSpc>
              <a:spcBef>
                <a:spcPts val="0"/>
              </a:spcBef>
              <a:buFont typeface="Arial" charset="0"/>
              <a:buChar char="•"/>
            </a:pPr>
            <a:r>
              <a:rPr lang="en-US" dirty="0">
                <a:solidFill>
                  <a:srgbClr val="004EEA"/>
                </a:solidFill>
              </a:rPr>
              <a:t>Operating systems must be upgraded periodically</a:t>
            </a:r>
            <a:r>
              <a:rPr lang="en-US" dirty="0"/>
              <a:t>.</a:t>
            </a:r>
          </a:p>
          <a:p>
            <a:pPr marL="739775" lvl="2" indent="-338138">
              <a:lnSpc>
                <a:spcPct val="80000"/>
              </a:lnSpc>
              <a:spcBef>
                <a:spcPts val="0"/>
              </a:spcBef>
              <a:buFont typeface="Arial" charset="0"/>
              <a:buChar char="•"/>
            </a:pPr>
            <a:r>
              <a:rPr lang="en-US" sz="2800" dirty="0"/>
              <a:t>To remain compatible with the latest hardware and software</a:t>
            </a:r>
          </a:p>
          <a:p>
            <a:pPr marL="739775" lvl="2" indent="-338138">
              <a:lnSpc>
                <a:spcPct val="80000"/>
              </a:lnSpc>
              <a:spcBef>
                <a:spcPts val="0"/>
              </a:spcBef>
              <a:buFont typeface="Arial" charset="0"/>
              <a:buChar char="•"/>
            </a:pPr>
            <a:r>
              <a:rPr lang="en-US" sz="2800" dirty="0"/>
              <a:t>Because support for older OS is eventually withdrawn</a:t>
            </a:r>
          </a:p>
          <a:p>
            <a:pPr marL="339725" lvl="1" indent="-338138">
              <a:lnSpc>
                <a:spcPct val="80000"/>
              </a:lnSpc>
              <a:spcBef>
                <a:spcPts val="0"/>
              </a:spcBef>
              <a:buFont typeface="Arial" charset="0"/>
              <a:buChar char="•"/>
            </a:pPr>
            <a:r>
              <a:rPr lang="en-US" dirty="0">
                <a:solidFill>
                  <a:srgbClr val="004EEA"/>
                </a:solidFill>
              </a:rPr>
              <a:t>A Windows XP upgrade can be performed from a CD or over a network.</a:t>
            </a:r>
          </a:p>
          <a:p>
            <a:pPr marL="339725" lvl="1" indent="-338138">
              <a:lnSpc>
                <a:spcPct val="80000"/>
              </a:lnSpc>
              <a:spcBef>
                <a:spcPts val="0"/>
              </a:spcBef>
              <a:buFont typeface="Arial" charset="0"/>
              <a:buChar char="•"/>
            </a:pPr>
            <a:r>
              <a:rPr lang="en-US" dirty="0">
                <a:solidFill>
                  <a:schemeClr val="tx2"/>
                </a:solidFill>
              </a:rPr>
              <a:t>Ensure that the new OS is compatible with the computer.</a:t>
            </a:r>
          </a:p>
          <a:p>
            <a:pPr marL="739775" lvl="2" indent="-338138">
              <a:lnSpc>
                <a:spcPct val="80000"/>
              </a:lnSpc>
              <a:spcBef>
                <a:spcPts val="0"/>
              </a:spcBef>
              <a:buFont typeface="Arial" charset="0"/>
              <a:buChar char="•"/>
            </a:pPr>
            <a:r>
              <a:rPr lang="en-US" sz="2800" dirty="0"/>
              <a:t>Use Microsoft Upgrade Advisor to scan the system for incompatibility issues before upgrading. Upgrade Advisor is free and downloadable from the Microsoft Windows website.</a:t>
            </a:r>
          </a:p>
          <a:p>
            <a:pPr marL="339725" lvl="1" indent="-338138">
              <a:lnSpc>
                <a:spcPct val="90000"/>
              </a:lnSpc>
              <a:spcBef>
                <a:spcPts val="0"/>
              </a:spcBef>
              <a:buFont typeface="Arial" charset="0"/>
              <a:buChar char="•"/>
            </a:pPr>
            <a:r>
              <a:rPr lang="en-US" dirty="0"/>
              <a:t>Backup all data prior to beginning the upgrade.</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27</a:t>
            </a:fld>
            <a:endParaRPr lang="en-US"/>
          </a:p>
        </p:txBody>
      </p:sp>
    </p:spTree>
    <p:extLst>
      <p:ext uri="{BB962C8B-B14F-4D97-AF65-F5344CB8AC3E}">
        <p14:creationId xmlns:p14="http://schemas.microsoft.com/office/powerpoint/2010/main" xmlns="" val="11912049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52400" y="152400"/>
            <a:ext cx="8229600" cy="715962"/>
          </a:xfrm>
        </p:spPr>
        <p:txBody>
          <a:bodyPr>
            <a:normAutofit/>
          </a:bodyPr>
          <a:lstStyle/>
          <a:p>
            <a:r>
              <a:rPr lang="en-US" sz="3200" dirty="0">
                <a:solidFill>
                  <a:srgbClr val="7030A0"/>
                </a:solidFill>
              </a:rPr>
              <a:t>Schedule Automatic Tasks and Updates</a:t>
            </a:r>
          </a:p>
        </p:txBody>
      </p:sp>
      <p:sp>
        <p:nvSpPr>
          <p:cNvPr id="26627" name="Rectangle 3"/>
          <p:cNvSpPr>
            <a:spLocks noGrp="1" noChangeArrowheads="1"/>
          </p:cNvSpPr>
          <p:nvPr>
            <p:ph type="body" idx="1"/>
          </p:nvPr>
        </p:nvSpPr>
        <p:spPr>
          <a:xfrm>
            <a:off x="609600" y="914400"/>
            <a:ext cx="7712075" cy="4681538"/>
          </a:xfrm>
        </p:spPr>
        <p:txBody>
          <a:bodyPr>
            <a:normAutofit fontScale="92500" lnSpcReduction="20000"/>
          </a:bodyPr>
          <a:lstStyle/>
          <a:p>
            <a:pPr>
              <a:spcBef>
                <a:spcPts val="500"/>
              </a:spcBef>
              <a:spcAft>
                <a:spcPts val="500"/>
              </a:spcAft>
            </a:pPr>
            <a:r>
              <a:rPr lang="en-US" sz="3000" dirty="0" smtClean="0"/>
              <a:t>Use the Scheduled Tasks utility to automate:</a:t>
            </a:r>
          </a:p>
          <a:p>
            <a:pPr marL="742950" lvl="2" indent="-342900">
              <a:spcBef>
                <a:spcPts val="500"/>
              </a:spcBef>
              <a:spcAft>
                <a:spcPts val="500"/>
              </a:spcAft>
            </a:pPr>
            <a:r>
              <a:rPr lang="en-US" sz="3000" dirty="0"/>
              <a:t>Disk cleanup</a:t>
            </a:r>
          </a:p>
          <a:p>
            <a:pPr marL="742950" lvl="2" indent="-342900">
              <a:spcBef>
                <a:spcPts val="500"/>
              </a:spcBef>
              <a:spcAft>
                <a:spcPts val="500"/>
              </a:spcAft>
            </a:pPr>
            <a:r>
              <a:rPr lang="en-US" sz="3000" dirty="0"/>
              <a:t>Backup</a:t>
            </a:r>
          </a:p>
          <a:p>
            <a:pPr marL="742950" lvl="2" indent="-342900">
              <a:spcBef>
                <a:spcPts val="500"/>
              </a:spcBef>
              <a:spcAft>
                <a:spcPts val="500"/>
              </a:spcAft>
            </a:pPr>
            <a:r>
              <a:rPr lang="en-US" sz="3000" dirty="0"/>
              <a:t>Disk defragmenter</a:t>
            </a:r>
          </a:p>
          <a:p>
            <a:pPr marL="742950" lvl="2" indent="-342900">
              <a:spcBef>
                <a:spcPts val="500"/>
              </a:spcBef>
              <a:spcAft>
                <a:spcPts val="500"/>
              </a:spcAft>
            </a:pPr>
            <a:r>
              <a:rPr lang="en-US" sz="3000" dirty="0"/>
              <a:t>Starting other applications</a:t>
            </a:r>
          </a:p>
          <a:p>
            <a:pPr>
              <a:spcBef>
                <a:spcPts val="500"/>
              </a:spcBef>
              <a:spcAft>
                <a:spcPts val="500"/>
              </a:spcAft>
            </a:pPr>
            <a:r>
              <a:rPr lang="en-US" sz="3000" dirty="0"/>
              <a:t>Use the at command to automatically schedule a command, a script file, or an application to run at a specific date and time.</a:t>
            </a:r>
          </a:p>
          <a:p>
            <a:pPr>
              <a:spcBef>
                <a:spcPts val="500"/>
              </a:spcBef>
              <a:spcAft>
                <a:spcPts val="500"/>
              </a:spcAft>
            </a:pPr>
            <a:r>
              <a:rPr lang="en-US" sz="3000" dirty="0"/>
              <a:t>To use the at command, you must be logged in as a member of the Administrators group. </a:t>
            </a:r>
          </a:p>
          <a:p>
            <a:pPr>
              <a:spcBef>
                <a:spcPts val="500"/>
              </a:spcBef>
              <a:spcAft>
                <a:spcPts val="500"/>
              </a:spcAft>
            </a:pPr>
            <a:endParaRPr lang="en-US" dirty="0" smtClean="0"/>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28</a:t>
            </a:fld>
            <a:endParaRPr lang="en-US"/>
          </a:p>
        </p:txBody>
      </p:sp>
    </p:spTree>
    <p:extLst>
      <p:ext uri="{BB962C8B-B14F-4D97-AF65-F5344CB8AC3E}">
        <p14:creationId xmlns:p14="http://schemas.microsoft.com/office/powerpoint/2010/main" xmlns="" val="38179966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74638"/>
            <a:ext cx="8229600" cy="792162"/>
          </a:xfrm>
        </p:spPr>
        <p:txBody>
          <a:bodyPr>
            <a:normAutofit/>
          </a:bodyPr>
          <a:lstStyle/>
          <a:p>
            <a:pPr eaLnBrk="1" hangingPunct="1"/>
            <a:r>
              <a:rPr lang="en-US" sz="3200" dirty="0" smtClean="0">
                <a:solidFill>
                  <a:srgbClr val="7030A0"/>
                </a:solidFill>
              </a:rPr>
              <a:t>Automatically Update Windows XP</a:t>
            </a:r>
          </a:p>
        </p:txBody>
      </p:sp>
      <p:sp>
        <p:nvSpPr>
          <p:cNvPr id="27651" name="Rectangle 4"/>
          <p:cNvSpPr>
            <a:spLocks noGrp="1" noChangeArrowheads="1"/>
          </p:cNvSpPr>
          <p:nvPr>
            <p:ph type="body" idx="1"/>
          </p:nvPr>
        </p:nvSpPr>
        <p:spPr>
          <a:xfrm>
            <a:off x="533400" y="1066800"/>
            <a:ext cx="7761287" cy="4186237"/>
          </a:xfrm>
          <a:noFill/>
        </p:spPr>
        <p:txBody>
          <a:bodyPr>
            <a:normAutofit/>
          </a:bodyPr>
          <a:lstStyle/>
          <a:p>
            <a:pPr marL="0" indent="0">
              <a:lnSpc>
                <a:spcPct val="80000"/>
              </a:lnSpc>
              <a:spcBef>
                <a:spcPts val="500"/>
              </a:spcBef>
              <a:spcAft>
                <a:spcPts val="500"/>
              </a:spcAft>
              <a:buNone/>
            </a:pPr>
            <a:r>
              <a:rPr lang="en-US" sz="2800" dirty="0">
                <a:solidFill>
                  <a:srgbClr val="004EEA"/>
                </a:solidFill>
              </a:rPr>
              <a:t>Settings to choose from regarding Windows XP updates:</a:t>
            </a:r>
          </a:p>
          <a:p>
            <a:pPr marL="342900" lvl="1" indent="-342900">
              <a:lnSpc>
                <a:spcPct val="90000"/>
              </a:lnSpc>
              <a:spcBef>
                <a:spcPts val="500"/>
              </a:spcBef>
              <a:spcAft>
                <a:spcPts val="500"/>
              </a:spcAft>
              <a:buFont typeface="Arial" pitchFamily="34" charset="0"/>
              <a:buChar char="•"/>
            </a:pPr>
            <a:r>
              <a:rPr lang="en-US" dirty="0"/>
              <a:t>Automatic (need to specify a date and time)</a:t>
            </a:r>
          </a:p>
          <a:p>
            <a:pPr marL="342900" lvl="1" indent="-342900">
              <a:lnSpc>
                <a:spcPct val="90000"/>
              </a:lnSpc>
              <a:spcBef>
                <a:spcPts val="500"/>
              </a:spcBef>
              <a:spcAft>
                <a:spcPts val="500"/>
              </a:spcAft>
              <a:buFont typeface="Arial" pitchFamily="34" charset="0"/>
              <a:buChar char="•"/>
            </a:pPr>
            <a:r>
              <a:rPr lang="en-US" dirty="0"/>
              <a:t>Download updates for me, but let me choose when to install them</a:t>
            </a:r>
          </a:p>
          <a:p>
            <a:pPr marL="342900" lvl="1" indent="-342900">
              <a:lnSpc>
                <a:spcPct val="90000"/>
              </a:lnSpc>
              <a:spcBef>
                <a:spcPts val="500"/>
              </a:spcBef>
              <a:spcAft>
                <a:spcPts val="500"/>
              </a:spcAft>
              <a:buFont typeface="Arial" pitchFamily="34" charset="0"/>
              <a:buChar char="•"/>
            </a:pPr>
            <a:r>
              <a:rPr lang="en-US" dirty="0"/>
              <a:t>Notify me but don't automatically download or install them</a:t>
            </a:r>
          </a:p>
          <a:p>
            <a:pPr marL="342900" lvl="1" indent="-342900">
              <a:lnSpc>
                <a:spcPct val="90000"/>
              </a:lnSpc>
              <a:spcBef>
                <a:spcPts val="500"/>
              </a:spcBef>
              <a:spcAft>
                <a:spcPts val="500"/>
              </a:spcAft>
              <a:buFont typeface="Arial" pitchFamily="34" charset="0"/>
              <a:buChar char="•"/>
            </a:pPr>
            <a:r>
              <a:rPr lang="en-US" dirty="0"/>
              <a:t>Turn off Automatic Updates </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29</a:t>
            </a:fld>
            <a:endParaRPr lang="en-US"/>
          </a:p>
        </p:txBody>
      </p:sp>
    </p:spTree>
    <p:extLst>
      <p:ext uri="{BB962C8B-B14F-4D97-AF65-F5344CB8AC3E}">
        <p14:creationId xmlns:p14="http://schemas.microsoft.com/office/powerpoint/2010/main" xmlns="" val="6899208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28600" y="152400"/>
            <a:ext cx="8229600" cy="639762"/>
          </a:xfrm>
        </p:spPr>
        <p:txBody>
          <a:bodyPr>
            <a:normAutofit/>
          </a:bodyPr>
          <a:lstStyle/>
          <a:p>
            <a:pPr eaLnBrk="1" hangingPunct="1"/>
            <a:r>
              <a:rPr lang="en-US" sz="3200" dirty="0" smtClean="0">
                <a:solidFill>
                  <a:srgbClr val="7030A0"/>
                </a:solidFill>
              </a:rPr>
              <a:t>Restore Points</a:t>
            </a:r>
          </a:p>
        </p:txBody>
      </p:sp>
      <p:sp>
        <p:nvSpPr>
          <p:cNvPr id="28675" name="Rectangle 4"/>
          <p:cNvSpPr>
            <a:spLocks noGrp="1" noChangeArrowheads="1"/>
          </p:cNvSpPr>
          <p:nvPr>
            <p:ph type="body" idx="1"/>
          </p:nvPr>
        </p:nvSpPr>
        <p:spPr>
          <a:xfrm>
            <a:off x="304800" y="762000"/>
            <a:ext cx="7943850" cy="5334000"/>
          </a:xfrm>
          <a:noFill/>
        </p:spPr>
        <p:txBody>
          <a:bodyPr>
            <a:normAutofit fontScale="85000" lnSpcReduction="20000"/>
          </a:bodyPr>
          <a:lstStyle/>
          <a:p>
            <a:pPr>
              <a:lnSpc>
                <a:spcPct val="90000"/>
              </a:lnSpc>
              <a:spcBef>
                <a:spcPts val="500"/>
              </a:spcBef>
              <a:spcAft>
                <a:spcPts val="500"/>
              </a:spcAft>
            </a:pPr>
            <a:r>
              <a:rPr lang="en-US" sz="3300" dirty="0"/>
              <a:t>Restore points return the OS to a predefined point in time.</a:t>
            </a:r>
          </a:p>
          <a:p>
            <a:pPr>
              <a:lnSpc>
                <a:spcPct val="90000"/>
              </a:lnSpc>
              <a:spcBef>
                <a:spcPts val="500"/>
              </a:spcBef>
              <a:spcAft>
                <a:spcPts val="500"/>
              </a:spcAft>
            </a:pPr>
            <a:r>
              <a:rPr lang="en-US" sz="3300" dirty="0"/>
              <a:t>If installation of an application or a hardware driver causes problems, try uninstalling the application or driver.</a:t>
            </a:r>
          </a:p>
          <a:p>
            <a:pPr>
              <a:lnSpc>
                <a:spcPct val="90000"/>
              </a:lnSpc>
              <a:spcBef>
                <a:spcPts val="500"/>
              </a:spcBef>
              <a:spcAft>
                <a:spcPts val="500"/>
              </a:spcAft>
            </a:pPr>
            <a:r>
              <a:rPr lang="en-US" sz="3300" dirty="0"/>
              <a:t>If uninstalling does not help, try to restore the computer to an earlier time when the system worked properly.</a:t>
            </a:r>
          </a:p>
          <a:p>
            <a:pPr>
              <a:lnSpc>
                <a:spcPct val="90000"/>
              </a:lnSpc>
              <a:spcBef>
                <a:spcPts val="500"/>
              </a:spcBef>
              <a:spcAft>
                <a:spcPts val="500"/>
              </a:spcAft>
            </a:pPr>
            <a:r>
              <a:rPr lang="en-US" sz="3300" dirty="0"/>
              <a:t>Windows XP may create restore points in the following scenarios:</a:t>
            </a:r>
          </a:p>
          <a:p>
            <a:pPr marL="742950" lvl="2" indent="-342900">
              <a:spcBef>
                <a:spcPts val="500"/>
              </a:spcBef>
              <a:spcAft>
                <a:spcPts val="500"/>
              </a:spcAft>
            </a:pPr>
            <a:r>
              <a:rPr lang="en-US" sz="3300" dirty="0"/>
              <a:t>When an install or upgrade takes place </a:t>
            </a:r>
          </a:p>
          <a:p>
            <a:pPr marL="742950" lvl="2" indent="-342900">
              <a:spcBef>
                <a:spcPts val="500"/>
              </a:spcBef>
              <a:spcAft>
                <a:spcPts val="500"/>
              </a:spcAft>
            </a:pPr>
            <a:r>
              <a:rPr lang="en-US" sz="3300" dirty="0"/>
              <a:t>Every 24 hours, if the computer is running </a:t>
            </a:r>
          </a:p>
          <a:p>
            <a:pPr marL="742950" lvl="2" indent="-342900">
              <a:spcBef>
                <a:spcPts val="500"/>
              </a:spcBef>
              <a:spcAft>
                <a:spcPts val="500"/>
              </a:spcAft>
            </a:pPr>
            <a:r>
              <a:rPr lang="en-US" sz="3300" dirty="0"/>
              <a:t>Manually, at any time </a:t>
            </a:r>
          </a:p>
          <a:p>
            <a:pPr>
              <a:spcBef>
                <a:spcPts val="500"/>
              </a:spcBef>
              <a:spcAft>
                <a:spcPts val="500"/>
              </a:spcAft>
            </a:pPr>
            <a:endParaRPr lang="en-US" sz="2000" dirty="0" smtClean="0"/>
          </a:p>
          <a:p>
            <a:pPr>
              <a:spcBef>
                <a:spcPts val="500"/>
              </a:spcBef>
              <a:spcAft>
                <a:spcPts val="500"/>
              </a:spcAft>
            </a:pPr>
            <a:endParaRPr lang="en-US" sz="2800" dirty="0" smtClean="0"/>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30</a:t>
            </a:fld>
            <a:endParaRPr lang="en-US"/>
          </a:p>
        </p:txBody>
      </p:sp>
    </p:spTree>
    <p:extLst>
      <p:ext uri="{BB962C8B-B14F-4D97-AF65-F5344CB8AC3E}">
        <p14:creationId xmlns:p14="http://schemas.microsoft.com/office/powerpoint/2010/main" xmlns="" val="378650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81000" y="990600"/>
            <a:ext cx="7940675" cy="3571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lIns="82124" tIns="41061" rIns="82124" bIns="41061"/>
          <a:lstStyle/>
          <a:p>
            <a:pPr>
              <a:lnSpc>
                <a:spcPct val="90000"/>
              </a:lnSpc>
              <a:spcBef>
                <a:spcPts val="500"/>
              </a:spcBef>
              <a:spcAft>
                <a:spcPts val="500"/>
              </a:spcAft>
              <a:buClr>
                <a:srgbClr val="708CA1"/>
              </a:buClr>
            </a:pPr>
            <a:r>
              <a:rPr lang="en-US" sz="2800" dirty="0">
                <a:solidFill>
                  <a:srgbClr val="004EEA"/>
                </a:solidFill>
              </a:rPr>
              <a:t>Step 1  </a:t>
            </a:r>
            <a:r>
              <a:rPr lang="en-US" sz="2800" dirty="0"/>
              <a:t>Identify the problem</a:t>
            </a:r>
          </a:p>
          <a:p>
            <a:pPr algn="l" defTabSz="814388">
              <a:lnSpc>
                <a:spcPct val="95000"/>
              </a:lnSpc>
              <a:spcBef>
                <a:spcPct val="50000"/>
              </a:spcBef>
              <a:buClr>
                <a:srgbClr val="708CA1"/>
              </a:buClr>
            </a:pPr>
            <a:r>
              <a:rPr lang="en-US" sz="2800" dirty="0">
                <a:solidFill>
                  <a:srgbClr val="004EEA"/>
                </a:solidFill>
              </a:rPr>
              <a:t>Step 2</a:t>
            </a:r>
            <a:r>
              <a:rPr lang="en-US" sz="2800" b="1" dirty="0">
                <a:solidFill>
                  <a:schemeClr val="tx2"/>
                </a:solidFill>
              </a:rPr>
              <a:t>  </a:t>
            </a:r>
            <a:r>
              <a:rPr lang="en-US" sz="2800" dirty="0"/>
              <a:t>Establish a theory of probable causes</a:t>
            </a:r>
          </a:p>
          <a:p>
            <a:pPr>
              <a:lnSpc>
                <a:spcPct val="90000"/>
              </a:lnSpc>
              <a:spcBef>
                <a:spcPts val="500"/>
              </a:spcBef>
              <a:spcAft>
                <a:spcPts val="500"/>
              </a:spcAft>
              <a:buClr>
                <a:srgbClr val="708CA1"/>
              </a:buClr>
            </a:pPr>
            <a:r>
              <a:rPr lang="en-US" sz="2800" dirty="0">
                <a:solidFill>
                  <a:srgbClr val="004EEA"/>
                </a:solidFill>
              </a:rPr>
              <a:t>Step 3  </a:t>
            </a:r>
            <a:r>
              <a:rPr lang="en-US" sz="2800" dirty="0"/>
              <a:t>Determine an exact cause</a:t>
            </a:r>
          </a:p>
          <a:p>
            <a:pPr>
              <a:lnSpc>
                <a:spcPct val="90000"/>
              </a:lnSpc>
              <a:spcBef>
                <a:spcPts val="500"/>
              </a:spcBef>
              <a:spcAft>
                <a:spcPts val="500"/>
              </a:spcAft>
              <a:buClr>
                <a:srgbClr val="708CA1"/>
              </a:buClr>
            </a:pPr>
            <a:r>
              <a:rPr lang="en-US" sz="2800" dirty="0">
                <a:solidFill>
                  <a:srgbClr val="004EEA"/>
                </a:solidFill>
              </a:rPr>
              <a:t>Step 4  </a:t>
            </a:r>
            <a:r>
              <a:rPr lang="en-US" sz="2800" dirty="0"/>
              <a:t>Implement a solution</a:t>
            </a:r>
          </a:p>
          <a:p>
            <a:pPr algn="l" defTabSz="814388">
              <a:lnSpc>
                <a:spcPct val="95000"/>
              </a:lnSpc>
              <a:spcBef>
                <a:spcPct val="50000"/>
              </a:spcBef>
              <a:buClr>
                <a:srgbClr val="708CA1"/>
              </a:buClr>
            </a:pPr>
            <a:r>
              <a:rPr lang="en-US" sz="2800" dirty="0">
                <a:solidFill>
                  <a:srgbClr val="004EEA"/>
                </a:solidFill>
              </a:rPr>
              <a:t>Step 5</a:t>
            </a:r>
            <a:r>
              <a:rPr lang="en-US" sz="2800" b="1" dirty="0">
                <a:solidFill>
                  <a:schemeClr val="tx2"/>
                </a:solidFill>
              </a:rPr>
              <a:t>  </a:t>
            </a:r>
            <a:r>
              <a:rPr lang="en-US" sz="2800" dirty="0"/>
              <a:t>Verify solution and full system functionality</a:t>
            </a:r>
          </a:p>
          <a:p>
            <a:pPr>
              <a:lnSpc>
                <a:spcPct val="90000"/>
              </a:lnSpc>
              <a:spcBef>
                <a:spcPts val="500"/>
              </a:spcBef>
              <a:spcAft>
                <a:spcPts val="500"/>
              </a:spcAft>
              <a:buClr>
                <a:srgbClr val="708CA1"/>
              </a:buClr>
            </a:pPr>
            <a:r>
              <a:rPr lang="en-US" sz="2800" dirty="0">
                <a:solidFill>
                  <a:srgbClr val="004EEA"/>
                </a:solidFill>
              </a:rPr>
              <a:t>Step 6  </a:t>
            </a:r>
            <a:r>
              <a:rPr lang="en-US" sz="2800" dirty="0"/>
              <a:t>Document findings</a:t>
            </a:r>
          </a:p>
        </p:txBody>
      </p:sp>
      <p:sp>
        <p:nvSpPr>
          <p:cNvPr id="29699" name="Rectangle 3"/>
          <p:cNvSpPr>
            <a:spLocks noGrp="1" noChangeArrowheads="1"/>
          </p:cNvSpPr>
          <p:nvPr>
            <p:ph type="title"/>
          </p:nvPr>
        </p:nvSpPr>
        <p:spPr>
          <a:xfrm>
            <a:off x="457200" y="274638"/>
            <a:ext cx="8229600" cy="715962"/>
          </a:xfrm>
        </p:spPr>
        <p:txBody>
          <a:bodyPr>
            <a:normAutofit/>
          </a:bodyPr>
          <a:lstStyle/>
          <a:p>
            <a:pPr eaLnBrk="1" hangingPunct="1"/>
            <a:r>
              <a:rPr lang="en-US" sz="3200" dirty="0" smtClean="0">
                <a:solidFill>
                  <a:srgbClr val="7030A0"/>
                </a:solidFill>
              </a:rPr>
              <a:t>Troubleshooting Process</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31</a:t>
            </a:fld>
            <a:endParaRPr lang="en-US"/>
          </a:p>
        </p:txBody>
      </p:sp>
    </p:spTree>
    <p:extLst>
      <p:ext uri="{BB962C8B-B14F-4D97-AF65-F5344CB8AC3E}">
        <p14:creationId xmlns:p14="http://schemas.microsoft.com/office/powerpoint/2010/main" xmlns="" val="4259100933"/>
      </p:ext>
    </p:extLst>
  </p:cSld>
  <p:clrMapOvr>
    <a:masterClrMapping/>
  </p:clrMapOvr>
  <p:transition spd="med">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04800" y="198438"/>
            <a:ext cx="8229600" cy="715962"/>
          </a:xfrm>
        </p:spPr>
        <p:txBody>
          <a:bodyPr>
            <a:normAutofit/>
          </a:bodyPr>
          <a:lstStyle/>
          <a:p>
            <a:pPr algn="l" eaLnBrk="1" hangingPunct="1"/>
            <a:r>
              <a:rPr lang="en-US" sz="3200" dirty="0" smtClean="0">
                <a:solidFill>
                  <a:srgbClr val="7030A0"/>
                </a:solidFill>
              </a:rPr>
              <a:t>Step 1 - Identify the Problem</a:t>
            </a:r>
          </a:p>
        </p:txBody>
      </p:sp>
      <p:sp>
        <p:nvSpPr>
          <p:cNvPr id="7" name="Rectangle 3"/>
          <p:cNvSpPr txBox="1">
            <a:spLocks noChangeArrowheads="1"/>
          </p:cNvSpPr>
          <p:nvPr/>
        </p:nvSpPr>
        <p:spPr bwMode="auto">
          <a:xfrm>
            <a:off x="609600" y="914400"/>
            <a:ext cx="8185150" cy="5486400"/>
          </a:xfrm>
          <a:prstGeom prst="rect">
            <a:avLst/>
          </a:prstGeom>
          <a:noFill/>
          <a:ln w="9525" algn="ctr">
            <a:noFill/>
            <a:miter lim="800000"/>
            <a:headEnd/>
            <a:tailEnd/>
          </a:ln>
        </p:spPr>
        <p:txBody>
          <a:bodyPr lIns="82124" tIns="41061" rIns="82124" bIns="41061"/>
          <a:lstStyle/>
          <a:p>
            <a:pPr>
              <a:lnSpc>
                <a:spcPct val="80000"/>
              </a:lnSpc>
              <a:spcBef>
                <a:spcPts val="500"/>
              </a:spcBef>
              <a:spcAft>
                <a:spcPts val="500"/>
              </a:spcAft>
              <a:buClr>
                <a:srgbClr val="708CA1"/>
              </a:buClr>
              <a:defRPr/>
            </a:pPr>
            <a:r>
              <a:rPr lang="en-US" sz="2700" dirty="0">
                <a:solidFill>
                  <a:srgbClr val="004EEA"/>
                </a:solidFill>
              </a:rPr>
              <a:t>Hardware/Software Information</a:t>
            </a:r>
          </a:p>
          <a:p>
            <a:pPr marL="342900" lvl="1" indent="-342900">
              <a:lnSpc>
                <a:spcPct val="90000"/>
              </a:lnSpc>
              <a:spcBef>
                <a:spcPts val="500"/>
              </a:spcBef>
              <a:spcAft>
                <a:spcPts val="500"/>
              </a:spcAft>
              <a:buClr>
                <a:srgbClr val="708CA1"/>
              </a:buClr>
              <a:buFont typeface="Arial" pitchFamily="34" charset="0"/>
              <a:buChar char="•"/>
              <a:defRPr/>
            </a:pPr>
            <a:r>
              <a:rPr lang="en-US" sz="2800" dirty="0"/>
              <a:t>Manufacturer, model, OS, network environment, connection type</a:t>
            </a:r>
          </a:p>
          <a:p>
            <a:pPr marL="342900" lvl="1" indent="-342900">
              <a:lnSpc>
                <a:spcPct val="90000"/>
              </a:lnSpc>
              <a:spcBef>
                <a:spcPts val="500"/>
              </a:spcBef>
              <a:spcAft>
                <a:spcPts val="500"/>
              </a:spcAft>
              <a:buClr>
                <a:srgbClr val="708CA1"/>
              </a:buClr>
              <a:buFont typeface="Arial" pitchFamily="34" charset="0"/>
              <a:buChar char="•"/>
              <a:defRPr/>
            </a:pPr>
            <a:r>
              <a:rPr lang="en-US" sz="2800" dirty="0"/>
              <a:t>Open-Ended Questions</a:t>
            </a:r>
          </a:p>
          <a:p>
            <a:pPr marL="800100" lvl="2" indent="-342900">
              <a:lnSpc>
                <a:spcPct val="90000"/>
              </a:lnSpc>
              <a:spcBef>
                <a:spcPts val="500"/>
              </a:spcBef>
              <a:spcAft>
                <a:spcPts val="500"/>
              </a:spcAft>
              <a:buClr>
                <a:srgbClr val="708CA1"/>
              </a:buClr>
              <a:buFont typeface="Arial" pitchFamily="34" charset="0"/>
              <a:buChar char="•"/>
              <a:defRPr/>
            </a:pPr>
            <a:r>
              <a:rPr lang="en-US" sz="2800" dirty="0"/>
              <a:t>What operating system is installed on the computer?</a:t>
            </a:r>
          </a:p>
          <a:p>
            <a:pPr marL="800100" lvl="2" indent="-342900">
              <a:lnSpc>
                <a:spcPct val="90000"/>
              </a:lnSpc>
              <a:spcBef>
                <a:spcPts val="500"/>
              </a:spcBef>
              <a:spcAft>
                <a:spcPts val="500"/>
              </a:spcAft>
              <a:buClr>
                <a:srgbClr val="708CA1"/>
              </a:buClr>
              <a:buFont typeface="Arial" pitchFamily="34" charset="0"/>
              <a:buChar char="•"/>
              <a:defRPr/>
            </a:pPr>
            <a:r>
              <a:rPr lang="en-US" sz="2800" dirty="0"/>
              <a:t>What programs have been installed recently?</a:t>
            </a:r>
          </a:p>
          <a:p>
            <a:pPr marL="800100" lvl="2" indent="-342900">
              <a:lnSpc>
                <a:spcPct val="90000"/>
              </a:lnSpc>
              <a:spcBef>
                <a:spcPts val="500"/>
              </a:spcBef>
              <a:spcAft>
                <a:spcPts val="500"/>
              </a:spcAft>
              <a:buClr>
                <a:srgbClr val="708CA1"/>
              </a:buClr>
              <a:buFont typeface="Arial" pitchFamily="34" charset="0"/>
              <a:buChar char="•"/>
              <a:defRPr/>
            </a:pPr>
            <a:r>
              <a:rPr lang="en-US" sz="2800" dirty="0"/>
              <a:t>What updates or service packs have been installed?</a:t>
            </a:r>
          </a:p>
          <a:p>
            <a:pPr marL="800100" lvl="2" indent="-342900">
              <a:lnSpc>
                <a:spcPct val="90000"/>
              </a:lnSpc>
              <a:spcBef>
                <a:spcPts val="500"/>
              </a:spcBef>
              <a:spcAft>
                <a:spcPts val="500"/>
              </a:spcAft>
              <a:buClr>
                <a:srgbClr val="708CA1"/>
              </a:buClr>
              <a:buFont typeface="Arial" pitchFamily="34" charset="0"/>
              <a:buChar char="•"/>
              <a:defRPr/>
            </a:pPr>
            <a:r>
              <a:rPr lang="en-US" sz="2800" dirty="0"/>
              <a:t>What error messages have you received?</a:t>
            </a:r>
          </a:p>
          <a:p>
            <a:pPr marL="800100" lvl="2" indent="-342900">
              <a:lnSpc>
                <a:spcPct val="90000"/>
              </a:lnSpc>
              <a:spcBef>
                <a:spcPts val="500"/>
              </a:spcBef>
              <a:spcAft>
                <a:spcPts val="500"/>
              </a:spcAft>
              <a:buClr>
                <a:srgbClr val="708CA1"/>
              </a:buClr>
              <a:buFont typeface="Arial" pitchFamily="34" charset="0"/>
              <a:buChar char="•"/>
              <a:defRPr/>
            </a:pPr>
            <a:r>
              <a:rPr lang="en-US" sz="2800" dirty="0"/>
              <a:t>What were you doing when the problem was discovered</a:t>
            </a:r>
            <a:r>
              <a:rPr lang="en-US" sz="2800" dirty="0" smtClean="0"/>
              <a:t>?</a:t>
            </a:r>
            <a:endParaRPr lang="en-US" sz="2800" dirty="0"/>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32</a:t>
            </a:fld>
            <a:endParaRPr lang="en-US"/>
          </a:p>
        </p:txBody>
      </p:sp>
    </p:spTree>
    <p:extLst>
      <p:ext uri="{BB962C8B-B14F-4D97-AF65-F5344CB8AC3E}">
        <p14:creationId xmlns:p14="http://schemas.microsoft.com/office/powerpoint/2010/main" xmlns="" val="15773460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198438"/>
            <a:ext cx="8229600" cy="715962"/>
          </a:xfrm>
        </p:spPr>
        <p:txBody>
          <a:bodyPr>
            <a:normAutofit/>
          </a:bodyPr>
          <a:lstStyle/>
          <a:p>
            <a:pPr algn="l" eaLnBrk="1" hangingPunct="1"/>
            <a:r>
              <a:rPr lang="en-US" sz="3200" dirty="0" smtClean="0">
                <a:solidFill>
                  <a:srgbClr val="7030A0"/>
                </a:solidFill>
              </a:rPr>
              <a:t>Step 1 - Identify the Problem</a:t>
            </a:r>
          </a:p>
        </p:txBody>
      </p:sp>
      <p:sp>
        <p:nvSpPr>
          <p:cNvPr id="7" name="Rectangle 3"/>
          <p:cNvSpPr txBox="1">
            <a:spLocks noChangeArrowheads="1"/>
          </p:cNvSpPr>
          <p:nvPr/>
        </p:nvSpPr>
        <p:spPr bwMode="auto">
          <a:xfrm>
            <a:off x="609600" y="914400"/>
            <a:ext cx="8185150" cy="4683125"/>
          </a:xfrm>
          <a:prstGeom prst="rect">
            <a:avLst/>
          </a:prstGeom>
          <a:noFill/>
          <a:ln w="9525" algn="ctr">
            <a:noFill/>
            <a:miter lim="800000"/>
            <a:headEnd/>
            <a:tailEnd/>
          </a:ln>
        </p:spPr>
        <p:txBody>
          <a:bodyPr lIns="82124" tIns="41061" rIns="82124" bIns="41061"/>
          <a:lstStyle/>
          <a:p>
            <a:pPr>
              <a:lnSpc>
                <a:spcPct val="80000"/>
              </a:lnSpc>
              <a:spcBef>
                <a:spcPts val="500"/>
              </a:spcBef>
              <a:spcAft>
                <a:spcPts val="500"/>
              </a:spcAft>
              <a:buClr>
                <a:srgbClr val="708CA1"/>
              </a:buClr>
              <a:defRPr/>
            </a:pPr>
            <a:r>
              <a:rPr lang="en-US" sz="2700" dirty="0">
                <a:solidFill>
                  <a:srgbClr val="004EEA"/>
                </a:solidFill>
              </a:rPr>
              <a:t>Hardware/Software Information</a:t>
            </a:r>
          </a:p>
          <a:p>
            <a:pPr marL="342900" lvl="1" indent="-342900">
              <a:lnSpc>
                <a:spcPct val="90000"/>
              </a:lnSpc>
              <a:spcBef>
                <a:spcPts val="500"/>
              </a:spcBef>
              <a:spcAft>
                <a:spcPts val="500"/>
              </a:spcAft>
              <a:buClr>
                <a:srgbClr val="708CA1"/>
              </a:buClr>
              <a:buFont typeface="Arial" pitchFamily="34" charset="0"/>
              <a:buChar char="•"/>
              <a:defRPr/>
            </a:pPr>
            <a:r>
              <a:rPr lang="en-US" sz="2800" dirty="0" smtClean="0"/>
              <a:t>Closed </a:t>
            </a:r>
            <a:r>
              <a:rPr lang="en-US" sz="2800" dirty="0"/>
              <a:t>Ended Questions</a:t>
            </a:r>
          </a:p>
          <a:p>
            <a:pPr marL="800100" lvl="2" indent="-342900">
              <a:lnSpc>
                <a:spcPct val="90000"/>
              </a:lnSpc>
              <a:spcBef>
                <a:spcPts val="500"/>
              </a:spcBef>
              <a:spcAft>
                <a:spcPts val="500"/>
              </a:spcAft>
              <a:buClr>
                <a:srgbClr val="708CA1"/>
              </a:buClr>
              <a:buFont typeface="Arial" pitchFamily="34" charset="0"/>
              <a:buChar char="•"/>
              <a:defRPr/>
            </a:pPr>
            <a:r>
              <a:rPr lang="en-US" sz="2800" dirty="0"/>
              <a:t>Does anyone else have this problem?</a:t>
            </a:r>
          </a:p>
          <a:p>
            <a:pPr marL="800100" lvl="2" indent="-342900">
              <a:lnSpc>
                <a:spcPct val="90000"/>
              </a:lnSpc>
              <a:spcBef>
                <a:spcPts val="500"/>
              </a:spcBef>
              <a:spcAft>
                <a:spcPts val="500"/>
              </a:spcAft>
              <a:buClr>
                <a:srgbClr val="708CA1"/>
              </a:buClr>
              <a:buFont typeface="Arial" pitchFamily="34" charset="0"/>
              <a:buChar char="•"/>
              <a:defRPr/>
            </a:pPr>
            <a:r>
              <a:rPr lang="en-US" sz="2800" dirty="0"/>
              <a:t>Have you changed your password recently?</a:t>
            </a:r>
          </a:p>
          <a:p>
            <a:pPr marL="800100" lvl="2" indent="-342900">
              <a:lnSpc>
                <a:spcPct val="90000"/>
              </a:lnSpc>
              <a:spcBef>
                <a:spcPts val="500"/>
              </a:spcBef>
              <a:spcAft>
                <a:spcPts val="500"/>
              </a:spcAft>
              <a:buClr>
                <a:srgbClr val="708CA1"/>
              </a:buClr>
              <a:buFont typeface="Arial" pitchFamily="34" charset="0"/>
              <a:buChar char="•"/>
              <a:defRPr/>
            </a:pPr>
            <a:r>
              <a:rPr lang="en-US" sz="2800" dirty="0"/>
              <a:t>Have you made any changes to your computer?</a:t>
            </a:r>
          </a:p>
          <a:p>
            <a:pPr marL="800100" lvl="2" indent="-342900">
              <a:lnSpc>
                <a:spcPct val="90000"/>
              </a:lnSpc>
              <a:spcBef>
                <a:spcPts val="500"/>
              </a:spcBef>
              <a:spcAft>
                <a:spcPts val="500"/>
              </a:spcAft>
              <a:buClr>
                <a:srgbClr val="708CA1"/>
              </a:buClr>
              <a:buFont typeface="Arial" pitchFamily="34" charset="0"/>
              <a:buChar char="•"/>
              <a:defRPr/>
            </a:pPr>
            <a:r>
              <a:rPr lang="en-US" sz="2800" dirty="0"/>
              <a:t>Does anyone else have access to your computer?</a:t>
            </a:r>
          </a:p>
          <a:p>
            <a:pPr marL="800100" lvl="2" indent="-342900">
              <a:lnSpc>
                <a:spcPct val="90000"/>
              </a:lnSpc>
              <a:spcBef>
                <a:spcPts val="500"/>
              </a:spcBef>
              <a:spcAft>
                <a:spcPts val="500"/>
              </a:spcAft>
              <a:buClr>
                <a:srgbClr val="708CA1"/>
              </a:buClr>
              <a:buFont typeface="Arial" pitchFamily="34" charset="0"/>
              <a:buChar char="•"/>
              <a:defRPr/>
            </a:pPr>
            <a:r>
              <a:rPr lang="en-US" sz="2800" dirty="0"/>
              <a:t>Has this problem happened before?</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33</a:t>
            </a:fld>
            <a:endParaRPr lang="en-US"/>
          </a:p>
        </p:txBody>
      </p:sp>
    </p:spTree>
    <p:extLst>
      <p:ext uri="{BB962C8B-B14F-4D97-AF65-F5344CB8AC3E}">
        <p14:creationId xmlns:p14="http://schemas.microsoft.com/office/powerpoint/2010/main" xmlns="" val="24105468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61938" y="152400"/>
            <a:ext cx="8229600" cy="639762"/>
          </a:xfrm>
        </p:spPr>
        <p:txBody>
          <a:bodyPr>
            <a:noAutofit/>
          </a:bodyPr>
          <a:lstStyle/>
          <a:p>
            <a:pPr eaLnBrk="1" hangingPunct="1"/>
            <a:r>
              <a:rPr lang="en-US" sz="3200" dirty="0" smtClean="0">
                <a:solidFill>
                  <a:srgbClr val="7030A0"/>
                </a:solidFill>
              </a:rPr>
              <a:t>Step 2 - Establish a Theory of Probable Causes</a:t>
            </a:r>
          </a:p>
        </p:txBody>
      </p:sp>
      <p:sp>
        <p:nvSpPr>
          <p:cNvPr id="8" name="Rectangle 7"/>
          <p:cNvSpPr>
            <a:spLocks noChangeArrowheads="1"/>
          </p:cNvSpPr>
          <p:nvPr/>
        </p:nvSpPr>
        <p:spPr bwMode="auto">
          <a:xfrm>
            <a:off x="4772025" y="4752975"/>
            <a:ext cx="4038600" cy="1781175"/>
          </a:xfrm>
          <a:prstGeom prst="rect">
            <a:avLst/>
          </a:prstGeom>
          <a:noFill/>
          <a:ln w="9525" algn="ctr">
            <a:noFill/>
            <a:miter lim="800000"/>
            <a:headEnd/>
            <a:tailEnd/>
          </a:ln>
        </p:spPr>
        <p:txBody>
          <a:bodyPr lIns="82124" tIns="41061" rIns="82124" bIns="41061"/>
          <a:lstStyle/>
          <a:p>
            <a:pPr algn="l">
              <a:buClr>
                <a:schemeClr val="accent5"/>
              </a:buClr>
              <a:defRPr/>
            </a:pPr>
            <a:endParaRPr lang="en-US" dirty="0">
              <a:latin typeface="+mn-lt"/>
            </a:endParaRPr>
          </a:p>
        </p:txBody>
      </p:sp>
      <p:sp>
        <p:nvSpPr>
          <p:cNvPr id="9" name="Rectangle 8"/>
          <p:cNvSpPr>
            <a:spLocks noChangeArrowheads="1"/>
          </p:cNvSpPr>
          <p:nvPr/>
        </p:nvSpPr>
        <p:spPr bwMode="auto">
          <a:xfrm>
            <a:off x="457200" y="838200"/>
            <a:ext cx="8229600" cy="5334000"/>
          </a:xfrm>
          <a:prstGeom prst="rect">
            <a:avLst/>
          </a:prstGeom>
          <a:noFill/>
          <a:ln w="9525" algn="ctr">
            <a:noFill/>
            <a:miter lim="800000"/>
            <a:headEnd/>
            <a:tailEnd/>
          </a:ln>
        </p:spPr>
        <p:txBody>
          <a:bodyPr lIns="82124" tIns="41061" rIns="82124" bIns="41061"/>
          <a:lstStyle/>
          <a:p>
            <a:pPr>
              <a:lnSpc>
                <a:spcPct val="80000"/>
              </a:lnSpc>
              <a:spcBef>
                <a:spcPts val="500"/>
              </a:spcBef>
              <a:spcAft>
                <a:spcPts val="500"/>
              </a:spcAft>
              <a:buClr>
                <a:schemeClr val="accent5"/>
              </a:buClr>
              <a:defRPr/>
            </a:pPr>
            <a:r>
              <a:rPr lang="en-GB" sz="2700" dirty="0">
                <a:solidFill>
                  <a:srgbClr val="004EEA"/>
                </a:solidFill>
              </a:rPr>
              <a:t>The Problem may be simpler than the customer thinks.</a:t>
            </a:r>
          </a:p>
          <a:p>
            <a:pPr>
              <a:lnSpc>
                <a:spcPct val="80000"/>
              </a:lnSpc>
              <a:spcBef>
                <a:spcPts val="500"/>
              </a:spcBef>
              <a:spcAft>
                <a:spcPts val="500"/>
              </a:spcAft>
              <a:buClr>
                <a:schemeClr val="accent5"/>
              </a:buClr>
              <a:defRPr/>
            </a:pPr>
            <a:r>
              <a:rPr lang="en-US" sz="2700" dirty="0" smtClean="0">
                <a:solidFill>
                  <a:srgbClr val="004EEA"/>
                </a:solidFill>
              </a:rPr>
              <a:t>Create </a:t>
            </a:r>
            <a:r>
              <a:rPr lang="en-US" sz="2700" dirty="0">
                <a:solidFill>
                  <a:srgbClr val="004EEA"/>
                </a:solidFill>
              </a:rPr>
              <a:t>a list of the most common reasons why the error would occur. </a:t>
            </a:r>
          </a:p>
          <a:p>
            <a:pPr marL="342900" lvl="1" indent="-342900">
              <a:lnSpc>
                <a:spcPct val="90000"/>
              </a:lnSpc>
              <a:spcBef>
                <a:spcPts val="500"/>
              </a:spcBef>
              <a:spcAft>
                <a:spcPts val="500"/>
              </a:spcAft>
              <a:buClr>
                <a:schemeClr val="accent5"/>
              </a:buClr>
              <a:buFont typeface="Arial" pitchFamily="34" charset="0"/>
              <a:buChar char="•"/>
              <a:defRPr/>
            </a:pPr>
            <a:r>
              <a:rPr lang="en-US" sz="2800" dirty="0" smtClean="0"/>
              <a:t>Corrupted </a:t>
            </a:r>
            <a:r>
              <a:rPr lang="en-US" sz="2800" dirty="0"/>
              <a:t>or missing system files</a:t>
            </a:r>
          </a:p>
          <a:p>
            <a:pPr marL="342900" lvl="1" indent="-342900">
              <a:lnSpc>
                <a:spcPct val="90000"/>
              </a:lnSpc>
              <a:spcBef>
                <a:spcPts val="500"/>
              </a:spcBef>
              <a:spcAft>
                <a:spcPts val="500"/>
              </a:spcAft>
              <a:buClr>
                <a:schemeClr val="accent5"/>
              </a:buClr>
              <a:buFont typeface="Arial" pitchFamily="34" charset="0"/>
              <a:buChar char="•"/>
              <a:defRPr/>
            </a:pPr>
            <a:r>
              <a:rPr lang="en-US" sz="2800" dirty="0"/>
              <a:t>Incorrect device driver</a:t>
            </a:r>
          </a:p>
          <a:p>
            <a:pPr marL="342900" lvl="1" indent="-342900">
              <a:lnSpc>
                <a:spcPct val="90000"/>
              </a:lnSpc>
              <a:spcBef>
                <a:spcPts val="500"/>
              </a:spcBef>
              <a:spcAft>
                <a:spcPts val="500"/>
              </a:spcAft>
              <a:buClr>
                <a:schemeClr val="accent5"/>
              </a:buClr>
              <a:buFont typeface="Arial" pitchFamily="34" charset="0"/>
              <a:buChar char="•"/>
              <a:defRPr/>
            </a:pPr>
            <a:r>
              <a:rPr lang="en-US" sz="2800" dirty="0"/>
              <a:t>Failed update or service pack installation</a:t>
            </a:r>
          </a:p>
          <a:p>
            <a:pPr marL="342900" lvl="1" indent="-342900">
              <a:lnSpc>
                <a:spcPct val="90000"/>
              </a:lnSpc>
              <a:spcBef>
                <a:spcPts val="500"/>
              </a:spcBef>
              <a:spcAft>
                <a:spcPts val="500"/>
              </a:spcAft>
              <a:buClr>
                <a:schemeClr val="accent5"/>
              </a:buClr>
              <a:buFont typeface="Arial" pitchFamily="34" charset="0"/>
              <a:buChar char="•"/>
              <a:defRPr/>
            </a:pPr>
            <a:r>
              <a:rPr lang="en-US" sz="2800" dirty="0"/>
              <a:t>Corrupted registry</a:t>
            </a:r>
          </a:p>
          <a:p>
            <a:pPr marL="342900" lvl="1" indent="-342900">
              <a:lnSpc>
                <a:spcPct val="90000"/>
              </a:lnSpc>
              <a:spcBef>
                <a:spcPts val="500"/>
              </a:spcBef>
              <a:spcAft>
                <a:spcPts val="500"/>
              </a:spcAft>
              <a:buClr>
                <a:schemeClr val="accent5"/>
              </a:buClr>
              <a:buFont typeface="Arial" pitchFamily="34" charset="0"/>
              <a:buChar char="•"/>
              <a:defRPr/>
            </a:pPr>
            <a:r>
              <a:rPr lang="en-US" sz="2800" dirty="0"/>
              <a:t>Failing of faulty hard drive</a:t>
            </a:r>
          </a:p>
          <a:p>
            <a:pPr marL="342900" lvl="1" indent="-342900">
              <a:lnSpc>
                <a:spcPct val="90000"/>
              </a:lnSpc>
              <a:spcBef>
                <a:spcPts val="500"/>
              </a:spcBef>
              <a:spcAft>
                <a:spcPts val="500"/>
              </a:spcAft>
              <a:buClr>
                <a:schemeClr val="accent5"/>
              </a:buClr>
              <a:buFont typeface="Arial" pitchFamily="34" charset="0"/>
              <a:buChar char="•"/>
              <a:defRPr/>
            </a:pPr>
            <a:r>
              <a:rPr lang="en-US" sz="2800" dirty="0"/>
              <a:t>Incorrect password</a:t>
            </a:r>
          </a:p>
          <a:p>
            <a:pPr marL="342900" lvl="1" indent="-342900">
              <a:lnSpc>
                <a:spcPct val="90000"/>
              </a:lnSpc>
              <a:spcBef>
                <a:spcPts val="500"/>
              </a:spcBef>
              <a:spcAft>
                <a:spcPts val="500"/>
              </a:spcAft>
              <a:buClr>
                <a:schemeClr val="accent5"/>
              </a:buClr>
              <a:buFont typeface="Arial" pitchFamily="34" charset="0"/>
              <a:buChar char="•"/>
              <a:defRPr/>
            </a:pPr>
            <a:r>
              <a:rPr lang="en-US" sz="2800" dirty="0"/>
              <a:t>Virus infection</a:t>
            </a:r>
          </a:p>
          <a:p>
            <a:pPr marL="342900" lvl="1" indent="-342900">
              <a:lnSpc>
                <a:spcPct val="90000"/>
              </a:lnSpc>
              <a:spcBef>
                <a:spcPts val="500"/>
              </a:spcBef>
              <a:spcAft>
                <a:spcPts val="500"/>
              </a:spcAft>
              <a:buClr>
                <a:schemeClr val="accent5"/>
              </a:buClr>
              <a:buFont typeface="Arial" pitchFamily="34" charset="0"/>
              <a:buChar char="•"/>
              <a:defRPr/>
            </a:pPr>
            <a:r>
              <a:rPr lang="en-US" sz="2800" dirty="0"/>
              <a:t>Spyware</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34</a:t>
            </a:fld>
            <a:endParaRPr lang="en-US"/>
          </a:p>
        </p:txBody>
      </p:sp>
    </p:spTree>
    <p:extLst>
      <p:ext uri="{BB962C8B-B14F-4D97-AF65-F5344CB8AC3E}">
        <p14:creationId xmlns:p14="http://schemas.microsoft.com/office/powerpoint/2010/main" xmlns="" val="37754268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8229600" cy="563562"/>
          </a:xfrm>
        </p:spPr>
        <p:txBody>
          <a:bodyPr>
            <a:normAutofit fontScale="90000"/>
          </a:bodyPr>
          <a:lstStyle/>
          <a:p>
            <a:pPr algn="l" eaLnBrk="1" hangingPunct="1"/>
            <a:r>
              <a:rPr lang="en-US" sz="3200" dirty="0" smtClean="0">
                <a:solidFill>
                  <a:srgbClr val="7030A0"/>
                </a:solidFill>
              </a:rPr>
              <a:t>Step 3 - Determine the Exact Cause</a:t>
            </a:r>
          </a:p>
        </p:txBody>
      </p:sp>
      <p:sp>
        <p:nvSpPr>
          <p:cNvPr id="10" name="Rectangle 3"/>
          <p:cNvSpPr txBox="1">
            <a:spLocks noChangeArrowheads="1"/>
          </p:cNvSpPr>
          <p:nvPr/>
        </p:nvSpPr>
        <p:spPr bwMode="auto">
          <a:xfrm>
            <a:off x="381000" y="838200"/>
            <a:ext cx="7854950" cy="5410200"/>
          </a:xfrm>
          <a:prstGeom prst="rect">
            <a:avLst/>
          </a:prstGeom>
          <a:noFill/>
          <a:ln w="9525" algn="ctr">
            <a:noFill/>
            <a:miter lim="800000"/>
            <a:headEnd/>
            <a:tailEnd/>
          </a:ln>
          <a:effectLst/>
        </p:spPr>
        <p:txBody>
          <a:bodyPr lIns="82124" tIns="41061" rIns="82124" bIns="41061"/>
          <a:lstStyle/>
          <a:p>
            <a:pPr algn="l" defTabSz="814388">
              <a:lnSpc>
                <a:spcPct val="95000"/>
              </a:lnSpc>
              <a:buClr>
                <a:srgbClr val="708CA1"/>
              </a:buClr>
              <a:defRPr/>
            </a:pPr>
            <a:r>
              <a:rPr lang="en-US" sz="2800" kern="0" dirty="0">
                <a:solidFill>
                  <a:srgbClr val="004EEA"/>
                </a:solidFill>
                <a:latin typeface="+mn-lt"/>
              </a:rPr>
              <a:t>Testing your theories of probable causes one at a time, starting with the quickest and easiest. </a:t>
            </a:r>
          </a:p>
          <a:p>
            <a:pPr marL="800100" lvl="2" indent="-342900">
              <a:lnSpc>
                <a:spcPct val="90000"/>
              </a:lnSpc>
              <a:spcAft>
                <a:spcPts val="500"/>
              </a:spcAft>
              <a:buFont typeface="Arial" pitchFamily="34" charset="0"/>
              <a:buChar char="•"/>
              <a:defRPr/>
            </a:pPr>
            <a:r>
              <a:rPr lang="en-US" sz="2800" dirty="0"/>
              <a:t>Reboot the computer.</a:t>
            </a:r>
          </a:p>
          <a:p>
            <a:pPr marL="800100" lvl="2" indent="-342900">
              <a:lnSpc>
                <a:spcPct val="90000"/>
              </a:lnSpc>
              <a:spcAft>
                <a:spcPts val="500"/>
              </a:spcAft>
              <a:buFont typeface="Arial" pitchFamily="34" charset="0"/>
              <a:buChar char="•"/>
              <a:defRPr/>
            </a:pPr>
            <a:r>
              <a:rPr lang="en-US" sz="2800" dirty="0"/>
              <a:t>Run </a:t>
            </a:r>
            <a:r>
              <a:rPr lang="en-US" sz="2800" dirty="0" err="1"/>
              <a:t>sfc</a:t>
            </a:r>
            <a:r>
              <a:rPr lang="en-US" sz="2800" dirty="0"/>
              <a:t>/</a:t>
            </a:r>
            <a:r>
              <a:rPr lang="en-US" sz="2800" dirty="0" err="1"/>
              <a:t>scannow</a:t>
            </a:r>
            <a:r>
              <a:rPr lang="en-US" sz="2800" dirty="0"/>
              <a:t>.</a:t>
            </a:r>
          </a:p>
          <a:p>
            <a:pPr marL="800100" lvl="2" indent="-342900">
              <a:lnSpc>
                <a:spcPct val="90000"/>
              </a:lnSpc>
              <a:spcAft>
                <a:spcPts val="500"/>
              </a:spcAft>
              <a:buFont typeface="Arial" pitchFamily="34" charset="0"/>
              <a:buChar char="•"/>
              <a:defRPr/>
            </a:pPr>
            <a:r>
              <a:rPr lang="en-US" sz="2800" dirty="0"/>
              <a:t>Roll back or reinstall the device driver.</a:t>
            </a:r>
          </a:p>
          <a:p>
            <a:pPr marL="800100" lvl="2" indent="-342900">
              <a:lnSpc>
                <a:spcPct val="90000"/>
              </a:lnSpc>
              <a:spcAft>
                <a:spcPts val="500"/>
              </a:spcAft>
              <a:buFont typeface="Arial" pitchFamily="34" charset="0"/>
              <a:buChar char="•"/>
              <a:defRPr/>
            </a:pPr>
            <a:r>
              <a:rPr lang="en-US" sz="2800" dirty="0"/>
              <a:t>Uninstall recent updates or service packs.</a:t>
            </a:r>
          </a:p>
          <a:p>
            <a:pPr marL="800100" lvl="2" indent="-342900">
              <a:lnSpc>
                <a:spcPct val="90000"/>
              </a:lnSpc>
              <a:spcAft>
                <a:spcPts val="500"/>
              </a:spcAft>
              <a:buFont typeface="Arial" pitchFamily="34" charset="0"/>
              <a:buChar char="•"/>
              <a:defRPr/>
            </a:pPr>
            <a:r>
              <a:rPr lang="en-US" sz="2800" dirty="0"/>
              <a:t>Run system restore.</a:t>
            </a:r>
          </a:p>
          <a:p>
            <a:pPr marL="800100" lvl="2" indent="-342900">
              <a:lnSpc>
                <a:spcPct val="90000"/>
              </a:lnSpc>
              <a:spcAft>
                <a:spcPts val="500"/>
              </a:spcAft>
              <a:buFont typeface="Arial" pitchFamily="34" charset="0"/>
              <a:buChar char="•"/>
              <a:defRPr/>
            </a:pPr>
            <a:r>
              <a:rPr lang="en-US" sz="2800" dirty="0"/>
              <a:t>Run CHKDSK</a:t>
            </a:r>
          </a:p>
          <a:p>
            <a:pPr marL="800100" lvl="2" indent="-342900">
              <a:lnSpc>
                <a:spcPct val="90000"/>
              </a:lnSpc>
              <a:spcAft>
                <a:spcPts val="500"/>
              </a:spcAft>
              <a:buFont typeface="Arial" pitchFamily="34" charset="0"/>
              <a:buChar char="•"/>
              <a:defRPr/>
            </a:pPr>
            <a:r>
              <a:rPr lang="en-US" sz="2800" dirty="0"/>
              <a:t>Log in as a different user.</a:t>
            </a:r>
          </a:p>
          <a:p>
            <a:pPr marL="800100" lvl="2" indent="-342900">
              <a:lnSpc>
                <a:spcPct val="90000"/>
              </a:lnSpc>
              <a:spcAft>
                <a:spcPts val="500"/>
              </a:spcAft>
              <a:buFont typeface="Arial" pitchFamily="34" charset="0"/>
              <a:buChar char="•"/>
              <a:defRPr/>
            </a:pPr>
            <a:r>
              <a:rPr lang="en-US" sz="2800" dirty="0"/>
              <a:t>Boot to the last known good configuration.</a:t>
            </a:r>
          </a:p>
          <a:p>
            <a:pPr marL="800100" lvl="2" indent="-342900">
              <a:lnSpc>
                <a:spcPct val="90000"/>
              </a:lnSpc>
              <a:spcAft>
                <a:spcPts val="500"/>
              </a:spcAft>
              <a:buFont typeface="Arial" pitchFamily="34" charset="0"/>
              <a:buChar char="•"/>
              <a:defRPr/>
            </a:pPr>
            <a:r>
              <a:rPr lang="en-US" sz="2800" dirty="0"/>
              <a:t>Run a virus scan.</a:t>
            </a:r>
          </a:p>
          <a:p>
            <a:pPr marL="800100" lvl="2" indent="-342900">
              <a:lnSpc>
                <a:spcPct val="90000"/>
              </a:lnSpc>
              <a:spcAft>
                <a:spcPts val="500"/>
              </a:spcAft>
              <a:buFont typeface="Arial" pitchFamily="34" charset="0"/>
              <a:buChar char="•"/>
              <a:defRPr/>
            </a:pPr>
            <a:r>
              <a:rPr lang="en-US" sz="2800" dirty="0"/>
              <a:t>Run a spyware scan.</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35</a:t>
            </a:fld>
            <a:endParaRPr lang="en-US"/>
          </a:p>
        </p:txBody>
      </p:sp>
    </p:spTree>
    <p:extLst>
      <p:ext uri="{BB962C8B-B14F-4D97-AF65-F5344CB8AC3E}">
        <p14:creationId xmlns:p14="http://schemas.microsoft.com/office/powerpoint/2010/main" xmlns="" val="4337718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8229600" cy="563562"/>
          </a:xfrm>
        </p:spPr>
        <p:txBody>
          <a:bodyPr>
            <a:normAutofit fontScale="90000"/>
          </a:bodyPr>
          <a:lstStyle/>
          <a:p>
            <a:pPr algn="l" eaLnBrk="1" hangingPunct="1"/>
            <a:r>
              <a:rPr lang="en-US" sz="3200" dirty="0" smtClean="0">
                <a:solidFill>
                  <a:srgbClr val="7030A0"/>
                </a:solidFill>
              </a:rPr>
              <a:t>Step 3 - Determine the Exact Cause</a:t>
            </a:r>
          </a:p>
        </p:txBody>
      </p:sp>
      <p:sp>
        <p:nvSpPr>
          <p:cNvPr id="11" name="Rectangle 3"/>
          <p:cNvSpPr txBox="1">
            <a:spLocks noChangeArrowheads="1"/>
          </p:cNvSpPr>
          <p:nvPr/>
        </p:nvSpPr>
        <p:spPr bwMode="auto">
          <a:xfrm>
            <a:off x="381000" y="990600"/>
            <a:ext cx="8201025" cy="1752600"/>
          </a:xfrm>
          <a:prstGeom prst="rect">
            <a:avLst/>
          </a:prstGeom>
          <a:noFill/>
          <a:ln w="9525" algn="ctr">
            <a:noFill/>
            <a:miter lim="800000"/>
            <a:headEnd/>
            <a:tailEnd/>
          </a:ln>
          <a:effectLst/>
        </p:spPr>
        <p:txBody>
          <a:bodyPr lIns="82124" tIns="41061" rIns="82124" bIns="41061"/>
          <a:lstStyle/>
          <a:p>
            <a:pPr marL="800100" lvl="2" indent="-342900">
              <a:lnSpc>
                <a:spcPct val="90000"/>
              </a:lnSpc>
              <a:spcBef>
                <a:spcPct val="50000"/>
              </a:spcBef>
              <a:spcAft>
                <a:spcPts val="500"/>
              </a:spcAft>
              <a:buFont typeface="Arial" pitchFamily="34" charset="0"/>
              <a:buChar char="•"/>
              <a:defRPr/>
            </a:pPr>
            <a:r>
              <a:rPr lang="en-US" sz="2800" dirty="0"/>
              <a:t>If the exact cause of the problem has not been determined after you have tested all your theories, establish a new theory of probable causes and test it. </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36</a:t>
            </a:fld>
            <a:endParaRPr lang="en-US"/>
          </a:p>
        </p:txBody>
      </p:sp>
    </p:spTree>
    <p:extLst>
      <p:ext uri="{BB962C8B-B14F-4D97-AF65-F5344CB8AC3E}">
        <p14:creationId xmlns:p14="http://schemas.microsoft.com/office/powerpoint/2010/main" xmlns="" val="25500303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715962"/>
          </a:xfrm>
        </p:spPr>
        <p:txBody>
          <a:bodyPr>
            <a:normAutofit/>
          </a:bodyPr>
          <a:lstStyle/>
          <a:p>
            <a:pPr algn="l" eaLnBrk="1" hangingPunct="1"/>
            <a:r>
              <a:rPr lang="en-US" sz="3200" dirty="0" smtClean="0">
                <a:solidFill>
                  <a:srgbClr val="7030A0"/>
                </a:solidFill>
              </a:rPr>
              <a:t>Step 4 - Implement a Solution</a:t>
            </a:r>
          </a:p>
        </p:txBody>
      </p:sp>
      <p:sp>
        <p:nvSpPr>
          <p:cNvPr id="33795" name="Rectangle 5"/>
          <p:cNvSpPr>
            <a:spLocks noChangeArrowheads="1"/>
          </p:cNvSpPr>
          <p:nvPr/>
        </p:nvSpPr>
        <p:spPr bwMode="auto">
          <a:xfrm>
            <a:off x="706438" y="1747838"/>
            <a:ext cx="8161337" cy="4706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124" tIns="41061" rIns="82124" bIns="41061"/>
          <a:lstStyle/>
          <a:p>
            <a:pPr marL="236538" indent="-236538" algn="l" defTabSz="814388">
              <a:lnSpc>
                <a:spcPct val="95000"/>
              </a:lnSpc>
              <a:spcBef>
                <a:spcPts val="500"/>
              </a:spcBef>
              <a:spcAft>
                <a:spcPts val="500"/>
              </a:spcAft>
              <a:buClr>
                <a:srgbClr val="708CA1"/>
              </a:buClr>
              <a:buFont typeface="Wingdings" pitchFamily="2" charset="2"/>
              <a:buChar char="§"/>
            </a:pPr>
            <a:endParaRPr lang="en-US"/>
          </a:p>
        </p:txBody>
      </p:sp>
      <p:sp>
        <p:nvSpPr>
          <p:cNvPr id="5" name="Rectangle 3"/>
          <p:cNvSpPr txBox="1">
            <a:spLocks noChangeArrowheads="1"/>
          </p:cNvSpPr>
          <p:nvPr/>
        </p:nvSpPr>
        <p:spPr bwMode="auto">
          <a:xfrm>
            <a:off x="522236" y="1143000"/>
            <a:ext cx="8174038" cy="3962400"/>
          </a:xfrm>
          <a:prstGeom prst="rect">
            <a:avLst/>
          </a:prstGeom>
          <a:noFill/>
          <a:ln w="9525" algn="ctr">
            <a:noFill/>
            <a:miter lim="800000"/>
            <a:headEnd/>
            <a:tailEnd/>
          </a:ln>
        </p:spPr>
        <p:txBody>
          <a:bodyPr lIns="82124" tIns="41061" rIns="82124" bIns="41061"/>
          <a:lstStyle/>
          <a:p>
            <a:pPr marL="342900" indent="-342900">
              <a:lnSpc>
                <a:spcPct val="90000"/>
              </a:lnSpc>
              <a:spcBef>
                <a:spcPts val="500"/>
              </a:spcBef>
              <a:spcAft>
                <a:spcPts val="500"/>
              </a:spcAft>
              <a:buClr>
                <a:srgbClr val="708CA1"/>
              </a:buClr>
              <a:buFont typeface="Arial" pitchFamily="34" charset="0"/>
              <a:buChar char="•"/>
              <a:defRPr/>
            </a:pPr>
            <a:r>
              <a:rPr lang="en-US" sz="2800" dirty="0"/>
              <a:t>Sometimes quick procedures can determine the exact cause of the problem or even correct the problem. </a:t>
            </a:r>
          </a:p>
          <a:p>
            <a:pPr marL="342900" indent="-342900">
              <a:lnSpc>
                <a:spcPct val="90000"/>
              </a:lnSpc>
              <a:spcBef>
                <a:spcPts val="500"/>
              </a:spcBef>
              <a:spcAft>
                <a:spcPts val="500"/>
              </a:spcAft>
              <a:buClr>
                <a:srgbClr val="708CA1"/>
              </a:buClr>
              <a:buFont typeface="Arial" pitchFamily="34" charset="0"/>
              <a:buChar char="•"/>
              <a:defRPr/>
            </a:pPr>
            <a:r>
              <a:rPr lang="en-US" sz="2800" dirty="0"/>
              <a:t>If a quick procedure does not correct the problem, you might need to research the problem further to establish the exact cause.</a:t>
            </a:r>
          </a:p>
          <a:p>
            <a:pPr marL="342900" indent="-342900">
              <a:lnSpc>
                <a:spcPct val="90000"/>
              </a:lnSpc>
              <a:spcBef>
                <a:spcPts val="500"/>
              </a:spcBef>
              <a:spcAft>
                <a:spcPts val="500"/>
              </a:spcAft>
              <a:buClr>
                <a:srgbClr val="708CA1"/>
              </a:buClr>
              <a:buFont typeface="Arial" pitchFamily="34" charset="0"/>
              <a:buChar char="•"/>
              <a:defRPr/>
            </a:pPr>
            <a:r>
              <a:rPr lang="en-US" sz="2800" dirty="0"/>
              <a:t>Divide larger problems into smaller problems that can be analyzed and solved individually.</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37</a:t>
            </a:fld>
            <a:endParaRPr lang="en-US"/>
          </a:p>
        </p:txBody>
      </p:sp>
    </p:spTree>
    <p:extLst>
      <p:ext uri="{BB962C8B-B14F-4D97-AF65-F5344CB8AC3E}">
        <p14:creationId xmlns:p14="http://schemas.microsoft.com/office/powerpoint/2010/main" xmlns="" val="8393737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37510" y="304800"/>
            <a:ext cx="8543925" cy="838200"/>
          </a:xfrm>
        </p:spPr>
        <p:txBody>
          <a:bodyPr>
            <a:normAutofit/>
          </a:bodyPr>
          <a:lstStyle/>
          <a:p>
            <a:pPr algn="l">
              <a:defRPr/>
            </a:pPr>
            <a:r>
              <a:rPr lang="en-US" sz="3200" dirty="0">
                <a:solidFill>
                  <a:srgbClr val="7030A0"/>
                </a:solidFill>
              </a:rPr>
              <a:t>Step 5 - Verify Solution and System Functionality</a:t>
            </a:r>
          </a:p>
        </p:txBody>
      </p:sp>
      <p:sp>
        <p:nvSpPr>
          <p:cNvPr id="34819" name="Rectangle 5"/>
          <p:cNvSpPr>
            <a:spLocks noChangeArrowheads="1"/>
          </p:cNvSpPr>
          <p:nvPr/>
        </p:nvSpPr>
        <p:spPr bwMode="auto">
          <a:xfrm>
            <a:off x="706438" y="1747838"/>
            <a:ext cx="8161337" cy="4706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124" tIns="41061" rIns="82124" bIns="41061"/>
          <a:lstStyle/>
          <a:p>
            <a:pPr marL="236538" indent="-236538" algn="l" defTabSz="814388">
              <a:lnSpc>
                <a:spcPct val="95000"/>
              </a:lnSpc>
              <a:spcBef>
                <a:spcPts val="500"/>
              </a:spcBef>
              <a:spcAft>
                <a:spcPts val="500"/>
              </a:spcAft>
              <a:buClr>
                <a:srgbClr val="708CA1"/>
              </a:buClr>
              <a:buFont typeface="Wingdings" pitchFamily="2" charset="2"/>
              <a:buChar char="§"/>
            </a:pPr>
            <a:endParaRPr lang="en-US"/>
          </a:p>
        </p:txBody>
      </p:sp>
      <p:sp>
        <p:nvSpPr>
          <p:cNvPr id="8" name="Rectangle 12"/>
          <p:cNvSpPr txBox="1">
            <a:spLocks noChangeArrowheads="1"/>
          </p:cNvSpPr>
          <p:nvPr/>
        </p:nvSpPr>
        <p:spPr bwMode="auto">
          <a:xfrm>
            <a:off x="406400" y="1066800"/>
            <a:ext cx="8394700" cy="4767263"/>
          </a:xfrm>
          <a:prstGeom prst="rect">
            <a:avLst/>
          </a:prstGeom>
          <a:noFill/>
          <a:ln w="9525" algn="ctr">
            <a:noFill/>
            <a:miter lim="800000"/>
            <a:headEnd/>
            <a:tailEnd/>
          </a:ln>
        </p:spPr>
        <p:txBody>
          <a:bodyPr lIns="82124" tIns="41061" rIns="82124" bIns="41061"/>
          <a:lstStyle/>
          <a:p>
            <a:pPr marL="342900" indent="-342900">
              <a:lnSpc>
                <a:spcPct val="90000"/>
              </a:lnSpc>
              <a:spcBef>
                <a:spcPts val="500"/>
              </a:spcBef>
              <a:spcAft>
                <a:spcPts val="500"/>
              </a:spcAft>
              <a:buFont typeface="Arial" pitchFamily="34" charset="0"/>
              <a:buChar char="•"/>
              <a:defRPr/>
            </a:pPr>
            <a:r>
              <a:rPr lang="en-US" sz="2800" dirty="0"/>
              <a:t>Verifying full system functionality and implementing any preventive </a:t>
            </a:r>
            <a:r>
              <a:rPr lang="en-US" sz="3200" dirty="0">
                <a:solidFill>
                  <a:srgbClr val="7030A0"/>
                </a:solidFill>
                <a:latin typeface="+mj-lt"/>
                <a:ea typeface="+mj-ea"/>
                <a:cs typeface="+mj-cs"/>
              </a:rPr>
              <a:t>measures</a:t>
            </a:r>
            <a:r>
              <a:rPr lang="en-US" sz="2800" dirty="0"/>
              <a:t> if needed. This ensures that you have not created another problem while repairing the computer. </a:t>
            </a:r>
          </a:p>
          <a:p>
            <a:pPr marL="800100" lvl="2" indent="-342900">
              <a:lnSpc>
                <a:spcPct val="90000"/>
              </a:lnSpc>
              <a:spcBef>
                <a:spcPts val="500"/>
              </a:spcBef>
              <a:spcAft>
                <a:spcPts val="500"/>
              </a:spcAft>
              <a:buFont typeface="Arial" pitchFamily="34" charset="0"/>
              <a:buChar char="•"/>
              <a:defRPr/>
            </a:pPr>
            <a:r>
              <a:rPr lang="en-US" sz="2800" dirty="0"/>
              <a:t>Reboot the computer.</a:t>
            </a:r>
          </a:p>
          <a:p>
            <a:pPr marL="800100" lvl="2" indent="-342900">
              <a:lnSpc>
                <a:spcPct val="90000"/>
              </a:lnSpc>
              <a:spcBef>
                <a:spcPts val="500"/>
              </a:spcBef>
              <a:spcAft>
                <a:spcPts val="500"/>
              </a:spcAft>
              <a:buFont typeface="Arial" pitchFamily="34" charset="0"/>
              <a:buChar char="•"/>
              <a:defRPr/>
            </a:pPr>
            <a:r>
              <a:rPr lang="en-US" sz="2800" dirty="0"/>
              <a:t>Access all drives and shared resources.</a:t>
            </a:r>
          </a:p>
          <a:p>
            <a:pPr marL="800100" lvl="2" indent="-342900">
              <a:lnSpc>
                <a:spcPct val="90000"/>
              </a:lnSpc>
              <a:spcBef>
                <a:spcPts val="500"/>
              </a:spcBef>
              <a:spcAft>
                <a:spcPts val="500"/>
              </a:spcAft>
              <a:buFont typeface="Arial" pitchFamily="34" charset="0"/>
              <a:buChar char="•"/>
              <a:defRPr/>
            </a:pPr>
            <a:r>
              <a:rPr lang="en-US" sz="2800" dirty="0"/>
              <a:t>Check event logs to ensure there are no new warnings or errors.</a:t>
            </a:r>
          </a:p>
          <a:p>
            <a:pPr marL="800100" lvl="2" indent="-342900">
              <a:lnSpc>
                <a:spcPct val="90000"/>
              </a:lnSpc>
              <a:spcBef>
                <a:spcPts val="500"/>
              </a:spcBef>
              <a:spcAft>
                <a:spcPts val="500"/>
              </a:spcAft>
              <a:buFont typeface="Arial" pitchFamily="34" charset="0"/>
              <a:buChar char="•"/>
              <a:defRPr/>
            </a:pPr>
            <a:r>
              <a:rPr lang="en-US" sz="2800" dirty="0"/>
              <a:t>Check Device Manager to ensure there are no warnings or errors</a:t>
            </a:r>
            <a:r>
              <a:rPr lang="en-US" sz="2800" dirty="0" smtClean="0"/>
              <a:t>.</a:t>
            </a:r>
            <a:endParaRPr lang="en-US" sz="2800" dirty="0"/>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38</a:t>
            </a:fld>
            <a:endParaRPr lang="en-US"/>
          </a:p>
        </p:txBody>
      </p:sp>
    </p:spTree>
    <p:extLst>
      <p:ext uri="{BB962C8B-B14F-4D97-AF65-F5344CB8AC3E}">
        <p14:creationId xmlns:p14="http://schemas.microsoft.com/office/powerpoint/2010/main" xmlns="" val="15045515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237510" y="76200"/>
            <a:ext cx="8543925" cy="762000"/>
          </a:xfrm>
        </p:spPr>
        <p:txBody>
          <a:bodyPr>
            <a:normAutofit/>
          </a:bodyPr>
          <a:lstStyle/>
          <a:p>
            <a:pPr algn="l">
              <a:defRPr/>
            </a:pPr>
            <a:r>
              <a:rPr lang="en-US" sz="3200" dirty="0">
                <a:solidFill>
                  <a:srgbClr val="7030A0"/>
                </a:solidFill>
              </a:rPr>
              <a:t>Step 5 - Verify Solution and System Functionality</a:t>
            </a:r>
          </a:p>
        </p:txBody>
      </p:sp>
      <p:sp>
        <p:nvSpPr>
          <p:cNvPr id="34819" name="Rectangle 5"/>
          <p:cNvSpPr>
            <a:spLocks noChangeArrowheads="1"/>
          </p:cNvSpPr>
          <p:nvPr/>
        </p:nvSpPr>
        <p:spPr bwMode="auto">
          <a:xfrm>
            <a:off x="706438" y="1747838"/>
            <a:ext cx="8161337" cy="4706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124" tIns="41061" rIns="82124" bIns="41061"/>
          <a:lstStyle/>
          <a:p>
            <a:pPr marL="236538" indent="-236538" algn="l" defTabSz="814388">
              <a:lnSpc>
                <a:spcPct val="95000"/>
              </a:lnSpc>
              <a:spcBef>
                <a:spcPts val="500"/>
              </a:spcBef>
              <a:spcAft>
                <a:spcPts val="500"/>
              </a:spcAft>
              <a:buClr>
                <a:srgbClr val="708CA1"/>
              </a:buClr>
              <a:buFont typeface="Wingdings" pitchFamily="2" charset="2"/>
              <a:buChar char="§"/>
            </a:pPr>
            <a:endParaRPr lang="en-US"/>
          </a:p>
        </p:txBody>
      </p:sp>
      <p:sp>
        <p:nvSpPr>
          <p:cNvPr id="8" name="Rectangle 12"/>
          <p:cNvSpPr txBox="1">
            <a:spLocks noChangeArrowheads="1"/>
          </p:cNvSpPr>
          <p:nvPr/>
        </p:nvSpPr>
        <p:spPr bwMode="auto">
          <a:xfrm>
            <a:off x="406400" y="1066800"/>
            <a:ext cx="8394700" cy="4767263"/>
          </a:xfrm>
          <a:prstGeom prst="rect">
            <a:avLst/>
          </a:prstGeom>
          <a:noFill/>
          <a:ln w="9525" algn="ctr">
            <a:noFill/>
            <a:miter lim="800000"/>
            <a:headEnd/>
            <a:tailEnd/>
          </a:ln>
        </p:spPr>
        <p:txBody>
          <a:bodyPr lIns="82124" tIns="41061" rIns="82124" bIns="41061"/>
          <a:lstStyle/>
          <a:p>
            <a:pPr marL="800100" lvl="2" indent="-342900">
              <a:lnSpc>
                <a:spcPct val="90000"/>
              </a:lnSpc>
              <a:spcBef>
                <a:spcPts val="500"/>
              </a:spcBef>
              <a:spcAft>
                <a:spcPts val="500"/>
              </a:spcAft>
              <a:buFont typeface="Arial" pitchFamily="34" charset="0"/>
              <a:buChar char="•"/>
              <a:defRPr/>
            </a:pPr>
            <a:r>
              <a:rPr lang="en-US" sz="2800" dirty="0" smtClean="0"/>
              <a:t>Make </a:t>
            </a:r>
            <a:r>
              <a:rPr lang="en-US" sz="2800" dirty="0"/>
              <a:t>sure applications run properly.</a:t>
            </a:r>
          </a:p>
          <a:p>
            <a:pPr marL="800100" lvl="2" indent="-342900">
              <a:lnSpc>
                <a:spcPct val="90000"/>
              </a:lnSpc>
              <a:spcBef>
                <a:spcPts val="500"/>
              </a:spcBef>
              <a:spcAft>
                <a:spcPts val="500"/>
              </a:spcAft>
              <a:buFont typeface="Arial" pitchFamily="34" charset="0"/>
              <a:buChar char="•"/>
              <a:defRPr/>
            </a:pPr>
            <a:r>
              <a:rPr lang="en-US" sz="2800" dirty="0"/>
              <a:t>Make sure the Internet can be accessed.</a:t>
            </a:r>
          </a:p>
          <a:p>
            <a:pPr marL="800100" lvl="2" indent="-342900">
              <a:lnSpc>
                <a:spcPct val="90000"/>
              </a:lnSpc>
              <a:spcBef>
                <a:spcPts val="500"/>
              </a:spcBef>
              <a:spcAft>
                <a:spcPts val="500"/>
              </a:spcAft>
              <a:buFont typeface="Arial" pitchFamily="34" charset="0"/>
              <a:buChar char="•"/>
              <a:defRPr/>
            </a:pPr>
            <a:r>
              <a:rPr lang="en-US" sz="2800" dirty="0"/>
              <a:t>Check Task Manager to ensure that there are no unidentified programs running.</a:t>
            </a:r>
          </a:p>
          <a:p>
            <a:pPr marL="342900" indent="-342900">
              <a:lnSpc>
                <a:spcPct val="90000"/>
              </a:lnSpc>
              <a:spcBef>
                <a:spcPts val="500"/>
              </a:spcBef>
              <a:spcAft>
                <a:spcPts val="500"/>
              </a:spcAft>
              <a:buFont typeface="Arial" pitchFamily="34" charset="0"/>
              <a:buChar char="•"/>
              <a:defRPr/>
            </a:pPr>
            <a:r>
              <a:rPr lang="en-US" sz="2800" dirty="0" smtClean="0"/>
              <a:t>Verify </a:t>
            </a:r>
            <a:r>
              <a:rPr lang="en-US" sz="2800" dirty="0"/>
              <a:t>the solution and system functionality.</a:t>
            </a:r>
          </a:p>
          <a:p>
            <a:pPr marL="342900" indent="-342900">
              <a:lnSpc>
                <a:spcPct val="90000"/>
              </a:lnSpc>
              <a:spcBef>
                <a:spcPts val="500"/>
              </a:spcBef>
              <a:spcAft>
                <a:spcPts val="500"/>
              </a:spcAft>
              <a:buClr>
                <a:srgbClr val="708CA1"/>
              </a:buClr>
              <a:buFont typeface="Arial" pitchFamily="34" charset="0"/>
              <a:buChar char="•"/>
              <a:defRPr/>
            </a:pPr>
            <a:endParaRPr lang="en-US" sz="2800" dirty="0"/>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39</a:t>
            </a:fld>
            <a:endParaRPr lang="en-US"/>
          </a:p>
        </p:txBody>
      </p:sp>
    </p:spTree>
    <p:extLst>
      <p:ext uri="{BB962C8B-B14F-4D97-AF65-F5344CB8AC3E}">
        <p14:creationId xmlns:p14="http://schemas.microsoft.com/office/powerpoint/2010/main" xmlns="" val="39195382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52400" y="152400"/>
            <a:ext cx="8229600" cy="715962"/>
          </a:xfrm>
        </p:spPr>
        <p:txBody>
          <a:bodyPr>
            <a:normAutofit/>
          </a:bodyPr>
          <a:lstStyle/>
          <a:p>
            <a:pPr algn="l"/>
            <a:r>
              <a:rPr lang="en-US" sz="3200" dirty="0">
                <a:solidFill>
                  <a:srgbClr val="7030A0"/>
                </a:solidFill>
              </a:rPr>
              <a:t>Step 6 - Document Findings</a:t>
            </a:r>
          </a:p>
        </p:txBody>
      </p:sp>
      <p:sp>
        <p:nvSpPr>
          <p:cNvPr id="8" name="Rectangle 3"/>
          <p:cNvSpPr txBox="1">
            <a:spLocks noChangeArrowheads="1"/>
          </p:cNvSpPr>
          <p:nvPr/>
        </p:nvSpPr>
        <p:spPr bwMode="auto">
          <a:xfrm>
            <a:off x="655637" y="1143000"/>
            <a:ext cx="7940675" cy="4224338"/>
          </a:xfrm>
          <a:prstGeom prst="rect">
            <a:avLst/>
          </a:prstGeom>
          <a:noFill/>
          <a:ln w="9525" algn="ctr">
            <a:noFill/>
            <a:miter lim="800000"/>
            <a:headEnd/>
            <a:tailEnd/>
          </a:ln>
        </p:spPr>
        <p:txBody>
          <a:bodyPr lIns="82124" tIns="41061" rIns="82124" bIns="41061"/>
          <a:lstStyle/>
          <a:p>
            <a:pPr marL="342900" indent="-342900">
              <a:lnSpc>
                <a:spcPct val="90000"/>
              </a:lnSpc>
              <a:spcBef>
                <a:spcPts val="500"/>
              </a:spcBef>
              <a:spcAft>
                <a:spcPts val="500"/>
              </a:spcAft>
              <a:buClr>
                <a:srgbClr val="708CA1"/>
              </a:buClr>
              <a:buFont typeface="Arial" pitchFamily="34" charset="0"/>
              <a:buChar char="•"/>
              <a:defRPr/>
            </a:pPr>
            <a:r>
              <a:rPr lang="en-GB" sz="2800" dirty="0"/>
              <a:t>Discuss the solution with the customer</a:t>
            </a:r>
          </a:p>
          <a:p>
            <a:pPr marL="342900" indent="-342900">
              <a:lnSpc>
                <a:spcPct val="90000"/>
              </a:lnSpc>
              <a:spcBef>
                <a:spcPts val="500"/>
              </a:spcBef>
              <a:spcAft>
                <a:spcPts val="500"/>
              </a:spcAft>
              <a:buClr>
                <a:srgbClr val="708CA1"/>
              </a:buClr>
              <a:buFont typeface="Arial" pitchFamily="34" charset="0"/>
              <a:buChar char="•"/>
              <a:defRPr/>
            </a:pPr>
            <a:r>
              <a:rPr lang="en-GB" sz="2800" dirty="0"/>
              <a:t>Have the customer confirm that the problem has been solved</a:t>
            </a:r>
          </a:p>
          <a:p>
            <a:pPr marL="342900" indent="-342900">
              <a:lnSpc>
                <a:spcPct val="90000"/>
              </a:lnSpc>
              <a:spcBef>
                <a:spcPts val="500"/>
              </a:spcBef>
              <a:spcAft>
                <a:spcPts val="500"/>
              </a:spcAft>
              <a:buClr>
                <a:srgbClr val="708CA1"/>
              </a:buClr>
              <a:buFont typeface="Arial" pitchFamily="34" charset="0"/>
              <a:buChar char="•"/>
              <a:defRPr/>
            </a:pPr>
            <a:r>
              <a:rPr lang="en-GB" sz="2800" dirty="0"/>
              <a:t>Document the process</a:t>
            </a:r>
          </a:p>
          <a:p>
            <a:pPr marL="800100" lvl="2" indent="-342900">
              <a:lnSpc>
                <a:spcPct val="90000"/>
              </a:lnSpc>
              <a:spcBef>
                <a:spcPts val="500"/>
              </a:spcBef>
              <a:spcAft>
                <a:spcPts val="500"/>
              </a:spcAft>
              <a:buClr>
                <a:srgbClr val="708CA1"/>
              </a:buClr>
              <a:buFont typeface="Arial" pitchFamily="34" charset="0"/>
              <a:buChar char="•"/>
              <a:defRPr/>
            </a:pPr>
            <a:r>
              <a:rPr lang="en-GB" sz="2800" dirty="0"/>
              <a:t>Problem description</a:t>
            </a:r>
          </a:p>
          <a:p>
            <a:pPr marL="800100" lvl="2" indent="-342900">
              <a:lnSpc>
                <a:spcPct val="90000"/>
              </a:lnSpc>
              <a:spcBef>
                <a:spcPts val="500"/>
              </a:spcBef>
              <a:spcAft>
                <a:spcPts val="500"/>
              </a:spcAft>
              <a:buClr>
                <a:srgbClr val="708CA1"/>
              </a:buClr>
              <a:buFont typeface="Arial" pitchFamily="34" charset="0"/>
              <a:buChar char="•"/>
              <a:defRPr/>
            </a:pPr>
            <a:r>
              <a:rPr lang="en-GB" sz="2800" dirty="0"/>
              <a:t>Solution</a:t>
            </a:r>
          </a:p>
          <a:p>
            <a:pPr marL="800100" lvl="2" indent="-342900">
              <a:lnSpc>
                <a:spcPct val="90000"/>
              </a:lnSpc>
              <a:spcBef>
                <a:spcPts val="500"/>
              </a:spcBef>
              <a:spcAft>
                <a:spcPts val="500"/>
              </a:spcAft>
              <a:buClr>
                <a:srgbClr val="708CA1"/>
              </a:buClr>
              <a:buFont typeface="Arial" pitchFamily="34" charset="0"/>
              <a:buChar char="•"/>
              <a:defRPr/>
            </a:pPr>
            <a:r>
              <a:rPr lang="en-GB" sz="2800" dirty="0"/>
              <a:t>Components used</a:t>
            </a:r>
          </a:p>
          <a:p>
            <a:pPr marL="800100" lvl="2" indent="-342900">
              <a:lnSpc>
                <a:spcPct val="90000"/>
              </a:lnSpc>
              <a:spcBef>
                <a:spcPts val="500"/>
              </a:spcBef>
              <a:spcAft>
                <a:spcPts val="500"/>
              </a:spcAft>
              <a:buClr>
                <a:srgbClr val="708CA1"/>
              </a:buClr>
              <a:buFont typeface="Arial" pitchFamily="34" charset="0"/>
              <a:buChar char="•"/>
              <a:defRPr/>
            </a:pPr>
            <a:r>
              <a:rPr lang="en-GB" sz="2800" dirty="0"/>
              <a:t>Amount of time spent in solving the problem</a:t>
            </a:r>
            <a:endParaRPr lang="en-US" sz="2800" dirty="0"/>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40</a:t>
            </a:fld>
            <a:endParaRPr lang="en-US"/>
          </a:p>
        </p:txBody>
      </p:sp>
    </p:spTree>
    <p:extLst>
      <p:ext uri="{BB962C8B-B14F-4D97-AF65-F5344CB8AC3E}">
        <p14:creationId xmlns:p14="http://schemas.microsoft.com/office/powerpoint/2010/main" xmlns="" val="258236202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03213" y="152400"/>
            <a:ext cx="8145462" cy="533400"/>
          </a:xfrm>
        </p:spPr>
        <p:txBody>
          <a:bodyPr>
            <a:normAutofit fontScale="90000"/>
          </a:bodyPr>
          <a:lstStyle/>
          <a:p>
            <a:r>
              <a:rPr lang="en-US" sz="3200" dirty="0">
                <a:solidFill>
                  <a:srgbClr val="7030A0"/>
                </a:solidFill>
              </a:rPr>
              <a:t>Common Problems and Solutions</a:t>
            </a:r>
          </a:p>
        </p:txBody>
      </p:sp>
      <p:sp>
        <p:nvSpPr>
          <p:cNvPr id="6" name="TextBox 5"/>
          <p:cNvSpPr txBox="1"/>
          <p:nvPr/>
        </p:nvSpPr>
        <p:spPr>
          <a:xfrm>
            <a:off x="285750" y="575235"/>
            <a:ext cx="8534400" cy="1643527"/>
          </a:xfrm>
          <a:prstGeom prst="rect">
            <a:avLst/>
          </a:prstGeom>
          <a:noFill/>
        </p:spPr>
        <p:txBody>
          <a:bodyPr wrap="square">
            <a:spAutoFit/>
          </a:bodyPr>
          <a:lstStyle/>
          <a:p>
            <a:pPr marL="342900" indent="-342900">
              <a:lnSpc>
                <a:spcPct val="90000"/>
              </a:lnSpc>
              <a:buClr>
                <a:srgbClr val="708CA1"/>
              </a:buClr>
              <a:buFont typeface="Arial" pitchFamily="34" charset="0"/>
              <a:buChar char="•"/>
              <a:defRPr/>
            </a:pPr>
            <a:r>
              <a:rPr lang="en-US" sz="2800" dirty="0"/>
              <a:t>Computer problems can be attributed to hardware, software, networks, or some combination of the three. You will resolve some types of computer problems more often than </a:t>
            </a:r>
            <a:r>
              <a:rPr lang="en-US" sz="2800" dirty="0" smtClean="0"/>
              <a:t>general users</a:t>
            </a:r>
            <a:endParaRPr lang="en-US" sz="2800" dirty="0"/>
          </a:p>
        </p:txBody>
      </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90688" y="2211388"/>
            <a:ext cx="5724525" cy="435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Tree>
    <p:extLst>
      <p:ext uri="{BB962C8B-B14F-4D97-AF65-F5344CB8AC3E}">
        <p14:creationId xmlns:p14="http://schemas.microsoft.com/office/powerpoint/2010/main" xmlns="" val="1619873343"/>
      </p:ext>
    </p:extLst>
  </p:cSld>
  <p:clrMapOvr>
    <a:masterClrMapping/>
  </p:clrMapOvr>
  <p:transition spd="med">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99103" y="152400"/>
            <a:ext cx="8229600" cy="599768"/>
          </a:xfrm>
        </p:spPr>
        <p:txBody>
          <a:bodyPr>
            <a:normAutofit/>
          </a:bodyPr>
          <a:lstStyle/>
          <a:p>
            <a:pPr algn="l"/>
            <a:r>
              <a:rPr lang="en-US" sz="3200" dirty="0" smtClean="0">
                <a:solidFill>
                  <a:srgbClr val="7030A0"/>
                </a:solidFill>
              </a:rPr>
              <a:t>Summary</a:t>
            </a:r>
            <a:endParaRPr lang="en-US" sz="3200" dirty="0">
              <a:solidFill>
                <a:srgbClr val="7030A0"/>
              </a:solidFill>
            </a:endParaRPr>
          </a:p>
        </p:txBody>
      </p:sp>
      <p:sp>
        <p:nvSpPr>
          <p:cNvPr id="38915" name="Rectangle 4"/>
          <p:cNvSpPr>
            <a:spLocks noGrp="1" noChangeArrowheads="1"/>
          </p:cNvSpPr>
          <p:nvPr>
            <p:ph type="body" idx="1"/>
          </p:nvPr>
        </p:nvSpPr>
        <p:spPr>
          <a:xfrm>
            <a:off x="763588" y="1617663"/>
            <a:ext cx="8174037" cy="4829175"/>
          </a:xfrm>
          <a:noFill/>
        </p:spPr>
        <p:txBody>
          <a:bodyPr/>
          <a:lstStyle/>
          <a:p>
            <a:pPr>
              <a:spcBef>
                <a:spcPts val="500"/>
              </a:spcBef>
              <a:spcAft>
                <a:spcPts val="500"/>
              </a:spcAft>
            </a:pPr>
            <a:endParaRPr lang="en-US" smtClean="0"/>
          </a:p>
          <a:p>
            <a:pPr lvl="1" indent="0">
              <a:spcBef>
                <a:spcPts val="500"/>
              </a:spcBef>
              <a:spcAft>
                <a:spcPts val="500"/>
              </a:spcAft>
              <a:buFontTx/>
              <a:buNone/>
            </a:pPr>
            <a:endParaRPr lang="en-US" smtClean="0"/>
          </a:p>
        </p:txBody>
      </p:sp>
      <p:sp>
        <p:nvSpPr>
          <p:cNvPr id="38916" name="Rectangle 5"/>
          <p:cNvSpPr>
            <a:spLocks noChangeArrowheads="1"/>
          </p:cNvSpPr>
          <p:nvPr/>
        </p:nvSpPr>
        <p:spPr bwMode="auto">
          <a:xfrm>
            <a:off x="706438" y="1747838"/>
            <a:ext cx="8161337" cy="4706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2124" tIns="41061" rIns="82124" bIns="41061"/>
          <a:lstStyle/>
          <a:p>
            <a:pPr marL="236538" indent="-236538" algn="l" defTabSz="814388">
              <a:lnSpc>
                <a:spcPct val="95000"/>
              </a:lnSpc>
              <a:spcBef>
                <a:spcPts val="500"/>
              </a:spcBef>
              <a:spcAft>
                <a:spcPts val="500"/>
              </a:spcAft>
              <a:buClr>
                <a:srgbClr val="708CA1"/>
              </a:buClr>
              <a:buFont typeface="Wingdings" pitchFamily="2" charset="2"/>
              <a:buChar char="§"/>
            </a:pPr>
            <a:endParaRPr lang="en-US"/>
          </a:p>
        </p:txBody>
      </p:sp>
      <p:sp>
        <p:nvSpPr>
          <p:cNvPr id="59397" name="Rectangle 6"/>
          <p:cNvSpPr>
            <a:spLocks noChangeArrowheads="1"/>
          </p:cNvSpPr>
          <p:nvPr/>
        </p:nvSpPr>
        <p:spPr bwMode="auto">
          <a:xfrm>
            <a:off x="196645" y="914400"/>
            <a:ext cx="8762999" cy="4892675"/>
          </a:xfrm>
          <a:prstGeom prst="rect">
            <a:avLst/>
          </a:prstGeom>
          <a:noFill/>
          <a:ln w="9525">
            <a:noFill/>
            <a:miter lim="800000"/>
            <a:headEnd/>
            <a:tailEnd/>
          </a:ln>
        </p:spPr>
        <p:txBody>
          <a:bodyPr lIns="82124" tIns="41061" rIns="82124" bIns="41061"/>
          <a:lstStyle/>
          <a:p>
            <a:pPr marL="342900" indent="-342900">
              <a:lnSpc>
                <a:spcPct val="90000"/>
              </a:lnSpc>
              <a:buClr>
                <a:srgbClr val="708CA1"/>
              </a:buClr>
              <a:buFont typeface="Arial" pitchFamily="34" charset="0"/>
              <a:buChar char="•"/>
              <a:defRPr/>
            </a:pPr>
            <a:r>
              <a:rPr lang="en-US" sz="2800" dirty="0"/>
              <a:t>Ensure that you fully understand the technology needs of the customer.</a:t>
            </a:r>
          </a:p>
          <a:p>
            <a:pPr marL="342900" indent="-342900">
              <a:lnSpc>
                <a:spcPct val="90000"/>
              </a:lnSpc>
              <a:buClr>
                <a:srgbClr val="708CA1"/>
              </a:buClr>
              <a:buFont typeface="Arial" pitchFamily="34" charset="0"/>
              <a:buChar char="•"/>
              <a:defRPr/>
            </a:pPr>
            <a:r>
              <a:rPr lang="en-US" sz="2800" dirty="0"/>
              <a:t>Know the differences between common operating systems.</a:t>
            </a:r>
          </a:p>
          <a:p>
            <a:pPr marL="342900" indent="-342900">
              <a:lnSpc>
                <a:spcPct val="90000"/>
              </a:lnSpc>
              <a:buClr>
                <a:srgbClr val="708CA1"/>
              </a:buClr>
              <a:buFont typeface="Arial" pitchFamily="34" charset="0"/>
              <a:buChar char="•"/>
              <a:defRPr/>
            </a:pPr>
            <a:r>
              <a:rPr lang="en-US" sz="2800" dirty="0"/>
              <a:t>Match the customer needs to the proper technologies.</a:t>
            </a:r>
          </a:p>
          <a:p>
            <a:pPr marL="342900" indent="-342900">
              <a:lnSpc>
                <a:spcPct val="90000"/>
              </a:lnSpc>
              <a:buClr>
                <a:srgbClr val="708CA1"/>
              </a:buClr>
              <a:buFont typeface="Arial" pitchFamily="34" charset="0"/>
              <a:buChar char="•"/>
              <a:defRPr/>
            </a:pPr>
            <a:r>
              <a:rPr lang="en-US" sz="2800" dirty="0"/>
              <a:t>Know the different methods to install an operating system.</a:t>
            </a:r>
          </a:p>
          <a:p>
            <a:pPr marL="342900" indent="-342900">
              <a:lnSpc>
                <a:spcPct val="90000"/>
              </a:lnSpc>
              <a:buClr>
                <a:srgbClr val="708CA1"/>
              </a:buClr>
              <a:buFont typeface="Arial" pitchFamily="34" charset="0"/>
              <a:buChar char="•"/>
              <a:defRPr/>
            </a:pPr>
            <a:r>
              <a:rPr lang="en-US" sz="2800" dirty="0"/>
              <a:t>Know how to upgrade different operating systems.</a:t>
            </a:r>
          </a:p>
          <a:p>
            <a:pPr marL="342900" indent="-342900">
              <a:lnSpc>
                <a:spcPct val="90000"/>
              </a:lnSpc>
              <a:buClr>
                <a:srgbClr val="708CA1"/>
              </a:buClr>
              <a:buFont typeface="Arial" pitchFamily="34" charset="0"/>
              <a:buChar char="•"/>
              <a:defRPr/>
            </a:pPr>
            <a:r>
              <a:rPr lang="en-US" sz="2800" dirty="0"/>
              <a:t>Understand how preventive maintenance can stop problems before they start.</a:t>
            </a:r>
          </a:p>
          <a:p>
            <a:pPr marL="342900" indent="-342900">
              <a:lnSpc>
                <a:spcPct val="90000"/>
              </a:lnSpc>
              <a:buClr>
                <a:srgbClr val="708CA1"/>
              </a:buClr>
              <a:buFont typeface="Arial" pitchFamily="34" charset="0"/>
              <a:buChar char="•"/>
              <a:defRPr/>
            </a:pPr>
            <a:r>
              <a:rPr lang="en-US" sz="2800" dirty="0"/>
              <a:t>Know which preventive maintenance procedures are appropriate for the customer.</a:t>
            </a:r>
          </a:p>
          <a:p>
            <a:pPr marL="342900" indent="-342900">
              <a:lnSpc>
                <a:spcPct val="90000"/>
              </a:lnSpc>
              <a:buClr>
                <a:srgbClr val="708CA1"/>
              </a:buClr>
              <a:buFont typeface="Arial" pitchFamily="34" charset="0"/>
              <a:buChar char="•"/>
              <a:defRPr/>
            </a:pPr>
            <a:r>
              <a:rPr lang="en-US" sz="2800" dirty="0"/>
              <a:t>Know how to troubleshoot operating system problems.</a:t>
            </a:r>
          </a:p>
        </p:txBody>
      </p:sp>
      <p:sp>
        <p:nvSpPr>
          <p:cNvPr id="2" name="Date Placeholder 1"/>
          <p:cNvSpPr>
            <a:spLocks noGrp="1"/>
          </p:cNvSpPr>
          <p:nvPr>
            <p:ph type="dt" sz="half" idx="10"/>
          </p:nvPr>
        </p:nvSpPr>
        <p:spPr/>
        <p:txBody>
          <a:bodyPr/>
          <a:lstStyle/>
          <a:p>
            <a:r>
              <a:rPr lang="en-US" smtClean="0"/>
              <a:t>Lecture-32</a:t>
            </a:r>
            <a:endParaRPr lang="en-US"/>
          </a:p>
        </p:txBody>
      </p:sp>
      <p:sp>
        <p:nvSpPr>
          <p:cNvPr id="3" name="Footer Placeholder 2"/>
          <p:cNvSpPr>
            <a:spLocks noGrp="1"/>
          </p:cNvSpPr>
          <p:nvPr>
            <p:ph type="ftr" sz="quarter" idx="11"/>
          </p:nvPr>
        </p:nvSpPr>
        <p:spPr/>
        <p:txBody>
          <a:bodyPr/>
          <a:lstStyle/>
          <a:p>
            <a:r>
              <a:rPr lang="en-US" smtClean="0"/>
              <a:t>Ahmed Mumtaz Mustehsan, GM-IT, CIIT, Islambad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42</a:t>
            </a:fld>
            <a:endParaRPr lang="en-US"/>
          </a:p>
        </p:txBody>
      </p:sp>
    </p:spTree>
    <p:extLst>
      <p:ext uri="{BB962C8B-B14F-4D97-AF65-F5344CB8AC3E}">
        <p14:creationId xmlns:p14="http://schemas.microsoft.com/office/powerpoint/2010/main" xmlns="" val="13399303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themeOverride>
</file>

<file path=docProps/app.xml><?xml version="1.0" encoding="utf-8"?>
<Properties xmlns="http://schemas.openxmlformats.org/officeDocument/2006/extended-properties" xmlns:vt="http://schemas.openxmlformats.org/officeDocument/2006/docPropsVTypes">
  <Template/>
  <TotalTime>6518</TotalTime>
  <Words>9400</Words>
  <Application>Microsoft Office PowerPoint</Application>
  <PresentationFormat>On-screen Show (4:3)</PresentationFormat>
  <Paragraphs>869</Paragraphs>
  <Slides>42</Slides>
  <Notes>41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Slide 2</vt:lpstr>
      <vt:lpstr>Synopsis</vt:lpstr>
      <vt:lpstr>Brands and Versions of Operating Systems</vt:lpstr>
      <vt:lpstr>Operating Systems Capabilities</vt:lpstr>
      <vt:lpstr>Network Operating System (NOS)</vt:lpstr>
      <vt:lpstr>Windows OS Directory Structure</vt:lpstr>
      <vt:lpstr>Install, Configure, and Optimize an OS</vt:lpstr>
      <vt:lpstr>Default and Custom Installations</vt:lpstr>
      <vt:lpstr>Windows XP Pro installation to include….</vt:lpstr>
      <vt:lpstr>Windows XP Custom Install Methods</vt:lpstr>
      <vt:lpstr>Disk Structure</vt:lpstr>
      <vt:lpstr>File Systems of Windows XP</vt:lpstr>
      <vt:lpstr>System Tools</vt:lpstr>
      <vt:lpstr>Virtual Memory</vt:lpstr>
      <vt:lpstr>Administrative Tools</vt:lpstr>
      <vt:lpstr>Operating system performance optimization</vt:lpstr>
      <vt:lpstr>Optimize Web Browser and E-mail</vt:lpstr>
      <vt:lpstr>Configure E-mail Client Software</vt:lpstr>
      <vt:lpstr>Email Protocols</vt:lpstr>
      <vt:lpstr>Email Protocols</vt:lpstr>
      <vt:lpstr>Set Display Properties</vt:lpstr>
      <vt:lpstr>Upgrade the Video Driver</vt:lpstr>
      <vt:lpstr>Dual-Boot Process</vt:lpstr>
      <vt:lpstr>Dual-Boot Process</vt:lpstr>
      <vt:lpstr>Command Line Interface (CLI)</vt:lpstr>
      <vt:lpstr>Upgrading Operating Systems</vt:lpstr>
      <vt:lpstr>Schedule Automatic Tasks and Updates</vt:lpstr>
      <vt:lpstr>Automatically Update Windows XP</vt:lpstr>
      <vt:lpstr>Restore Points</vt:lpstr>
      <vt:lpstr>Troubleshooting Process</vt:lpstr>
      <vt:lpstr>Step 1 - Identify the Problem</vt:lpstr>
      <vt:lpstr>Step 1 - Identify the Problem</vt:lpstr>
      <vt:lpstr>Step 2 - Establish a Theory of Probable Causes</vt:lpstr>
      <vt:lpstr>Step 3 - Determine the Exact Cause</vt:lpstr>
      <vt:lpstr>Step 3 - Determine the Exact Cause</vt:lpstr>
      <vt:lpstr>Step 4 - Implement a Solution</vt:lpstr>
      <vt:lpstr>Step 5 - Verify Solution and System Functionality</vt:lpstr>
      <vt:lpstr>Step 5 - Verify Solution and System Functionality</vt:lpstr>
      <vt:lpstr>Step 6 - Document Findings</vt:lpstr>
      <vt:lpstr>Common Problems and Solutions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Administrator</cp:lastModifiedBy>
  <cp:revision>424</cp:revision>
  <dcterms:created xsi:type="dcterms:W3CDTF">2013-04-13T15:04:21Z</dcterms:created>
  <dcterms:modified xsi:type="dcterms:W3CDTF">2013-07-06T11:33:54Z</dcterms:modified>
</cp:coreProperties>
</file>