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5" r:id="rId2"/>
  </p:sldMasterIdLst>
  <p:notesMasterIdLst>
    <p:notesMasterId r:id="rId61"/>
  </p:notesMasterIdLst>
  <p:sldIdLst>
    <p:sldId id="517" r:id="rId3"/>
    <p:sldId id="569" r:id="rId4"/>
    <p:sldId id="570" r:id="rId5"/>
    <p:sldId id="571" r:id="rId6"/>
    <p:sldId id="572" r:id="rId7"/>
    <p:sldId id="573" r:id="rId8"/>
    <p:sldId id="628" r:id="rId9"/>
    <p:sldId id="574" r:id="rId10"/>
    <p:sldId id="575" r:id="rId11"/>
    <p:sldId id="576" r:id="rId12"/>
    <p:sldId id="629" r:id="rId13"/>
    <p:sldId id="577" r:id="rId14"/>
    <p:sldId id="578" r:id="rId15"/>
    <p:sldId id="579" r:id="rId16"/>
    <p:sldId id="580" r:id="rId17"/>
    <p:sldId id="583" r:id="rId18"/>
    <p:sldId id="584" r:id="rId19"/>
    <p:sldId id="585" r:id="rId20"/>
    <p:sldId id="586" r:id="rId21"/>
    <p:sldId id="587" r:id="rId22"/>
    <p:sldId id="632" r:id="rId23"/>
    <p:sldId id="633" r:id="rId24"/>
    <p:sldId id="590" r:id="rId25"/>
    <p:sldId id="591" r:id="rId26"/>
    <p:sldId id="592" r:id="rId27"/>
    <p:sldId id="593" r:id="rId28"/>
    <p:sldId id="594" r:id="rId29"/>
    <p:sldId id="595" r:id="rId30"/>
    <p:sldId id="596" r:id="rId31"/>
    <p:sldId id="597" r:id="rId32"/>
    <p:sldId id="598" r:id="rId33"/>
    <p:sldId id="599" r:id="rId34"/>
    <p:sldId id="600" r:id="rId35"/>
    <p:sldId id="634" r:id="rId36"/>
    <p:sldId id="601" r:id="rId37"/>
    <p:sldId id="602" r:id="rId38"/>
    <p:sldId id="603" r:id="rId39"/>
    <p:sldId id="604" r:id="rId40"/>
    <p:sldId id="605" r:id="rId41"/>
    <p:sldId id="606" r:id="rId42"/>
    <p:sldId id="607" r:id="rId43"/>
    <p:sldId id="608" r:id="rId44"/>
    <p:sldId id="609" r:id="rId45"/>
    <p:sldId id="610" r:id="rId46"/>
    <p:sldId id="611" r:id="rId47"/>
    <p:sldId id="612" r:id="rId48"/>
    <p:sldId id="613" r:id="rId49"/>
    <p:sldId id="614" r:id="rId50"/>
    <p:sldId id="615" r:id="rId51"/>
    <p:sldId id="616" r:id="rId52"/>
    <p:sldId id="617" r:id="rId53"/>
    <p:sldId id="618" r:id="rId54"/>
    <p:sldId id="619" r:id="rId55"/>
    <p:sldId id="620" r:id="rId56"/>
    <p:sldId id="624" r:id="rId57"/>
    <p:sldId id="625" r:id="rId58"/>
    <p:sldId id="626" r:id="rId59"/>
    <p:sldId id="627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EEA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7696200" y="6400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</a:t>
            </a:r>
            <a:fld id="{EBCA61A7-5383-46D6-9CF9-1C2A44F2921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472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2143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4582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Lecture-31</a:t>
            </a:r>
            <a:endParaRPr lang="en-US" altLang="zh-TW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Ahmed Mumtaz Mustehsan, GM-IT, CIIT, Islamabad</a:t>
            </a:r>
            <a:endParaRPr lang="en-US" altLang="zh-TW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D242B-7BB1-483F-B1E3-8158AC80EA9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24286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2B32FD-8662-48AF-83B2-23D2C74CEA81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781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97953-71F2-45A4-9689-AB5459CF7701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2446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B6C51-DA48-4DC7-AB43-7FB9221F55E6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1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4F00BA-39E9-47D1-A79A-E0AB167E07BF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788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C2A344-98D5-4E79-8D7E-6492BAD1D61F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9315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46482A-C96F-4FD4-AAEB-FC6A7AB5049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115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C4526-4EED-4E2D-B857-6AF5ECB61A2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371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F8E392-9CA0-43AF-9804-8B5940BDD192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1261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A1F7E-7454-47A1-BCB3-45F6399327A6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565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E748BB-5DBC-4D30-A571-33AF8D724C51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720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24CB37-9897-4BDE-9AC9-958A33DBE8E9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69267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458200" cy="58213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D242B-7BB1-483F-B1E3-8158AC80EA9A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86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AE2DA7-80BC-4160-8FA9-F9B1F3EE679A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 userDrawn="1"/>
        </p:nvSpPr>
        <p:spPr bwMode="auto">
          <a:xfrm>
            <a:off x="762000" y="762000"/>
            <a:ext cx="6477000" cy="381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zh-TW" altLang="en-US" sz="240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97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- 31: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S.M. </a:t>
            </a:r>
            <a:r>
              <a:rPr lang="en-US" altLang="zh-TW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Sarwar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R. </a:t>
            </a:r>
            <a:r>
              <a:rPr lang="en-US" altLang="zh-TW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Koretsky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and S.A. </a:t>
            </a:r>
            <a:r>
              <a:rPr lang="en-US" altLang="zh-TW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Sarwar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Linux – The Textbook, </a:t>
            </a:r>
            <a:r>
              <a:rPr lang="en-US" altLang="zh-TW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Operating Systems, by Addison 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Wesley, 1</a:t>
            </a:r>
            <a:r>
              <a:rPr lang="en-US" altLang="zh-TW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st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ed</a:t>
            </a:r>
            <a:r>
              <a:rPr lang="en-US" altLang="zh-TW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</a:t>
            </a:r>
            <a:r>
              <a:rPr lang="en-US" altLang="zh-TW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2002</a:t>
            </a:r>
            <a:endParaRPr lang="en-US" altLang="zh-TW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329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5C8D8-A159-4D0C-B678-18C0E0DE2B23}" type="slidenum">
              <a:rPr lang="zh-TW" altLang="en-US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609600" y="2286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4000" dirty="0">
                <a:solidFill>
                  <a:srgbClr val="7030A0"/>
                </a:solidFill>
                <a:ea typeface="新細明體" pitchFamily="18" charset="-120"/>
              </a:rPr>
              <a:t>Case study: Linux</a:t>
            </a:r>
          </a:p>
          <a:p>
            <a:pPr algn="ctr">
              <a:lnSpc>
                <a:spcPct val="90000"/>
              </a:lnSpc>
            </a:pPr>
            <a:endParaRPr lang="en-US" altLang="zh-TW" sz="4800" b="1" dirty="0">
              <a:solidFill>
                <a:srgbClr val="FF33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91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7772400" cy="762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zh-TW" sz="3200" dirty="0" smtClean="0">
                <a:solidFill>
                  <a:srgbClr val="7030A0"/>
                </a:solidFill>
                <a:ea typeface="新細明體" pitchFamily="18" charset="-120"/>
              </a:rPr>
              <a:t>Features of modern OS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3886200" cy="45720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altLang="zh-TW" sz="2800" dirty="0" smtClean="0">
                <a:ea typeface="新細明體" pitchFamily="18" charset="-120"/>
              </a:rPr>
              <a:t>Provide a user interface</a:t>
            </a:r>
          </a:p>
          <a:p>
            <a:pPr eaLnBrk="1" hangingPunct="1"/>
            <a:r>
              <a:rPr lang="en-US" altLang="zh-TW" sz="2800" dirty="0" smtClean="0">
                <a:ea typeface="新細明體" pitchFamily="18" charset="-120"/>
              </a:rPr>
              <a:t>Organize files on disk </a:t>
            </a:r>
          </a:p>
          <a:p>
            <a:pPr eaLnBrk="1" hangingPunct="1"/>
            <a:r>
              <a:rPr lang="en-US" altLang="zh-TW" sz="2800" dirty="0" smtClean="0">
                <a:ea typeface="新細明體" pitchFamily="18" charset="-120"/>
              </a:rPr>
              <a:t>Allocating resource to different users with security control</a:t>
            </a:r>
          </a:p>
          <a:p>
            <a:pPr eaLnBrk="1" hangingPunct="1"/>
            <a:r>
              <a:rPr lang="en-US" altLang="zh-TW" sz="2800" dirty="0" smtClean="0">
                <a:ea typeface="新細明體" pitchFamily="18" charset="-120"/>
              </a:rPr>
              <a:t>Co-ordinate programs to work with devices and other programs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CC5FD2-6F33-4B07-8178-65A583DC3A58}" type="slidenum">
              <a:rPr lang="zh-TW" altLang="en-US"/>
              <a:pPr>
                <a:defRPr/>
              </a:pPr>
              <a:t>3</a:t>
            </a:fld>
            <a:endParaRPr lang="en-US" altLang="zh-TW"/>
          </a:p>
        </p:txBody>
      </p:sp>
      <p:graphicFrame>
        <p:nvGraphicFramePr>
          <p:cNvPr id="51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2870319"/>
              </p:ext>
            </p:extLst>
          </p:nvPr>
        </p:nvGraphicFramePr>
        <p:xfrm>
          <a:off x="4048125" y="990600"/>
          <a:ext cx="4791075" cy="4411663"/>
        </p:xfrm>
        <a:graphic>
          <a:graphicData uri="http://schemas.openxmlformats.org/presentationml/2006/ole">
            <p:oleObj spid="_x0000_s8209" name="點陣圖影像" r:id="rId3" imgW="3495238" imgH="3219899" progId="PBrush">
              <p:embed/>
            </p:oleObj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2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EEDA9-7BEE-46A8-AC2F-7F399A8905F1}" type="slidenum">
              <a:rPr lang="zh-TW" altLang="en-US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7172" name="Rectangle 1032"/>
          <p:cNvSpPr>
            <a:spLocks noChangeArrowheads="1"/>
          </p:cNvSpPr>
          <p:nvPr/>
        </p:nvSpPr>
        <p:spPr bwMode="auto">
          <a:xfrm>
            <a:off x="381000" y="152400"/>
            <a:ext cx="81534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  <a:cs typeface="+mj-cs"/>
              </a:rPr>
              <a:t>Before Linux</a:t>
            </a:r>
          </a:p>
          <a:p>
            <a:pPr marL="91440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In 80’s, Microsoft’s DOS was the dominated OS for PC</a:t>
            </a:r>
          </a:p>
          <a:p>
            <a:pPr marL="91440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Apple MAC is better, but expensive</a:t>
            </a:r>
          </a:p>
          <a:p>
            <a:pPr marL="91440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UNIX is much better, but much </a:t>
            </a:r>
            <a:r>
              <a:rPr lang="en-US" altLang="zh-TW" sz="2800" dirty="0" err="1">
                <a:ea typeface="新細明體" pitchFamily="18" charset="-120"/>
              </a:rPr>
              <a:t>much</a:t>
            </a:r>
            <a:r>
              <a:rPr lang="en-US" altLang="zh-TW" sz="2800" dirty="0">
                <a:ea typeface="新細明體" pitchFamily="18" charset="-120"/>
              </a:rPr>
              <a:t> expensive. Only for minicomputer for commercial applications</a:t>
            </a:r>
          </a:p>
          <a:p>
            <a:pPr marL="91440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People </a:t>
            </a:r>
            <a:r>
              <a:rPr lang="en-US" altLang="zh-TW" sz="2800" dirty="0" smtClean="0">
                <a:ea typeface="新細明體" pitchFamily="18" charset="-120"/>
              </a:rPr>
              <a:t>were </a:t>
            </a:r>
            <a:r>
              <a:rPr lang="en-US" altLang="zh-TW" sz="2800" dirty="0">
                <a:ea typeface="新細明體" pitchFamily="18" charset="-120"/>
              </a:rPr>
              <a:t>looking for a UNIX based system, which is cheaper and can run on PC</a:t>
            </a:r>
          </a:p>
          <a:p>
            <a:pPr marL="91440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Both DOS, MAC and UNIX are </a:t>
            </a:r>
            <a:r>
              <a:rPr lang="en-US" altLang="zh-TW" sz="2800" dirty="0">
                <a:solidFill>
                  <a:srgbClr val="FF3300"/>
                </a:solidFill>
                <a:ea typeface="新細明體" pitchFamily="18" charset="-120"/>
              </a:rPr>
              <a:t>proprietary</a:t>
            </a:r>
            <a:r>
              <a:rPr lang="en-US" altLang="zh-TW" sz="2800" dirty="0">
                <a:ea typeface="新細明體" pitchFamily="18" charset="-120"/>
              </a:rPr>
              <a:t>, i.e., the source code of </a:t>
            </a:r>
            <a:r>
              <a:rPr lang="en-US" altLang="zh-TW" sz="2800" dirty="0">
                <a:solidFill>
                  <a:srgbClr val="FF3300"/>
                </a:solidFill>
                <a:ea typeface="新細明體" pitchFamily="18" charset="-120"/>
              </a:rPr>
              <a:t>their kernel is protected</a:t>
            </a:r>
          </a:p>
          <a:p>
            <a:pPr marL="1371600" lvl="2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No modification is possible without paying high license fees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7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E26CE-B011-4EE3-8906-0F7C7288C528}" type="slidenum">
              <a:rPr lang="zh-TW" altLang="en-US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228600" y="152400"/>
            <a:ext cx="86868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  <a:cs typeface="+mj-cs"/>
              </a:rPr>
              <a:t>GNU project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Established in 1984 by Richard Stallman, who believes that software should be free from restrictions against copying or modification in order to make better and efficient computer programs 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GNU is a recursive acronym for “GNU's Not Unix” 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Aim at developing a complete Unix-like operating system which is free for copying and modification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Companies make their money by maintaining and distributing the software, e.g. optimally packaging the software with different tools (</a:t>
            </a:r>
            <a:r>
              <a:rPr lang="en-US" altLang="zh-TW" sz="2800" dirty="0" err="1">
                <a:ea typeface="新細明體" pitchFamily="18" charset="-120"/>
              </a:rPr>
              <a:t>Redhat</a:t>
            </a:r>
            <a:r>
              <a:rPr lang="en-US" altLang="zh-TW" sz="2800" dirty="0">
                <a:ea typeface="新細明體" pitchFamily="18" charset="-120"/>
              </a:rPr>
              <a:t>, </a:t>
            </a:r>
            <a:r>
              <a:rPr lang="en-US" altLang="zh-TW" sz="2800" dirty="0" err="1">
                <a:ea typeface="新細明體" pitchFamily="18" charset="-120"/>
              </a:rPr>
              <a:t>Slackware</a:t>
            </a:r>
            <a:r>
              <a:rPr lang="en-US" altLang="zh-TW" sz="2800" dirty="0">
                <a:ea typeface="新細明體" pitchFamily="18" charset="-120"/>
              </a:rPr>
              <a:t>, Mandrake, </a:t>
            </a:r>
            <a:r>
              <a:rPr lang="en-US" altLang="zh-TW" sz="2800" dirty="0" err="1">
                <a:ea typeface="新細明體" pitchFamily="18" charset="-120"/>
              </a:rPr>
              <a:t>SuSE</a:t>
            </a:r>
            <a:r>
              <a:rPr lang="en-US" altLang="zh-TW" sz="2800" dirty="0">
                <a:ea typeface="新細明體" pitchFamily="18" charset="-120"/>
              </a:rPr>
              <a:t>, 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r>
              <a:rPr lang="en-US" altLang="zh-TW" sz="2800" dirty="0">
                <a:ea typeface="新細明體" pitchFamily="18" charset="-120"/>
              </a:rPr>
              <a:t>)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Stallman built the first free GNU C Compiler in 1991. But still, an OS was yet to be developed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46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D5868-EBCA-4F89-A4BD-74F46F4CF576}" type="slidenum">
              <a:rPr lang="zh-TW" altLang="en-US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28600" y="221226"/>
            <a:ext cx="8534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Beginning of Linux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A famous professor Andrew </a:t>
            </a:r>
            <a:r>
              <a:rPr lang="en-US" altLang="zh-TW" sz="2600" dirty="0" err="1">
                <a:ea typeface="新細明體" pitchFamily="18" charset="-120"/>
              </a:rPr>
              <a:t>Tanenbaum</a:t>
            </a:r>
            <a:r>
              <a:rPr lang="en-US" altLang="zh-TW" sz="2600" dirty="0">
                <a:ea typeface="新細明體" pitchFamily="18" charset="-120"/>
              </a:rPr>
              <a:t> developed </a:t>
            </a:r>
            <a:r>
              <a:rPr lang="en-US" altLang="zh-TW" sz="2600" dirty="0" err="1">
                <a:ea typeface="新細明體" pitchFamily="18" charset="-120"/>
              </a:rPr>
              <a:t>Minix</a:t>
            </a:r>
            <a:r>
              <a:rPr lang="en-US" altLang="zh-TW" sz="2600" dirty="0">
                <a:ea typeface="新細明體" pitchFamily="18" charset="-120"/>
              </a:rPr>
              <a:t>, a simplified version of UNIX that runs on PC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 err="1">
                <a:ea typeface="新細明體" pitchFamily="18" charset="-120"/>
              </a:rPr>
              <a:t>Minix</a:t>
            </a:r>
            <a:r>
              <a:rPr lang="en-US" altLang="zh-TW" sz="2600" dirty="0">
                <a:ea typeface="新細明體" pitchFamily="18" charset="-120"/>
              </a:rPr>
              <a:t> is for class teaching only. No intention for commercial use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In Sept 1991, Linus Torvalds, a second year student of Computer Science at the University of Helsinki, developed the preliminary kernel of Linux, known as Linux version 0.0.1</a:t>
            </a: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685800" y="3878826"/>
            <a:ext cx="6172200" cy="276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62000" indent="-3048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indent="-457200" eaLnBrk="1" hangingPunct="1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It was put to the Internet and received enormous response from worldwide software developers </a:t>
            </a:r>
          </a:p>
          <a:p>
            <a:pPr lvl="1" indent="-457200" eaLnBrk="1" hangingPunct="1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By December came version 0.10. Still Linux was little more than in skeletal form</a:t>
            </a:r>
            <a:r>
              <a:rPr lang="en-US" altLang="zh-TW" dirty="0">
                <a:latin typeface="+mn-lt"/>
                <a:ea typeface="新細明體" pitchFamily="18" charset="-120"/>
              </a:rPr>
              <a:t>. </a:t>
            </a:r>
          </a:p>
        </p:txBody>
      </p:sp>
      <p:pic>
        <p:nvPicPr>
          <p:cNvPr id="9222" name="Picture 9" descr="Lin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213360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90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9DDE0-3FA3-4641-9BC7-EAFE20ED0E85}" type="slidenum">
              <a:rPr lang="zh-TW" altLang="en-US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533400" y="228600"/>
            <a:ext cx="8458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Confrontation and Development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Message from Professor Andrew </a:t>
            </a:r>
            <a:r>
              <a:rPr lang="en-US" altLang="zh-TW" sz="2800" dirty="0" err="1">
                <a:ea typeface="新細明體" pitchFamily="18" charset="-120"/>
              </a:rPr>
              <a:t>Tanenbaum</a:t>
            </a:r>
            <a:endParaRPr lang="en-US" altLang="zh-TW" sz="2800" dirty="0">
              <a:ea typeface="新細明體" pitchFamily="18" charset="-120"/>
            </a:endParaRPr>
          </a:p>
          <a:p>
            <a:pPr marL="1168400" lvl="2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" I still maintain the point that designing a monolithic kernel in 1991 is a fundamental error.  Be thankful you are not my</a:t>
            </a:r>
            <a:br>
              <a:rPr lang="en-US" altLang="zh-TW" sz="2800" dirty="0">
                <a:ea typeface="新細明體" pitchFamily="18" charset="-120"/>
              </a:rPr>
            </a:br>
            <a:r>
              <a:rPr lang="en-US" altLang="zh-TW" sz="2800" dirty="0">
                <a:ea typeface="新細明體" pitchFamily="18" charset="-120"/>
              </a:rPr>
              <a:t>student.  You would not get a high grade for such a design </a:t>
            </a:r>
            <a:r>
              <a:rPr lang="en-US" altLang="zh-TW" sz="2800" dirty="0" smtClean="0">
                <a:ea typeface="新細明體" pitchFamily="18" charset="-120"/>
              </a:rPr>
              <a:t>:-)“ "</a:t>
            </a:r>
            <a:r>
              <a:rPr lang="en-US" altLang="zh-TW" sz="2800" dirty="0">
                <a:ea typeface="新細明體" pitchFamily="18" charset="-120"/>
              </a:rPr>
              <a:t>Linux is </a:t>
            </a:r>
            <a:r>
              <a:rPr lang="en-US" altLang="zh-TW" sz="2800" dirty="0" smtClean="0">
                <a:ea typeface="新細明體" pitchFamily="18" charset="-120"/>
              </a:rPr>
              <a:t>obsolete".</a:t>
            </a:r>
          </a:p>
          <a:p>
            <a:pPr marL="285750" lvl="1" algn="ctr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 smtClean="0">
                <a:ea typeface="新細明體" pitchFamily="18" charset="-120"/>
              </a:rPr>
              <a:t>		    </a:t>
            </a:r>
            <a:r>
              <a:rPr lang="en-US" altLang="zh-TW" sz="2800" dirty="0" smtClean="0">
                <a:solidFill>
                  <a:srgbClr val="FF0000"/>
                </a:solidFill>
                <a:ea typeface="新細明體" pitchFamily="18" charset="-120"/>
              </a:rPr>
              <a:t>(Remark made by Andrew </a:t>
            </a:r>
            <a:r>
              <a:rPr lang="en-US" altLang="zh-TW" sz="2800" dirty="0" err="1" smtClean="0">
                <a:solidFill>
                  <a:srgbClr val="FF0000"/>
                </a:solidFill>
                <a:ea typeface="新細明體" pitchFamily="18" charset="-120"/>
              </a:rPr>
              <a:t>Tanenbaum</a:t>
            </a:r>
            <a:r>
              <a:rPr lang="en-US" altLang="zh-TW" sz="2800" dirty="0" smtClean="0">
                <a:solidFill>
                  <a:srgbClr val="FF0000"/>
                </a:solidFill>
                <a:ea typeface="新細明體" pitchFamily="18" charset="-120"/>
              </a:rPr>
              <a:t>)</a:t>
            </a:r>
            <a:endParaRPr lang="en-US" altLang="zh-TW" sz="2800" dirty="0">
              <a:solidFill>
                <a:srgbClr val="FF0000"/>
              </a:solidFill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870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9DDE0-3FA3-4641-9BC7-EAFE20ED0E85}" type="slidenum">
              <a:rPr lang="zh-TW" altLang="en-US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533400" y="228600"/>
            <a:ext cx="8458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Confrontation and Development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smtClean="0">
                <a:ea typeface="新細明體" pitchFamily="18" charset="-120"/>
              </a:rPr>
              <a:t>But </a:t>
            </a:r>
            <a:r>
              <a:rPr lang="en-US" altLang="zh-TW" sz="2800" dirty="0">
                <a:ea typeface="新細明體" pitchFamily="18" charset="-120"/>
              </a:rPr>
              <a:t>work went on. Soon more than a hundred people joined the Linux camp. Then thousands. Then hundreds of thousands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It was licensed under GNU General Public License, thus ensuring that the source codes will be free for all to copy, study and to change. 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236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D30C8A-628B-4BD7-A306-EB28A23A150D}" type="slidenum">
              <a:rPr lang="zh-TW" altLang="en-US"/>
              <a:pPr>
                <a:defRPr/>
              </a:pPr>
              <a:t>9</a:t>
            </a:fld>
            <a:endParaRPr lang="en-US" altLang="zh-TW"/>
          </a:p>
        </p:txBody>
      </p:sp>
      <p:sp>
        <p:nvSpPr>
          <p:cNvPr id="11268" name="Rectangle 7"/>
          <p:cNvSpPr>
            <a:spLocks noChangeArrowheads="1"/>
          </p:cNvSpPr>
          <p:nvPr/>
        </p:nvSpPr>
        <p:spPr bwMode="auto">
          <a:xfrm>
            <a:off x="228600" y="152400"/>
            <a:ext cx="84582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Today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has been used for many computing platforms</a:t>
            </a:r>
          </a:p>
          <a:p>
            <a:pPr marL="116840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PC, PDA, Supercomputer,… 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Current kernel version 2.4.20. 2.5 is coming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Not only character user interface but graphical user interface, thanks to the X-Window technology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Commercial vendors moved in </a:t>
            </a:r>
            <a:r>
              <a:rPr lang="en-US" altLang="zh-TW" sz="2800" dirty="0" err="1">
                <a:ea typeface="新細明體" pitchFamily="18" charset="-120"/>
              </a:rPr>
              <a:t>Linix</a:t>
            </a:r>
            <a:r>
              <a:rPr lang="en-US" altLang="zh-TW" sz="2800" dirty="0">
                <a:ea typeface="新細明體" pitchFamily="18" charset="-120"/>
              </a:rPr>
              <a:t> itself to provide freely distributed code. They make their money by compiling up various software and gathering them in a distributable format</a:t>
            </a:r>
          </a:p>
          <a:p>
            <a:pPr marL="116840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Red Hat, </a:t>
            </a:r>
            <a:r>
              <a:rPr lang="en-US" altLang="zh-TW" sz="2800" dirty="0" err="1">
                <a:ea typeface="新細明體" pitchFamily="18" charset="-120"/>
              </a:rPr>
              <a:t>Slackware</a:t>
            </a:r>
            <a:r>
              <a:rPr lang="en-US" altLang="zh-TW" sz="2800" dirty="0">
                <a:ea typeface="新細明體" pitchFamily="18" charset="-120"/>
              </a:rPr>
              <a:t>, 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Chinese distribution of Linux also appeared in Taiwan and China - CLE, Red Flag Linux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498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23B50-341A-4D71-975E-9627F7BC741A}" type="slidenum">
              <a:rPr lang="zh-TW" altLang="en-US"/>
              <a:pPr>
                <a:defRPr/>
              </a:pPr>
              <a:t>10</a:t>
            </a:fld>
            <a:endParaRPr lang="en-US" altLang="zh-TW"/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6096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Pros and Cons</a:t>
            </a: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228600" y="797642"/>
            <a:ext cx="8763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Advantages over Windows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It's almost free to relatively inexpensive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Source code is included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Bugs are fixed quickly and help is readily available through the vast support in Internet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is more stable than </a:t>
            </a:r>
            <a:r>
              <a:rPr lang="en-US" altLang="zh-TW" sz="2800" dirty="0" smtClean="0">
                <a:ea typeface="新細明體" pitchFamily="18" charset="-120"/>
              </a:rPr>
              <a:t>Windows</a:t>
            </a: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3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23B50-341A-4D71-975E-9627F7BC741A}" type="slidenum">
              <a:rPr lang="zh-TW" altLang="en-US"/>
              <a:pPr>
                <a:defRPr/>
              </a:pPr>
              <a:t>11</a:t>
            </a:fld>
            <a:endParaRPr lang="en-US" altLang="zh-TW"/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577645" y="189271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Pros and Cons</a:t>
            </a: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228600" y="609600"/>
            <a:ext cx="8763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Advantages over 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Windows </a:t>
            </a:r>
            <a:r>
              <a:rPr lang="en-US" altLang="zh-TW" sz="2800" dirty="0" err="1" smtClean="0">
                <a:solidFill>
                  <a:srgbClr val="004EEA"/>
                </a:solidFill>
                <a:ea typeface="新細明體" pitchFamily="18" charset="-120"/>
              </a:rPr>
              <a:t>contd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…</a:t>
            </a:r>
            <a:endParaRPr lang="en-US" altLang="zh-TW" sz="2800" dirty="0">
              <a:solidFill>
                <a:srgbClr val="004EEA"/>
              </a:solidFill>
              <a:ea typeface="新細明體" pitchFamily="18" charset="-120"/>
            </a:endParaRP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smtClean="0">
                <a:ea typeface="新細明體" pitchFamily="18" charset="-120"/>
              </a:rPr>
              <a:t>Linux </a:t>
            </a:r>
            <a:r>
              <a:rPr lang="en-US" altLang="zh-TW" sz="2800" dirty="0">
                <a:ea typeface="新細明體" pitchFamily="18" charset="-120"/>
              </a:rPr>
              <a:t>is truly multi-user and multi-tasking</a:t>
            </a:r>
          </a:p>
          <a:p>
            <a:pPr marL="114935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M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ultiuser</a:t>
            </a: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:</a:t>
            </a:r>
            <a:r>
              <a:rPr lang="en-US" altLang="zh-TW" sz="2800" dirty="0">
                <a:ea typeface="新細明體" pitchFamily="18" charset="-120"/>
              </a:rPr>
              <a:t> OS that can simultaneously serve a number of users</a:t>
            </a:r>
          </a:p>
          <a:p>
            <a:pPr marL="114935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M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ultitasking</a:t>
            </a: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: </a:t>
            </a:r>
            <a:r>
              <a:rPr lang="en-US" altLang="zh-TW" sz="2800" dirty="0">
                <a:ea typeface="新細明體" pitchFamily="18" charset="-120"/>
              </a:rPr>
              <a:t>OS that can simultaneously execute a number of programs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runs on equipment that other operating systems consider too underpowered, e.g. 386 systems, PDA, </a:t>
            </a:r>
            <a:r>
              <a:rPr lang="en-US" altLang="zh-TW" sz="2800" dirty="0" err="1" smtClean="0">
                <a:ea typeface="新細明體" pitchFamily="18" charset="-120"/>
              </a:rPr>
              <a:t>etc</a:t>
            </a:r>
            <a:endParaRPr lang="en-US" altLang="zh-TW" sz="2800" dirty="0" smtClean="0">
              <a:ea typeface="新細明體" pitchFamily="18" charset="-120"/>
            </a:endParaRP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More than 75% current network servers are developed based on Linux or Unix systems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Due to the relatively high reliability</a:t>
            </a:r>
          </a:p>
          <a:p>
            <a:pPr marL="285750" lvl="1">
              <a:spcBef>
                <a:spcPct val="20000"/>
              </a:spcBef>
              <a:buClr>
                <a:schemeClr val="tx1"/>
              </a:buClr>
              <a:buSzPct val="100000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84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530703-5196-4619-B0A0-556B2E8FC0D2}" type="slidenum">
              <a:rPr lang="zh-TW" altLang="en-US"/>
              <a:pPr>
                <a:defRPr/>
              </a:pPr>
              <a:t>12</a:t>
            </a:fld>
            <a:endParaRPr lang="en-US" altLang="zh-TW"/>
          </a:p>
        </p:txBody>
      </p:sp>
      <p:sp>
        <p:nvSpPr>
          <p:cNvPr id="13317" name="Rectangle 8"/>
          <p:cNvSpPr>
            <a:spLocks noChangeArrowheads="1"/>
          </p:cNvSpPr>
          <p:nvPr/>
        </p:nvSpPr>
        <p:spPr bwMode="auto">
          <a:xfrm>
            <a:off x="190500" y="800100"/>
            <a:ext cx="86487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75000"/>
            </a:pPr>
            <a:r>
              <a:rPr lang="en-US" altLang="zh-TW" sz="2800" dirty="0">
                <a:solidFill>
                  <a:srgbClr val="004EEA"/>
                </a:solidFill>
                <a:latin typeface="Arial" charset="0"/>
                <a:ea typeface="新細明體" pitchFamily="18" charset="-120"/>
              </a:rPr>
              <a:t>Disadvantages</a:t>
            </a:r>
            <a:r>
              <a:rPr lang="en-US" altLang="zh-TW" sz="2800" dirty="0">
                <a:latin typeface="Arial" charset="0"/>
                <a:ea typeface="新細明體" pitchFamily="18" charset="-120"/>
              </a:rPr>
              <a:t> compared with Windows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My program cannot run on Linux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Isn't as popular as Windows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No one commercial company is responsible for Linux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is relatively hard to install, learn and use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096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Pros and Cons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18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7018F6-5B76-4384-9952-0D4074D6A898}" type="slidenum">
              <a:rPr lang="zh-TW" altLang="en-US"/>
              <a:pPr>
                <a:defRPr/>
              </a:pPr>
              <a:t>13</a:t>
            </a:fld>
            <a:endParaRPr lang="en-US" altLang="zh-TW"/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609600" y="2057400"/>
            <a:ext cx="77724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 smtClean="0">
                <a:solidFill>
                  <a:srgbClr val="7030A0"/>
                </a:solidFill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System Architecture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08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713189-E198-4429-8E40-A459B0BFD8F4}" type="slidenum">
              <a:rPr lang="zh-TW" altLang="en-US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1371600" y="5486400"/>
            <a:ext cx="7086600" cy="76200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TW" sz="2000" dirty="0">
                <a:solidFill>
                  <a:srgbClr val="004EEA"/>
                </a:solidFill>
                <a:ea typeface="新細明體" pitchFamily="18" charset="-120"/>
              </a:rPr>
              <a:t>Computer Hardware</a:t>
            </a:r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1524000" y="3886200"/>
            <a:ext cx="7086600" cy="1447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15366" name="Rectangle 10"/>
          <p:cNvSpPr>
            <a:spLocks noChangeArrowheads="1"/>
          </p:cNvSpPr>
          <p:nvPr/>
        </p:nvSpPr>
        <p:spPr bwMode="auto">
          <a:xfrm>
            <a:off x="1524000" y="3048000"/>
            <a:ext cx="7086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rgbClr val="000000"/>
                </a:solidFill>
                <a:ea typeface="新細明體" pitchFamily="18" charset="-120"/>
              </a:rPr>
              <a:t>System call interface</a:t>
            </a:r>
          </a:p>
        </p:txBody>
      </p:sp>
      <p:sp>
        <p:nvSpPr>
          <p:cNvPr id="15367" name="Rectangle 11"/>
          <p:cNvSpPr>
            <a:spLocks noChangeArrowheads="1"/>
          </p:cNvSpPr>
          <p:nvPr/>
        </p:nvSpPr>
        <p:spPr bwMode="auto">
          <a:xfrm>
            <a:off x="1524000" y="1524000"/>
            <a:ext cx="7086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rgbClr val="000000"/>
                </a:solidFill>
                <a:ea typeface="新細明體" pitchFamily="18" charset="-120"/>
              </a:rPr>
              <a:t>Applications: Compilers, word processors, X-based GUI</a:t>
            </a:r>
          </a:p>
        </p:txBody>
      </p:sp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381000" y="3124200"/>
            <a:ext cx="676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API</a:t>
            </a:r>
          </a:p>
        </p:txBody>
      </p:sp>
      <p:sp>
        <p:nvSpPr>
          <p:cNvPr id="15369" name="Text Box 13"/>
          <p:cNvSpPr txBox="1">
            <a:spLocks noChangeArrowheads="1"/>
          </p:cNvSpPr>
          <p:nvPr/>
        </p:nvSpPr>
        <p:spPr bwMode="auto">
          <a:xfrm>
            <a:off x="381000" y="1905000"/>
            <a:ext cx="72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AUI</a:t>
            </a:r>
          </a:p>
        </p:txBody>
      </p:sp>
      <p:sp>
        <p:nvSpPr>
          <p:cNvPr id="15370" name="Rectangle 14"/>
          <p:cNvSpPr>
            <a:spLocks noChangeArrowheads="1"/>
          </p:cNvSpPr>
          <p:nvPr/>
        </p:nvSpPr>
        <p:spPr bwMode="auto">
          <a:xfrm>
            <a:off x="3505200" y="5181600"/>
            <a:ext cx="5105400" cy="30480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TW" sz="2000" dirty="0">
                <a:ea typeface="新細明體" pitchFamily="18" charset="-120"/>
              </a:rPr>
              <a:t>BIOS</a:t>
            </a:r>
            <a:endParaRPr lang="en-US" altLang="zh-TW" sz="1600" dirty="0">
              <a:ea typeface="新細明體" pitchFamily="18" charset="-120"/>
            </a:endParaRPr>
          </a:p>
        </p:txBody>
      </p:sp>
      <p:sp>
        <p:nvSpPr>
          <p:cNvPr id="15371" name="Rectangle 15"/>
          <p:cNvSpPr>
            <a:spLocks noChangeArrowheads="1"/>
          </p:cNvSpPr>
          <p:nvPr/>
        </p:nvSpPr>
        <p:spPr bwMode="auto">
          <a:xfrm>
            <a:off x="1524000" y="2133600"/>
            <a:ext cx="7086600" cy="9144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  <a:ea typeface="新細明體" pitchFamily="18" charset="-120"/>
              </a:rPr>
              <a:t>LINUX Shell: Bourne Again (bash), TC, Z, etc.</a:t>
            </a:r>
          </a:p>
        </p:txBody>
      </p:sp>
      <p:sp>
        <p:nvSpPr>
          <p:cNvPr id="15372" name="AutoShape 16"/>
          <p:cNvSpPr>
            <a:spLocks/>
          </p:cNvSpPr>
          <p:nvPr/>
        </p:nvSpPr>
        <p:spPr bwMode="auto">
          <a:xfrm>
            <a:off x="1219200" y="16002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Rectangle 17"/>
          <p:cNvSpPr>
            <a:spLocks noChangeArrowheads="1"/>
          </p:cNvSpPr>
          <p:nvPr/>
        </p:nvSpPr>
        <p:spPr bwMode="auto">
          <a:xfrm>
            <a:off x="1524000" y="2819400"/>
            <a:ext cx="3733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rgbClr val="000000"/>
                </a:solidFill>
                <a:ea typeface="新細明體" pitchFamily="18" charset="-120"/>
              </a:rPr>
              <a:t>Language libraries</a:t>
            </a:r>
          </a:p>
        </p:txBody>
      </p:sp>
      <p:sp>
        <p:nvSpPr>
          <p:cNvPr id="15374" name="Rectangle 18"/>
          <p:cNvSpPr>
            <a:spLocks noChangeArrowheads="1"/>
          </p:cNvSpPr>
          <p:nvPr/>
        </p:nvSpPr>
        <p:spPr bwMode="auto">
          <a:xfrm>
            <a:off x="3505200" y="4876800"/>
            <a:ext cx="51054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itchFamily="18" charset="-120"/>
              </a:rPr>
              <a:t>Device Drives</a:t>
            </a:r>
          </a:p>
        </p:txBody>
      </p:sp>
      <p:sp>
        <p:nvSpPr>
          <p:cNvPr id="15375" name="AutoShape 19"/>
          <p:cNvSpPr>
            <a:spLocks/>
          </p:cNvSpPr>
          <p:nvPr/>
        </p:nvSpPr>
        <p:spPr bwMode="auto">
          <a:xfrm>
            <a:off x="1219200" y="2819400"/>
            <a:ext cx="152400" cy="1143000"/>
          </a:xfrm>
          <a:prstGeom prst="leftBrace">
            <a:avLst>
              <a:gd name="adj1" fmla="val 625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Text Box 20"/>
          <p:cNvSpPr txBox="1">
            <a:spLocks noChangeArrowheads="1"/>
          </p:cNvSpPr>
          <p:nvPr/>
        </p:nvSpPr>
        <p:spPr bwMode="auto">
          <a:xfrm>
            <a:off x="381000" y="4419600"/>
            <a:ext cx="101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Kernel</a:t>
            </a:r>
          </a:p>
        </p:txBody>
      </p:sp>
      <p:sp>
        <p:nvSpPr>
          <p:cNvPr id="15377" name="Text Box 21"/>
          <p:cNvSpPr txBox="1">
            <a:spLocks noChangeArrowheads="1"/>
          </p:cNvSpPr>
          <p:nvPr/>
        </p:nvSpPr>
        <p:spPr bwMode="auto">
          <a:xfrm>
            <a:off x="3962400" y="3962400"/>
            <a:ext cx="2057400" cy="8223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b="1">
                <a:solidFill>
                  <a:schemeClr val="bg1"/>
                </a:solidFill>
                <a:ea typeface="新細明體" pitchFamily="18" charset="-120"/>
              </a:rPr>
              <a:t>File management</a:t>
            </a:r>
          </a:p>
        </p:txBody>
      </p:sp>
      <p:sp>
        <p:nvSpPr>
          <p:cNvPr id="15378" name="Text Box 22"/>
          <p:cNvSpPr txBox="1">
            <a:spLocks noChangeArrowheads="1"/>
          </p:cNvSpPr>
          <p:nvPr/>
        </p:nvSpPr>
        <p:spPr bwMode="auto">
          <a:xfrm>
            <a:off x="1676400" y="3962400"/>
            <a:ext cx="18288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>
                <a:ea typeface="新細明體" pitchFamily="18" charset="-120"/>
              </a:rPr>
              <a:t>Memory management</a:t>
            </a:r>
          </a:p>
        </p:txBody>
      </p:sp>
      <p:sp>
        <p:nvSpPr>
          <p:cNvPr id="15379" name="Text Box 23"/>
          <p:cNvSpPr txBox="1">
            <a:spLocks noChangeArrowheads="1"/>
          </p:cNvSpPr>
          <p:nvPr/>
        </p:nvSpPr>
        <p:spPr bwMode="auto">
          <a:xfrm>
            <a:off x="6477000" y="3962400"/>
            <a:ext cx="1905000" cy="8223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b="1">
                <a:solidFill>
                  <a:schemeClr val="bg1"/>
                </a:solidFill>
                <a:ea typeface="新細明體" pitchFamily="18" charset="-120"/>
              </a:rPr>
              <a:t>Process Management</a:t>
            </a:r>
            <a:r>
              <a:rPr lang="en-US" altLang="zh-TW">
                <a:ea typeface="新細明體" pitchFamily="18" charset="-120"/>
              </a:rPr>
              <a:t> 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381000" y="304800"/>
            <a:ext cx="77724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 smtClean="0">
                <a:solidFill>
                  <a:srgbClr val="7030A0"/>
                </a:solidFill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System Architecture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99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1FB20-422C-4255-A520-5B1444FD9792}" type="slidenum">
              <a:rPr lang="zh-TW" altLang="en-US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152400" y="747252"/>
            <a:ext cx="815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Kernel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part of an OS where the real work is </a:t>
            </a:r>
            <a:r>
              <a:rPr lang="en-US" altLang="zh-TW" sz="2800" dirty="0" smtClean="0">
                <a:ea typeface="新細明體" pitchFamily="18" charset="-120"/>
              </a:rPr>
              <a:t>done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System call interface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Comprise a set of functions (often known as API) that can be used by the applications and library routines to use the services provided by the kernel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Application User’s Interface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Interface between the kernel and user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Allow user to make commands to the system</a:t>
            </a:r>
          </a:p>
          <a:p>
            <a:pPr marL="742950"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Divided into text based and graphical based</a:t>
            </a:r>
          </a:p>
          <a:p>
            <a:pPr marL="285750" lvl="1">
              <a:spcBef>
                <a:spcPct val="20000"/>
              </a:spcBef>
              <a:buClr>
                <a:schemeClr val="tx1"/>
              </a:buClr>
              <a:buSzPct val="100000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04352" y="1524000"/>
            <a:ext cx="8153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72397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 smtClean="0">
                <a:solidFill>
                  <a:srgbClr val="7030A0"/>
                </a:solidFill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System Architecture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8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D1CD7-FBDE-44A8-B6CB-2DA73CCF7AFE}" type="slidenum">
              <a:rPr lang="zh-TW" altLang="en-US"/>
              <a:pPr>
                <a:defRPr/>
              </a:pPr>
              <a:t>16</a:t>
            </a:fld>
            <a:endParaRPr lang="en-US" altLang="zh-TW"/>
          </a:p>
        </p:txBody>
      </p:sp>
      <p:sp>
        <p:nvSpPr>
          <p:cNvPr id="19460" name="Rectangle 7"/>
          <p:cNvSpPr>
            <a:spLocks noChangeArrowheads="1"/>
          </p:cNvSpPr>
          <p:nvPr/>
        </p:nvSpPr>
        <p:spPr bwMode="auto">
          <a:xfrm>
            <a:off x="609600" y="22860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User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interface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01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899150"/>
            <a:ext cx="2133600" cy="365125"/>
          </a:xfrm>
        </p:spPr>
        <p:txBody>
          <a:bodyPr/>
          <a:lstStyle/>
          <a:p>
            <a:pPr>
              <a:defRPr/>
            </a:pPr>
            <a:fld id="{1CC2299C-D1BA-4CBE-A70B-21A6EA790E79}" type="slidenum">
              <a:rPr lang="zh-TW" altLang="en-US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20483" name="Rectangle 18"/>
          <p:cNvSpPr>
            <a:spLocks noChangeArrowheads="1"/>
          </p:cNvSpPr>
          <p:nvPr/>
        </p:nvSpPr>
        <p:spPr bwMode="auto">
          <a:xfrm>
            <a:off x="533400" y="4724400"/>
            <a:ext cx="2133600" cy="1371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新細明體" pitchFamily="18" charset="-120"/>
            </a:endParaRPr>
          </a:p>
          <a:p>
            <a:pPr algn="ctr"/>
            <a:endParaRPr lang="zh-TW" altLang="en-US">
              <a:ea typeface="新細明體" pitchFamily="18" charset="-120"/>
            </a:endParaRPr>
          </a:p>
          <a:p>
            <a:pPr algn="ctr"/>
            <a:endParaRPr lang="zh-TW" altLang="en-US">
              <a:ea typeface="新細明體" pitchFamily="18" charset="-120"/>
            </a:endParaRPr>
          </a:p>
          <a:p>
            <a:pPr algn="ctr"/>
            <a:r>
              <a:rPr lang="en-US" altLang="zh-TW">
                <a:ea typeface="新細明體" pitchFamily="18" charset="-120"/>
              </a:rPr>
              <a:t>: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498987" y="86032"/>
            <a:ext cx="7772400" cy="44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User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Login</a:t>
            </a: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498987" y="609599"/>
            <a:ext cx="8229600" cy="554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is a multiuser OS 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Allow multiple users to use the resource of a computer at the same time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Every user needs to login the system with the password provided to identify their right in using the resource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Require for both client-server based system or desktop</a:t>
            </a:r>
          </a:p>
        </p:txBody>
      </p:sp>
      <p:pic>
        <p:nvPicPr>
          <p:cNvPr id="20487" name="Picture 9" descr="Server-bas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24300"/>
            <a:ext cx="4953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Text Box 10"/>
          <p:cNvSpPr txBox="1">
            <a:spLocks noChangeArrowheads="1"/>
          </p:cNvSpPr>
          <p:nvPr/>
        </p:nvSpPr>
        <p:spPr bwMode="auto">
          <a:xfrm>
            <a:off x="2514600" y="3886200"/>
            <a:ext cx="121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Linux Server</a:t>
            </a:r>
          </a:p>
        </p:txBody>
      </p:sp>
      <p:sp>
        <p:nvSpPr>
          <p:cNvPr id="20489" name="Text Box 11"/>
          <p:cNvSpPr txBox="1">
            <a:spLocks noChangeArrowheads="1"/>
          </p:cNvSpPr>
          <p:nvPr/>
        </p:nvSpPr>
        <p:spPr bwMode="auto">
          <a:xfrm>
            <a:off x="5943600" y="5334000"/>
            <a:ext cx="27432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Client-server based system</a:t>
            </a:r>
          </a:p>
        </p:txBody>
      </p:sp>
      <p:sp>
        <p:nvSpPr>
          <p:cNvPr id="20490" name="Text Box 12"/>
          <p:cNvSpPr txBox="1">
            <a:spLocks noChangeArrowheads="1"/>
          </p:cNvSpPr>
          <p:nvPr/>
        </p:nvSpPr>
        <p:spPr bwMode="auto">
          <a:xfrm>
            <a:off x="4191000" y="4343400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Peter</a:t>
            </a:r>
          </a:p>
        </p:txBody>
      </p:sp>
      <p:sp>
        <p:nvSpPr>
          <p:cNvPr id="20491" name="Text Box 13"/>
          <p:cNvSpPr txBox="1">
            <a:spLocks noChangeArrowheads="1"/>
          </p:cNvSpPr>
          <p:nvPr/>
        </p:nvSpPr>
        <p:spPr bwMode="auto">
          <a:xfrm>
            <a:off x="4800600" y="4191000"/>
            <a:ext cx="84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Mary</a:t>
            </a:r>
          </a:p>
        </p:txBody>
      </p:sp>
      <p:sp>
        <p:nvSpPr>
          <p:cNvPr id="20492" name="Text Box 14"/>
          <p:cNvSpPr txBox="1">
            <a:spLocks noChangeArrowheads="1"/>
          </p:cNvSpPr>
          <p:nvPr/>
        </p:nvSpPr>
        <p:spPr bwMode="auto">
          <a:xfrm>
            <a:off x="5562600" y="4038600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Paul</a:t>
            </a:r>
          </a:p>
        </p:txBody>
      </p:sp>
      <p:sp>
        <p:nvSpPr>
          <p:cNvPr id="20493" name="Text Box 15"/>
          <p:cNvSpPr txBox="1">
            <a:spLocks noChangeArrowheads="1"/>
          </p:cNvSpPr>
          <p:nvPr/>
        </p:nvSpPr>
        <p:spPr bwMode="auto">
          <a:xfrm>
            <a:off x="609600" y="4724400"/>
            <a:ext cx="1730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Peter: admin</a:t>
            </a:r>
          </a:p>
        </p:txBody>
      </p:sp>
      <p:sp>
        <p:nvSpPr>
          <p:cNvPr id="20494" name="Text Box 16"/>
          <p:cNvSpPr txBox="1">
            <a:spLocks noChangeArrowheads="1"/>
          </p:cNvSpPr>
          <p:nvPr/>
        </p:nvSpPr>
        <p:spPr bwMode="auto">
          <a:xfrm>
            <a:off x="609600" y="5029200"/>
            <a:ext cx="185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Paul : general</a:t>
            </a:r>
          </a:p>
        </p:txBody>
      </p:sp>
      <p:sp>
        <p:nvSpPr>
          <p:cNvPr id="20495" name="Text Box 17"/>
          <p:cNvSpPr txBox="1">
            <a:spLocks noChangeArrowheads="1"/>
          </p:cNvSpPr>
          <p:nvPr/>
        </p:nvSpPr>
        <p:spPr bwMode="auto">
          <a:xfrm>
            <a:off x="609600" y="5334000"/>
            <a:ext cx="2044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Mary : intruder</a:t>
            </a:r>
          </a:p>
        </p:txBody>
      </p:sp>
      <p:sp>
        <p:nvSpPr>
          <p:cNvPr id="20496" name="Line 20"/>
          <p:cNvSpPr>
            <a:spLocks noChangeShapeType="1"/>
          </p:cNvSpPr>
          <p:nvPr/>
        </p:nvSpPr>
        <p:spPr bwMode="auto">
          <a:xfrm flipV="1">
            <a:off x="2590800" y="49530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1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10"/>
          <p:cNvSpPr>
            <a:spLocks noGrp="1" noChangeArrowheads="1"/>
          </p:cNvSpPr>
          <p:nvPr>
            <p:ph idx="1"/>
          </p:nvPr>
        </p:nvSpPr>
        <p:spPr>
          <a:xfrm>
            <a:off x="363794" y="609600"/>
            <a:ext cx="8001000" cy="5486400"/>
          </a:xfrm>
          <a:noFill/>
        </p:spPr>
        <p:txBody>
          <a:bodyPr>
            <a:noAutofit/>
          </a:bodyPr>
          <a:lstStyle/>
          <a:p>
            <a:pPr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Traditional Linux (Unix also) uses command-driven interface (or text-based interface)</a:t>
            </a:r>
          </a:p>
          <a:p>
            <a:pPr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dirty="0">
                <a:ea typeface="新細明體" pitchFamily="18" charset="-120"/>
              </a:rPr>
              <a:t>User needs to type lines of command to instruct the computer to work, similar to DOS</a:t>
            </a:r>
          </a:p>
          <a:p>
            <a:pPr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dirty="0">
                <a:solidFill>
                  <a:srgbClr val="004EEA"/>
                </a:solidFill>
                <a:ea typeface="新細明體" pitchFamily="18" charset="-120"/>
              </a:rPr>
              <a:t>Advantage:</a:t>
            </a:r>
            <a:r>
              <a:rPr lang="en-US" altLang="zh-TW" dirty="0">
                <a:ea typeface="新細明體" pitchFamily="18" charset="-120"/>
              </a:rPr>
              <a:t> fast in speed. Very few resource is required for its implementation</a:t>
            </a:r>
          </a:p>
          <a:p>
            <a:pPr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dirty="0">
                <a:ea typeface="新細明體" pitchFamily="18" charset="-120"/>
              </a:rPr>
              <a:t>Suitable for expert users and for the systems that interaction with user is not frequent, such as servers</a:t>
            </a:r>
          </a:p>
          <a:p>
            <a:pPr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dirty="0" smtClean="0">
                <a:solidFill>
                  <a:srgbClr val="004EEA"/>
                </a:solidFill>
                <a:ea typeface="新細明體" pitchFamily="18" charset="-120"/>
              </a:rPr>
              <a:t>Disadvantages</a:t>
            </a:r>
            <a:r>
              <a:rPr lang="en-US" altLang="zh-TW" dirty="0">
                <a:solidFill>
                  <a:srgbClr val="004EEA"/>
                </a:solidFill>
                <a:ea typeface="新細明體" pitchFamily="18" charset="-120"/>
              </a:rPr>
              <a:t>: </a:t>
            </a:r>
            <a:r>
              <a:rPr lang="en-US" altLang="zh-TW" dirty="0">
                <a:ea typeface="新細明體" pitchFamily="18" charset="-120"/>
              </a:rPr>
              <a:t>user needs to type, hence can easily make error. Besides, user needs to memorize all commands 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6469F-E9AC-459F-8D77-DEE9F1743C68}" type="slidenum">
              <a:rPr lang="zh-TW" altLang="en-US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1000" y="1524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User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interface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F777C1-0D07-4BBB-AFB6-1A59E5D746D4}" type="slidenum">
              <a:rPr lang="zh-TW" altLang="en-US"/>
              <a:pPr>
                <a:defRPr/>
              </a:pPr>
              <a:t>19</a:t>
            </a:fld>
            <a:endParaRPr lang="en-US" altLang="zh-TW" dirty="0"/>
          </a:p>
        </p:txBody>
      </p:sp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152400" y="685800"/>
            <a:ext cx="87630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By adopting the X-Window technology, graphical user interface (GUI) is available for Linux:</a:t>
            </a:r>
          </a:p>
          <a:p>
            <a:pPr marL="285750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Uses pointing devices (e.g. mouse) to control the system, similar to Microsoft’s Windows</a:t>
            </a:r>
          </a:p>
          <a:p>
            <a:pPr marL="285750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Provide menu-driven and/or icon-driven interfaces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menu-driven:</a:t>
            </a:r>
            <a:r>
              <a:rPr lang="en-US" altLang="zh-TW" sz="2800" dirty="0">
                <a:ea typeface="新細明體" pitchFamily="18" charset="-120"/>
              </a:rPr>
              <a:t> user is provided with a menu of choices. </a:t>
            </a:r>
            <a:r>
              <a:rPr lang="en-US" altLang="zh-TW" sz="2800" dirty="0" smtClean="0">
                <a:ea typeface="新細明體" pitchFamily="18" charset="-120"/>
              </a:rPr>
              <a:t>   	Each </a:t>
            </a:r>
            <a:r>
              <a:rPr lang="en-US" altLang="zh-TW" sz="2800" dirty="0">
                <a:ea typeface="新細明體" pitchFamily="18" charset="-120"/>
              </a:rPr>
              <a:t>choice refers to a particular task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icon-driven:</a:t>
            </a:r>
            <a:r>
              <a:rPr lang="en-US" altLang="zh-TW" sz="2800" dirty="0">
                <a:ea typeface="新細明體" pitchFamily="18" charset="-120"/>
              </a:rPr>
              <a:t> tasks are represented by pictures (icon) and </a:t>
            </a:r>
            <a:r>
              <a:rPr lang="en-US" altLang="zh-TW" sz="2800" dirty="0" smtClean="0">
                <a:ea typeface="新細明體" pitchFamily="18" charset="-120"/>
              </a:rPr>
              <a:t>	shown </a:t>
            </a:r>
            <a:r>
              <a:rPr lang="en-US" altLang="zh-TW" sz="2800" dirty="0">
                <a:ea typeface="新細明體" pitchFamily="18" charset="-120"/>
              </a:rPr>
              <a:t>to user. Click on an icon invokes one </a:t>
            </a:r>
            <a:r>
              <a:rPr lang="en-US" altLang="zh-TW" sz="2800" dirty="0" smtClean="0">
                <a:ea typeface="新細明體" pitchFamily="18" charset="-120"/>
              </a:rPr>
              <a:t>task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Advantages: </a:t>
            </a:r>
            <a:r>
              <a:rPr lang="en-US" altLang="zh-TW" sz="2800" dirty="0">
                <a:ea typeface="新細明體" pitchFamily="18" charset="-120"/>
              </a:rPr>
              <a:t>No need to memorize commands. Always </a:t>
            </a:r>
            <a:r>
              <a:rPr lang="en-US" altLang="zh-TW" sz="2800" dirty="0" smtClean="0">
                <a:ea typeface="新細明體" pitchFamily="18" charset="-120"/>
              </a:rPr>
              <a:t>		select </a:t>
            </a:r>
            <a:r>
              <a:rPr lang="en-US" altLang="zh-TW" sz="2800" dirty="0">
                <a:ea typeface="新細明體" pitchFamily="18" charset="-120"/>
              </a:rPr>
              <a:t>task from menus or icons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 smtClean="0">
                <a:ea typeface="新細明體" pitchFamily="18" charset="-120"/>
              </a:rPr>
              <a:t>	Suitable </a:t>
            </a:r>
            <a:r>
              <a:rPr lang="en-US" altLang="zh-TW" sz="2800" dirty="0">
                <a:ea typeface="新細明體" pitchFamily="18" charset="-120"/>
              </a:rPr>
              <a:t>for general users and systems, such as PC</a:t>
            </a:r>
          </a:p>
          <a:p>
            <a:pPr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Disadvantages</a:t>
            </a: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:</a:t>
            </a:r>
            <a:r>
              <a:rPr lang="en-US" altLang="zh-TW" sz="2800" dirty="0">
                <a:ea typeface="新細明體" pitchFamily="18" charset="-120"/>
              </a:rPr>
              <a:t> Slow and require certain resource for its </a:t>
            </a:r>
            <a:r>
              <a:rPr lang="en-US" altLang="zh-TW" sz="2800" dirty="0" smtClean="0">
                <a:ea typeface="新細明體" pitchFamily="18" charset="-120"/>
              </a:rPr>
              <a:t>			      implementation   </a:t>
            </a:r>
            <a:endParaRPr lang="en-US" altLang="zh-TW" sz="2800" dirty="0">
              <a:ea typeface="新細明體" pitchFamily="18" charset="-120"/>
            </a:endParaRPr>
          </a:p>
          <a:p>
            <a:pPr marL="68580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81000" y="1524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User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interface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1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8F913-5A74-4A22-91B4-0F5C6AEB1732}" type="slidenum">
              <a:rPr lang="zh-TW" altLang="en-US"/>
              <a:pPr>
                <a:defRPr/>
              </a:pPr>
              <a:t>20</a:t>
            </a:fld>
            <a:endParaRPr lang="en-US" altLang="zh-TW"/>
          </a:p>
        </p:txBody>
      </p:sp>
      <p:pic>
        <p:nvPicPr>
          <p:cNvPr id="23556" name="Picture 7" descr="Linux_Scr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3704303" y="4495800"/>
            <a:ext cx="5257800" cy="1917700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7325" indent="-187325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zh-TW" dirty="0">
                <a:ea typeface="新細明體" pitchFamily="18" charset="-120"/>
              </a:rPr>
              <a:t>A typical Linux GUI based on GNOME</a:t>
            </a:r>
          </a:p>
          <a:p>
            <a:pPr eaLnBrk="1" hangingPunct="1">
              <a:buFontTx/>
              <a:buChar char="•"/>
            </a:pPr>
            <a:r>
              <a:rPr lang="en-US" altLang="zh-TW" dirty="0">
                <a:ea typeface="新細明體" pitchFamily="18" charset="-120"/>
              </a:rPr>
              <a:t>Similar to Microsoft’s Windows, however, different window systems can be chosen (e.g. GNOME, KDE, </a:t>
            </a:r>
            <a:r>
              <a:rPr lang="en-US" altLang="zh-TW" dirty="0" err="1">
                <a:ea typeface="新細明體" pitchFamily="18" charset="-120"/>
              </a:rPr>
              <a:t>etc</a:t>
            </a:r>
            <a:r>
              <a:rPr lang="en-US" altLang="zh-TW" dirty="0">
                <a:ea typeface="新細明體" pitchFamily="18" charset="-120"/>
              </a:rPr>
              <a:t>)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81000" y="1524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User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interface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455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013450"/>
            <a:ext cx="2133600" cy="365125"/>
          </a:xfrm>
        </p:spPr>
        <p:txBody>
          <a:bodyPr/>
          <a:lstStyle/>
          <a:p>
            <a:pPr>
              <a:defRPr/>
            </a:pPr>
            <a:fld id="{2B103DF5-974C-4141-8992-C692B934C956}" type="slidenum">
              <a:rPr lang="zh-TW" altLang="en-US"/>
              <a:pPr>
                <a:defRPr/>
              </a:pPr>
              <a:t>21</a:t>
            </a:fld>
            <a:endParaRPr lang="en-US" altLang="zh-TW"/>
          </a:p>
        </p:txBody>
      </p:sp>
      <p:pic>
        <p:nvPicPr>
          <p:cNvPr id="24580" name="Picture 7" descr="CU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28700"/>
            <a:ext cx="8331200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5029200" y="876300"/>
            <a:ext cx="3603625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b="1">
                <a:solidFill>
                  <a:srgbClr val="000000"/>
                </a:solidFill>
                <a:ea typeface="新細明體" pitchFamily="18" charset="-120"/>
              </a:rPr>
              <a:t>Linux text-based interface</a:t>
            </a:r>
          </a:p>
        </p:txBody>
      </p:sp>
      <p:sp>
        <p:nvSpPr>
          <p:cNvPr id="24582" name="Oval 9"/>
          <p:cNvSpPr>
            <a:spLocks noChangeArrowheads="1"/>
          </p:cNvSpPr>
          <p:nvPr/>
        </p:nvSpPr>
        <p:spPr bwMode="auto">
          <a:xfrm>
            <a:off x="2667000" y="1562100"/>
            <a:ext cx="1371600" cy="4572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10"/>
          <p:cNvSpPr txBox="1">
            <a:spLocks noChangeArrowheads="1"/>
          </p:cNvSpPr>
          <p:nvPr/>
        </p:nvSpPr>
        <p:spPr bwMode="auto">
          <a:xfrm>
            <a:off x="4800600" y="2476500"/>
            <a:ext cx="35814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command to show the content of current directory</a:t>
            </a:r>
          </a:p>
        </p:txBody>
      </p:sp>
      <p:sp>
        <p:nvSpPr>
          <p:cNvPr id="24584" name="Line 11"/>
          <p:cNvSpPr>
            <a:spLocks noChangeShapeType="1"/>
          </p:cNvSpPr>
          <p:nvPr/>
        </p:nvSpPr>
        <p:spPr bwMode="auto">
          <a:xfrm flipH="1" flipV="1">
            <a:off x="3505200" y="1866900"/>
            <a:ext cx="1143000" cy="838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5" name="Oval 12"/>
          <p:cNvSpPr>
            <a:spLocks noChangeArrowheads="1"/>
          </p:cNvSpPr>
          <p:nvPr/>
        </p:nvSpPr>
        <p:spPr bwMode="auto">
          <a:xfrm>
            <a:off x="2743200" y="2857500"/>
            <a:ext cx="1371600" cy="4572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Text Box 13"/>
          <p:cNvSpPr txBox="1">
            <a:spLocks noChangeArrowheads="1"/>
          </p:cNvSpPr>
          <p:nvPr/>
        </p:nvSpPr>
        <p:spPr bwMode="auto">
          <a:xfrm>
            <a:off x="4343400" y="5219700"/>
            <a:ext cx="3581400" cy="118745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command to show the content of current directory with option -al</a:t>
            </a:r>
          </a:p>
        </p:txBody>
      </p:sp>
      <p:sp>
        <p:nvSpPr>
          <p:cNvPr id="24587" name="Line 14"/>
          <p:cNvSpPr>
            <a:spLocks noChangeShapeType="1"/>
          </p:cNvSpPr>
          <p:nvPr/>
        </p:nvSpPr>
        <p:spPr bwMode="auto">
          <a:xfrm flipH="1" flipV="1">
            <a:off x="3733800" y="3162300"/>
            <a:ext cx="609600" cy="1981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228600" y="4000500"/>
            <a:ext cx="29718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prompt $ shows that bash shell is using</a:t>
            </a:r>
          </a:p>
        </p:txBody>
      </p:sp>
      <p:sp>
        <p:nvSpPr>
          <p:cNvPr id="24589" name="Oval 16"/>
          <p:cNvSpPr>
            <a:spLocks noChangeArrowheads="1"/>
          </p:cNvSpPr>
          <p:nvPr/>
        </p:nvSpPr>
        <p:spPr bwMode="auto">
          <a:xfrm>
            <a:off x="2819400" y="5219700"/>
            <a:ext cx="381000" cy="4572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17"/>
          <p:cNvSpPr>
            <a:spLocks noChangeShapeType="1"/>
          </p:cNvSpPr>
          <p:nvPr/>
        </p:nvSpPr>
        <p:spPr bwMode="auto">
          <a:xfrm>
            <a:off x="1447800" y="4762500"/>
            <a:ext cx="1600200" cy="6096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User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interface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370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44F3D6-29C8-4ADC-80A2-A971E020E92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5604" name="Group 14"/>
          <p:cNvGrpSpPr>
            <a:grpSpLocks/>
          </p:cNvGrpSpPr>
          <p:nvPr/>
        </p:nvGrpSpPr>
        <p:grpSpPr bwMode="auto">
          <a:xfrm>
            <a:off x="5410200" y="1905000"/>
            <a:ext cx="3276600" cy="2286000"/>
            <a:chOff x="432" y="1200"/>
            <a:chExt cx="2496" cy="1872"/>
          </a:xfrm>
        </p:grpSpPr>
        <p:sp>
          <p:nvSpPr>
            <p:cNvPr id="25615" name="Oval 9"/>
            <p:cNvSpPr>
              <a:spLocks noChangeArrowheads="1"/>
            </p:cNvSpPr>
            <p:nvPr/>
          </p:nvSpPr>
          <p:spPr bwMode="auto">
            <a:xfrm>
              <a:off x="432" y="1200"/>
              <a:ext cx="2496" cy="18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616" name="Oval 7"/>
            <p:cNvSpPr>
              <a:spLocks noChangeArrowheads="1"/>
            </p:cNvSpPr>
            <p:nvPr/>
          </p:nvSpPr>
          <p:spPr bwMode="auto">
            <a:xfrm>
              <a:off x="1008" y="1632"/>
              <a:ext cx="1296" cy="10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TW" sz="2400" smtClean="0">
                  <a:solidFill>
                    <a:prstClr val="white"/>
                  </a:solidFill>
                  <a:latin typeface="Times New Roman" pitchFamily="18" charset="0"/>
                </a:rPr>
                <a:t>Kernel</a:t>
              </a:r>
            </a:p>
          </p:txBody>
        </p:sp>
      </p:grpSp>
      <p:sp>
        <p:nvSpPr>
          <p:cNvPr id="25605" name="Text Box 10"/>
          <p:cNvSpPr txBox="1">
            <a:spLocks noChangeArrowheads="1"/>
          </p:cNvSpPr>
          <p:nvPr/>
        </p:nvSpPr>
        <p:spPr bwMode="auto">
          <a:xfrm>
            <a:off x="6019800" y="2057400"/>
            <a:ext cx="2147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srgbClr val="000000"/>
                </a:solidFill>
              </a:rPr>
              <a:t>Bash, Tcsh, Zsh</a:t>
            </a:r>
          </a:p>
        </p:txBody>
      </p: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5775325" y="15652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prstClr val="black"/>
                </a:solidFill>
              </a:rPr>
              <a:t>ls</a:t>
            </a:r>
          </a:p>
        </p:txBody>
      </p:sp>
      <p:sp>
        <p:nvSpPr>
          <p:cNvPr id="25607" name="Text Box 12"/>
          <p:cNvSpPr txBox="1">
            <a:spLocks noChangeArrowheads="1"/>
          </p:cNvSpPr>
          <p:nvPr/>
        </p:nvSpPr>
        <p:spPr bwMode="auto">
          <a:xfrm>
            <a:off x="8001000" y="1524000"/>
            <a:ext cx="709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prstClr val="black"/>
                </a:solidFill>
              </a:rPr>
              <a:t>pwd</a:t>
            </a:r>
          </a:p>
        </p:txBody>
      </p:sp>
      <p:sp>
        <p:nvSpPr>
          <p:cNvPr id="25608" name="Text Box 13"/>
          <p:cNvSpPr txBox="1">
            <a:spLocks noChangeArrowheads="1"/>
          </p:cNvSpPr>
          <p:nvPr/>
        </p:nvSpPr>
        <p:spPr bwMode="auto">
          <a:xfrm>
            <a:off x="6400800" y="1219200"/>
            <a:ext cx="1165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TW" smtClean="0">
                <a:solidFill>
                  <a:prstClr val="black"/>
                </a:solidFill>
              </a:rPr>
              <a:t>whoami</a:t>
            </a:r>
          </a:p>
        </p:txBody>
      </p:sp>
      <p:sp>
        <p:nvSpPr>
          <p:cNvPr id="25609" name="Line 23"/>
          <p:cNvSpPr>
            <a:spLocks noChangeShapeType="1"/>
          </p:cNvSpPr>
          <p:nvPr/>
        </p:nvSpPr>
        <p:spPr bwMode="auto">
          <a:xfrm>
            <a:off x="6019800" y="1981200"/>
            <a:ext cx="228600" cy="2286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10" name="Line 24"/>
          <p:cNvSpPr>
            <a:spLocks noChangeShapeType="1"/>
          </p:cNvSpPr>
          <p:nvPr/>
        </p:nvSpPr>
        <p:spPr bwMode="auto">
          <a:xfrm>
            <a:off x="7010400" y="1752600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11" name="Line 25"/>
          <p:cNvSpPr>
            <a:spLocks noChangeShapeType="1"/>
          </p:cNvSpPr>
          <p:nvPr/>
        </p:nvSpPr>
        <p:spPr bwMode="auto">
          <a:xfrm flipH="1">
            <a:off x="7924800" y="1981200"/>
            <a:ext cx="304800" cy="304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5612" name="Rectangle 31"/>
          <p:cNvSpPr>
            <a:spLocks noChangeArrowheads="1"/>
          </p:cNvSpPr>
          <p:nvPr/>
        </p:nvSpPr>
        <p:spPr bwMode="auto">
          <a:xfrm>
            <a:off x="228600" y="762000"/>
            <a:ext cx="5029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1963" lvl="1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Shell interprets the command and request service from kernel</a:t>
            </a:r>
          </a:p>
          <a:p>
            <a:pPr marL="461963" lvl="1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Similar to DOS but DOS has only one set of interface while Linux can select different shell</a:t>
            </a:r>
          </a:p>
          <a:p>
            <a:pPr marL="461963" lvl="1" indent="-4572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Bourne Again shell (Bash), TC shell (</a:t>
            </a:r>
            <a:r>
              <a:rPr lang="en-US" altLang="zh-TW" sz="2800" dirty="0" err="1">
                <a:ea typeface="新細明體" pitchFamily="18" charset="-120"/>
              </a:rPr>
              <a:t>Tcsh</a:t>
            </a:r>
            <a:r>
              <a:rPr lang="en-US" altLang="zh-TW" sz="2800" dirty="0">
                <a:ea typeface="新細明體" pitchFamily="18" charset="-120"/>
              </a:rPr>
              <a:t>), Z shell (</a:t>
            </a:r>
            <a:r>
              <a:rPr lang="en-US" altLang="zh-TW" sz="2800" dirty="0" err="1">
                <a:ea typeface="新細明體" pitchFamily="18" charset="-120"/>
              </a:rPr>
              <a:t>Zsh</a:t>
            </a:r>
            <a:r>
              <a:rPr lang="en-US" altLang="zh-TW" sz="2800" dirty="0">
                <a:ea typeface="新細明體" pitchFamily="18" charset="-120"/>
              </a:rPr>
              <a:t>)</a:t>
            </a:r>
          </a:p>
        </p:txBody>
      </p:sp>
      <p:sp>
        <p:nvSpPr>
          <p:cNvPr id="25613" name="Rectangle 32"/>
          <p:cNvSpPr>
            <a:spLocks noChangeArrowheads="1"/>
          </p:cNvSpPr>
          <p:nvPr/>
        </p:nvSpPr>
        <p:spPr bwMode="auto">
          <a:xfrm>
            <a:off x="228600" y="149942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 smtClean="0">
                <a:solidFill>
                  <a:srgbClr val="7030A0"/>
                </a:solidFill>
                <a:latin typeface="+mj-lt"/>
              </a:rPr>
              <a:t>Linux Shell</a:t>
            </a:r>
          </a:p>
        </p:txBody>
      </p:sp>
      <p:sp>
        <p:nvSpPr>
          <p:cNvPr id="25614" name="Text Box 33"/>
          <p:cNvSpPr txBox="1">
            <a:spLocks noChangeArrowheads="1"/>
          </p:cNvSpPr>
          <p:nvPr/>
        </p:nvSpPr>
        <p:spPr bwMode="auto">
          <a:xfrm>
            <a:off x="356419" y="4230329"/>
            <a:ext cx="830580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7350" indent="-3873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61963" lvl="1" indent="-4572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Different shell has similar but different functionality</a:t>
            </a:r>
          </a:p>
          <a:p>
            <a:pPr marL="461963" lvl="1" indent="-4572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Bash is the default for Linux</a:t>
            </a:r>
          </a:p>
          <a:p>
            <a:pPr marL="461963" lvl="1" indent="-45720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Graphical user interface of Linux is in fact an application program work on the shell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TW" altLang="en-US" dirty="0" smtClean="0">
              <a:solidFill>
                <a:prstClr val="black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Lecture-31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Ahmed Mumtaz Mustehsan, GM-IT, CIIT, Islamabad</a:t>
            </a: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51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09CCC-AEBA-44C9-9D7F-7DACDE0560C2}" type="slidenum">
              <a:rPr lang="zh-TW" altLang="en-US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253181" y="609600"/>
            <a:ext cx="86106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Frequently used commands available in most shells: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ls</a:t>
            </a:r>
            <a:r>
              <a:rPr lang="en-US" altLang="zh-TW" sz="2800" dirty="0">
                <a:ea typeface="新細明體" pitchFamily="18" charset="-120"/>
              </a:rPr>
              <a:t> : to show the names of the file in the current directory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cd : change directory, </a:t>
            </a:r>
          </a:p>
          <a:p>
            <a:pPr marL="685800" lvl="2"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e.g. cd /    change to the root </a:t>
            </a:r>
            <a:r>
              <a:rPr lang="en-US" altLang="zh-TW" sz="2800" dirty="0" smtClean="0">
                <a:ea typeface="新細明體" pitchFamily="18" charset="-120"/>
              </a:rPr>
              <a:t>directory</a:t>
            </a:r>
          </a:p>
          <a:p>
            <a:pPr marL="685800" lvl="2"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 smtClean="0">
                <a:ea typeface="新細明體" pitchFamily="18" charset="-120"/>
              </a:rPr>
              <a:t>cd </a:t>
            </a:r>
            <a:r>
              <a:rPr lang="en-US" altLang="zh-TW" sz="2800" dirty="0">
                <a:ea typeface="新細明體" pitchFamily="18" charset="-120"/>
              </a:rPr>
              <a:t>..    change to the parent of that directory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cp</a:t>
            </a:r>
            <a:r>
              <a:rPr lang="en-US" altLang="zh-TW" sz="2800" dirty="0">
                <a:ea typeface="新細明體" pitchFamily="18" charset="-120"/>
              </a:rPr>
              <a:t> : copy one file to another</a:t>
            </a:r>
          </a:p>
          <a:p>
            <a:pPr marL="685800" lvl="2">
              <a:lnSpc>
                <a:spcPct val="90000"/>
              </a:lnSpc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e.g. </a:t>
            </a:r>
            <a:r>
              <a:rPr lang="en-US" altLang="zh-TW" sz="2800" dirty="0" err="1">
                <a:ea typeface="新細明體" pitchFamily="18" charset="-120"/>
              </a:rPr>
              <a:t>cp</a:t>
            </a:r>
            <a:r>
              <a:rPr lang="en-US" altLang="zh-TW" sz="2800" dirty="0">
                <a:ea typeface="新細明體" pitchFamily="18" charset="-120"/>
              </a:rPr>
              <a:t>  abc.txt  xyz.txt     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(copy </a:t>
            </a: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abc.txt to 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xyz.txt)</a:t>
            </a:r>
            <a:endParaRPr lang="en-US" altLang="zh-TW" sz="2800" dirty="0">
              <a:solidFill>
                <a:srgbClr val="004EEA"/>
              </a:solidFill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rm</a:t>
            </a:r>
            <a:r>
              <a:rPr lang="en-US" altLang="zh-TW" sz="2800" dirty="0">
                <a:ea typeface="新細明體" pitchFamily="18" charset="-120"/>
              </a:rPr>
              <a:t> : remove a file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man : ask for the manual (or help) of a </a:t>
            </a:r>
            <a:r>
              <a:rPr lang="en-US" altLang="zh-TW" sz="2800" dirty="0" smtClean="0">
                <a:ea typeface="新細明體" pitchFamily="18" charset="-120"/>
              </a:rPr>
              <a:t>command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smtClean="0">
                <a:ea typeface="新細明體" pitchFamily="18" charset="-120"/>
              </a:rPr>
              <a:t>man </a:t>
            </a:r>
            <a:r>
              <a:rPr lang="en-US" altLang="zh-TW" sz="2800" dirty="0">
                <a:ea typeface="新細明體" pitchFamily="18" charset="-120"/>
              </a:rPr>
              <a:t>cd    ask for the manual of the command cd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pwd</a:t>
            </a:r>
            <a:r>
              <a:rPr lang="en-US" altLang="zh-TW" sz="2800" dirty="0">
                <a:ea typeface="新細明體" pitchFamily="18" charset="-120"/>
              </a:rPr>
              <a:t> : show the name of the current directory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cat : to show the content of a text file</a:t>
            </a:r>
          </a:p>
          <a:p>
            <a:pPr marL="1143000" lvl="2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e.g. cat abc.txt    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(show </a:t>
            </a: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the content of </a:t>
            </a:r>
            <a:r>
              <a:rPr lang="en-US" altLang="zh-TW" sz="2800" dirty="0" smtClean="0">
                <a:solidFill>
                  <a:srgbClr val="004EEA"/>
                </a:solidFill>
                <a:ea typeface="新細明體" pitchFamily="18" charset="-120"/>
              </a:rPr>
              <a:t>abc.txt)</a:t>
            </a:r>
            <a:endParaRPr lang="en-US" altLang="zh-TW" sz="2800" dirty="0">
              <a:solidFill>
                <a:srgbClr val="004EEA"/>
              </a:solidFill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whoami</a:t>
            </a:r>
            <a:r>
              <a:rPr lang="en-US" altLang="zh-TW" sz="2800" dirty="0">
                <a:ea typeface="新細明體" pitchFamily="18" charset="-120"/>
              </a:rPr>
              <a:t> : to show the username of the current user</a:t>
            </a:r>
          </a:p>
        </p:txBody>
      </p:sp>
      <p:sp>
        <p:nvSpPr>
          <p:cNvPr id="4" name="Rectangle 32"/>
          <p:cNvSpPr>
            <a:spLocks noChangeArrowheads="1"/>
          </p:cNvSpPr>
          <p:nvPr/>
        </p:nvSpPr>
        <p:spPr bwMode="auto">
          <a:xfrm>
            <a:off x="228600" y="149942"/>
            <a:ext cx="7772400" cy="45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TW" sz="3200" dirty="0" smtClean="0">
                <a:solidFill>
                  <a:srgbClr val="7030A0"/>
                </a:solidFill>
                <a:latin typeface="+mj-lt"/>
              </a:rPr>
              <a:t>Linux Shell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789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314D9-E1CA-49C2-830A-90FC04582935}" type="slidenum">
              <a:rPr lang="zh-TW" altLang="en-US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609600" y="22860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ea typeface="新細明體" pitchFamily="18" charset="-120"/>
              </a:rPr>
              <a:t>File </a:t>
            </a:r>
            <a:r>
              <a:rPr lang="en-US" altLang="zh-TW" sz="3600" dirty="0">
                <a:solidFill>
                  <a:srgbClr val="7030A0"/>
                </a:solidFill>
                <a:ea typeface="新細明體" pitchFamily="18" charset="-120"/>
              </a:rPr>
              <a:t>M</a:t>
            </a:r>
            <a:r>
              <a:rPr lang="en-US" altLang="zh-TW" sz="3600" dirty="0" smtClean="0">
                <a:solidFill>
                  <a:srgbClr val="7030A0"/>
                </a:solidFill>
                <a:ea typeface="新細明體" pitchFamily="18" charset="-120"/>
              </a:rPr>
              <a:t>anagement</a:t>
            </a:r>
            <a:endParaRPr lang="en-US" altLang="zh-TW" sz="3200" dirty="0">
              <a:solidFill>
                <a:srgbClr val="7030A0"/>
              </a:solidFill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193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33B2BD-B669-493D-9F81-3AA3419B9B85}" type="slidenum">
              <a:rPr lang="zh-TW" altLang="en-US"/>
              <a:pPr>
                <a:defRPr/>
              </a:pPr>
              <a:t>25</a:t>
            </a:fld>
            <a:endParaRPr lang="en-US" altLang="zh-TW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3810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Linux File Management</a:t>
            </a:r>
          </a:p>
        </p:txBody>
      </p:sp>
      <p:sp>
        <p:nvSpPr>
          <p:cNvPr id="28677" name="Rectangle 8"/>
          <p:cNvSpPr>
            <a:spLocks noChangeArrowheads="1"/>
          </p:cNvSpPr>
          <p:nvPr/>
        </p:nvSpPr>
        <p:spPr bwMode="auto">
          <a:xfrm>
            <a:off x="381000" y="785352"/>
            <a:ext cx="8001000" cy="5005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In Linux, file is defined as simply the thing that deals with a sequence of bytes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Hence everything are files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An ordinary file is a file; a directory is also file; a network card, a hard disk, any device are also files since they deal with a sequence of bytes 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supports five types of files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simple/ordinary file (text file, </a:t>
            </a:r>
            <a:r>
              <a:rPr lang="en-US" altLang="zh-TW" sz="2800" dirty="0" err="1">
                <a:ea typeface="新細明體" pitchFamily="18" charset="-120"/>
              </a:rPr>
              <a:t>c++</a:t>
            </a:r>
            <a:r>
              <a:rPr lang="en-US" altLang="zh-TW" sz="2800" dirty="0">
                <a:ea typeface="新細明體" pitchFamily="18" charset="-120"/>
              </a:rPr>
              <a:t> file, 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r>
              <a:rPr lang="en-US" altLang="zh-TW" sz="2800" dirty="0">
                <a:ea typeface="新細明體" pitchFamily="18" charset="-120"/>
              </a:rPr>
              <a:t>)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directory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symbolic (soft) link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special file (device)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named pipe (FIFO)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44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1BA747-7A29-43C2-A77D-9A3E17D0AF42}" type="slidenum">
              <a:rPr lang="zh-TW" altLang="en-US"/>
              <a:pPr>
                <a:defRPr/>
              </a:pPr>
              <a:t>26</a:t>
            </a:fld>
            <a:endParaRPr lang="en-US" altLang="zh-TW"/>
          </a:p>
        </p:txBody>
      </p:sp>
      <p:pic>
        <p:nvPicPr>
          <p:cNvPr id="29700" name="Picture 7" descr="CU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331200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3429000" y="6035675"/>
            <a:ext cx="51816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Names in blue are directories, indicated by a letter d at the beginning of the line</a:t>
            </a:r>
          </a:p>
        </p:txBody>
      </p:sp>
      <p:sp>
        <p:nvSpPr>
          <p:cNvPr id="29702" name="Oval 9"/>
          <p:cNvSpPr>
            <a:spLocks noChangeArrowheads="1"/>
          </p:cNvSpPr>
          <p:nvPr/>
        </p:nvSpPr>
        <p:spPr bwMode="auto">
          <a:xfrm>
            <a:off x="5943600" y="3429000"/>
            <a:ext cx="1447800" cy="7620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10"/>
          <p:cNvSpPr>
            <a:spLocks noChangeShapeType="1"/>
          </p:cNvSpPr>
          <p:nvPr/>
        </p:nvSpPr>
        <p:spPr bwMode="auto">
          <a:xfrm flipV="1">
            <a:off x="5486400" y="4038600"/>
            <a:ext cx="914400" cy="1905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704" name="Line 11"/>
          <p:cNvSpPr>
            <a:spLocks noChangeShapeType="1"/>
          </p:cNvSpPr>
          <p:nvPr/>
        </p:nvSpPr>
        <p:spPr bwMode="auto">
          <a:xfrm flipH="1" flipV="1">
            <a:off x="762000" y="4114800"/>
            <a:ext cx="2667000" cy="1828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705" name="Text Box 12"/>
          <p:cNvSpPr txBox="1">
            <a:spLocks noChangeArrowheads="1"/>
          </p:cNvSpPr>
          <p:nvPr/>
        </p:nvSpPr>
        <p:spPr bwMode="auto">
          <a:xfrm>
            <a:off x="4038600" y="2514600"/>
            <a:ext cx="41148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concept of simple file and directory is similar to DOS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810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Linux File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03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700AD-E080-484F-B091-91AB6C8AE835}" type="slidenum">
              <a:rPr lang="zh-TW" altLang="en-US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261784" y="723900"/>
            <a:ext cx="86487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Symbolic (soft) link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Not a real file, just a link to another file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Allow giving another name to a file without actually duplicates it – hence save memory space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Special file (device)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Each hardware device, e.g. keyboard, hard disk, CD-ROM, 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r>
              <a:rPr lang="en-US" altLang="zh-TW" sz="2800" dirty="0">
                <a:ea typeface="新細明體" pitchFamily="18" charset="-120"/>
              </a:rPr>
              <a:t> is associated with at least one file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Usually store in /</a:t>
            </a:r>
            <a:r>
              <a:rPr lang="en-US" altLang="zh-TW" sz="2800" dirty="0" err="1">
                <a:ea typeface="新細明體" pitchFamily="18" charset="-120"/>
              </a:rPr>
              <a:t>dev</a:t>
            </a:r>
            <a:r>
              <a:rPr lang="en-US" altLang="zh-TW" sz="2800" dirty="0">
                <a:ea typeface="新細明體" pitchFamily="18" charset="-120"/>
              </a:rPr>
              <a:t> directory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Applications can read and write any devices by reading and writing their associate file – hence the access method is known as device independent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Divide into two types: character special files, e.g. keyboard, and block special files, e.g. disk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81000" y="1524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Linux File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80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FFE1F-F18A-4271-AB14-1C2EABD73FC7}" type="slidenum">
              <a:rPr lang="zh-TW" altLang="en-US"/>
              <a:pPr>
                <a:defRPr/>
              </a:pPr>
              <a:t>28</a:t>
            </a:fld>
            <a:endParaRPr lang="en-US" altLang="zh-TW"/>
          </a:p>
        </p:txBody>
      </p:sp>
      <p:pic>
        <p:nvPicPr>
          <p:cNvPr id="31748" name="Picture 7" descr="CUI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00" y="1295400"/>
            <a:ext cx="8585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Oval 8"/>
          <p:cNvSpPr>
            <a:spLocks noChangeArrowheads="1"/>
          </p:cNvSpPr>
          <p:nvPr/>
        </p:nvSpPr>
        <p:spPr bwMode="auto">
          <a:xfrm>
            <a:off x="2895600" y="1752600"/>
            <a:ext cx="2819400" cy="6096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9"/>
          <p:cNvSpPr txBox="1">
            <a:spLocks noChangeArrowheads="1"/>
          </p:cNvSpPr>
          <p:nvPr/>
        </p:nvSpPr>
        <p:spPr bwMode="auto">
          <a:xfrm>
            <a:off x="5715000" y="914400"/>
            <a:ext cx="3429000" cy="118745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Command that sets a symbolic link to a file called CUI to anotherCUI</a:t>
            </a:r>
          </a:p>
        </p:txBody>
      </p:sp>
      <p:sp>
        <p:nvSpPr>
          <p:cNvPr id="31751" name="Line 10"/>
          <p:cNvSpPr>
            <a:spLocks noChangeShapeType="1"/>
          </p:cNvSpPr>
          <p:nvPr/>
        </p:nvSpPr>
        <p:spPr bwMode="auto">
          <a:xfrm flipH="1">
            <a:off x="4648200" y="1600200"/>
            <a:ext cx="990600" cy="2286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/>
        </p:nvSpPr>
        <p:spPr bwMode="auto">
          <a:xfrm flipH="1">
            <a:off x="7315200" y="1981200"/>
            <a:ext cx="762000" cy="2057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3" name="Text Box 12"/>
          <p:cNvSpPr txBox="1">
            <a:spLocks noChangeArrowheads="1"/>
          </p:cNvSpPr>
          <p:nvPr/>
        </p:nvSpPr>
        <p:spPr bwMode="auto">
          <a:xfrm>
            <a:off x="1295400" y="5867400"/>
            <a:ext cx="4935538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A symbolic link begins with a letter </a:t>
            </a:r>
            <a:r>
              <a:rPr lang="en-US" altLang="zh-TW" i="1">
                <a:ea typeface="新細明體" pitchFamily="18" charset="-120"/>
              </a:rPr>
              <a:t>l   </a:t>
            </a:r>
          </a:p>
        </p:txBody>
      </p:sp>
      <p:sp>
        <p:nvSpPr>
          <p:cNvPr id="31754" name="Line 13"/>
          <p:cNvSpPr>
            <a:spLocks noChangeShapeType="1"/>
          </p:cNvSpPr>
          <p:nvPr/>
        </p:nvSpPr>
        <p:spPr bwMode="auto">
          <a:xfrm flipH="1" flipV="1">
            <a:off x="762000" y="4267200"/>
            <a:ext cx="2133600" cy="1447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5" name="Oval 14"/>
          <p:cNvSpPr>
            <a:spLocks noChangeArrowheads="1"/>
          </p:cNvSpPr>
          <p:nvPr/>
        </p:nvSpPr>
        <p:spPr bwMode="auto">
          <a:xfrm>
            <a:off x="228600" y="3886200"/>
            <a:ext cx="1143000" cy="5334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Text Box 15"/>
          <p:cNvSpPr txBox="1">
            <a:spLocks noChangeArrowheads="1"/>
          </p:cNvSpPr>
          <p:nvPr/>
        </p:nvSpPr>
        <p:spPr bwMode="auto">
          <a:xfrm>
            <a:off x="5105400" y="5181600"/>
            <a:ext cx="3051175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File size is only 6 bytes</a:t>
            </a:r>
            <a:endParaRPr lang="en-US" altLang="zh-TW" i="1">
              <a:ea typeface="新細明體" pitchFamily="18" charset="-120"/>
            </a:endParaRPr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 flipH="1" flipV="1">
            <a:off x="4953000" y="4267200"/>
            <a:ext cx="533400" cy="838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/>
        </p:nvSpPr>
        <p:spPr bwMode="auto">
          <a:xfrm>
            <a:off x="4267200" y="3810000"/>
            <a:ext cx="1295400" cy="5334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810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Linux File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01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410C1-BF90-4503-BB98-216B8D1A09D9}" type="slidenum">
              <a:rPr lang="zh-TW" altLang="en-US"/>
              <a:pPr>
                <a:defRPr/>
              </a:pPr>
              <a:t>29</a:t>
            </a:fld>
            <a:endParaRPr lang="en-US" altLang="zh-TW"/>
          </a:p>
        </p:txBody>
      </p:sp>
      <p:pic>
        <p:nvPicPr>
          <p:cNvPr id="32772" name="Picture 7" descr="CUI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585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3200400" y="4267200"/>
            <a:ext cx="5273675" cy="19177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Some of the special device files in /dev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fd0 – floppy disk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md0 – CD-Rom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Both of them are block devices, hence start with a letter b</a:t>
            </a:r>
          </a:p>
        </p:txBody>
      </p:sp>
      <p:sp>
        <p:nvSpPr>
          <p:cNvPr id="32774" name="Line 9"/>
          <p:cNvSpPr>
            <a:spLocks noChangeShapeType="1"/>
          </p:cNvSpPr>
          <p:nvPr/>
        </p:nvSpPr>
        <p:spPr bwMode="auto">
          <a:xfrm flipH="1" flipV="1">
            <a:off x="609600" y="2514600"/>
            <a:ext cx="2362200" cy="2209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5" name="Oval 10"/>
          <p:cNvSpPr>
            <a:spLocks noChangeArrowheads="1"/>
          </p:cNvSpPr>
          <p:nvPr/>
        </p:nvSpPr>
        <p:spPr bwMode="auto">
          <a:xfrm>
            <a:off x="228600" y="1828800"/>
            <a:ext cx="762000" cy="10668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Line 11"/>
          <p:cNvSpPr>
            <a:spLocks noChangeShapeType="1"/>
          </p:cNvSpPr>
          <p:nvPr/>
        </p:nvSpPr>
        <p:spPr bwMode="auto">
          <a:xfrm flipV="1">
            <a:off x="4724400" y="2438400"/>
            <a:ext cx="1447800" cy="1676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77" name="Oval 12"/>
          <p:cNvSpPr>
            <a:spLocks noChangeArrowheads="1"/>
          </p:cNvSpPr>
          <p:nvPr/>
        </p:nvSpPr>
        <p:spPr bwMode="auto">
          <a:xfrm>
            <a:off x="5791200" y="1981200"/>
            <a:ext cx="1219200" cy="6858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Text Box 13"/>
          <p:cNvSpPr txBox="1">
            <a:spLocks noChangeArrowheads="1"/>
          </p:cNvSpPr>
          <p:nvPr/>
        </p:nvSpPr>
        <p:spPr bwMode="auto">
          <a:xfrm>
            <a:off x="533400" y="4572000"/>
            <a:ext cx="2057400" cy="19177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Some are character devices, hence start with a letter c</a:t>
            </a:r>
          </a:p>
        </p:txBody>
      </p:sp>
      <p:sp>
        <p:nvSpPr>
          <p:cNvPr id="32779" name="Line 14"/>
          <p:cNvSpPr>
            <a:spLocks noChangeShapeType="1"/>
          </p:cNvSpPr>
          <p:nvPr/>
        </p:nvSpPr>
        <p:spPr bwMode="auto">
          <a:xfrm flipH="1" flipV="1">
            <a:off x="609600" y="3733800"/>
            <a:ext cx="228600" cy="762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0" name="Oval 15"/>
          <p:cNvSpPr>
            <a:spLocks noChangeArrowheads="1"/>
          </p:cNvSpPr>
          <p:nvPr/>
        </p:nvSpPr>
        <p:spPr bwMode="auto">
          <a:xfrm>
            <a:off x="304800" y="3200400"/>
            <a:ext cx="533400" cy="6858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81000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Linux File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733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518150"/>
            <a:ext cx="2133600" cy="365125"/>
          </a:xfrm>
        </p:spPr>
        <p:txBody>
          <a:bodyPr/>
          <a:lstStyle/>
          <a:p>
            <a:pPr>
              <a:defRPr/>
            </a:pPr>
            <a:fld id="{383D58B8-866F-4A88-BC0F-697708329107}" type="slidenum">
              <a:rPr lang="zh-TW" altLang="en-US"/>
              <a:pPr>
                <a:defRPr/>
              </a:pPr>
              <a:t>30</a:t>
            </a:fld>
            <a:endParaRPr lang="en-US" altLang="zh-TW"/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4191000" y="2438400"/>
            <a:ext cx="996950" cy="466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root   /</a:t>
            </a: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533400" y="3429000"/>
            <a:ext cx="517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bin</a:t>
            </a:r>
          </a:p>
        </p:txBody>
      </p:sp>
      <p:sp>
        <p:nvSpPr>
          <p:cNvPr id="33799" name="Text Box 10"/>
          <p:cNvSpPr txBox="1">
            <a:spLocks noChangeArrowheads="1"/>
          </p:cNvSpPr>
          <p:nvPr/>
        </p:nvSpPr>
        <p:spPr bwMode="auto">
          <a:xfrm>
            <a:off x="838200" y="4038600"/>
            <a:ext cx="644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boot</a:t>
            </a:r>
          </a:p>
        </p:txBody>
      </p:sp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1905000" y="4038600"/>
            <a:ext cx="560388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dev</a:t>
            </a:r>
          </a:p>
        </p:txBody>
      </p:sp>
      <p:sp>
        <p:nvSpPr>
          <p:cNvPr id="33801" name="Text Box 12"/>
          <p:cNvSpPr txBox="1">
            <a:spLocks noChangeArrowheads="1"/>
          </p:cNvSpPr>
          <p:nvPr/>
        </p:nvSpPr>
        <p:spPr bwMode="auto">
          <a:xfrm>
            <a:off x="3048000" y="4038600"/>
            <a:ext cx="488950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etc</a:t>
            </a:r>
          </a:p>
        </p:txBody>
      </p:sp>
      <p:sp>
        <p:nvSpPr>
          <p:cNvPr id="33802" name="Text Box 13"/>
          <p:cNvSpPr txBox="1">
            <a:spLocks noChangeArrowheads="1"/>
          </p:cNvSpPr>
          <p:nvPr/>
        </p:nvSpPr>
        <p:spPr bwMode="auto">
          <a:xfrm>
            <a:off x="5334000" y="4038600"/>
            <a:ext cx="757238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home</a:t>
            </a:r>
          </a:p>
        </p:txBody>
      </p:sp>
      <p:sp>
        <p:nvSpPr>
          <p:cNvPr id="33803" name="Text Box 14"/>
          <p:cNvSpPr txBox="1">
            <a:spLocks noChangeArrowheads="1"/>
          </p:cNvSpPr>
          <p:nvPr/>
        </p:nvSpPr>
        <p:spPr bwMode="auto">
          <a:xfrm>
            <a:off x="1447800" y="3429000"/>
            <a:ext cx="46037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lib</a:t>
            </a:r>
          </a:p>
        </p:txBody>
      </p:sp>
      <p:sp>
        <p:nvSpPr>
          <p:cNvPr id="33804" name="Text Box 15"/>
          <p:cNvSpPr txBox="1">
            <a:spLocks noChangeArrowheads="1"/>
          </p:cNvSpPr>
          <p:nvPr/>
        </p:nvSpPr>
        <p:spPr bwMode="auto">
          <a:xfrm>
            <a:off x="2209800" y="3429000"/>
            <a:ext cx="1293813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lost+found</a:t>
            </a:r>
          </a:p>
        </p:txBody>
      </p:sp>
      <p:sp>
        <p:nvSpPr>
          <p:cNvPr id="33805" name="Text Box 16"/>
          <p:cNvSpPr txBox="1">
            <a:spLocks noChangeArrowheads="1"/>
          </p:cNvSpPr>
          <p:nvPr/>
        </p:nvSpPr>
        <p:spPr bwMode="auto">
          <a:xfrm>
            <a:off x="3962400" y="3429000"/>
            <a:ext cx="58737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mnt</a:t>
            </a:r>
          </a:p>
        </p:txBody>
      </p:sp>
      <p:sp>
        <p:nvSpPr>
          <p:cNvPr id="33806" name="Text Box 17"/>
          <p:cNvSpPr txBox="1">
            <a:spLocks noChangeArrowheads="1"/>
          </p:cNvSpPr>
          <p:nvPr/>
        </p:nvSpPr>
        <p:spPr bwMode="auto">
          <a:xfrm>
            <a:off x="5105400" y="3429000"/>
            <a:ext cx="517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opt</a:t>
            </a:r>
          </a:p>
        </p:txBody>
      </p:sp>
      <p:sp>
        <p:nvSpPr>
          <p:cNvPr id="33807" name="Text Box 18"/>
          <p:cNvSpPr txBox="1">
            <a:spLocks noChangeArrowheads="1"/>
          </p:cNvSpPr>
          <p:nvPr/>
        </p:nvSpPr>
        <p:spPr bwMode="auto">
          <a:xfrm>
            <a:off x="4114800" y="4038600"/>
            <a:ext cx="644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proc</a:t>
            </a:r>
          </a:p>
        </p:txBody>
      </p:sp>
      <p:sp>
        <p:nvSpPr>
          <p:cNvPr id="33808" name="Text Box 19"/>
          <p:cNvSpPr txBox="1">
            <a:spLocks noChangeArrowheads="1"/>
          </p:cNvSpPr>
          <p:nvPr/>
        </p:nvSpPr>
        <p:spPr bwMode="auto">
          <a:xfrm>
            <a:off x="6019800" y="3429000"/>
            <a:ext cx="601663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root</a:t>
            </a:r>
          </a:p>
        </p:txBody>
      </p:sp>
      <p:sp>
        <p:nvSpPr>
          <p:cNvPr id="33809" name="Text Box 20"/>
          <p:cNvSpPr txBox="1">
            <a:spLocks noChangeArrowheads="1"/>
          </p:cNvSpPr>
          <p:nvPr/>
        </p:nvSpPr>
        <p:spPr bwMode="auto">
          <a:xfrm>
            <a:off x="7010400" y="3429000"/>
            <a:ext cx="615950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sbin</a:t>
            </a:r>
          </a:p>
        </p:txBody>
      </p:sp>
      <p:sp>
        <p:nvSpPr>
          <p:cNvPr id="33810" name="Text Box 21"/>
          <p:cNvSpPr txBox="1">
            <a:spLocks noChangeArrowheads="1"/>
          </p:cNvSpPr>
          <p:nvPr/>
        </p:nvSpPr>
        <p:spPr bwMode="auto">
          <a:xfrm>
            <a:off x="6553200" y="4038600"/>
            <a:ext cx="58737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tmp</a:t>
            </a:r>
          </a:p>
        </p:txBody>
      </p:sp>
      <p:sp>
        <p:nvSpPr>
          <p:cNvPr id="33811" name="Text Box 22"/>
          <p:cNvSpPr txBox="1">
            <a:spLocks noChangeArrowheads="1"/>
          </p:cNvSpPr>
          <p:nvPr/>
        </p:nvSpPr>
        <p:spPr bwMode="auto">
          <a:xfrm>
            <a:off x="7543800" y="4038600"/>
            <a:ext cx="503238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usr</a:t>
            </a:r>
          </a:p>
        </p:txBody>
      </p:sp>
      <p:sp>
        <p:nvSpPr>
          <p:cNvPr id="33812" name="Text Box 23"/>
          <p:cNvSpPr txBox="1">
            <a:spLocks noChangeArrowheads="1"/>
          </p:cNvSpPr>
          <p:nvPr/>
        </p:nvSpPr>
        <p:spPr bwMode="auto">
          <a:xfrm>
            <a:off x="8001000" y="3429000"/>
            <a:ext cx="517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var</a:t>
            </a:r>
          </a:p>
        </p:txBody>
      </p:sp>
      <p:sp>
        <p:nvSpPr>
          <p:cNvPr id="33813" name="AutoShape 24"/>
          <p:cNvSpPr>
            <a:spLocks noChangeArrowheads="1"/>
          </p:cNvSpPr>
          <p:nvPr/>
        </p:nvSpPr>
        <p:spPr bwMode="auto">
          <a:xfrm>
            <a:off x="4495800" y="29718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Oval 25"/>
          <p:cNvSpPr>
            <a:spLocks noChangeArrowheads="1"/>
          </p:cNvSpPr>
          <p:nvPr/>
        </p:nvSpPr>
        <p:spPr bwMode="auto">
          <a:xfrm>
            <a:off x="914400" y="5029200"/>
            <a:ext cx="304800" cy="304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Text Box 26"/>
          <p:cNvSpPr txBox="1">
            <a:spLocks noChangeArrowheads="1"/>
          </p:cNvSpPr>
          <p:nvPr/>
        </p:nvSpPr>
        <p:spPr bwMode="auto">
          <a:xfrm>
            <a:off x="838200" y="5410200"/>
            <a:ext cx="395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fd</a:t>
            </a:r>
          </a:p>
        </p:txBody>
      </p:sp>
      <p:sp>
        <p:nvSpPr>
          <p:cNvPr id="33816" name="Oval 27"/>
          <p:cNvSpPr>
            <a:spLocks noChangeArrowheads="1"/>
          </p:cNvSpPr>
          <p:nvPr/>
        </p:nvSpPr>
        <p:spPr bwMode="auto">
          <a:xfrm>
            <a:off x="1447800" y="5029200"/>
            <a:ext cx="304800" cy="304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Text Box 28"/>
          <p:cNvSpPr txBox="1">
            <a:spLocks noChangeArrowheads="1"/>
          </p:cNvSpPr>
          <p:nvPr/>
        </p:nvSpPr>
        <p:spPr bwMode="auto">
          <a:xfrm>
            <a:off x="1371600" y="54102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hd</a:t>
            </a:r>
          </a:p>
        </p:txBody>
      </p:sp>
      <p:sp>
        <p:nvSpPr>
          <p:cNvPr id="33818" name="Oval 29"/>
          <p:cNvSpPr>
            <a:spLocks noChangeArrowheads="1"/>
          </p:cNvSpPr>
          <p:nvPr/>
        </p:nvSpPr>
        <p:spPr bwMode="auto">
          <a:xfrm>
            <a:off x="2209800" y="5029200"/>
            <a:ext cx="304800" cy="304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9" name="Text Box 30"/>
          <p:cNvSpPr txBox="1">
            <a:spLocks noChangeArrowheads="1"/>
          </p:cNvSpPr>
          <p:nvPr/>
        </p:nvSpPr>
        <p:spPr bwMode="auto">
          <a:xfrm>
            <a:off x="2133600" y="54102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hd</a:t>
            </a:r>
          </a:p>
        </p:txBody>
      </p:sp>
      <p:sp>
        <p:nvSpPr>
          <p:cNvPr id="33820" name="Text Box 31"/>
          <p:cNvSpPr txBox="1">
            <a:spLocks noChangeArrowheads="1"/>
          </p:cNvSpPr>
          <p:nvPr/>
        </p:nvSpPr>
        <p:spPr bwMode="auto">
          <a:xfrm>
            <a:off x="1752600" y="5029200"/>
            <a:ext cx="43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…</a:t>
            </a:r>
          </a:p>
        </p:txBody>
      </p:sp>
      <p:sp>
        <p:nvSpPr>
          <p:cNvPr id="33821" name="Freeform 34"/>
          <p:cNvSpPr>
            <a:spLocks/>
          </p:cNvSpPr>
          <p:nvPr/>
        </p:nvSpPr>
        <p:spPr bwMode="auto">
          <a:xfrm>
            <a:off x="1066800" y="4800600"/>
            <a:ext cx="1295400" cy="228600"/>
          </a:xfrm>
          <a:custGeom>
            <a:avLst/>
            <a:gdLst>
              <a:gd name="T0" fmla="*/ 0 w 816"/>
              <a:gd name="T1" fmla="*/ 228600 h 144"/>
              <a:gd name="T2" fmla="*/ 0 w 816"/>
              <a:gd name="T3" fmla="*/ 0 h 144"/>
              <a:gd name="T4" fmla="*/ 1295400 w 816"/>
              <a:gd name="T5" fmla="*/ 0 h 144"/>
              <a:gd name="T6" fmla="*/ 1295400 w 816"/>
              <a:gd name="T7" fmla="*/ 228600 h 1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44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  <a:lnTo>
                  <a:pt x="816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22" name="Line 35"/>
          <p:cNvSpPr>
            <a:spLocks noChangeShapeType="1"/>
          </p:cNvSpPr>
          <p:nvPr/>
        </p:nvSpPr>
        <p:spPr bwMode="auto">
          <a:xfrm>
            <a:off x="16002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23" name="Line 36"/>
          <p:cNvSpPr>
            <a:spLocks noChangeShapeType="1"/>
          </p:cNvSpPr>
          <p:nvPr/>
        </p:nvSpPr>
        <p:spPr bwMode="auto">
          <a:xfrm>
            <a:off x="2209800" y="449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24" name="Oval 37"/>
          <p:cNvSpPr>
            <a:spLocks noChangeArrowheads="1"/>
          </p:cNvSpPr>
          <p:nvPr/>
        </p:nvSpPr>
        <p:spPr bwMode="auto">
          <a:xfrm>
            <a:off x="2819400" y="5029200"/>
            <a:ext cx="304800" cy="304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5" name="Text Box 38"/>
          <p:cNvSpPr txBox="1">
            <a:spLocks noChangeArrowheads="1"/>
          </p:cNvSpPr>
          <p:nvPr/>
        </p:nvSpPr>
        <p:spPr bwMode="auto">
          <a:xfrm>
            <a:off x="2514600" y="5410200"/>
            <a:ext cx="776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group</a:t>
            </a:r>
          </a:p>
        </p:txBody>
      </p:sp>
      <p:sp>
        <p:nvSpPr>
          <p:cNvPr id="33826" name="Oval 39"/>
          <p:cNvSpPr>
            <a:spLocks noChangeArrowheads="1"/>
          </p:cNvSpPr>
          <p:nvPr/>
        </p:nvSpPr>
        <p:spPr bwMode="auto">
          <a:xfrm>
            <a:off x="3352800" y="5029200"/>
            <a:ext cx="304800" cy="304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7" name="Text Box 40"/>
          <p:cNvSpPr txBox="1">
            <a:spLocks noChangeArrowheads="1"/>
          </p:cNvSpPr>
          <p:nvPr/>
        </p:nvSpPr>
        <p:spPr bwMode="auto">
          <a:xfrm>
            <a:off x="3200400" y="5410200"/>
            <a:ext cx="931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passwd</a:t>
            </a:r>
          </a:p>
        </p:txBody>
      </p:sp>
      <p:sp>
        <p:nvSpPr>
          <p:cNvPr id="33828" name="Freeform 42"/>
          <p:cNvSpPr>
            <a:spLocks/>
          </p:cNvSpPr>
          <p:nvPr/>
        </p:nvSpPr>
        <p:spPr bwMode="auto">
          <a:xfrm>
            <a:off x="2971800" y="4800600"/>
            <a:ext cx="533400" cy="228600"/>
          </a:xfrm>
          <a:custGeom>
            <a:avLst/>
            <a:gdLst>
              <a:gd name="T0" fmla="*/ 0 w 816"/>
              <a:gd name="T1" fmla="*/ 228600 h 144"/>
              <a:gd name="T2" fmla="*/ 0 w 816"/>
              <a:gd name="T3" fmla="*/ 0 h 144"/>
              <a:gd name="T4" fmla="*/ 533400 w 816"/>
              <a:gd name="T5" fmla="*/ 0 h 144"/>
              <a:gd name="T6" fmla="*/ 533400 w 816"/>
              <a:gd name="T7" fmla="*/ 228600 h 1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44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  <a:lnTo>
                  <a:pt x="816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29" name="Line 43"/>
          <p:cNvSpPr>
            <a:spLocks noChangeShapeType="1"/>
          </p:cNvSpPr>
          <p:nvPr/>
        </p:nvSpPr>
        <p:spPr bwMode="auto">
          <a:xfrm>
            <a:off x="3276600" y="449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30" name="Freeform 48"/>
          <p:cNvSpPr>
            <a:spLocks/>
          </p:cNvSpPr>
          <p:nvPr/>
        </p:nvSpPr>
        <p:spPr bwMode="auto">
          <a:xfrm>
            <a:off x="5181600" y="4800600"/>
            <a:ext cx="762000" cy="228600"/>
          </a:xfrm>
          <a:custGeom>
            <a:avLst/>
            <a:gdLst>
              <a:gd name="T0" fmla="*/ 0 w 816"/>
              <a:gd name="T1" fmla="*/ 228600 h 144"/>
              <a:gd name="T2" fmla="*/ 0 w 816"/>
              <a:gd name="T3" fmla="*/ 0 h 144"/>
              <a:gd name="T4" fmla="*/ 762000 w 816"/>
              <a:gd name="T5" fmla="*/ 0 h 144"/>
              <a:gd name="T6" fmla="*/ 762000 w 816"/>
              <a:gd name="T7" fmla="*/ 228600 h 1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44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  <a:lnTo>
                  <a:pt x="816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31" name="Line 49"/>
          <p:cNvSpPr>
            <a:spLocks noChangeShapeType="1"/>
          </p:cNvSpPr>
          <p:nvPr/>
        </p:nvSpPr>
        <p:spPr bwMode="auto">
          <a:xfrm>
            <a:off x="5715000" y="449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32" name="Text Box 50"/>
          <p:cNvSpPr txBox="1">
            <a:spLocks noChangeArrowheads="1"/>
          </p:cNvSpPr>
          <p:nvPr/>
        </p:nvSpPr>
        <p:spPr bwMode="auto">
          <a:xfrm>
            <a:off x="4800600" y="5029200"/>
            <a:ext cx="644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dlun</a:t>
            </a:r>
          </a:p>
        </p:txBody>
      </p:sp>
      <p:sp>
        <p:nvSpPr>
          <p:cNvPr id="33833" name="Text Box 51"/>
          <p:cNvSpPr txBox="1">
            <a:spLocks noChangeArrowheads="1"/>
          </p:cNvSpPr>
          <p:nvPr/>
        </p:nvSpPr>
        <p:spPr bwMode="auto">
          <a:xfrm>
            <a:off x="5638800" y="5029200"/>
            <a:ext cx="728663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guest</a:t>
            </a:r>
          </a:p>
        </p:txBody>
      </p:sp>
      <p:sp>
        <p:nvSpPr>
          <p:cNvPr id="33834" name="Text Box 52"/>
          <p:cNvSpPr txBox="1">
            <a:spLocks noChangeArrowheads="1"/>
          </p:cNvSpPr>
          <p:nvPr/>
        </p:nvSpPr>
        <p:spPr bwMode="auto">
          <a:xfrm>
            <a:off x="6858000" y="5029200"/>
            <a:ext cx="51752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bin</a:t>
            </a:r>
          </a:p>
        </p:txBody>
      </p:sp>
      <p:sp>
        <p:nvSpPr>
          <p:cNvPr id="33835" name="Text Box 53"/>
          <p:cNvSpPr txBox="1">
            <a:spLocks noChangeArrowheads="1"/>
          </p:cNvSpPr>
          <p:nvPr/>
        </p:nvSpPr>
        <p:spPr bwMode="auto">
          <a:xfrm>
            <a:off x="7467600" y="5029200"/>
            <a:ext cx="460375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lib</a:t>
            </a:r>
          </a:p>
        </p:txBody>
      </p:sp>
      <p:sp>
        <p:nvSpPr>
          <p:cNvPr id="33836" name="Text Box 54"/>
          <p:cNvSpPr txBox="1">
            <a:spLocks noChangeArrowheads="1"/>
          </p:cNvSpPr>
          <p:nvPr/>
        </p:nvSpPr>
        <p:spPr bwMode="auto">
          <a:xfrm>
            <a:off x="8001000" y="5029200"/>
            <a:ext cx="685800" cy="40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sz="2000">
                <a:ea typeface="新細明體" pitchFamily="18" charset="-120"/>
              </a:rPr>
              <a:t>local</a:t>
            </a:r>
          </a:p>
        </p:txBody>
      </p:sp>
      <p:sp>
        <p:nvSpPr>
          <p:cNvPr id="33837" name="Freeform 55"/>
          <p:cNvSpPr>
            <a:spLocks/>
          </p:cNvSpPr>
          <p:nvPr/>
        </p:nvSpPr>
        <p:spPr bwMode="auto">
          <a:xfrm>
            <a:off x="7239000" y="4800600"/>
            <a:ext cx="1066800" cy="228600"/>
          </a:xfrm>
          <a:custGeom>
            <a:avLst/>
            <a:gdLst>
              <a:gd name="T0" fmla="*/ 0 w 816"/>
              <a:gd name="T1" fmla="*/ 228600 h 144"/>
              <a:gd name="T2" fmla="*/ 0 w 816"/>
              <a:gd name="T3" fmla="*/ 0 h 144"/>
              <a:gd name="T4" fmla="*/ 1066800 w 816"/>
              <a:gd name="T5" fmla="*/ 0 h 144"/>
              <a:gd name="T6" fmla="*/ 1066800 w 816"/>
              <a:gd name="T7" fmla="*/ 228600 h 1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44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  <a:lnTo>
                  <a:pt x="816" y="14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38" name="Line 56"/>
          <p:cNvSpPr>
            <a:spLocks noChangeShapeType="1"/>
          </p:cNvSpPr>
          <p:nvPr/>
        </p:nvSpPr>
        <p:spPr bwMode="auto">
          <a:xfrm>
            <a:off x="7772400" y="449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39" name="Line 57"/>
          <p:cNvSpPr>
            <a:spLocks noChangeShapeType="1"/>
          </p:cNvSpPr>
          <p:nvPr/>
        </p:nvSpPr>
        <p:spPr bwMode="auto">
          <a:xfrm>
            <a:off x="76962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40" name="Rectangle 63"/>
          <p:cNvSpPr>
            <a:spLocks noChangeArrowheads="1"/>
          </p:cNvSpPr>
          <p:nvPr/>
        </p:nvSpPr>
        <p:spPr bwMode="auto">
          <a:xfrm>
            <a:off x="337932" y="685800"/>
            <a:ext cx="8382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According to the File System Standard (FSSTND) proposed in 1994, every LINUX system should contain a set of standard files and directories</a:t>
            </a:r>
          </a:p>
        </p:txBody>
      </p:sp>
      <p:sp>
        <p:nvSpPr>
          <p:cNvPr id="33841" name="Text Box 65"/>
          <p:cNvSpPr txBox="1">
            <a:spLocks noChangeArrowheads="1"/>
          </p:cNvSpPr>
          <p:nvPr/>
        </p:nvSpPr>
        <p:spPr bwMode="auto">
          <a:xfrm>
            <a:off x="4038600" y="4724400"/>
            <a:ext cx="57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i="1">
                <a:ea typeface="新細明體" pitchFamily="18" charset="-120"/>
              </a:rPr>
              <a:t>file</a:t>
            </a:r>
          </a:p>
        </p:txBody>
      </p:sp>
      <p:sp>
        <p:nvSpPr>
          <p:cNvPr id="33842" name="Line 66"/>
          <p:cNvSpPr>
            <a:spLocks noChangeShapeType="1"/>
          </p:cNvSpPr>
          <p:nvPr/>
        </p:nvSpPr>
        <p:spPr bwMode="auto">
          <a:xfrm flipH="1">
            <a:off x="3733800" y="5029200"/>
            <a:ext cx="228600" cy="76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43" name="Text Box 67"/>
          <p:cNvSpPr txBox="1">
            <a:spLocks noChangeArrowheads="1"/>
          </p:cNvSpPr>
          <p:nvPr/>
        </p:nvSpPr>
        <p:spPr bwMode="auto">
          <a:xfrm>
            <a:off x="6248400" y="2438400"/>
            <a:ext cx="1503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i="1">
                <a:ea typeface="新細明體" pitchFamily="18" charset="-120"/>
              </a:rPr>
              <a:t>directories</a:t>
            </a:r>
          </a:p>
        </p:txBody>
      </p:sp>
      <p:sp>
        <p:nvSpPr>
          <p:cNvPr id="33844" name="Line 68"/>
          <p:cNvSpPr>
            <a:spLocks noChangeShapeType="1"/>
          </p:cNvSpPr>
          <p:nvPr/>
        </p:nvSpPr>
        <p:spPr bwMode="auto">
          <a:xfrm flipH="1">
            <a:off x="5638800" y="2819400"/>
            <a:ext cx="685800" cy="457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45" name="Line 69"/>
          <p:cNvSpPr>
            <a:spLocks noChangeShapeType="1"/>
          </p:cNvSpPr>
          <p:nvPr/>
        </p:nvSpPr>
        <p:spPr bwMode="auto">
          <a:xfrm flipH="1">
            <a:off x="5334000" y="2743200"/>
            <a:ext cx="914400" cy="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2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015AD7-9669-43FB-AA62-DCCC0C6EFBB4}" type="slidenum">
              <a:rPr lang="zh-TW" altLang="en-US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179386" y="533400"/>
            <a:ext cx="8659813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Root Directory ( / )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Top of the file system. Similar to \ in DOS</a:t>
            </a:r>
          </a:p>
          <a:p>
            <a:pPr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/bin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the binary (executable code) of most essential Linux commands, e.g. bash, cat, </a:t>
            </a:r>
            <a:r>
              <a:rPr lang="en-US" altLang="zh-TW" sz="2800" dirty="0" err="1">
                <a:ea typeface="新細明體" pitchFamily="18" charset="-120"/>
              </a:rPr>
              <a:t>cp</a:t>
            </a:r>
            <a:r>
              <a:rPr lang="en-US" altLang="zh-TW" sz="2800" dirty="0">
                <a:ea typeface="新細明體" pitchFamily="18" charset="-120"/>
              </a:rPr>
              <a:t>, </a:t>
            </a:r>
            <a:r>
              <a:rPr lang="en-US" altLang="zh-TW" sz="2800" dirty="0" err="1">
                <a:ea typeface="新細明體" pitchFamily="18" charset="-120"/>
              </a:rPr>
              <a:t>ln</a:t>
            </a:r>
            <a:r>
              <a:rPr lang="en-US" altLang="zh-TW" sz="2800" dirty="0">
                <a:ea typeface="新細明體" pitchFamily="18" charset="-120"/>
              </a:rPr>
              <a:t>, </a:t>
            </a:r>
            <a:r>
              <a:rPr lang="en-US" altLang="zh-TW" sz="2800" dirty="0" err="1">
                <a:ea typeface="新細明體" pitchFamily="18" charset="-120"/>
              </a:rPr>
              <a:t>ls</a:t>
            </a:r>
            <a:r>
              <a:rPr lang="en-US" altLang="zh-TW" sz="2800" dirty="0">
                <a:ea typeface="新細明體" pitchFamily="18" charset="-120"/>
              </a:rPr>
              <a:t>, etc.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/boot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all the files needed to boot the Linux system, including the binary of the Linux kernel. E.g., on Red Hat Linux 6.1, the kernel is in /boot/vmlinux-2.2.5-15 file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dev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the special files for devices, e.g. fd0, hd0, etc.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69887" y="762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3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171DE-2E9B-4600-A74F-2FDDC53E9583}" type="slidenum">
              <a:rPr lang="zh-TW" altLang="en-US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35844" name="Rectangle 7"/>
          <p:cNvSpPr>
            <a:spLocks noChangeArrowheads="1"/>
          </p:cNvSpPr>
          <p:nvPr/>
        </p:nvSpPr>
        <p:spPr bwMode="auto">
          <a:xfrm>
            <a:off x="533400" y="839429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endParaRPr lang="en-US" altLang="zh-TW" sz="2800" dirty="0">
              <a:ea typeface="新細明體" pitchFamily="18" charset="-12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host-specific files and directories, e.g. information about system configuration</a:t>
            </a:r>
          </a:p>
          <a:p>
            <a:pPr indent="-1714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 smtClean="0">
                <a:ea typeface="新細明體" pitchFamily="18" charset="-120"/>
              </a:rPr>
              <a:t>/</a:t>
            </a:r>
            <a:r>
              <a:rPr lang="en-US" altLang="zh-TW" sz="2800" dirty="0" err="1" smtClean="0">
                <a:ea typeface="新細明體" pitchFamily="18" charset="-120"/>
              </a:rPr>
              <a:t>etc</a:t>
            </a:r>
            <a:r>
              <a:rPr lang="en-US" altLang="zh-TW" sz="2800" dirty="0" smtClean="0">
                <a:ea typeface="新細明體" pitchFamily="18" charset="-120"/>
              </a:rPr>
              <a:t>/</a:t>
            </a:r>
            <a:r>
              <a:rPr lang="en-US" altLang="zh-TW" sz="2800" dirty="0" err="1" smtClean="0">
                <a:ea typeface="新細明體" pitchFamily="18" charset="-120"/>
              </a:rPr>
              <a:t>passwd</a:t>
            </a:r>
            <a:endParaRPr lang="en-US" altLang="zh-TW" sz="2800" dirty="0">
              <a:ea typeface="新細明體" pitchFamily="18" charset="-12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This file contains login information of users in the system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solidFill>
                  <a:srgbClr val="004EEA"/>
                </a:solidFill>
                <a:ea typeface="新細明體" pitchFamily="18" charset="-120"/>
              </a:rPr>
              <a:t>For every user, one line of record is stored in the following format:</a:t>
            </a: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609600" y="4419600"/>
            <a:ext cx="80010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dirty="0" err="1">
                <a:ea typeface="新細明體" pitchFamily="18" charset="-120"/>
              </a:rPr>
              <a:t>login_name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dummy_or_encrypted_password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user_ID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group_ID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user_info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home_directory</a:t>
            </a:r>
            <a:r>
              <a:rPr lang="en-US" altLang="zh-TW" dirty="0">
                <a:ea typeface="新細明體" pitchFamily="18" charset="-120"/>
              </a:rPr>
              <a:t> : </a:t>
            </a:r>
            <a:r>
              <a:rPr lang="en-US" altLang="zh-TW" dirty="0" err="1">
                <a:ea typeface="新細明體" pitchFamily="18" charset="-120"/>
              </a:rPr>
              <a:t>login_shell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3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30DD5-923B-402B-A40E-C8670378A13F}" type="slidenum">
              <a:rPr lang="zh-TW" altLang="en-US"/>
              <a:pPr>
                <a:defRPr/>
              </a:pPr>
              <a:t>33</a:t>
            </a:fld>
            <a:endParaRPr lang="en-US" altLang="zh-TW"/>
          </a:p>
        </p:txBody>
      </p:sp>
      <p:sp>
        <p:nvSpPr>
          <p:cNvPr id="36868" name="Rectangle 1031"/>
          <p:cNvSpPr>
            <a:spLocks noChangeArrowheads="1"/>
          </p:cNvSpPr>
          <p:nvPr/>
        </p:nvSpPr>
        <p:spPr bwMode="auto">
          <a:xfrm>
            <a:off x="362513" y="792726"/>
            <a:ext cx="8610600" cy="385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E.g. davis:x:134:105:James A Davis:/home/</a:t>
            </a:r>
            <a:r>
              <a:rPr lang="en-US" altLang="zh-TW" sz="2800" dirty="0" err="1">
                <a:ea typeface="新細明體" pitchFamily="18" charset="-120"/>
              </a:rPr>
              <a:t>davis</a:t>
            </a:r>
            <a:r>
              <a:rPr lang="en-US" altLang="zh-TW" sz="2800" dirty="0">
                <a:ea typeface="新細明體" pitchFamily="18" charset="-120"/>
              </a:rPr>
              <a:t>:/bin/bash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davis</a:t>
            </a:r>
            <a:r>
              <a:rPr lang="en-US" altLang="zh-TW" sz="2800" dirty="0">
                <a:ea typeface="新細明體" pitchFamily="18" charset="-120"/>
              </a:rPr>
              <a:t> : login name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x : means that it is a dummy password. The encrypted password is stored in /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r>
              <a:rPr lang="en-US" altLang="zh-TW" sz="2800" dirty="0">
                <a:ea typeface="新細明體" pitchFamily="18" charset="-120"/>
              </a:rPr>
              <a:t>/shadow. This field can also be used to store the actual encrypted password. In any case, the original (unencrypted) password cannot be seen by anyone, including the administrator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A30DD5-923B-402B-A40E-C8670378A13F}" type="slidenum">
              <a:rPr lang="zh-TW" altLang="en-US"/>
              <a:pPr>
                <a:defRPr/>
              </a:pPr>
              <a:t>34</a:t>
            </a:fld>
            <a:endParaRPr lang="en-US" altLang="zh-TW"/>
          </a:p>
        </p:txBody>
      </p:sp>
      <p:sp>
        <p:nvSpPr>
          <p:cNvPr id="36868" name="Rectangle 1031"/>
          <p:cNvSpPr>
            <a:spLocks noChangeArrowheads="1"/>
          </p:cNvSpPr>
          <p:nvPr/>
        </p:nvSpPr>
        <p:spPr bwMode="auto">
          <a:xfrm>
            <a:off x="362513" y="792726"/>
            <a:ext cx="8610600" cy="492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E.g. davis:x:134:105:James A Davis:/home/</a:t>
            </a:r>
            <a:r>
              <a:rPr lang="en-US" altLang="zh-TW" sz="2800" dirty="0" err="1">
                <a:ea typeface="新細明體" pitchFamily="18" charset="-120"/>
              </a:rPr>
              <a:t>davis</a:t>
            </a:r>
            <a:r>
              <a:rPr lang="en-US" altLang="zh-TW" sz="2800" dirty="0">
                <a:ea typeface="新細明體" pitchFamily="18" charset="-120"/>
              </a:rPr>
              <a:t>:/bin/bash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smtClean="0">
                <a:ea typeface="新細明體" pitchFamily="18" charset="-120"/>
              </a:rPr>
              <a:t>134 </a:t>
            </a:r>
            <a:r>
              <a:rPr lang="en-US" altLang="zh-TW" sz="2800" dirty="0">
                <a:ea typeface="新細明體" pitchFamily="18" charset="-120"/>
              </a:rPr>
              <a:t>: a user id given to that user. Range from 0 to 65535. 0 is assigned to super-user. 1 to 99 are reserved</a:t>
            </a:r>
          </a:p>
          <a:p>
            <a:pPr marL="742950" lvl="1" indent="-457200">
              <a:lnSpc>
                <a:spcPct val="90000"/>
              </a:lnSpc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105 : a group id given to that user to indicate which group he belongs to. Range from 0 to 65535. 0 to 99 reserved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James A Davis : user info, usually user’s full name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/home/</a:t>
            </a:r>
            <a:r>
              <a:rPr lang="en-US" altLang="zh-TW" sz="2800" dirty="0" err="1">
                <a:ea typeface="新細明體" pitchFamily="18" charset="-120"/>
              </a:rPr>
              <a:t>davis</a:t>
            </a:r>
            <a:r>
              <a:rPr lang="en-US" altLang="zh-TW" sz="2800" dirty="0">
                <a:ea typeface="新細明體" pitchFamily="18" charset="-120"/>
              </a:rPr>
              <a:t> : home directory of the user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/bin/bash : the location of the shell the user is using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41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B7239B-3AF9-4D7C-A741-5D53DFA0DACA}" type="slidenum">
              <a:rPr lang="zh-TW" altLang="en-US"/>
              <a:pPr>
                <a:defRPr/>
              </a:pPr>
              <a:t>35</a:t>
            </a:fld>
            <a:endParaRPr lang="en-US" altLang="zh-TW"/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392010" y="802558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/home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the home directories of every user in the system, e.g. </a:t>
            </a:r>
            <a:r>
              <a:rPr lang="en-US" altLang="zh-TW" sz="2800" dirty="0" err="1">
                <a:ea typeface="新細明體" pitchFamily="18" charset="-120"/>
              </a:rPr>
              <a:t>dlun</a:t>
            </a:r>
            <a:r>
              <a:rPr lang="en-US" altLang="zh-TW" sz="2800" dirty="0">
                <a:ea typeface="新細明體" pitchFamily="18" charset="-120"/>
              </a:rPr>
              <a:t>, guest, </a:t>
            </a:r>
            <a:r>
              <a:rPr lang="en-US" altLang="zh-TW" sz="2800" dirty="0" err="1">
                <a:ea typeface="新細明體" pitchFamily="18" charset="-120"/>
              </a:rPr>
              <a:t>etc</a:t>
            </a:r>
            <a:endParaRPr lang="en-US" altLang="zh-TW" sz="2800" dirty="0">
              <a:ea typeface="新細明體" pitchFamily="18" charset="-12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/lib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Store all essential libraries for different language compilers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lost+found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all the files on the system not connected to any directory. 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System administrator should determine the fate of the files in this directory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endParaRPr lang="en-US" altLang="zh-TW" dirty="0">
              <a:latin typeface="Arial" charset="0"/>
              <a:ea typeface="新細明體" pitchFamily="18" charset="-12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75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0561A8-0A19-4C46-AE4C-4036DFCBA90E}" type="slidenum">
              <a:rPr lang="zh-TW" altLang="en-US"/>
              <a:pPr>
                <a:defRPr/>
              </a:pPr>
              <a:t>36</a:t>
            </a:fld>
            <a:endParaRPr lang="en-US" altLang="zh-TW"/>
          </a:p>
        </p:txBody>
      </p:sp>
      <p:sp>
        <p:nvSpPr>
          <p:cNvPr id="38916" name="Rectangle 7"/>
          <p:cNvSpPr>
            <a:spLocks noChangeArrowheads="1"/>
          </p:cNvSpPr>
          <p:nvPr/>
        </p:nvSpPr>
        <p:spPr bwMode="auto">
          <a:xfrm>
            <a:off x="228600" y="228600"/>
            <a:ext cx="8686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mnt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Use by system administrator to mount file systems temporarily by using the mount command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Before using any devices, they have to be mounted to the system for registration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For example, after mounting a CD-ROM, the file system in it will be mapped to /</a:t>
            </a:r>
            <a:r>
              <a:rPr lang="en-US" altLang="zh-TW" sz="2800" dirty="0" err="1">
                <a:ea typeface="新細明體" pitchFamily="18" charset="-120"/>
              </a:rPr>
              <a:t>mnt</a:t>
            </a: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cdrom</a:t>
            </a:r>
            <a:r>
              <a:rPr lang="en-US" altLang="zh-TW" sz="2800" dirty="0">
                <a:ea typeface="新細明體" pitchFamily="18" charset="-120"/>
              </a:rPr>
              <a:t> directory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User can then read and write files in the CD-ROM by accessing this directory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Similar to mapping a drive letter to a CD-ROM in Windows 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Different from the special file in /dev. Special file is only a place where data of the CD-ROM is transferred or stored. No file system concept 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07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3F805-EF5D-4B07-BD02-88D0631C77B0}" type="slidenum">
              <a:rPr lang="zh-TW" altLang="en-US"/>
              <a:pPr>
                <a:defRPr/>
              </a:pPr>
              <a:t>37</a:t>
            </a:fld>
            <a:endParaRPr lang="en-US" altLang="zh-TW"/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362513" y="685800"/>
            <a:ext cx="8001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/opt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Use to install add-on software packages, e.g. star office, etc. </a:t>
            </a: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proc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process and system information</a:t>
            </a: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/root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Home directory of the user root, usually the administrator</a:t>
            </a:r>
          </a:p>
          <a:p>
            <a:pPr marL="0"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sbin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directories /</a:t>
            </a:r>
            <a:r>
              <a:rPr lang="en-US" altLang="zh-TW" sz="2800" dirty="0" err="1">
                <a:ea typeface="新細明體" pitchFamily="18" charset="-120"/>
              </a:rPr>
              <a:t>sbin</a:t>
            </a:r>
            <a:r>
              <a:rPr lang="en-US" altLang="zh-TW" sz="2800" dirty="0">
                <a:ea typeface="新細明體" pitchFamily="18" charset="-120"/>
              </a:rPr>
              <a:t>, /</a:t>
            </a:r>
            <a:r>
              <a:rPr lang="en-US" altLang="zh-TW" sz="2800" dirty="0" err="1">
                <a:ea typeface="新細明體" pitchFamily="18" charset="-120"/>
              </a:rPr>
              <a:t>usr</a:t>
            </a: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sbin</a:t>
            </a:r>
            <a:r>
              <a:rPr lang="en-US" altLang="zh-TW" sz="2800" dirty="0">
                <a:ea typeface="新細明體" pitchFamily="18" charset="-120"/>
              </a:rPr>
              <a:t>, and /</a:t>
            </a:r>
            <a:r>
              <a:rPr lang="en-US" altLang="zh-TW" sz="2800" dirty="0" err="1">
                <a:ea typeface="新細明體" pitchFamily="18" charset="-120"/>
              </a:rPr>
              <a:t>usr</a:t>
            </a:r>
            <a:r>
              <a:rPr lang="en-US" altLang="zh-TW" sz="2800" dirty="0">
                <a:ea typeface="新細明體" pitchFamily="18" charset="-120"/>
              </a:rPr>
              <a:t>/local/</a:t>
            </a:r>
            <a:r>
              <a:rPr lang="en-US" altLang="zh-TW" sz="2800" dirty="0" err="1">
                <a:ea typeface="新細明體" pitchFamily="18" charset="-120"/>
              </a:rPr>
              <a:t>sbin</a:t>
            </a:r>
            <a:r>
              <a:rPr lang="en-US" altLang="zh-TW" sz="2800" dirty="0">
                <a:ea typeface="新細明體" pitchFamily="18" charset="-120"/>
              </a:rPr>
              <a:t> contain system administration tools, utilities and general root only commands, such as halt, reboot and shutdown 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69887" y="228600"/>
            <a:ext cx="7772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File System 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58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17C80B-8629-4EEE-ACEC-1E6E00011D21}" type="slidenum">
              <a:rPr lang="zh-TW" altLang="en-US"/>
              <a:pPr>
                <a:defRPr/>
              </a:pPr>
              <a:t>38</a:t>
            </a:fld>
            <a:endParaRPr lang="en-US" altLang="zh-TW"/>
          </a:p>
        </p:txBody>
      </p:sp>
      <p:sp>
        <p:nvSpPr>
          <p:cNvPr id="40964" name="Rectangle 7"/>
          <p:cNvSpPr>
            <a:spLocks noChangeArrowheads="1"/>
          </p:cNvSpPr>
          <p:nvPr/>
        </p:nvSpPr>
        <p:spPr bwMode="auto">
          <a:xfrm>
            <a:off x="304800" y="609600"/>
            <a:ext cx="8534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tmp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temporary files. Usually files in this directory will be deleted from time to time to avoid the system fills with temp files 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usr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One of the largest sections of the Linux file system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read-only data that are shared between various users, e.g. the manual pages needed for the command man. Stored in /</a:t>
            </a:r>
            <a:r>
              <a:rPr lang="en-US" altLang="zh-TW" sz="2800" dirty="0" err="1">
                <a:ea typeface="新細明體" pitchFamily="18" charset="-120"/>
              </a:rPr>
              <a:t>usr</a:t>
            </a:r>
            <a:r>
              <a:rPr lang="en-US" altLang="zh-TW" sz="2800" dirty="0">
                <a:ea typeface="新細明體" pitchFamily="18" charset="-120"/>
              </a:rPr>
              <a:t>/man </a:t>
            </a:r>
            <a:r>
              <a:rPr lang="en-US" altLang="zh-TW" sz="2800" dirty="0" err="1">
                <a:ea typeface="新細明體" pitchFamily="18" charset="-120"/>
              </a:rPr>
              <a:t>direcrtory</a:t>
            </a:r>
            <a:endParaRPr lang="en-US" altLang="zh-TW" sz="2800" dirty="0">
              <a:ea typeface="新細明體" pitchFamily="18" charset="-120"/>
            </a:endParaRPr>
          </a:p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ea typeface="新細明體" pitchFamily="18" charset="-120"/>
              </a:rPr>
              <a:t>/</a:t>
            </a:r>
            <a:r>
              <a:rPr lang="en-US" altLang="zh-TW" sz="2800" dirty="0" err="1">
                <a:ea typeface="新細明體" pitchFamily="18" charset="-120"/>
              </a:rPr>
              <a:t>var</a:t>
            </a:r>
            <a:endParaRPr lang="en-US" altLang="zh-TW" sz="2800" dirty="0">
              <a:ea typeface="新細明體" pitchFamily="18" charset="-120"/>
            </a:endParaRP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Contain data that keeps on changing as the system is running. E.g. /</a:t>
            </a:r>
            <a:r>
              <a:rPr lang="en-US" altLang="zh-TW" sz="2800" dirty="0" err="1">
                <a:ea typeface="新細明體" pitchFamily="18" charset="-120"/>
              </a:rPr>
              <a:t>var</a:t>
            </a:r>
            <a:r>
              <a:rPr lang="en-US" altLang="zh-TW" sz="2800" dirty="0">
                <a:ea typeface="新細明體" pitchFamily="18" charset="-120"/>
              </a:rPr>
              <a:t>/spool/mail directory keeps the mail of user 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7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BCC0C3-504C-4628-926D-B6559D62A133}" type="slidenum">
              <a:rPr lang="zh-TW" altLang="en-US"/>
              <a:pPr>
                <a:defRPr/>
              </a:pPr>
              <a:t>39</a:t>
            </a:fld>
            <a:endParaRPr lang="en-US" altLang="zh-TW"/>
          </a:p>
        </p:txBody>
      </p:sp>
      <p:sp>
        <p:nvSpPr>
          <p:cNvPr id="41988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41989" name="Rectangle 8"/>
          <p:cNvSpPr>
            <a:spLocks noChangeArrowheads="1"/>
          </p:cNvSpPr>
          <p:nvPr/>
        </p:nvSpPr>
        <p:spPr bwMode="auto">
          <a:xfrm>
            <a:off x="238432" y="685800"/>
            <a:ext cx="8001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is a multiuser system, the files of all users are stored in a single file structure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Mechanism is required to restrict one user to access the files of another user, if he is not supposed to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User can impose access permission to each file to restrict its access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term “access permission” refers to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read permission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write permission</a:t>
            </a:r>
          </a:p>
          <a:p>
            <a:pPr marL="742950" lvl="1" indent="-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execute permission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56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3CE8A-4C72-4489-8587-2AAD48AE9D75}" type="slidenum">
              <a:rPr lang="zh-TW" altLang="en-US"/>
              <a:pPr>
                <a:defRPr/>
              </a:pPr>
              <a:t>40</a:t>
            </a:fld>
            <a:endParaRPr lang="en-US" altLang="zh-TW"/>
          </a:p>
        </p:txBody>
      </p:sp>
      <p:pic>
        <p:nvPicPr>
          <p:cNvPr id="43012" name="Picture 8" descr="CUI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00" y="1295400"/>
            <a:ext cx="8585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 Box 9"/>
          <p:cNvSpPr txBox="1">
            <a:spLocks noChangeArrowheads="1"/>
          </p:cNvSpPr>
          <p:nvPr/>
        </p:nvSpPr>
        <p:spPr bwMode="auto">
          <a:xfrm>
            <a:off x="2362200" y="5257800"/>
            <a:ext cx="49530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file access permission can be seen by using the command ls –l or ls -al </a:t>
            </a:r>
          </a:p>
        </p:txBody>
      </p:sp>
      <p:sp>
        <p:nvSpPr>
          <p:cNvPr id="43014" name="Line 10"/>
          <p:cNvSpPr>
            <a:spLocks noChangeShapeType="1"/>
          </p:cNvSpPr>
          <p:nvPr/>
        </p:nvSpPr>
        <p:spPr bwMode="auto">
          <a:xfrm flipH="1" flipV="1">
            <a:off x="3733800" y="2362200"/>
            <a:ext cx="457200" cy="2819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3015" name="Oval 11"/>
          <p:cNvSpPr>
            <a:spLocks noChangeArrowheads="1"/>
          </p:cNvSpPr>
          <p:nvPr/>
        </p:nvSpPr>
        <p:spPr bwMode="auto">
          <a:xfrm>
            <a:off x="2590800" y="1981200"/>
            <a:ext cx="1600200" cy="5334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Line 12"/>
          <p:cNvSpPr>
            <a:spLocks noChangeShapeType="1"/>
          </p:cNvSpPr>
          <p:nvPr/>
        </p:nvSpPr>
        <p:spPr bwMode="auto">
          <a:xfrm flipH="1" flipV="1">
            <a:off x="1676400" y="4419600"/>
            <a:ext cx="1447800" cy="914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3017" name="Oval 13"/>
          <p:cNvSpPr>
            <a:spLocks noChangeArrowheads="1"/>
          </p:cNvSpPr>
          <p:nvPr/>
        </p:nvSpPr>
        <p:spPr bwMode="auto">
          <a:xfrm>
            <a:off x="533400" y="2286000"/>
            <a:ext cx="1447800" cy="28956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82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03038-C39F-4B6D-8F63-949D1D21AE99}" type="slidenum">
              <a:rPr lang="zh-TW" altLang="en-US"/>
              <a:pPr>
                <a:defRPr/>
              </a:pPr>
              <a:t>41</a:t>
            </a:fld>
            <a:endParaRPr lang="en-US" altLang="zh-TW"/>
          </a:p>
        </p:txBody>
      </p:sp>
      <p:sp>
        <p:nvSpPr>
          <p:cNvPr id="44036" name="Text Box 7"/>
          <p:cNvSpPr txBox="1">
            <a:spLocks noChangeArrowheads="1"/>
          </p:cNvSpPr>
          <p:nvPr/>
        </p:nvSpPr>
        <p:spPr bwMode="auto">
          <a:xfrm>
            <a:off x="1676400" y="1752600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d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rwx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r-x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r-x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 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2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dlun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dlun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4096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May 17 2001</a:t>
            </a:r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 </a:t>
            </a:r>
            <a:r>
              <a:rPr lang="en-US" altLang="zh-TW" b="1" u="sng">
                <a:solidFill>
                  <a:srgbClr val="FF3300"/>
                </a:solidFill>
                <a:ea typeface="新細明體" pitchFamily="18" charset="-120"/>
              </a:rPr>
              <a:t>Autostart</a:t>
            </a:r>
          </a:p>
        </p:txBody>
      </p:sp>
      <p:sp>
        <p:nvSpPr>
          <p:cNvPr id="44037" name="Line 8"/>
          <p:cNvSpPr>
            <a:spLocks noChangeShapeType="1"/>
          </p:cNvSpPr>
          <p:nvPr/>
        </p:nvSpPr>
        <p:spPr bwMode="auto">
          <a:xfrm flipV="1">
            <a:off x="990600" y="2209800"/>
            <a:ext cx="762000" cy="533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38" name="Text Box 9"/>
          <p:cNvSpPr txBox="1">
            <a:spLocks noChangeArrowheads="1"/>
          </p:cNvSpPr>
          <p:nvPr/>
        </p:nvSpPr>
        <p:spPr bwMode="auto">
          <a:xfrm>
            <a:off x="228600" y="2841523"/>
            <a:ext cx="1295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dirty="0">
                <a:ea typeface="新細明體" pitchFamily="18" charset="-120"/>
              </a:rPr>
              <a:t>It is a directory</a:t>
            </a:r>
          </a:p>
        </p:txBody>
      </p:sp>
      <p:sp>
        <p:nvSpPr>
          <p:cNvPr id="44039" name="Line 10"/>
          <p:cNvSpPr>
            <a:spLocks noChangeShapeType="1"/>
          </p:cNvSpPr>
          <p:nvPr/>
        </p:nvSpPr>
        <p:spPr bwMode="auto">
          <a:xfrm flipV="1">
            <a:off x="2209800" y="2209800"/>
            <a:ext cx="0" cy="13716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0" name="Text Box 11"/>
          <p:cNvSpPr txBox="1">
            <a:spLocks noChangeArrowheads="1"/>
          </p:cNvSpPr>
          <p:nvPr/>
        </p:nvSpPr>
        <p:spPr bwMode="auto">
          <a:xfrm>
            <a:off x="533400" y="3505200"/>
            <a:ext cx="22860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dirty="0">
                <a:ea typeface="新細明體" pitchFamily="18" charset="-120"/>
              </a:rPr>
              <a:t>The directory can be read, written and executed by the user </a:t>
            </a:r>
            <a:r>
              <a:rPr lang="en-US" altLang="zh-TW" dirty="0" err="1">
                <a:ea typeface="新細明體" pitchFamily="18" charset="-120"/>
              </a:rPr>
              <a:t>dlun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44041" name="Line 12"/>
          <p:cNvSpPr>
            <a:spLocks noChangeShapeType="1"/>
          </p:cNvSpPr>
          <p:nvPr/>
        </p:nvSpPr>
        <p:spPr bwMode="auto">
          <a:xfrm flipH="1" flipV="1">
            <a:off x="2743200" y="2286000"/>
            <a:ext cx="838200" cy="1143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2" name="Text Box 13"/>
          <p:cNvSpPr txBox="1">
            <a:spLocks noChangeArrowheads="1"/>
          </p:cNvSpPr>
          <p:nvPr/>
        </p:nvSpPr>
        <p:spPr bwMode="auto">
          <a:xfrm>
            <a:off x="2819400" y="3463925"/>
            <a:ext cx="27432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directory can be read and executed but not written by other users in the same group of dlun</a:t>
            </a:r>
          </a:p>
        </p:txBody>
      </p:sp>
      <p:sp>
        <p:nvSpPr>
          <p:cNvPr id="44043" name="Text Box 14"/>
          <p:cNvSpPr txBox="1">
            <a:spLocks noChangeArrowheads="1"/>
          </p:cNvSpPr>
          <p:nvPr/>
        </p:nvSpPr>
        <p:spPr bwMode="auto">
          <a:xfrm>
            <a:off x="5638800" y="3429000"/>
            <a:ext cx="2971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directory can be read and executed but not written by other users in different group of dlun</a:t>
            </a:r>
          </a:p>
        </p:txBody>
      </p:sp>
      <p:sp>
        <p:nvSpPr>
          <p:cNvPr id="44044" name="Line 15"/>
          <p:cNvSpPr>
            <a:spLocks noChangeShapeType="1"/>
          </p:cNvSpPr>
          <p:nvPr/>
        </p:nvSpPr>
        <p:spPr bwMode="auto">
          <a:xfrm flipH="1" flipV="1">
            <a:off x="3276600" y="2286000"/>
            <a:ext cx="2209800" cy="1295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5" name="Text Box 16"/>
          <p:cNvSpPr txBox="1">
            <a:spLocks noChangeArrowheads="1"/>
          </p:cNvSpPr>
          <p:nvPr/>
        </p:nvSpPr>
        <p:spPr bwMode="auto">
          <a:xfrm>
            <a:off x="3048000" y="914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Owner</a:t>
            </a:r>
          </a:p>
        </p:txBody>
      </p:sp>
      <p:sp>
        <p:nvSpPr>
          <p:cNvPr id="44046" name="Line 17"/>
          <p:cNvSpPr>
            <a:spLocks noChangeShapeType="1"/>
          </p:cNvSpPr>
          <p:nvPr/>
        </p:nvSpPr>
        <p:spPr bwMode="auto">
          <a:xfrm>
            <a:off x="3810000" y="1371600"/>
            <a:ext cx="152400" cy="381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7" name="Text Box 18"/>
          <p:cNvSpPr txBox="1">
            <a:spLocks noChangeArrowheads="1"/>
          </p:cNvSpPr>
          <p:nvPr/>
        </p:nvSpPr>
        <p:spPr bwMode="auto">
          <a:xfrm>
            <a:off x="4572000" y="762000"/>
            <a:ext cx="1295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Owner’s group</a:t>
            </a:r>
          </a:p>
        </p:txBody>
      </p:sp>
      <p:sp>
        <p:nvSpPr>
          <p:cNvPr id="44048" name="Line 19"/>
          <p:cNvSpPr>
            <a:spLocks noChangeShapeType="1"/>
          </p:cNvSpPr>
          <p:nvPr/>
        </p:nvSpPr>
        <p:spPr bwMode="auto">
          <a:xfrm flipH="1">
            <a:off x="4724400" y="1524000"/>
            <a:ext cx="152400" cy="304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49" name="Text Box 20"/>
          <p:cNvSpPr txBox="1">
            <a:spLocks noChangeArrowheads="1"/>
          </p:cNvSpPr>
          <p:nvPr/>
        </p:nvSpPr>
        <p:spPr bwMode="auto">
          <a:xfrm>
            <a:off x="5775325" y="2632075"/>
            <a:ext cx="1138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file size</a:t>
            </a:r>
          </a:p>
        </p:txBody>
      </p:sp>
      <p:sp>
        <p:nvSpPr>
          <p:cNvPr id="44050" name="Line 21"/>
          <p:cNvSpPr>
            <a:spLocks noChangeShapeType="1"/>
          </p:cNvSpPr>
          <p:nvPr/>
        </p:nvSpPr>
        <p:spPr bwMode="auto">
          <a:xfrm flipH="1" flipV="1">
            <a:off x="5486400" y="2209800"/>
            <a:ext cx="304800" cy="457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51" name="Text Box 22"/>
          <p:cNvSpPr txBox="1">
            <a:spLocks noChangeArrowheads="1"/>
          </p:cNvSpPr>
          <p:nvPr/>
        </p:nvSpPr>
        <p:spPr bwMode="auto">
          <a:xfrm>
            <a:off x="6553200" y="533400"/>
            <a:ext cx="2057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File last modified date</a:t>
            </a:r>
          </a:p>
        </p:txBody>
      </p:sp>
      <p:sp>
        <p:nvSpPr>
          <p:cNvPr id="44052" name="Line 23"/>
          <p:cNvSpPr>
            <a:spLocks noChangeShapeType="1"/>
          </p:cNvSpPr>
          <p:nvPr/>
        </p:nvSpPr>
        <p:spPr bwMode="auto">
          <a:xfrm flipH="1">
            <a:off x="6705600" y="1371600"/>
            <a:ext cx="304800" cy="304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53" name="Text Box 24"/>
          <p:cNvSpPr txBox="1">
            <a:spLocks noChangeArrowheads="1"/>
          </p:cNvSpPr>
          <p:nvPr/>
        </p:nvSpPr>
        <p:spPr bwMode="auto">
          <a:xfrm>
            <a:off x="1752600" y="838200"/>
            <a:ext cx="121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Hard link no</a:t>
            </a:r>
          </a:p>
        </p:txBody>
      </p:sp>
      <p:sp>
        <p:nvSpPr>
          <p:cNvPr id="44054" name="Line 25"/>
          <p:cNvSpPr>
            <a:spLocks noChangeShapeType="1"/>
          </p:cNvSpPr>
          <p:nvPr/>
        </p:nvSpPr>
        <p:spPr bwMode="auto">
          <a:xfrm>
            <a:off x="2743200" y="1447800"/>
            <a:ext cx="914400" cy="381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55" name="Text Box 26"/>
          <p:cNvSpPr txBox="1">
            <a:spLocks noChangeArrowheads="1"/>
          </p:cNvSpPr>
          <p:nvPr/>
        </p:nvSpPr>
        <p:spPr bwMode="auto">
          <a:xfrm>
            <a:off x="7391400" y="2667000"/>
            <a:ext cx="1323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file name</a:t>
            </a:r>
          </a:p>
        </p:txBody>
      </p:sp>
      <p:sp>
        <p:nvSpPr>
          <p:cNvPr id="44056" name="Line 27"/>
          <p:cNvSpPr>
            <a:spLocks noChangeShapeType="1"/>
          </p:cNvSpPr>
          <p:nvPr/>
        </p:nvSpPr>
        <p:spPr bwMode="auto">
          <a:xfrm flipV="1">
            <a:off x="8001000" y="2286000"/>
            <a:ext cx="304800" cy="457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4057" name="Text Box 28"/>
          <p:cNvSpPr txBox="1">
            <a:spLocks noChangeArrowheads="1"/>
          </p:cNvSpPr>
          <p:nvPr/>
        </p:nvSpPr>
        <p:spPr bwMode="auto">
          <a:xfrm>
            <a:off x="657840" y="5578475"/>
            <a:ext cx="8001000" cy="8223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chemeClr val="bg1"/>
                </a:solidFill>
                <a:ea typeface="新細明體" pitchFamily="18" charset="-120"/>
              </a:rPr>
              <a:t>The group of a user is assigned by the administrator when a user is added to the system</a:t>
            </a: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505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E3CFA-E657-4AB1-8681-9F01156A4DF6}" type="slidenum">
              <a:rPr lang="zh-TW" altLang="en-US"/>
              <a:pPr>
                <a:defRPr/>
              </a:pPr>
              <a:t>42</a:t>
            </a:fld>
            <a:endParaRPr lang="en-US" altLang="zh-TW"/>
          </a:p>
        </p:txBody>
      </p:sp>
      <p:sp>
        <p:nvSpPr>
          <p:cNvPr id="45060" name="Rectangle 7"/>
          <p:cNvSpPr>
            <a:spLocks noChangeArrowheads="1"/>
          </p:cNvSpPr>
          <p:nvPr/>
        </p:nvSpPr>
        <p:spPr bwMode="auto">
          <a:xfrm>
            <a:off x="190500" y="685800"/>
            <a:ext cx="8305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600" dirty="0">
                <a:ea typeface="新細明體" pitchFamily="18" charset="-120"/>
              </a:rPr>
              <a:t>Access permission can also be assigned to a directory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600" dirty="0">
                <a:solidFill>
                  <a:srgbClr val="FF3300"/>
                </a:solidFill>
                <a:ea typeface="新細明體" pitchFamily="18" charset="-120"/>
              </a:rPr>
              <a:t>Directory is also a file</a:t>
            </a:r>
            <a:r>
              <a:rPr lang="en-US" altLang="zh-TW" sz="2600" dirty="0">
                <a:ea typeface="新細明體" pitchFamily="18" charset="-120"/>
              </a:rPr>
              <a:t> that contains the attributes of the files inside it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600" dirty="0">
                <a:ea typeface="新細明體" pitchFamily="18" charset="-120"/>
              </a:rPr>
              <a:t>If </a:t>
            </a:r>
            <a:r>
              <a:rPr lang="en-US" altLang="zh-TW" sz="2600" dirty="0">
                <a:solidFill>
                  <a:srgbClr val="FF3300"/>
                </a:solidFill>
                <a:ea typeface="新細明體" pitchFamily="18" charset="-120"/>
              </a:rPr>
              <a:t>read permission</a:t>
            </a:r>
            <a:r>
              <a:rPr lang="en-US" altLang="zh-TW" sz="2600" dirty="0">
                <a:ea typeface="新細明體" pitchFamily="18" charset="-120"/>
              </a:rPr>
              <a:t> is not given to a directory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altLang="zh-TW" sz="2600" dirty="0">
                <a:ea typeface="新細明體" pitchFamily="18" charset="-120"/>
              </a:rPr>
              <a:t>cannot show the structure of this directory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altLang="zh-TW" sz="2600" dirty="0">
                <a:ea typeface="新細明體" pitchFamily="18" charset="-120"/>
              </a:rPr>
              <a:t>e.g. cannot use </a:t>
            </a:r>
            <a:r>
              <a:rPr lang="en-US" altLang="zh-TW" sz="2600" dirty="0" err="1">
                <a:ea typeface="新細明體" pitchFamily="18" charset="-120"/>
              </a:rPr>
              <a:t>ls</a:t>
            </a:r>
            <a:endParaRPr lang="en-US" altLang="zh-TW" sz="2600" dirty="0"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600" dirty="0">
                <a:ea typeface="新細明體" pitchFamily="18" charset="-120"/>
              </a:rPr>
              <a:t>If </a:t>
            </a:r>
            <a:r>
              <a:rPr lang="en-US" altLang="zh-TW" sz="2600" dirty="0">
                <a:solidFill>
                  <a:srgbClr val="FF3300"/>
                </a:solidFill>
                <a:ea typeface="新細明體" pitchFamily="18" charset="-120"/>
              </a:rPr>
              <a:t>write permission</a:t>
            </a:r>
            <a:r>
              <a:rPr lang="en-US" altLang="zh-TW" sz="2600" dirty="0">
                <a:ea typeface="新細明體" pitchFamily="18" charset="-120"/>
              </a:rPr>
              <a:t> is not given to a directory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altLang="zh-TW" sz="2600" dirty="0">
                <a:ea typeface="新細明體" pitchFamily="18" charset="-120"/>
              </a:rPr>
              <a:t>cannot modify anything of the directory structure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altLang="zh-TW" sz="2600" dirty="0">
                <a:ea typeface="新細明體" pitchFamily="18" charset="-120"/>
              </a:rPr>
              <a:t>e.g. cannot copy a file into this directory since it will modify the directory structure by adding one more file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600" dirty="0">
                <a:ea typeface="新細明體" pitchFamily="18" charset="-120"/>
              </a:rPr>
              <a:t>If </a:t>
            </a:r>
            <a:r>
              <a:rPr lang="en-US" altLang="zh-TW" sz="2600" dirty="0">
                <a:solidFill>
                  <a:srgbClr val="FF3300"/>
                </a:solidFill>
                <a:ea typeface="新細明體" pitchFamily="18" charset="-120"/>
              </a:rPr>
              <a:t>execute permission</a:t>
            </a:r>
            <a:r>
              <a:rPr lang="en-US" altLang="zh-TW" sz="2600" dirty="0">
                <a:ea typeface="新細明體" pitchFamily="18" charset="-120"/>
              </a:rPr>
              <a:t> is not given to a directory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altLang="zh-TW" sz="2600" dirty="0">
                <a:ea typeface="新細明體" pitchFamily="18" charset="-120"/>
              </a:rPr>
              <a:t>nearly nothing can be done with this directory, even cd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731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DF8C17-E0FC-4A57-B33A-6F7B7161C260}" type="slidenum">
              <a:rPr lang="zh-TW" altLang="en-US"/>
              <a:pPr>
                <a:defRPr/>
              </a:pPr>
              <a:t>43</a:t>
            </a:fld>
            <a:endParaRPr lang="en-US" altLang="zh-TW"/>
          </a:p>
        </p:txBody>
      </p:sp>
      <p:sp>
        <p:nvSpPr>
          <p:cNvPr id="46084" name="Rectangle 7"/>
          <p:cNvSpPr>
            <a:spLocks noChangeArrowheads="1"/>
          </p:cNvSpPr>
          <p:nvPr/>
        </p:nvSpPr>
        <p:spPr bwMode="auto">
          <a:xfrm>
            <a:off x="457200" y="873842"/>
            <a:ext cx="8305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access permission of a file or directory can be changed by using the </a:t>
            </a:r>
            <a:r>
              <a:rPr lang="en-US" altLang="zh-TW" sz="2800" dirty="0" smtClean="0">
                <a:ea typeface="新細明體" pitchFamily="18" charset="-120"/>
              </a:rPr>
              <a:t>command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 err="1">
                <a:ea typeface="新細明體" pitchFamily="18" charset="-120"/>
              </a:rPr>
              <a:t>chmod</a:t>
            </a:r>
            <a:r>
              <a:rPr lang="en-US" altLang="zh-TW" sz="2800" dirty="0">
                <a:ea typeface="新細明體" pitchFamily="18" charset="-120"/>
              </a:rPr>
              <a:t> xyz filename/directory </a:t>
            </a:r>
            <a:r>
              <a:rPr lang="en-US" altLang="zh-TW" sz="2800" dirty="0" smtClean="0">
                <a:ea typeface="新細明體" pitchFamily="18" charset="-120"/>
              </a:rPr>
              <a:t>name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xyz refers 3 digit in octal form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E.g. </a:t>
            </a:r>
            <a:endParaRPr lang="en-US" altLang="zh-TW" sz="2800" dirty="0" smtClean="0">
              <a:ea typeface="新細明體" pitchFamily="18" charset="-120"/>
            </a:endParaRPr>
          </a:p>
          <a:p>
            <a:pPr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660 :  110 110 000</a:t>
            </a:r>
          </a:p>
          <a:p>
            <a:pPr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	</a:t>
            </a:r>
            <a:r>
              <a:rPr lang="en-US" altLang="zh-TW" sz="2800" dirty="0">
                <a:ea typeface="新細明體" pitchFamily="18" charset="-120"/>
                <a:sym typeface="Symbol" pitchFamily="18" charset="2"/>
              </a:rPr>
              <a:t> </a:t>
            </a:r>
            <a:r>
              <a:rPr lang="en-US" altLang="zh-TW" sz="2800" dirty="0" err="1">
                <a:ea typeface="新細明體" pitchFamily="18" charset="-120"/>
              </a:rPr>
              <a:t>rw</a:t>
            </a:r>
            <a:r>
              <a:rPr lang="en-US" altLang="zh-TW" sz="2800" dirty="0">
                <a:ea typeface="新細明體" pitchFamily="18" charset="-120"/>
              </a:rPr>
              <a:t>- </a:t>
            </a:r>
            <a:r>
              <a:rPr lang="en-US" altLang="zh-TW" sz="2800" dirty="0" err="1">
                <a:ea typeface="新細明體" pitchFamily="18" charset="-120"/>
              </a:rPr>
              <a:t>rw</a:t>
            </a:r>
            <a:r>
              <a:rPr lang="en-US" altLang="zh-TW" sz="2800" dirty="0">
                <a:ea typeface="新細明體" pitchFamily="18" charset="-120"/>
              </a:rPr>
              <a:t>- ---</a:t>
            </a:r>
          </a:p>
          <a:p>
            <a:pPr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545 :  101 100 101</a:t>
            </a:r>
          </a:p>
          <a:p>
            <a:pPr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	</a:t>
            </a:r>
            <a:r>
              <a:rPr lang="en-US" altLang="zh-TW" sz="2800" dirty="0">
                <a:ea typeface="新細明體" pitchFamily="18" charset="-120"/>
                <a:sym typeface="Symbol" pitchFamily="18" charset="2"/>
              </a:rPr>
              <a:t></a:t>
            </a:r>
            <a:r>
              <a:rPr lang="en-US" altLang="zh-TW" sz="2800" dirty="0">
                <a:ea typeface="新細明體" pitchFamily="18" charset="-120"/>
              </a:rPr>
              <a:t> r-x r-- r-x</a:t>
            </a: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zh-TW" altLang="en-US" sz="2800" dirty="0">
              <a:ea typeface="新細明體" pitchFamily="18" charset="-120"/>
            </a:endParaRP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en-US" altLang="zh-TW" sz="2800" dirty="0">
              <a:ea typeface="新細明體" pitchFamily="18" charset="-120"/>
            </a:endParaRPr>
          </a:p>
          <a:p>
            <a:pPr marL="3429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endParaRPr lang="zh-TW" altLang="en-US" sz="2800" dirty="0">
              <a:ea typeface="新細明體" pitchFamily="18" charset="-12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6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21221-410D-40B3-9298-7A10B39C6717}" type="slidenum">
              <a:rPr lang="zh-TW" altLang="en-US"/>
              <a:pPr>
                <a:defRPr/>
              </a:pPr>
              <a:t>44</a:t>
            </a:fld>
            <a:endParaRPr lang="en-US" altLang="zh-TW"/>
          </a:p>
        </p:txBody>
      </p:sp>
      <p:pic>
        <p:nvPicPr>
          <p:cNvPr id="47108" name="Picture 7" descr="chm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617"/>
          <a:stretch>
            <a:fillRect/>
          </a:stretch>
        </p:blipFill>
        <p:spPr bwMode="auto">
          <a:xfrm>
            <a:off x="76200" y="1066800"/>
            <a:ext cx="8991600" cy="570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8"/>
          <p:cNvSpPr txBox="1">
            <a:spLocks noChangeArrowheads="1"/>
          </p:cNvSpPr>
          <p:nvPr/>
        </p:nvSpPr>
        <p:spPr bwMode="auto">
          <a:xfrm>
            <a:off x="4022725" y="1336675"/>
            <a:ext cx="4452938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temp</a:t>
            </a:r>
            <a:r>
              <a:rPr lang="en-US" altLang="zh-TW">
                <a:ea typeface="新細明體" pitchFamily="18" charset="-120"/>
              </a:rPr>
              <a:t> does not have execution right</a:t>
            </a:r>
          </a:p>
        </p:txBody>
      </p:sp>
      <p:sp>
        <p:nvSpPr>
          <p:cNvPr id="47110" name="Line 9"/>
          <p:cNvSpPr>
            <a:spLocks noChangeShapeType="1"/>
          </p:cNvSpPr>
          <p:nvPr/>
        </p:nvSpPr>
        <p:spPr bwMode="auto">
          <a:xfrm flipH="1">
            <a:off x="762000" y="1905000"/>
            <a:ext cx="3276600" cy="533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1" name="Text Box 10"/>
          <p:cNvSpPr txBox="1">
            <a:spLocks noChangeArrowheads="1"/>
          </p:cNvSpPr>
          <p:nvPr/>
        </p:nvSpPr>
        <p:spPr bwMode="auto">
          <a:xfrm>
            <a:off x="5334000" y="2895600"/>
            <a:ext cx="3076575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even </a:t>
            </a:r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cd</a:t>
            </a:r>
            <a:r>
              <a:rPr lang="en-US" altLang="zh-TW">
                <a:ea typeface="新細明體" pitchFamily="18" charset="-120"/>
              </a:rPr>
              <a:t> is not workable</a:t>
            </a:r>
          </a:p>
        </p:txBody>
      </p:sp>
      <p:sp>
        <p:nvSpPr>
          <p:cNvPr id="47112" name="Line 11"/>
          <p:cNvSpPr>
            <a:spLocks noChangeShapeType="1"/>
          </p:cNvSpPr>
          <p:nvPr/>
        </p:nvSpPr>
        <p:spPr bwMode="auto">
          <a:xfrm flipH="1">
            <a:off x="3657600" y="3200400"/>
            <a:ext cx="1524000" cy="152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3" name="Text Box 12"/>
          <p:cNvSpPr txBox="1">
            <a:spLocks noChangeArrowheads="1"/>
          </p:cNvSpPr>
          <p:nvPr/>
        </p:nvSpPr>
        <p:spPr bwMode="auto">
          <a:xfrm>
            <a:off x="5334000" y="3810000"/>
            <a:ext cx="3100388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execution right is added</a:t>
            </a:r>
          </a:p>
        </p:txBody>
      </p:sp>
      <p:sp>
        <p:nvSpPr>
          <p:cNvPr id="47114" name="Line 13"/>
          <p:cNvSpPr>
            <a:spLocks noChangeShapeType="1"/>
          </p:cNvSpPr>
          <p:nvPr/>
        </p:nvSpPr>
        <p:spPr bwMode="auto">
          <a:xfrm flipH="1">
            <a:off x="4495800" y="3962400"/>
            <a:ext cx="685800" cy="1524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5" name="Text Box 14"/>
          <p:cNvSpPr txBox="1">
            <a:spLocks noChangeArrowheads="1"/>
          </p:cNvSpPr>
          <p:nvPr/>
        </p:nvSpPr>
        <p:spPr bwMode="auto">
          <a:xfrm>
            <a:off x="3657600" y="5867400"/>
            <a:ext cx="5197475" cy="457200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now we can change the directory to </a:t>
            </a:r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temp</a:t>
            </a:r>
          </a:p>
        </p:txBody>
      </p:sp>
      <p:sp>
        <p:nvSpPr>
          <p:cNvPr id="47116" name="Line 15"/>
          <p:cNvSpPr>
            <a:spLocks noChangeShapeType="1"/>
          </p:cNvSpPr>
          <p:nvPr/>
        </p:nvSpPr>
        <p:spPr bwMode="auto">
          <a:xfrm flipH="1">
            <a:off x="762000" y="4267200"/>
            <a:ext cx="4419600" cy="8382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7" name="Line 16"/>
          <p:cNvSpPr>
            <a:spLocks noChangeShapeType="1"/>
          </p:cNvSpPr>
          <p:nvPr/>
        </p:nvSpPr>
        <p:spPr bwMode="auto">
          <a:xfrm flipH="1" flipV="1">
            <a:off x="2362200" y="5867400"/>
            <a:ext cx="1143000" cy="304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8" name="Line 17"/>
          <p:cNvSpPr>
            <a:spLocks noChangeShapeType="1"/>
          </p:cNvSpPr>
          <p:nvPr/>
        </p:nvSpPr>
        <p:spPr bwMode="auto">
          <a:xfrm flipH="1" flipV="1">
            <a:off x="3124200" y="5638800"/>
            <a:ext cx="381000" cy="381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9" name="Line 18"/>
          <p:cNvSpPr>
            <a:spLocks noChangeShapeType="1"/>
          </p:cNvSpPr>
          <p:nvPr/>
        </p:nvSpPr>
        <p:spPr bwMode="auto">
          <a:xfrm>
            <a:off x="3505200" y="4267200"/>
            <a:ext cx="304800" cy="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57200" y="152400"/>
            <a:ext cx="7772400" cy="7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Linux </a:t>
            </a: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File</a:t>
            </a:r>
            <a:r>
              <a:rPr lang="en-US" altLang="zh-TW" sz="3200" dirty="0">
                <a:solidFill>
                  <a:srgbClr val="7030A0"/>
                </a:solidFill>
                <a:latin typeface="Arial" charset="0"/>
                <a:ea typeface="新細明體" pitchFamily="18" charset="-120"/>
              </a:rPr>
              <a:t> Access Privilege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99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23FF14-33AF-499C-AA08-22FCC0F91354}" type="slidenum">
              <a:rPr lang="zh-TW" altLang="en-US"/>
              <a:pPr>
                <a:defRPr/>
              </a:pPr>
              <a:t>45</a:t>
            </a:fld>
            <a:endParaRPr lang="en-US" altLang="zh-TW"/>
          </a:p>
        </p:txBody>
      </p:sp>
      <p:sp>
        <p:nvSpPr>
          <p:cNvPr id="48132" name="Rectangle 7"/>
          <p:cNvSpPr>
            <a:spLocks noChangeArrowheads="1"/>
          </p:cNvSpPr>
          <p:nvPr/>
        </p:nvSpPr>
        <p:spPr bwMode="auto">
          <a:xfrm>
            <a:off x="685800" y="233516"/>
            <a:ext cx="7772400" cy="60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File Storage in Linux</a:t>
            </a:r>
          </a:p>
        </p:txBody>
      </p:sp>
      <p:sp>
        <p:nvSpPr>
          <p:cNvPr id="48133" name="Rectangle 8"/>
          <p:cNvSpPr>
            <a:spLocks noChangeArrowheads="1"/>
          </p:cNvSpPr>
          <p:nvPr/>
        </p:nvSpPr>
        <p:spPr bwMode="auto">
          <a:xfrm>
            <a:off x="152400" y="838200"/>
            <a:ext cx="88392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Data storage on hard disk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Data in a hard disk are stored on a magnetic flat plate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Disk’s surface needs to be partitioned and labeled so that computer can go directly to a specific point on it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Achieve by low level formatting the disk</a:t>
            </a:r>
          </a:p>
          <a:p>
            <a:pPr marL="114300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Create magnetic concentric circles called tracks</a:t>
            </a:r>
          </a:p>
          <a:p>
            <a:pPr marL="1143000" lvl="2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Each track is split into smaller parts called sectors and numbered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Each sector: hold 512 bytes data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E.g. 80 tracks (from outer to inner 0 .. 79), 18 sectors disk can store 80x18x512 bytes data.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6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8F1B3-220E-418B-8B39-4A67A351B26B}" type="slidenum">
              <a:rPr lang="zh-TW" altLang="en-US"/>
              <a:pPr>
                <a:defRPr/>
              </a:pPr>
              <a:t>46</a:t>
            </a:fld>
            <a:endParaRPr lang="en-US" altLang="zh-TW"/>
          </a:p>
        </p:txBody>
      </p:sp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1092610" y="172065"/>
            <a:ext cx="56959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Formatted Disk</a:t>
            </a:r>
          </a:p>
        </p:txBody>
      </p:sp>
      <p:pic>
        <p:nvPicPr>
          <p:cNvPr id="269320" name="Picture 8" descr="sector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225"/>
          <a:stretch>
            <a:fillRect/>
          </a:stretch>
        </p:blipFill>
        <p:spPr bwMode="auto">
          <a:xfrm>
            <a:off x="206375" y="3886200"/>
            <a:ext cx="8763000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9" descr="floppy-disk-trac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100" y="838200"/>
            <a:ext cx="3503613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Line 10"/>
          <p:cNvSpPr>
            <a:spLocks noChangeShapeType="1"/>
          </p:cNvSpPr>
          <p:nvPr/>
        </p:nvSpPr>
        <p:spPr bwMode="auto">
          <a:xfrm flipH="1">
            <a:off x="2971800" y="2133600"/>
            <a:ext cx="8255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0" name="Text Box 11"/>
          <p:cNvSpPr txBox="1">
            <a:spLocks noChangeArrowheads="1"/>
          </p:cNvSpPr>
          <p:nvPr/>
        </p:nvSpPr>
        <p:spPr bwMode="auto">
          <a:xfrm>
            <a:off x="3879850" y="1905000"/>
            <a:ext cx="96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1" lang="en-US" altLang="zh-TW">
                <a:ea typeface="新細明體" pitchFamily="18" charset="-120"/>
              </a:rPr>
              <a:t>Sector</a:t>
            </a:r>
          </a:p>
        </p:txBody>
      </p:sp>
      <p:sp>
        <p:nvSpPr>
          <p:cNvPr id="49161" name="Line 12"/>
          <p:cNvSpPr>
            <a:spLocks noChangeShapeType="1"/>
          </p:cNvSpPr>
          <p:nvPr/>
        </p:nvSpPr>
        <p:spPr bwMode="auto">
          <a:xfrm flipH="1">
            <a:off x="3505200" y="2743200"/>
            <a:ext cx="8255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2" name="Text Box 13"/>
          <p:cNvSpPr txBox="1">
            <a:spLocks noChangeArrowheads="1"/>
          </p:cNvSpPr>
          <p:nvPr/>
        </p:nvSpPr>
        <p:spPr bwMode="auto">
          <a:xfrm>
            <a:off x="4375150" y="2438400"/>
            <a:ext cx="893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kumimoji="1" lang="en-US" altLang="zh-TW">
                <a:ea typeface="新細明體" pitchFamily="18" charset="-120"/>
              </a:rPr>
              <a:t>Track</a:t>
            </a:r>
          </a:p>
        </p:txBody>
      </p:sp>
      <p:sp>
        <p:nvSpPr>
          <p:cNvPr id="49163" name="Text Box 14"/>
          <p:cNvSpPr txBox="1">
            <a:spLocks noChangeArrowheads="1"/>
          </p:cNvSpPr>
          <p:nvPr/>
        </p:nvSpPr>
        <p:spPr bwMode="auto">
          <a:xfrm>
            <a:off x="5256623" y="961103"/>
            <a:ext cx="306387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2800" dirty="0">
                <a:latin typeface="+mn-lt"/>
                <a:ea typeface="新細明體" pitchFamily="18" charset="-120"/>
              </a:rPr>
              <a:t>Density of data is higher for inner tracks than outer tracks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07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69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934CAE-86AF-4FA2-B045-FCC90FEBC7F2}" type="slidenum">
              <a:rPr lang="zh-TW" altLang="en-US"/>
              <a:pPr>
                <a:defRPr/>
              </a:pPr>
              <a:t>47</a:t>
            </a:fld>
            <a:endParaRPr lang="en-US" altLang="zh-TW"/>
          </a:p>
        </p:txBody>
      </p:sp>
      <p:sp>
        <p:nvSpPr>
          <p:cNvPr id="50180" name="Rectangle 7"/>
          <p:cNvSpPr>
            <a:spLocks noChangeArrowheads="1"/>
          </p:cNvSpPr>
          <p:nvPr/>
        </p:nvSpPr>
        <p:spPr bwMode="auto">
          <a:xfrm>
            <a:off x="245806" y="1005348"/>
            <a:ext cx="8534400" cy="486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Must read or write whole sector at a time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OS allocates groups of sectors called cluster to files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Files smaller than the cluster will still be allocated the whole cluster, but the rest left unused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In Linux, every file is associated with an </a:t>
            </a:r>
            <a:r>
              <a:rPr lang="en-US" altLang="zh-TW" sz="2800" dirty="0" err="1">
                <a:ea typeface="新細明體" pitchFamily="18" charset="-120"/>
              </a:rPr>
              <a:t>inode</a:t>
            </a:r>
            <a:r>
              <a:rPr lang="en-US" altLang="zh-TW" sz="2800" dirty="0">
                <a:ea typeface="新細明體" pitchFamily="18" charset="-120"/>
              </a:rPr>
              <a:t> that records its location in the disk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</a:t>
            </a:r>
            <a:r>
              <a:rPr lang="en-US" altLang="zh-TW" sz="2800" dirty="0" err="1">
                <a:ea typeface="新細明體" pitchFamily="18" charset="-120"/>
              </a:rPr>
              <a:t>inode</a:t>
            </a:r>
            <a:r>
              <a:rPr lang="en-US" altLang="zh-TW" sz="2800" dirty="0">
                <a:ea typeface="新細明體" pitchFamily="18" charset="-120"/>
              </a:rPr>
              <a:t> of all files are put together in a data structure called </a:t>
            </a:r>
            <a:r>
              <a:rPr lang="en-US" altLang="zh-TW" sz="2800" dirty="0" err="1">
                <a:ea typeface="新細明體" pitchFamily="18" charset="-120"/>
              </a:rPr>
              <a:t>inode</a:t>
            </a:r>
            <a:r>
              <a:rPr lang="en-US" altLang="zh-TW" sz="2800" dirty="0">
                <a:ea typeface="新細明體" pitchFamily="18" charset="-120"/>
              </a:rPr>
              <a:t> table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In the directory, every file is associated with a </a:t>
            </a:r>
            <a:r>
              <a:rPr lang="en-US" altLang="zh-TW" sz="2800" dirty="0" err="1">
                <a:ea typeface="新細明體" pitchFamily="18" charset="-120"/>
              </a:rPr>
              <a:t>inode</a:t>
            </a:r>
            <a:r>
              <a:rPr lang="en-US" altLang="zh-TW" sz="2800" dirty="0">
                <a:ea typeface="新細明體" pitchFamily="18" charset="-120"/>
              </a:rPr>
              <a:t> number that points to an entry of the </a:t>
            </a:r>
            <a:r>
              <a:rPr lang="en-US" altLang="zh-TW" sz="2800" dirty="0" err="1">
                <a:ea typeface="新細明體" pitchFamily="18" charset="-120"/>
              </a:rPr>
              <a:t>inode</a:t>
            </a:r>
            <a:r>
              <a:rPr lang="en-US" altLang="zh-TW" sz="2800" dirty="0">
                <a:ea typeface="新細明體" pitchFamily="18" charset="-120"/>
              </a:rPr>
              <a:t> table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092610" y="172065"/>
            <a:ext cx="56959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Formatted Disk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98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C90C8-327C-4004-8CF1-561301F4AD4C}" type="slidenum">
              <a:rPr lang="zh-TW" altLang="en-US"/>
              <a:pPr>
                <a:defRPr/>
              </a:pPr>
              <a:t>48</a:t>
            </a:fld>
            <a:endParaRPr lang="en-US" altLang="zh-TW"/>
          </a:p>
        </p:txBody>
      </p:sp>
      <p:graphicFrame>
        <p:nvGraphicFramePr>
          <p:cNvPr id="271392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46879648"/>
              </p:ext>
            </p:extLst>
          </p:nvPr>
        </p:nvGraphicFramePr>
        <p:xfrm>
          <a:off x="1371600" y="1524000"/>
          <a:ext cx="2743200" cy="1981200"/>
        </p:xfrm>
        <a:graphic>
          <a:graphicData uri="http://schemas.openxmlformats.org/drawingml/2006/table">
            <a:tbl>
              <a:tblPr/>
              <a:tblGrid>
                <a:gridCol w="949325"/>
                <a:gridCol w="1793875"/>
              </a:tblGrid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1076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2083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13059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1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lab1.c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1D2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17488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lab2.c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18995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lab3.c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24" name="Text Box 33"/>
          <p:cNvSpPr txBox="1">
            <a:spLocks noChangeArrowheads="1"/>
          </p:cNvSpPr>
          <p:nvPr/>
        </p:nvSpPr>
        <p:spPr bwMode="auto">
          <a:xfrm>
            <a:off x="762000" y="9144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Contents of the directory /home/dlun</a:t>
            </a:r>
          </a:p>
        </p:txBody>
      </p:sp>
      <p:sp>
        <p:nvSpPr>
          <p:cNvPr id="51225" name="Rectangle 34"/>
          <p:cNvSpPr>
            <a:spLocks noChangeArrowheads="1"/>
          </p:cNvSpPr>
          <p:nvPr/>
        </p:nvSpPr>
        <p:spPr bwMode="auto">
          <a:xfrm>
            <a:off x="1371600" y="3886200"/>
            <a:ext cx="9906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6" name="Rectangle 35"/>
          <p:cNvSpPr>
            <a:spLocks noChangeArrowheads="1"/>
          </p:cNvSpPr>
          <p:nvPr/>
        </p:nvSpPr>
        <p:spPr bwMode="auto">
          <a:xfrm>
            <a:off x="1371600" y="3962400"/>
            <a:ext cx="9906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7" name="Rectangle 36"/>
          <p:cNvSpPr>
            <a:spLocks noChangeArrowheads="1"/>
          </p:cNvSpPr>
          <p:nvPr/>
        </p:nvSpPr>
        <p:spPr bwMode="auto">
          <a:xfrm>
            <a:off x="1371600" y="4038600"/>
            <a:ext cx="9906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8" name="Rectangle 37"/>
          <p:cNvSpPr>
            <a:spLocks noChangeArrowheads="1"/>
          </p:cNvSpPr>
          <p:nvPr/>
        </p:nvSpPr>
        <p:spPr bwMode="auto">
          <a:xfrm>
            <a:off x="1371600" y="4953000"/>
            <a:ext cx="990600" cy="76200"/>
          </a:xfrm>
          <a:prstGeom prst="rect">
            <a:avLst/>
          </a:prstGeom>
          <a:solidFill>
            <a:srgbClr val="D3D1D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9" name="Rectangle 38"/>
          <p:cNvSpPr>
            <a:spLocks noChangeArrowheads="1"/>
          </p:cNvSpPr>
          <p:nvPr/>
        </p:nvSpPr>
        <p:spPr bwMode="auto">
          <a:xfrm>
            <a:off x="1371600" y="6019800"/>
            <a:ext cx="9906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0" name="Rectangle 39"/>
          <p:cNvSpPr>
            <a:spLocks noChangeArrowheads="1"/>
          </p:cNvSpPr>
          <p:nvPr/>
        </p:nvSpPr>
        <p:spPr bwMode="auto">
          <a:xfrm>
            <a:off x="1371600" y="6096000"/>
            <a:ext cx="9906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1" name="Rectangle 40"/>
          <p:cNvSpPr>
            <a:spLocks noChangeArrowheads="1"/>
          </p:cNvSpPr>
          <p:nvPr/>
        </p:nvSpPr>
        <p:spPr bwMode="auto">
          <a:xfrm>
            <a:off x="1371600" y="5943600"/>
            <a:ext cx="9906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2" name="Rectangle 41"/>
          <p:cNvSpPr>
            <a:spLocks noChangeArrowheads="1"/>
          </p:cNvSpPr>
          <p:nvPr/>
        </p:nvSpPr>
        <p:spPr bwMode="auto">
          <a:xfrm>
            <a:off x="1371600" y="5029200"/>
            <a:ext cx="9906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3" name="Text Box 42"/>
          <p:cNvSpPr txBox="1">
            <a:spLocks noChangeArrowheads="1"/>
          </p:cNvSpPr>
          <p:nvPr/>
        </p:nvSpPr>
        <p:spPr bwMode="auto">
          <a:xfrm>
            <a:off x="1752600" y="4267200"/>
            <a:ext cx="26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:</a:t>
            </a:r>
          </a:p>
        </p:txBody>
      </p:sp>
      <p:sp>
        <p:nvSpPr>
          <p:cNvPr id="51234" name="Text Box 43"/>
          <p:cNvSpPr txBox="1">
            <a:spLocks noChangeArrowheads="1"/>
          </p:cNvSpPr>
          <p:nvPr/>
        </p:nvSpPr>
        <p:spPr bwMode="auto">
          <a:xfrm>
            <a:off x="1752600" y="5257800"/>
            <a:ext cx="26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:</a:t>
            </a:r>
          </a:p>
        </p:txBody>
      </p:sp>
      <p:sp>
        <p:nvSpPr>
          <p:cNvPr id="51235" name="Freeform 45"/>
          <p:cNvSpPr>
            <a:spLocks/>
          </p:cNvSpPr>
          <p:nvPr/>
        </p:nvSpPr>
        <p:spPr bwMode="auto">
          <a:xfrm>
            <a:off x="906463" y="2563813"/>
            <a:ext cx="388937" cy="2540000"/>
          </a:xfrm>
          <a:custGeom>
            <a:avLst/>
            <a:gdLst>
              <a:gd name="T0" fmla="*/ 312737 w 245"/>
              <a:gd name="T1" fmla="*/ 26988 h 1600"/>
              <a:gd name="T2" fmla="*/ 55562 w 245"/>
              <a:gd name="T3" fmla="*/ 360363 h 1600"/>
              <a:gd name="T4" fmla="*/ 55562 w 245"/>
              <a:gd name="T5" fmla="*/ 2189163 h 1600"/>
              <a:gd name="T6" fmla="*/ 388937 w 245"/>
              <a:gd name="T7" fmla="*/ 2465388 h 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5" h="1600">
                <a:moveTo>
                  <a:pt x="197" y="17"/>
                </a:moveTo>
                <a:cubicBezTo>
                  <a:pt x="170" y="52"/>
                  <a:pt x="62" y="0"/>
                  <a:pt x="35" y="227"/>
                </a:cubicBezTo>
                <a:cubicBezTo>
                  <a:pt x="8" y="454"/>
                  <a:pt x="0" y="1158"/>
                  <a:pt x="35" y="1379"/>
                </a:cubicBezTo>
                <a:cubicBezTo>
                  <a:pt x="70" y="1600"/>
                  <a:pt x="201" y="1517"/>
                  <a:pt x="245" y="1553"/>
                </a:cubicBezTo>
              </a:path>
            </a:pathLst>
          </a:cu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36" name="Text Box 46"/>
          <p:cNvSpPr txBox="1">
            <a:spLocks noChangeArrowheads="1"/>
          </p:cNvSpPr>
          <p:nvPr/>
        </p:nvSpPr>
        <p:spPr bwMode="auto">
          <a:xfrm>
            <a:off x="3255963" y="3900488"/>
            <a:ext cx="2009775" cy="2235200"/>
          </a:xfrm>
          <a:prstGeom prst="rect">
            <a:avLst/>
          </a:prstGeom>
          <a:solidFill>
            <a:srgbClr val="D3D1D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Number of links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File mode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User ID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Time created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Time last updated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:</a:t>
            </a:r>
          </a:p>
          <a:p>
            <a:pPr algn="ctr" eaLnBrk="1" hangingPunct="1"/>
            <a:r>
              <a:rPr lang="en-US" altLang="zh-TW" sz="2000">
                <a:ea typeface="新細明體" pitchFamily="18" charset="-120"/>
              </a:rPr>
              <a:t>Location on disk</a:t>
            </a:r>
          </a:p>
        </p:txBody>
      </p:sp>
      <p:sp>
        <p:nvSpPr>
          <p:cNvPr id="51237" name="Line 47"/>
          <p:cNvSpPr>
            <a:spLocks noChangeShapeType="1"/>
          </p:cNvSpPr>
          <p:nvPr/>
        </p:nvSpPr>
        <p:spPr bwMode="auto">
          <a:xfrm flipV="1">
            <a:off x="2438400" y="3962400"/>
            <a:ext cx="6858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38" name="Line 48"/>
          <p:cNvSpPr>
            <a:spLocks noChangeShapeType="1"/>
          </p:cNvSpPr>
          <p:nvPr/>
        </p:nvSpPr>
        <p:spPr bwMode="auto">
          <a:xfrm>
            <a:off x="2438400" y="5105400"/>
            <a:ext cx="68580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39" name="AutoShape 49"/>
          <p:cNvSpPr>
            <a:spLocks noChangeArrowheads="1"/>
          </p:cNvSpPr>
          <p:nvPr/>
        </p:nvSpPr>
        <p:spPr bwMode="auto">
          <a:xfrm>
            <a:off x="6553200" y="3276600"/>
            <a:ext cx="1981200" cy="2438400"/>
          </a:xfrm>
          <a:prstGeom prst="can">
            <a:avLst>
              <a:gd name="adj" fmla="val 307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40" name="Line 50"/>
          <p:cNvSpPr>
            <a:spLocks noChangeShapeType="1"/>
          </p:cNvSpPr>
          <p:nvPr/>
        </p:nvSpPr>
        <p:spPr bwMode="auto">
          <a:xfrm flipV="1">
            <a:off x="5181600" y="5257800"/>
            <a:ext cx="1828800" cy="6096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41" name="Text Box 51"/>
          <p:cNvSpPr txBox="1">
            <a:spLocks noChangeArrowheads="1"/>
          </p:cNvSpPr>
          <p:nvPr/>
        </p:nvSpPr>
        <p:spPr bwMode="auto">
          <a:xfrm>
            <a:off x="7086600" y="4876800"/>
            <a:ext cx="990600" cy="406400"/>
          </a:xfrm>
          <a:prstGeom prst="rect">
            <a:avLst/>
          </a:prstGeom>
          <a:solidFill>
            <a:srgbClr val="D3D1D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sz="2000">
                <a:latin typeface="Arial" charset="0"/>
                <a:ea typeface="新細明體" pitchFamily="18" charset="-120"/>
              </a:rPr>
              <a:t>Lab1.c</a:t>
            </a:r>
          </a:p>
        </p:txBody>
      </p:sp>
      <p:sp>
        <p:nvSpPr>
          <p:cNvPr id="51242" name="Text Box 52"/>
          <p:cNvSpPr txBox="1">
            <a:spLocks noChangeArrowheads="1"/>
          </p:cNvSpPr>
          <p:nvPr/>
        </p:nvSpPr>
        <p:spPr bwMode="auto">
          <a:xfrm>
            <a:off x="6705600" y="4191000"/>
            <a:ext cx="990600" cy="406400"/>
          </a:xfrm>
          <a:prstGeom prst="rect">
            <a:avLst/>
          </a:prstGeom>
          <a:solidFill>
            <a:srgbClr val="D3D1D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sz="2000">
                <a:latin typeface="Arial" charset="0"/>
                <a:ea typeface="新細明體" pitchFamily="18" charset="-120"/>
              </a:rPr>
              <a:t>Lab2.c</a:t>
            </a:r>
          </a:p>
        </p:txBody>
      </p:sp>
      <p:sp>
        <p:nvSpPr>
          <p:cNvPr id="51243" name="Text Box 53"/>
          <p:cNvSpPr txBox="1">
            <a:spLocks noChangeArrowheads="1"/>
          </p:cNvSpPr>
          <p:nvPr/>
        </p:nvSpPr>
        <p:spPr bwMode="auto">
          <a:xfrm>
            <a:off x="7162800" y="4038600"/>
            <a:ext cx="990600" cy="406400"/>
          </a:xfrm>
          <a:prstGeom prst="rect">
            <a:avLst/>
          </a:prstGeom>
          <a:solidFill>
            <a:srgbClr val="D3D1D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TW" sz="2000">
                <a:latin typeface="Arial" charset="0"/>
                <a:ea typeface="新細明體" pitchFamily="18" charset="-120"/>
              </a:rPr>
              <a:t>Lab3.c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92610" y="172065"/>
            <a:ext cx="56959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altLang="zh-TW" sz="3200" dirty="0">
                <a:solidFill>
                  <a:srgbClr val="7030A0"/>
                </a:solidFill>
                <a:ea typeface="新細明體" pitchFamily="18" charset="-120"/>
              </a:rPr>
              <a:t>Formatted Disk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1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444F78-80AF-416F-AA44-CE311940972A}" type="slidenum">
              <a:rPr lang="zh-TW" altLang="en-US"/>
              <a:pPr>
                <a:defRPr/>
              </a:pPr>
              <a:t>49</a:t>
            </a:fld>
            <a:endParaRPr lang="en-US" altLang="zh-TW"/>
          </a:p>
        </p:txBody>
      </p:sp>
      <p:sp>
        <p:nvSpPr>
          <p:cNvPr id="52228" name="Rectangle 7"/>
          <p:cNvSpPr>
            <a:spLocks noChangeArrowheads="1"/>
          </p:cNvSpPr>
          <p:nvPr/>
        </p:nvSpPr>
        <p:spPr bwMode="auto">
          <a:xfrm>
            <a:off x="609600" y="22860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zh-TW" sz="3600" dirty="0" smtClean="0">
                <a:solidFill>
                  <a:srgbClr val="7030A0"/>
                </a:solidFill>
                <a:latin typeface="+mj-lt"/>
                <a:ea typeface="新細明體" pitchFamily="18" charset="-120"/>
              </a:rPr>
              <a:t>Process </a:t>
            </a:r>
            <a:r>
              <a:rPr lang="en-US" altLang="zh-TW" sz="36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05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74EC6-1422-450D-A288-61FEC09E6D73}" type="slidenum">
              <a:rPr lang="zh-TW" altLang="en-US"/>
              <a:pPr>
                <a:defRPr/>
              </a:pPr>
              <a:t>50</a:t>
            </a:fld>
            <a:endParaRPr lang="en-US" altLang="zh-TW"/>
          </a:p>
        </p:txBody>
      </p:sp>
      <p:sp>
        <p:nvSpPr>
          <p:cNvPr id="53252" name="Rectangle 7"/>
          <p:cNvSpPr>
            <a:spLocks noChangeArrowheads="1"/>
          </p:cNvSpPr>
          <p:nvPr/>
        </p:nvSpPr>
        <p:spPr bwMode="auto">
          <a:xfrm>
            <a:off x="152400" y="3048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53253" name="Rectangle 8"/>
          <p:cNvSpPr>
            <a:spLocks noChangeArrowheads="1"/>
          </p:cNvSpPr>
          <p:nvPr/>
        </p:nvSpPr>
        <p:spPr bwMode="auto">
          <a:xfrm>
            <a:off x="167148" y="914400"/>
            <a:ext cx="8382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Linux is a multitasking system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Multiple programs can be executed at the same time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Ultimately, a program needs to be executed by a CPU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If there is only one CPU, how multiple programs can be executed at the same time</a:t>
            </a:r>
            <a:r>
              <a:rPr lang="en-US" altLang="zh-TW" sz="2800" dirty="0" smtClean="0">
                <a:ea typeface="新細明體" pitchFamily="18" charset="-120"/>
              </a:rPr>
              <a:t>?  </a:t>
            </a:r>
            <a:r>
              <a:rPr lang="en-US" altLang="zh-TW" sz="2800" dirty="0">
                <a:ea typeface="新細明體" pitchFamily="18" charset="-120"/>
              </a:rPr>
              <a:t>By time sharing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That is, all programs are claimed to be executing. In fact, most of them are waiting for the CPU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09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221A3-5865-453A-9EE2-6AF383A05BBF}" type="slidenum">
              <a:rPr lang="zh-TW" altLang="en-US"/>
              <a:pPr>
                <a:defRPr/>
              </a:pPr>
              <a:t>51</a:t>
            </a:fld>
            <a:endParaRPr lang="en-US" altLang="zh-TW"/>
          </a:p>
        </p:txBody>
      </p:sp>
      <p:sp>
        <p:nvSpPr>
          <p:cNvPr id="54276" name="Rectangle 7"/>
          <p:cNvSpPr>
            <a:spLocks noChangeArrowheads="1"/>
          </p:cNvSpPr>
          <p:nvPr/>
        </p:nvSpPr>
        <p:spPr bwMode="auto">
          <a:xfrm>
            <a:off x="533400" y="990600"/>
            <a:ext cx="8382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 program that is claimed to be executing is called a process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For a multitasking system, a process has at least the following three states:</a:t>
            </a:r>
          </a:p>
        </p:txBody>
      </p:sp>
      <p:sp>
        <p:nvSpPr>
          <p:cNvPr id="54277" name="Oval 8"/>
          <p:cNvSpPr>
            <a:spLocks noChangeArrowheads="1"/>
          </p:cNvSpPr>
          <p:nvPr/>
        </p:nvSpPr>
        <p:spPr bwMode="auto">
          <a:xfrm>
            <a:off x="2362200" y="3505200"/>
            <a:ext cx="1676400" cy="1066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itchFamily="18" charset="-120"/>
              </a:rPr>
              <a:t>Ready</a:t>
            </a:r>
          </a:p>
        </p:txBody>
      </p:sp>
      <p:sp>
        <p:nvSpPr>
          <p:cNvPr id="54278" name="Oval 10"/>
          <p:cNvSpPr>
            <a:spLocks noChangeArrowheads="1"/>
          </p:cNvSpPr>
          <p:nvPr/>
        </p:nvSpPr>
        <p:spPr bwMode="auto">
          <a:xfrm>
            <a:off x="5181600" y="3505200"/>
            <a:ext cx="1676400" cy="1066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itchFamily="18" charset="-120"/>
              </a:rPr>
              <a:t>Running</a:t>
            </a:r>
          </a:p>
        </p:txBody>
      </p:sp>
      <p:sp>
        <p:nvSpPr>
          <p:cNvPr id="54279" name="Oval 11"/>
          <p:cNvSpPr>
            <a:spLocks noChangeArrowheads="1"/>
          </p:cNvSpPr>
          <p:nvPr/>
        </p:nvSpPr>
        <p:spPr bwMode="auto">
          <a:xfrm>
            <a:off x="3886200" y="4953000"/>
            <a:ext cx="1676400" cy="10668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itchFamily="18" charset="-120"/>
              </a:rPr>
              <a:t>Sleeping</a:t>
            </a:r>
          </a:p>
        </p:txBody>
      </p:sp>
      <p:sp>
        <p:nvSpPr>
          <p:cNvPr id="54280" name="Line 12"/>
          <p:cNvSpPr>
            <a:spLocks noChangeShapeType="1"/>
          </p:cNvSpPr>
          <p:nvPr/>
        </p:nvSpPr>
        <p:spPr bwMode="auto">
          <a:xfrm>
            <a:off x="1295400" y="4038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1" name="Line 13"/>
          <p:cNvSpPr>
            <a:spLocks noChangeShapeType="1"/>
          </p:cNvSpPr>
          <p:nvPr/>
        </p:nvSpPr>
        <p:spPr bwMode="auto">
          <a:xfrm>
            <a:off x="4114800" y="4038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2" name="Line 14"/>
          <p:cNvSpPr>
            <a:spLocks noChangeShapeType="1"/>
          </p:cNvSpPr>
          <p:nvPr/>
        </p:nvSpPr>
        <p:spPr bwMode="auto">
          <a:xfrm>
            <a:off x="6934200" y="4114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3" name="Line 16"/>
          <p:cNvSpPr>
            <a:spLocks noChangeShapeType="1"/>
          </p:cNvSpPr>
          <p:nvPr/>
        </p:nvSpPr>
        <p:spPr bwMode="auto">
          <a:xfrm flipH="1" flipV="1">
            <a:off x="3733800" y="44958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4" name="Line 17"/>
          <p:cNvSpPr>
            <a:spLocks noChangeShapeType="1"/>
          </p:cNvSpPr>
          <p:nvPr/>
        </p:nvSpPr>
        <p:spPr bwMode="auto">
          <a:xfrm flipH="1">
            <a:off x="4038600" y="3886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5" name="Line 18"/>
          <p:cNvSpPr>
            <a:spLocks noChangeShapeType="1"/>
          </p:cNvSpPr>
          <p:nvPr/>
        </p:nvSpPr>
        <p:spPr bwMode="auto">
          <a:xfrm flipH="1">
            <a:off x="5334000" y="4648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6" name="Text Box 19"/>
          <p:cNvSpPr txBox="1">
            <a:spLocks noChangeArrowheads="1"/>
          </p:cNvSpPr>
          <p:nvPr/>
        </p:nvSpPr>
        <p:spPr bwMode="auto">
          <a:xfrm>
            <a:off x="838200" y="3581400"/>
            <a:ext cx="1463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Start execution</a:t>
            </a:r>
          </a:p>
        </p:txBody>
      </p:sp>
      <p:sp>
        <p:nvSpPr>
          <p:cNvPr id="54287" name="Text Box 20"/>
          <p:cNvSpPr txBox="1">
            <a:spLocks noChangeArrowheads="1"/>
          </p:cNvSpPr>
          <p:nvPr/>
        </p:nvSpPr>
        <p:spPr bwMode="auto">
          <a:xfrm>
            <a:off x="7239000" y="3657600"/>
            <a:ext cx="152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Finish execution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52400" y="3048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41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E4967-C66F-4879-8A78-0BBF1412E6B3}" type="slidenum">
              <a:rPr lang="zh-TW" altLang="en-US"/>
              <a:pPr>
                <a:defRPr/>
              </a:pPr>
              <a:t>52</a:t>
            </a:fld>
            <a:endParaRPr lang="en-US" altLang="zh-TW"/>
          </a:p>
        </p:txBody>
      </p:sp>
      <p:sp>
        <p:nvSpPr>
          <p:cNvPr id="55300" name="Rectangle 8"/>
          <p:cNvSpPr>
            <a:spLocks noChangeArrowheads="1"/>
          </p:cNvSpPr>
          <p:nvPr/>
        </p:nvSpPr>
        <p:spPr bwMode="auto">
          <a:xfrm>
            <a:off x="152400" y="685800"/>
            <a:ext cx="8763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Ready state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All processes that are ready to execute but without the CPU are at the ready state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If there is only 1 CPU in the system, all processes except one are at the ready state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Running state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process that actually possesses the CPU is at the running state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If there is only 1 CPU in the system, at most there is only one process is at the running state</a:t>
            </a:r>
          </a:p>
          <a:p>
            <a:pPr marL="342900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Sleeping state</a:t>
            </a:r>
          </a:p>
          <a:p>
            <a:pPr marL="742950" lvl="1" indent="-457200"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800" dirty="0">
                <a:ea typeface="新細明體" pitchFamily="18" charset="-120"/>
              </a:rPr>
              <a:t>The process that is waiting for other resources, e.g. I/O, is at the sleeping state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2400" y="46703"/>
            <a:ext cx="7772400" cy="63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575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21364-8A1D-43F7-B1CF-E3225243D443}" type="slidenum">
              <a:rPr lang="zh-TW" altLang="en-US"/>
              <a:pPr>
                <a:defRPr/>
              </a:pPr>
              <a:t>53</a:t>
            </a:fld>
            <a:endParaRPr lang="en-US" altLang="zh-TW"/>
          </a:p>
        </p:txBody>
      </p:sp>
      <p:sp>
        <p:nvSpPr>
          <p:cNvPr id="56324" name="Rectangle 7"/>
          <p:cNvSpPr>
            <a:spLocks noChangeArrowheads="1"/>
          </p:cNvSpPr>
          <p:nvPr/>
        </p:nvSpPr>
        <p:spPr bwMode="auto">
          <a:xfrm>
            <a:off x="176980" y="663677"/>
            <a:ext cx="8814619" cy="558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Processes will alternatively get into the CPU one after the other (called the round robin scheme)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A process will be “in” a CPU for a very short time (quantum)</a:t>
            </a:r>
          </a:p>
          <a:p>
            <a:pPr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For Linux, each quantum is about 100msec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>
                <a:ea typeface="新細明體" pitchFamily="18" charset="-120"/>
              </a:rPr>
              <a:t>At the time that a process is selected to be “in” the </a:t>
            </a:r>
            <a:r>
              <a:rPr lang="en-US" altLang="zh-TW" sz="2600" dirty="0" smtClean="0">
                <a:ea typeface="新細明體" pitchFamily="18" charset="-120"/>
              </a:rPr>
              <a:t>CPU; It </a:t>
            </a:r>
            <a:r>
              <a:rPr lang="en-US" altLang="zh-TW" sz="2600" dirty="0">
                <a:ea typeface="新細明體" pitchFamily="18" charset="-120"/>
              </a:rPr>
              <a:t>goes from ready state to running </a:t>
            </a:r>
            <a:r>
              <a:rPr lang="en-US" altLang="zh-TW" sz="2600" dirty="0" smtClean="0">
                <a:ea typeface="新細明體" pitchFamily="18" charset="-120"/>
              </a:rPr>
              <a:t>state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 smtClean="0">
                <a:ea typeface="新細明體" pitchFamily="18" charset="-120"/>
              </a:rPr>
              <a:t>After that, it will be swapped out; It goes from running state back to ready state</a:t>
            </a:r>
          </a:p>
          <a:p>
            <a:pPr marL="457200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 smtClean="0">
                <a:ea typeface="新細明體" pitchFamily="18" charset="-120"/>
              </a:rPr>
              <a:t>Or it may due to the waiting of an I/O device, e.g. mouse</a:t>
            </a:r>
          </a:p>
          <a:p>
            <a:pPr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 smtClean="0">
                <a:ea typeface="新細明體" pitchFamily="18" charset="-120"/>
              </a:rPr>
              <a:t>It goes from running state to sleeping state; When obtaining the required resource</a:t>
            </a:r>
          </a:p>
          <a:p>
            <a:pPr lvl="1" indent="-457200">
              <a:spcBef>
                <a:spcPct val="20000"/>
              </a:spcBef>
              <a:buClr>
                <a:schemeClr val="tx1"/>
              </a:buClr>
              <a:buSzPct val="100000"/>
              <a:buFont typeface="Calibri" pitchFamily="34" charset="0"/>
              <a:buChar char="•"/>
            </a:pPr>
            <a:r>
              <a:rPr lang="en-US" altLang="zh-TW" sz="2600" dirty="0" smtClean="0">
                <a:ea typeface="新細明體" pitchFamily="18" charset="-120"/>
              </a:rPr>
              <a:t>It goes from sleeping state to ready state</a:t>
            </a:r>
            <a:endParaRPr lang="en-US" altLang="zh-TW" sz="2600" dirty="0">
              <a:ea typeface="新細明體" pitchFamily="18" charset="-12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2400" y="46703"/>
            <a:ext cx="7772400" cy="639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580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7" name="Object 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xmlns="" val="2898348700"/>
              </p:ext>
            </p:extLst>
          </p:nvPr>
        </p:nvGraphicFramePr>
        <p:xfrm>
          <a:off x="316598" y="921774"/>
          <a:ext cx="8446402" cy="4488426"/>
        </p:xfrm>
        <a:graphic>
          <a:graphicData uri="http://schemas.openxmlformats.org/presentationml/2006/ole">
            <p:oleObj spid="_x0000_s9232" name="Visio" r:id="rId3" imgW="7229139" imgH="3841112" progId="">
              <p:embed/>
            </p:oleObj>
          </a:graphicData>
        </a:graphic>
      </p:graphicFrame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7BF160-31AC-4356-BB0B-FCF0939B8824}" type="slidenum">
              <a:rPr lang="zh-TW" altLang="en-US"/>
              <a:pPr>
                <a:defRPr/>
              </a:pPr>
              <a:t>54</a:t>
            </a:fld>
            <a:endParaRPr lang="en-US" altLang="zh-TW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2400" y="1524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Lecture-31</a:t>
            </a: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Ahmed Mumtaz Mustehsan, GM-IT, CIIT, Islamabad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5185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964289"/>
            <a:ext cx="2133600" cy="365125"/>
          </a:xfrm>
        </p:spPr>
        <p:txBody>
          <a:bodyPr/>
          <a:lstStyle/>
          <a:p>
            <a:pPr>
              <a:defRPr/>
            </a:pPr>
            <a:fld id="{F03328EC-E4B3-4EE0-A742-8BC76F957BC4}" type="slidenum">
              <a:rPr lang="zh-TW" altLang="en-US"/>
              <a:pPr>
                <a:defRPr/>
              </a:pPr>
              <a:t>55</a:t>
            </a:fld>
            <a:endParaRPr lang="en-US" altLang="zh-TW"/>
          </a:p>
        </p:txBody>
      </p:sp>
      <p:pic>
        <p:nvPicPr>
          <p:cNvPr id="61444" name="Picture 7" descr="v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750939"/>
            <a:ext cx="8585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8" descr="proces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924" b="26997"/>
          <a:stretch>
            <a:fillRect/>
          </a:stretch>
        </p:blipFill>
        <p:spPr bwMode="auto">
          <a:xfrm>
            <a:off x="1219200" y="2427339"/>
            <a:ext cx="7277100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9"/>
          <p:cNvSpPr txBox="1">
            <a:spLocks noChangeArrowheads="1"/>
          </p:cNvSpPr>
          <p:nvPr/>
        </p:nvSpPr>
        <p:spPr bwMode="auto">
          <a:xfrm>
            <a:off x="2057400" y="4865739"/>
            <a:ext cx="4181475" cy="1249363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processes of a system can be seen by using the command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   </a:t>
            </a:r>
            <a:r>
              <a:rPr lang="en-US" altLang="zh-TW" sz="2800" b="1">
                <a:solidFill>
                  <a:srgbClr val="FF3300"/>
                </a:solidFill>
                <a:ea typeface="新細明體" pitchFamily="18" charset="-120"/>
              </a:rPr>
              <a:t>ps</a:t>
            </a:r>
          </a:p>
        </p:txBody>
      </p:sp>
      <p:sp>
        <p:nvSpPr>
          <p:cNvPr id="61447" name="Oval 10"/>
          <p:cNvSpPr>
            <a:spLocks noChangeArrowheads="1"/>
          </p:cNvSpPr>
          <p:nvPr/>
        </p:nvSpPr>
        <p:spPr bwMode="auto">
          <a:xfrm>
            <a:off x="3276600" y="2732139"/>
            <a:ext cx="2438400" cy="838200"/>
          </a:xfrm>
          <a:prstGeom prst="ellipse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Text Box 11"/>
          <p:cNvSpPr txBox="1">
            <a:spLocks noChangeArrowheads="1"/>
          </p:cNvSpPr>
          <p:nvPr/>
        </p:nvSpPr>
        <p:spPr bwMode="auto">
          <a:xfrm>
            <a:off x="3276600" y="1055739"/>
            <a:ext cx="4181475" cy="884238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Terminal pts/0 has the editor </a:t>
            </a:r>
            <a:r>
              <a:rPr lang="en-US" altLang="zh-TW" sz="2800" b="1">
                <a:solidFill>
                  <a:srgbClr val="FF3300"/>
                </a:solidFill>
                <a:ea typeface="新細明體" pitchFamily="18" charset="-120"/>
              </a:rPr>
              <a:t>vi </a:t>
            </a:r>
            <a:r>
              <a:rPr lang="en-US" altLang="zh-TW">
                <a:ea typeface="新細明體" pitchFamily="18" charset="-120"/>
              </a:rPr>
              <a:t>running</a:t>
            </a:r>
            <a:endParaRPr lang="en-US" altLang="zh-TW" sz="2800" b="1">
              <a:solidFill>
                <a:srgbClr val="FF3300"/>
              </a:solidFill>
              <a:ea typeface="新細明體" pitchFamily="18" charset="-120"/>
            </a:endParaRPr>
          </a:p>
        </p:txBody>
      </p:sp>
      <p:sp>
        <p:nvSpPr>
          <p:cNvPr id="61449" name="Text Box 12"/>
          <p:cNvSpPr txBox="1">
            <a:spLocks noChangeArrowheads="1"/>
          </p:cNvSpPr>
          <p:nvPr/>
        </p:nvSpPr>
        <p:spPr bwMode="auto">
          <a:xfrm>
            <a:off x="5867400" y="2579739"/>
            <a:ext cx="2819400" cy="1614488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Terminal pts/1 is executing </a:t>
            </a:r>
            <a:r>
              <a:rPr lang="en-US" altLang="zh-TW" sz="2800" b="1">
                <a:solidFill>
                  <a:srgbClr val="FF3300"/>
                </a:solidFill>
                <a:ea typeface="新細明體" pitchFamily="18" charset="-120"/>
              </a:rPr>
              <a:t>ps</a:t>
            </a:r>
            <a:r>
              <a:rPr lang="en-US" altLang="zh-TW">
                <a:ea typeface="新細明體" pitchFamily="18" charset="-120"/>
              </a:rPr>
              <a:t> to see the processes of both terminals</a:t>
            </a:r>
            <a:endParaRPr lang="en-US" altLang="zh-TW" sz="2800" b="1">
              <a:solidFill>
                <a:srgbClr val="FF3300"/>
              </a:solidFill>
              <a:ea typeface="新細明體" pitchFamily="18" charset="-12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04800" y="762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9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1447800" y="925973"/>
            <a:ext cx="69389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zh-TW" altLang="en-US" b="1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b="1">
                <a:latin typeface="Courier New" pitchFamily="49" charset="0"/>
                <a:ea typeface="新細明體" pitchFamily="18" charset="-120"/>
              </a:rPr>
              <a:t>PID  TTY    STAT  TIME COMMAND</a:t>
            </a:r>
          </a:p>
          <a:p>
            <a:pPr eaLnBrk="1" hangingPunct="1"/>
            <a:r>
              <a:rPr lang="en-US" altLang="zh-TW" b="1">
                <a:latin typeface="Courier New" pitchFamily="49" charset="0"/>
                <a:ea typeface="新細明體" pitchFamily="18" charset="-120"/>
              </a:rPr>
              <a:t>14748  pts/1  S     0:00 –bash</a:t>
            </a:r>
          </a:p>
          <a:p>
            <a:pPr eaLnBrk="1" hangingPunct="1">
              <a:buFontTx/>
              <a:buAutoNum type="arabicPlain" startAt="14795"/>
            </a:pPr>
            <a:r>
              <a:rPr lang="en-US" altLang="zh-TW" b="1">
                <a:latin typeface="Courier New" pitchFamily="49" charset="0"/>
                <a:ea typeface="新細明體" pitchFamily="18" charset="-120"/>
              </a:rPr>
              <a:t>  pts/0  S     0:00 –bash</a:t>
            </a:r>
          </a:p>
          <a:p>
            <a:pPr eaLnBrk="1" hangingPunct="1"/>
            <a:r>
              <a:rPr lang="en-US" altLang="zh-TW" b="1">
                <a:latin typeface="Courier New" pitchFamily="49" charset="0"/>
                <a:ea typeface="新細明體" pitchFamily="18" charset="-120"/>
              </a:rPr>
              <a:t>14974  pts/0  S     0:00 vi test1.txt</a:t>
            </a:r>
          </a:p>
          <a:p>
            <a:pPr eaLnBrk="1" hangingPunct="1"/>
            <a:r>
              <a:rPr lang="en-US" altLang="zh-TW" b="1">
                <a:latin typeface="Courier New" pitchFamily="49" charset="0"/>
                <a:ea typeface="新細明體" pitchFamily="18" charset="-120"/>
              </a:rPr>
              <a:t>14876  pts/1  R     0:00 ps …</a:t>
            </a:r>
          </a:p>
        </p:txBody>
      </p:sp>
      <p:sp>
        <p:nvSpPr>
          <p:cNvPr id="62469" name="Line 8"/>
          <p:cNvSpPr>
            <a:spLocks noChangeShapeType="1"/>
          </p:cNvSpPr>
          <p:nvPr/>
        </p:nvSpPr>
        <p:spPr bwMode="auto">
          <a:xfrm flipV="1">
            <a:off x="1219200" y="2907173"/>
            <a:ext cx="457200" cy="1066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0" name="Text Box 9"/>
          <p:cNvSpPr txBox="1">
            <a:spLocks noChangeArrowheads="1"/>
          </p:cNvSpPr>
          <p:nvPr/>
        </p:nvSpPr>
        <p:spPr bwMode="auto">
          <a:xfrm>
            <a:off x="288925" y="4091448"/>
            <a:ext cx="1514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Process ID</a:t>
            </a:r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 flipV="1">
            <a:off x="2743200" y="2907173"/>
            <a:ext cx="76200" cy="1143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2" name="Text Box 11"/>
          <p:cNvSpPr txBox="1">
            <a:spLocks noChangeArrowheads="1"/>
          </p:cNvSpPr>
          <p:nvPr/>
        </p:nvSpPr>
        <p:spPr bwMode="auto">
          <a:xfrm>
            <a:off x="1981200" y="4126373"/>
            <a:ext cx="152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Terminal name</a:t>
            </a:r>
          </a:p>
        </p:txBody>
      </p:sp>
      <p:sp>
        <p:nvSpPr>
          <p:cNvPr id="62473" name="Text Box 12"/>
          <p:cNvSpPr txBox="1">
            <a:spLocks noChangeArrowheads="1"/>
          </p:cNvSpPr>
          <p:nvPr/>
        </p:nvSpPr>
        <p:spPr bwMode="auto">
          <a:xfrm>
            <a:off x="3429000" y="3973973"/>
            <a:ext cx="3048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State: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S – Sleeping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      (waiting for input)</a:t>
            </a:r>
          </a:p>
          <a:p>
            <a:pPr eaLnBrk="1" hangingPunct="1"/>
            <a:r>
              <a:rPr lang="en-US" altLang="zh-TW">
                <a:ea typeface="新細明體" pitchFamily="18" charset="-120"/>
              </a:rPr>
              <a:t>R – Running </a:t>
            </a:r>
          </a:p>
        </p:txBody>
      </p:sp>
      <p:sp>
        <p:nvSpPr>
          <p:cNvPr id="62474" name="Line 13"/>
          <p:cNvSpPr>
            <a:spLocks noChangeShapeType="1"/>
          </p:cNvSpPr>
          <p:nvPr/>
        </p:nvSpPr>
        <p:spPr bwMode="auto">
          <a:xfrm flipV="1">
            <a:off x="4191000" y="2907173"/>
            <a:ext cx="0" cy="10668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5" name="Text Box 14"/>
          <p:cNvSpPr txBox="1">
            <a:spLocks noChangeArrowheads="1"/>
          </p:cNvSpPr>
          <p:nvPr/>
        </p:nvSpPr>
        <p:spPr bwMode="auto">
          <a:xfrm>
            <a:off x="4876800" y="3135773"/>
            <a:ext cx="3048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How much time the process is continuously executing </a:t>
            </a:r>
          </a:p>
        </p:txBody>
      </p:sp>
      <p:sp>
        <p:nvSpPr>
          <p:cNvPr id="62476" name="Line 15"/>
          <p:cNvSpPr>
            <a:spLocks noChangeShapeType="1"/>
          </p:cNvSpPr>
          <p:nvPr/>
        </p:nvSpPr>
        <p:spPr bwMode="auto">
          <a:xfrm flipH="1" flipV="1">
            <a:off x="5486400" y="2830973"/>
            <a:ext cx="76200" cy="381000"/>
          </a:xfrm>
          <a:prstGeom prst="line">
            <a:avLst/>
          </a:prstGeom>
          <a:noFill/>
          <a:ln w="9525">
            <a:solidFill>
              <a:srgbClr val="FF33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04800" y="301625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33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0B21E7-15EE-4086-B5CF-631F7324E9B6}" type="slidenum">
              <a:rPr lang="zh-TW" altLang="en-US"/>
              <a:pPr>
                <a:defRPr/>
              </a:pPr>
              <a:t>57</a:t>
            </a:fld>
            <a:endParaRPr lang="en-US" altLang="zh-TW"/>
          </a:p>
        </p:txBody>
      </p:sp>
      <p:sp>
        <p:nvSpPr>
          <p:cNvPr id="63492" name="Rectangle 12"/>
          <p:cNvSpPr>
            <a:spLocks noChangeArrowheads="1"/>
          </p:cNvSpPr>
          <p:nvPr/>
        </p:nvSpPr>
        <p:spPr bwMode="auto">
          <a:xfrm>
            <a:off x="381000" y="838200"/>
            <a:ext cx="777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800" dirty="0">
                <a:latin typeface="+mj-lt"/>
                <a:ea typeface="新細明體" pitchFamily="18" charset="-120"/>
              </a:rPr>
              <a:t>For the example above, both bash processes, which are the shell of both terminals, are waiting for the input of user. They must be in the </a:t>
            </a:r>
            <a:r>
              <a:rPr lang="en-US" altLang="zh-TW" sz="2800" dirty="0">
                <a:solidFill>
                  <a:srgbClr val="FF3300"/>
                </a:solidFill>
                <a:latin typeface="+mj-lt"/>
                <a:ea typeface="新細明體" pitchFamily="18" charset="-120"/>
              </a:rPr>
              <a:t>sleeping state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800" dirty="0">
                <a:latin typeface="+mj-lt"/>
                <a:ea typeface="新細明體" pitchFamily="18" charset="-120"/>
              </a:rPr>
              <a:t>The vi process, which is an editor, is also waiting for the input of user. Hence it is also in </a:t>
            </a:r>
            <a:r>
              <a:rPr lang="en-US" altLang="zh-TW" sz="2800" dirty="0">
                <a:solidFill>
                  <a:srgbClr val="FF3300"/>
                </a:solidFill>
                <a:latin typeface="+mj-lt"/>
                <a:ea typeface="新細明體" pitchFamily="18" charset="-120"/>
              </a:rPr>
              <a:t>sleeping state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800" dirty="0">
                <a:latin typeface="+mj-lt"/>
                <a:ea typeface="新細明體" pitchFamily="18" charset="-120"/>
              </a:rPr>
              <a:t>When </a:t>
            </a:r>
            <a:r>
              <a:rPr lang="en-US" altLang="zh-TW" sz="2800" dirty="0" err="1">
                <a:latin typeface="+mj-lt"/>
                <a:ea typeface="新細明體" pitchFamily="18" charset="-120"/>
              </a:rPr>
              <a:t>ps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 reporting the processes in the system, it is the only process that is running. Hence it is in </a:t>
            </a:r>
            <a:r>
              <a:rPr lang="en-US" altLang="zh-TW" sz="2800" dirty="0">
                <a:solidFill>
                  <a:srgbClr val="FF3300"/>
                </a:solidFill>
                <a:latin typeface="+mj-lt"/>
                <a:ea typeface="新細明體" pitchFamily="18" charset="-120"/>
              </a:rPr>
              <a:t>running state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 </a:t>
            </a:r>
            <a:endParaRPr lang="en-US" altLang="zh-TW" sz="2800" i="1" dirty="0">
              <a:solidFill>
                <a:srgbClr val="FF3300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52400" y="1524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98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562CCD-56F9-4C96-8E71-C4140ABDBFEB}" type="slidenum">
              <a:rPr lang="zh-TW" altLang="en-US"/>
              <a:pPr>
                <a:defRPr/>
              </a:pPr>
              <a:t>58</a:t>
            </a:fld>
            <a:endParaRPr lang="en-US" altLang="zh-TW"/>
          </a:p>
        </p:txBody>
      </p:sp>
      <p:sp>
        <p:nvSpPr>
          <p:cNvPr id="64516" name="Rectangle 7"/>
          <p:cNvSpPr>
            <a:spLocks noChangeArrowheads="1"/>
          </p:cNvSpPr>
          <p:nvPr/>
        </p:nvSpPr>
        <p:spPr bwMode="auto">
          <a:xfrm>
            <a:off x="457200" y="60960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zh-TW" sz="2800" dirty="0">
                <a:latin typeface="+mj-lt"/>
                <a:ea typeface="新細明體" pitchFamily="18" charset="-120"/>
              </a:rPr>
              <a:t>A process can be forced to terminate by using the command </a:t>
            </a:r>
            <a:r>
              <a:rPr lang="en-US" altLang="zh-TW" sz="2800" dirty="0">
                <a:solidFill>
                  <a:srgbClr val="FF3300"/>
                </a:solidFill>
                <a:latin typeface="+mj-lt"/>
                <a:ea typeface="新細明體" pitchFamily="18" charset="-120"/>
              </a:rPr>
              <a:t>kill -9 </a:t>
            </a:r>
            <a:r>
              <a:rPr lang="en-US" altLang="zh-TW" sz="2800" i="1" dirty="0">
                <a:solidFill>
                  <a:srgbClr val="FF3300"/>
                </a:solidFill>
                <a:latin typeface="+mj-lt"/>
                <a:ea typeface="新細明體" pitchFamily="18" charset="-120"/>
              </a:rPr>
              <a:t>PID</a:t>
            </a:r>
          </a:p>
        </p:txBody>
      </p:sp>
      <p:pic>
        <p:nvPicPr>
          <p:cNvPr id="64517" name="Picture 8" descr="ki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924" b="20247"/>
          <a:stretch>
            <a:fillRect/>
          </a:stretch>
        </p:blipFill>
        <p:spPr bwMode="auto">
          <a:xfrm>
            <a:off x="952500" y="1524000"/>
            <a:ext cx="7734300" cy="451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 Box 9"/>
          <p:cNvSpPr txBox="1">
            <a:spLocks noChangeArrowheads="1"/>
          </p:cNvSpPr>
          <p:nvPr/>
        </p:nvSpPr>
        <p:spPr bwMode="auto">
          <a:xfrm>
            <a:off x="2057400" y="5653804"/>
            <a:ext cx="6629400" cy="822325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TW">
                <a:ea typeface="新細明體" pitchFamily="18" charset="-120"/>
              </a:rPr>
              <a:t>The vi process is terminated by using the command</a:t>
            </a:r>
          </a:p>
          <a:p>
            <a:pPr eaLnBrk="1" hangingPunct="1"/>
            <a:r>
              <a:rPr lang="en-US" altLang="zh-TW" b="1">
                <a:solidFill>
                  <a:srgbClr val="FF3300"/>
                </a:solidFill>
                <a:ea typeface="新細明體" pitchFamily="18" charset="-120"/>
              </a:rPr>
              <a:t>kill -9 14874 </a:t>
            </a:r>
          </a:p>
        </p:txBody>
      </p:sp>
      <p:sp>
        <p:nvSpPr>
          <p:cNvPr id="64519" name="Freeform 10"/>
          <p:cNvSpPr>
            <a:spLocks/>
          </p:cNvSpPr>
          <p:nvPr/>
        </p:nvSpPr>
        <p:spPr bwMode="auto">
          <a:xfrm>
            <a:off x="4038600" y="3885329"/>
            <a:ext cx="3962400" cy="2413000"/>
          </a:xfrm>
          <a:custGeom>
            <a:avLst/>
            <a:gdLst>
              <a:gd name="T0" fmla="*/ 0 w 2496"/>
              <a:gd name="T1" fmla="*/ 2032000 h 1280"/>
              <a:gd name="T2" fmla="*/ 3429000 w 2496"/>
              <a:gd name="T3" fmla="*/ 1270000 h 1280"/>
              <a:gd name="T4" fmla="*/ 3200400 w 2496"/>
              <a:gd name="T5" fmla="*/ 203200 h 1280"/>
              <a:gd name="T6" fmla="*/ 1066800 w 2496"/>
              <a:gd name="T7" fmla="*/ 50800 h 12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496" h="1280">
                <a:moveTo>
                  <a:pt x="0" y="1280"/>
                </a:moveTo>
                <a:cubicBezTo>
                  <a:pt x="912" y="1136"/>
                  <a:pt x="1824" y="992"/>
                  <a:pt x="2160" y="800"/>
                </a:cubicBezTo>
                <a:cubicBezTo>
                  <a:pt x="2496" y="608"/>
                  <a:pt x="2264" y="256"/>
                  <a:pt x="2016" y="128"/>
                </a:cubicBezTo>
                <a:cubicBezTo>
                  <a:pt x="1768" y="0"/>
                  <a:pt x="1220" y="16"/>
                  <a:pt x="672" y="32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2400" y="1524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>
                <a:solidFill>
                  <a:srgbClr val="7030A0"/>
                </a:solidFill>
                <a:latin typeface="+mj-lt"/>
                <a:ea typeface="新細明體" pitchFamily="18" charset="-120"/>
              </a:rPr>
              <a:t>Linux Process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Lecture-31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954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5918</TotalTime>
  <Words>4083</Words>
  <Application>Microsoft Office PowerPoint</Application>
  <PresentationFormat>On-screen Show (4:3)</PresentationFormat>
  <Paragraphs>608</Paragraphs>
  <Slides>58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Office Theme</vt:lpstr>
      <vt:lpstr>1_Office Theme</vt:lpstr>
      <vt:lpstr>點陣圖影像</vt:lpstr>
      <vt:lpstr>Visio</vt:lpstr>
      <vt:lpstr>Slide 1</vt:lpstr>
      <vt:lpstr>Slide 2</vt:lpstr>
      <vt:lpstr>Features of modern OS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404</cp:revision>
  <dcterms:created xsi:type="dcterms:W3CDTF">2013-04-13T15:04:21Z</dcterms:created>
  <dcterms:modified xsi:type="dcterms:W3CDTF">2013-07-06T09:57:17Z</dcterms:modified>
</cp:coreProperties>
</file>