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7"/>
  </p:notesMasterIdLst>
  <p:sldIdLst>
    <p:sldId id="519" r:id="rId2"/>
    <p:sldId id="518" r:id="rId3"/>
    <p:sldId id="521" r:id="rId4"/>
    <p:sldId id="522" r:id="rId5"/>
    <p:sldId id="523" r:id="rId6"/>
    <p:sldId id="524" r:id="rId7"/>
    <p:sldId id="525" r:id="rId8"/>
    <p:sldId id="526" r:id="rId9"/>
    <p:sldId id="527" r:id="rId10"/>
    <p:sldId id="528" r:id="rId11"/>
    <p:sldId id="529" r:id="rId12"/>
    <p:sldId id="530" r:id="rId13"/>
    <p:sldId id="531" r:id="rId14"/>
    <p:sldId id="532" r:id="rId15"/>
    <p:sldId id="533" r:id="rId16"/>
    <p:sldId id="534" r:id="rId17"/>
    <p:sldId id="535" r:id="rId18"/>
    <p:sldId id="536" r:id="rId19"/>
    <p:sldId id="537" r:id="rId20"/>
    <p:sldId id="538" r:id="rId21"/>
    <p:sldId id="539" r:id="rId22"/>
    <p:sldId id="540" r:id="rId23"/>
    <p:sldId id="541" r:id="rId24"/>
    <p:sldId id="542" r:id="rId25"/>
    <p:sldId id="543" r:id="rId26"/>
    <p:sldId id="544" r:id="rId27"/>
    <p:sldId id="545" r:id="rId28"/>
    <p:sldId id="546" r:id="rId29"/>
    <p:sldId id="547" r:id="rId30"/>
    <p:sldId id="548" r:id="rId31"/>
    <p:sldId id="549" r:id="rId32"/>
    <p:sldId id="550" r:id="rId33"/>
    <p:sldId id="551" r:id="rId34"/>
    <p:sldId id="552" r:id="rId35"/>
    <p:sldId id="553" r:id="rId36"/>
    <p:sldId id="554" r:id="rId37"/>
    <p:sldId id="555" r:id="rId38"/>
    <p:sldId id="556" r:id="rId39"/>
    <p:sldId id="557" r:id="rId40"/>
    <p:sldId id="558" r:id="rId41"/>
    <p:sldId id="559" r:id="rId42"/>
    <p:sldId id="560" r:id="rId43"/>
    <p:sldId id="561" r:id="rId44"/>
    <p:sldId id="562" r:id="rId45"/>
    <p:sldId id="563" r:id="rId46"/>
    <p:sldId id="564" r:id="rId47"/>
    <p:sldId id="565" r:id="rId48"/>
    <p:sldId id="566" r:id="rId49"/>
    <p:sldId id="567" r:id="rId50"/>
    <p:sldId id="568" r:id="rId51"/>
    <p:sldId id="569" r:id="rId52"/>
    <p:sldId id="570" r:id="rId53"/>
    <p:sldId id="571" r:id="rId54"/>
    <p:sldId id="572" r:id="rId55"/>
    <p:sldId id="573" r:id="rId56"/>
    <p:sldId id="574" r:id="rId57"/>
    <p:sldId id="575" r:id="rId58"/>
    <p:sldId id="576" r:id="rId59"/>
    <p:sldId id="577" r:id="rId60"/>
    <p:sldId id="584" r:id="rId61"/>
    <p:sldId id="585" r:id="rId62"/>
    <p:sldId id="586" r:id="rId63"/>
    <p:sldId id="587" r:id="rId64"/>
    <p:sldId id="588" r:id="rId65"/>
    <p:sldId id="589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EA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26552-049B-4BC6-8DA9-C972F7D7364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72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- 30: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0" y="5105400"/>
            <a:ext cx="91440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pPr>
              <a:defRPr/>
            </a:pP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(Chapter-11) </a:t>
            </a:r>
          </a:p>
          <a:p>
            <a:pPr>
              <a:defRPr/>
            </a:pP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Systems (Third Edition)</a:t>
            </a:r>
            <a:r>
              <a:rPr lang="tr-TR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Deitel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Deitel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Choffnes</a:t>
            </a:r>
            <a:r>
              <a:rPr lang="tr-TR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Prentice Hall, 2004, (Chapter-21)</a:t>
            </a:r>
            <a:r>
              <a:rPr lang="en-US" dirty="0" smtClean="0"/>
              <a:t> </a:t>
            </a:r>
            <a:endParaRPr lang="tr-TR" i="1" dirty="0" err="1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32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Case Study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Windows VISTA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11 </a:t>
            </a:r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50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en-US" sz="3600" dirty="0" smtClean="0">
                <a:solidFill>
                  <a:srgbClr val="7030A0"/>
                </a:solidFill>
              </a:rPr>
              <a:t>Windows </a:t>
            </a:r>
            <a:r>
              <a:rPr lang="tr-TR" sz="3600" dirty="0" smtClean="0">
                <a:solidFill>
                  <a:srgbClr val="7030A0"/>
                </a:solidFill>
              </a:rPr>
              <a:t>Vista</a:t>
            </a:r>
            <a:r>
              <a:rPr lang="en-US" sz="3600" dirty="0" smtClean="0">
                <a:solidFill>
                  <a:srgbClr val="7030A0"/>
                </a:solidFill>
              </a:rPr>
              <a:t/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defRPr/>
            </a:pPr>
            <a:r>
              <a:rPr lang="tr-TR" sz="2800" dirty="0" smtClean="0"/>
              <a:t>History</a:t>
            </a:r>
          </a:p>
          <a:p>
            <a:pPr>
              <a:defRPr/>
            </a:pPr>
            <a:r>
              <a:rPr lang="en-US" sz="2800" dirty="0" smtClean="0"/>
              <a:t>Programming Windows Vista</a:t>
            </a:r>
            <a:endParaRPr lang="tr-TR" sz="2800" dirty="0" smtClean="0"/>
          </a:p>
          <a:p>
            <a:pPr>
              <a:defRPr/>
            </a:pPr>
            <a:r>
              <a:rPr lang="en-US" sz="2800" dirty="0" smtClean="0"/>
              <a:t>Operating System Structure</a:t>
            </a:r>
            <a:endParaRPr lang="tr-TR" sz="2800" dirty="0" smtClean="0"/>
          </a:p>
          <a:p>
            <a:pPr>
              <a:defRPr/>
            </a:pPr>
            <a:r>
              <a:rPr lang="en-US" sz="2800" dirty="0" smtClean="0"/>
              <a:t>Process and Thread Management</a:t>
            </a:r>
            <a:endParaRPr lang="tr-TR" sz="2800" dirty="0" smtClean="0"/>
          </a:p>
          <a:p>
            <a:pPr>
              <a:defRPr/>
            </a:pPr>
            <a:r>
              <a:rPr lang="en-US" sz="2800" dirty="0" smtClean="0"/>
              <a:t>Thread Scheduling</a:t>
            </a:r>
            <a:endParaRPr lang="tr-TR" sz="2800" dirty="0" smtClean="0"/>
          </a:p>
          <a:p>
            <a:pPr>
              <a:defRPr/>
            </a:pPr>
            <a:r>
              <a:rPr lang="en-US" sz="2800" dirty="0" smtClean="0"/>
              <a:t>Memory Management</a:t>
            </a:r>
            <a:endParaRPr lang="tr-TR" sz="2800" dirty="0" smtClean="0"/>
          </a:p>
          <a:p>
            <a:pPr>
              <a:defRPr/>
            </a:pPr>
            <a:r>
              <a:rPr lang="tr-TR" sz="2800" dirty="0" smtClean="0"/>
              <a:t>Input/Output in Vista</a:t>
            </a:r>
          </a:p>
          <a:p>
            <a:pPr>
              <a:defRPr/>
            </a:pPr>
            <a:r>
              <a:rPr lang="en-US" sz="2800" dirty="0" smtClean="0"/>
              <a:t>File System (NTFS )</a:t>
            </a:r>
            <a:endParaRPr lang="tr-TR" sz="2800" dirty="0" smtClean="0"/>
          </a:p>
          <a:p>
            <a:pPr>
              <a:defRPr/>
            </a:pPr>
            <a:r>
              <a:rPr lang="tr-TR" sz="2800" dirty="0" smtClean="0"/>
              <a:t>Security</a:t>
            </a:r>
          </a:p>
          <a:p>
            <a:pPr>
              <a:defRPr/>
            </a:pPr>
            <a:r>
              <a:rPr lang="en-US" sz="2800" dirty="0" err="1" smtClean="0"/>
              <a:t>Interprocess</a:t>
            </a:r>
            <a:r>
              <a:rPr lang="en-US" sz="2800" dirty="0" smtClean="0"/>
              <a:t> Communication </a:t>
            </a:r>
            <a:endParaRPr lang="tr-TR" sz="2800" dirty="0" smtClean="0"/>
          </a:p>
          <a:p>
            <a:pPr>
              <a:defRPr/>
            </a:pPr>
            <a:endParaRPr lang="en-US" sz="2000" b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9A4092A-C90A-46AC-83B6-360FBE1D806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7206" y="5353204"/>
            <a:ext cx="838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algn="just">
              <a:spcBef>
                <a:spcPct val="20000"/>
              </a:spcBef>
              <a:defRPr/>
            </a:pPr>
            <a:r>
              <a:rPr lang="tr-TR" sz="2000" dirty="0">
                <a:latin typeface="Arial" charset="0"/>
              </a:rPr>
              <a:t>	</a:t>
            </a:r>
            <a:r>
              <a:rPr lang="en-US" sz="2800" dirty="0" smtClean="0">
                <a:latin typeface="+mn-lt"/>
              </a:rPr>
              <a:t>Major </a:t>
            </a:r>
            <a:r>
              <a:rPr lang="en-US" sz="2800" dirty="0">
                <a:latin typeface="+mn-lt"/>
              </a:rPr>
              <a:t>releases in the history of Microsoft operating</a:t>
            </a:r>
            <a:r>
              <a:rPr lang="tr-TR" sz="2800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systems for desktop PCs.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History of Microsoft OS Platforms 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6" name="Picture 5" descr="D:\b\b4\IBM\11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450" y="954088"/>
            <a:ext cx="763905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2FC7B26-237D-4A28-93AD-351145BE3AC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28600"/>
            <a:ext cx="8229600" cy="4873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History of Microsoft OS Platforms 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762000"/>
            <a:ext cx="8229600" cy="55626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1976 Bill Gates and Paul Allen found</a:t>
            </a:r>
            <a:r>
              <a:rPr lang="tr-TR" sz="2400" dirty="0" smtClean="0"/>
              <a:t>ed</a:t>
            </a:r>
            <a:r>
              <a:rPr lang="en-US" sz="2400" dirty="0" smtClean="0"/>
              <a:t> Microsoft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1981 MS-DOS 1.0</a:t>
            </a:r>
            <a:r>
              <a:rPr lang="tr-TR" sz="2400" dirty="0" smtClean="0"/>
              <a:t> (Known as CP/M)</a:t>
            </a:r>
            <a:endParaRPr lang="en-US" sz="2400" dirty="0" smtClean="0"/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16-bit addressing</a:t>
            </a:r>
            <a:endParaRPr lang="tr-TR" dirty="0" smtClean="0"/>
          </a:p>
          <a:p>
            <a:pPr marL="742950" lvl="2" indent="-342900">
              <a:lnSpc>
                <a:spcPct val="80000"/>
              </a:lnSpc>
              <a:defRPr/>
            </a:pPr>
            <a:r>
              <a:rPr lang="tr-TR" dirty="0" smtClean="0"/>
              <a:t>8 KB memory resident code</a:t>
            </a:r>
            <a:endParaRPr lang="en-US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1985 Windows 1.0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First Microsoft GUI operating system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1990 Windows 3.1 and Windows for Workgroups 3.1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Added network support (LANs)</a:t>
            </a:r>
            <a:endParaRPr lang="tr-TR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1992 Windows NT 3.1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NTFS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32-bit addressing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1995 Windows 95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32-bit addressing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DirectX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dirty="0" smtClean="0"/>
              <a:t>Simulates direct access to hardware through API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4170AB-7945-4AED-8DDF-85051EB9EFE6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28600"/>
            <a:ext cx="8229600" cy="639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History of Microsoft OS Platforms 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1996 Windows NT 4.0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Moved graphics driver into kernel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1998 Windows 98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Bundled Internet Explorer into operating system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2000 Windows ME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Does not boot in DOS mode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2000 Windows 2000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Active Directory</a:t>
            </a:r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Database of users, computers and services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400" dirty="0" smtClean="0"/>
              <a:t>2001 </a:t>
            </a:r>
            <a:r>
              <a:rPr lang="en-US" sz="2400" dirty="0" smtClean="0"/>
              <a:t>Windows XP</a:t>
            </a:r>
            <a:endParaRPr lang="tr-TR" sz="2400" dirty="0" smtClean="0"/>
          </a:p>
          <a:p>
            <a:pPr marL="742950" lvl="2" indent="-342900">
              <a:lnSpc>
                <a:spcPct val="80000"/>
              </a:lnSpc>
              <a:defRPr/>
            </a:pPr>
            <a:r>
              <a:rPr lang="en-US" dirty="0" smtClean="0"/>
              <a:t>64-bit support</a:t>
            </a:r>
            <a:endParaRPr lang="tr-TR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tr-TR" sz="2400" dirty="0" smtClean="0"/>
              <a:t>2006 </a:t>
            </a:r>
            <a:r>
              <a:rPr lang="en-US" sz="2400" dirty="0" smtClean="0"/>
              <a:t>Windows </a:t>
            </a:r>
            <a:r>
              <a:rPr lang="tr-TR" sz="2400" dirty="0" smtClean="0"/>
              <a:t>Vista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8023188-6E69-4F7E-A836-3C26AC226327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rgbClr val="7030A0"/>
                </a:solidFill>
              </a:rPr>
              <a:t>2000s: NT-based Windows  </a:t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0"/>
            <a:ext cx="8229600" cy="2971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latin typeface="Arial" charset="0"/>
              </a:rPr>
              <a:t>	</a:t>
            </a:r>
            <a:r>
              <a:rPr lang="en-US" sz="2800" dirty="0" smtClean="0">
                <a:solidFill>
                  <a:srgbClr val="004EEA"/>
                </a:solidFill>
              </a:rPr>
              <a:t>DEC Operating Systems developed by Dave Cutler</a:t>
            </a:r>
            <a:endParaRPr lang="tr-TR" dirty="0" smtClean="0">
              <a:solidFill>
                <a:srgbClr val="004EEA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lang="tr-TR" sz="2800" dirty="0" smtClean="0"/>
              <a:t>NT was inspired from VMS operating system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tr-TR" sz="2800" dirty="0" smtClean="0"/>
              <a:t>DEC  (Digital Equipment Company), a minicomputer maker was sold in 1998 to Compaq which was bought by HP</a:t>
            </a:r>
          </a:p>
          <a:p>
            <a:pPr algn="just" eaLnBrk="1" hangingPunct="1">
              <a:spcBef>
                <a:spcPts val="0"/>
              </a:spcBef>
              <a:defRPr/>
            </a:pPr>
            <a:r>
              <a:rPr lang="tr-TR" sz="2800" dirty="0" smtClean="0"/>
              <a:t>NT was also jointly developed as OS/2 for IBM</a:t>
            </a:r>
          </a:p>
          <a:p>
            <a:pPr eaLnBrk="1" hangingPunct="1">
              <a:defRPr/>
            </a:pPr>
            <a:endParaRPr lang="tr-TR" sz="3600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32041D3-B1A4-4CB1-A817-58FA33A271F1}" type="slidenum">
              <a:rPr lang="en-US" smtClean="0"/>
              <a:pPr/>
              <a:t>7</a:t>
            </a:fld>
            <a:endParaRPr lang="en-US" smtClean="0"/>
          </a:p>
        </p:txBody>
      </p:sp>
      <p:pic>
        <p:nvPicPr>
          <p:cNvPr id="11269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90600"/>
            <a:ext cx="7162800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dirty="0" smtClean="0">
                <a:solidFill>
                  <a:srgbClr val="7030A0"/>
                </a:solidFill>
              </a:rPr>
              <a:t>2000s: NT-based Windows</a:t>
            </a: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0667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/>
              <a:t>The Win32 API allows programs to run on almost all versions of Windows.</a:t>
            </a:r>
            <a:endParaRPr lang="tr-TR" sz="2800" dirty="0" smtClean="0"/>
          </a:p>
          <a:p>
            <a:pPr eaLnBrk="1" hangingPunct="1">
              <a:defRPr/>
            </a:pPr>
            <a:endParaRPr lang="tr-TR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3035589-ECA3-46F4-A856-C8E744F7DF8B}" type="slidenum">
              <a:rPr lang="en-US" smtClean="0"/>
              <a:pPr/>
              <a:t>8</a:t>
            </a:fld>
            <a:endParaRPr lang="en-US" smtClean="0"/>
          </a:p>
        </p:txBody>
      </p:sp>
      <p:pic>
        <p:nvPicPr>
          <p:cNvPr id="12293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24000"/>
            <a:ext cx="6934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04800" y="4419600"/>
            <a:ext cx="8001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algn="just">
              <a:spcBef>
                <a:spcPct val="20000"/>
              </a:spcBef>
              <a:defRPr/>
            </a:pPr>
            <a:r>
              <a:rPr lang="en-US" sz="3200" dirty="0" smtClean="0">
                <a:latin typeface="+mn-lt"/>
              </a:rPr>
              <a:t>Split </a:t>
            </a:r>
            <a:r>
              <a:rPr lang="en-US" sz="3200" dirty="0">
                <a:solidFill>
                  <a:srgbClr val="004EEA"/>
                </a:solidFill>
                <a:latin typeface="+mn-lt"/>
              </a:rPr>
              <a:t>client</a:t>
            </a:r>
            <a:r>
              <a:rPr lang="en-US" sz="3200" dirty="0">
                <a:latin typeface="+mn-lt"/>
              </a:rPr>
              <a:t> and </a:t>
            </a:r>
            <a:r>
              <a:rPr lang="en-US" sz="3200" dirty="0">
                <a:solidFill>
                  <a:srgbClr val="004EEA"/>
                </a:solidFill>
                <a:latin typeface="+mn-lt"/>
              </a:rPr>
              <a:t>server</a:t>
            </a:r>
            <a:r>
              <a:rPr lang="en-US" sz="3200" dirty="0">
                <a:latin typeface="+mn-lt"/>
              </a:rPr>
              <a:t> releases of Windows.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2000s: NT-based </a:t>
            </a: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Windows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316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52600"/>
            <a:ext cx="7300913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9005D4A-0970-4114-900E-F143A3408D4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81000" y="3591949"/>
            <a:ext cx="792480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algn="just">
              <a:spcBef>
                <a:spcPct val="20000"/>
              </a:spcBef>
              <a:defRPr/>
            </a:pPr>
            <a:r>
              <a:rPr lang="tr-TR" dirty="0">
                <a:latin typeface="+mn-lt"/>
              </a:rPr>
              <a:t>	</a:t>
            </a:r>
            <a:r>
              <a:rPr lang="en-US" sz="2800" dirty="0" smtClean="0">
                <a:latin typeface="+mn-lt"/>
              </a:rPr>
              <a:t>Comparison </a:t>
            </a:r>
            <a:r>
              <a:rPr lang="en-US" sz="2800" dirty="0">
                <a:latin typeface="+mn-lt"/>
              </a:rPr>
              <a:t>of lines of code for selected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kernel-mode modules in Linux and Windows (from Mark </a:t>
            </a:r>
            <a:r>
              <a:rPr lang="en-US" sz="2800" dirty="0" err="1">
                <a:latin typeface="+mn-lt"/>
              </a:rPr>
              <a:t>Russinovich</a:t>
            </a:r>
            <a:r>
              <a:rPr lang="en-US" sz="2800" dirty="0">
                <a:latin typeface="+mn-lt"/>
              </a:rPr>
              <a:t>, co-author of Microsoft Windows Internals).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Size of Code Windows Vista </a:t>
            </a:r>
            <a:r>
              <a:rPr lang="en-US" sz="3200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vs</a:t>
            </a: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LINUX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340" name="Picture 5" descr="D:\b\b4\IBM\11-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065" y="838200"/>
            <a:ext cx="703897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5BAD616-11FB-49DC-B0F0-D68DFEB56EDB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rgbClr val="7030A0"/>
                </a:solidFill>
              </a:rPr>
              <a:t>Programming Windows Vista</a:t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3657600"/>
            <a:ext cx="8686800" cy="26971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tr-TR" dirty="0" smtClean="0">
                <a:latin typeface="Arial" charset="0"/>
              </a:rPr>
              <a:t>	</a:t>
            </a:r>
            <a:r>
              <a:rPr lang="en-US" sz="2800" dirty="0" smtClean="0"/>
              <a:t>The programming layers in Windows</a:t>
            </a:r>
            <a:endParaRPr lang="tr-TR" dirty="0" smtClean="0"/>
          </a:p>
          <a:p>
            <a:pPr>
              <a:defRPr/>
            </a:pPr>
            <a:r>
              <a:rPr lang="tr-TR" sz="2800" dirty="0" smtClean="0"/>
              <a:t>Beneath the applets and GUI layers we have the API</a:t>
            </a:r>
          </a:p>
          <a:p>
            <a:pPr>
              <a:defRPr/>
            </a:pPr>
            <a:r>
              <a:rPr lang="tr-TR" sz="2800" dirty="0" smtClean="0"/>
              <a:t>These are dynamic link libraries (DLLs)</a:t>
            </a:r>
          </a:p>
          <a:p>
            <a:pPr>
              <a:defRPr/>
            </a:pPr>
            <a:r>
              <a:rPr lang="tr-TR" sz="2800" dirty="0" smtClean="0"/>
              <a:t>NTOS is the kernel mode program which provides the system  call interface for Microsoft programmers (not open to public) 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15364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065974D-5D3C-4800-AE98-70798EEF7B06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5365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838200"/>
            <a:ext cx="6705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609600" y="4191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defRPr/>
            </a:pPr>
            <a:r>
              <a:rPr lang="en-US" sz="2800" dirty="0" smtClean="0"/>
              <a:t>Common </a:t>
            </a:r>
            <a:r>
              <a:rPr lang="en-US" sz="2800" dirty="0"/>
              <a:t>categories of kernel-mode object types</a:t>
            </a:r>
            <a:r>
              <a:rPr lang="en-US" sz="2800" dirty="0">
                <a:latin typeface="Arial" charset="0"/>
              </a:rPr>
              <a:t>.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09600" y="304800"/>
            <a:ext cx="8001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The Native NT Application </a:t>
            </a:r>
            <a:b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Programming </a:t>
            </a: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Interface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6388" name="Picture 6" descr="D:\b\b4\IBM\11-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450" y="1787218"/>
            <a:ext cx="74295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FDCD59-08AC-43D9-ACE1-AE6B4FEB06E6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81000" y="48006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</a:rPr>
              <a:t>Examples </a:t>
            </a:r>
            <a:r>
              <a:rPr lang="en-US" sz="2800" dirty="0">
                <a:latin typeface="+mn-lt"/>
              </a:rPr>
              <a:t>of native NT API calls that use handles to manipulate objects across process boundaries.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The Native NT Application </a:t>
            </a:r>
            <a:b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</a:b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Programming Interface (2)</a:t>
            </a:r>
          </a:p>
        </p:txBody>
      </p:sp>
      <p:pic>
        <p:nvPicPr>
          <p:cNvPr id="17412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0"/>
            <a:ext cx="7870031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1B3ADED-F19C-4355-850F-05337528C85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rgbClr val="7030A0"/>
                </a:solidFill>
              </a:rPr>
              <a:t>The Win32 Application;  Programming Interface</a:t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tr-TR" sz="2800" dirty="0" smtClean="0">
                <a:solidFill>
                  <a:srgbClr val="004EEA"/>
                </a:solidFill>
              </a:rPr>
              <a:t>Win32 API </a:t>
            </a:r>
            <a:r>
              <a:rPr lang="en-US" sz="2800" dirty="0" smtClean="0"/>
              <a:t>:</a:t>
            </a:r>
            <a:r>
              <a:rPr lang="tr-TR" sz="2800" dirty="0" smtClean="0"/>
              <a:t> </a:t>
            </a:r>
            <a:r>
              <a:rPr lang="en-US" sz="2800" dirty="0" smtClean="0"/>
              <a:t>I</a:t>
            </a:r>
            <a:r>
              <a:rPr lang="tr-TR" sz="2800" dirty="0" smtClean="0"/>
              <a:t>nterface for developing applications</a:t>
            </a:r>
          </a:p>
          <a:p>
            <a:pPr algn="just">
              <a:defRPr/>
            </a:pPr>
            <a:r>
              <a:rPr lang="tr-TR" sz="2800" dirty="0" smtClean="0"/>
              <a:t>Fully documented and publicly disclosed</a:t>
            </a:r>
          </a:p>
          <a:p>
            <a:pPr algn="just">
              <a:defRPr/>
            </a:pPr>
            <a:r>
              <a:rPr lang="tr-TR" sz="2800" dirty="0" smtClean="0"/>
              <a:t>The API is a library of procedures that either wrap (use and call somehow) the native NT system calls or do the work themselves</a:t>
            </a:r>
          </a:p>
          <a:p>
            <a:pPr algn="just">
              <a:defRPr/>
            </a:pPr>
            <a:r>
              <a:rPr lang="tr-TR" sz="2800" dirty="0" smtClean="0"/>
              <a:t>Two special execution environments are also provided</a:t>
            </a:r>
          </a:p>
          <a:p>
            <a:pPr lvl="1" algn="just">
              <a:defRPr/>
            </a:pPr>
            <a:r>
              <a:rPr lang="tr-TR" sz="2400" dirty="0" smtClean="0"/>
              <a:t>WOW32 (</a:t>
            </a:r>
            <a:r>
              <a:rPr lang="tr-TR" sz="2400" dirty="0" smtClean="0">
                <a:solidFill>
                  <a:srgbClr val="004EEA"/>
                </a:solidFill>
              </a:rPr>
              <a:t>Windows-on-Windows</a:t>
            </a:r>
            <a:r>
              <a:rPr lang="tr-TR" sz="2400" dirty="0" smtClean="0"/>
              <a:t>) which is used on 32-bit x86 systems to run 16-bit Windows 3.x applications by mapping system calls and parameters between the 16-bit and 32-bit worlds</a:t>
            </a:r>
          </a:p>
          <a:p>
            <a:pPr lvl="1" algn="just">
              <a:defRPr/>
            </a:pPr>
            <a:r>
              <a:rPr lang="tr-TR" sz="2400" dirty="0" smtClean="0"/>
              <a:t>WOW64 does the same thing for 32-bit applications to work on x64 systems</a:t>
            </a:r>
          </a:p>
          <a:p>
            <a:pPr lvl="1" algn="just">
              <a:defRPr/>
            </a:pPr>
            <a:r>
              <a:rPr lang="tr-TR" sz="2400" dirty="0" smtClean="0"/>
              <a:t>Previously there were OS2 and POSIX environments but not anymore</a:t>
            </a:r>
          </a:p>
          <a:p>
            <a:pPr lvl="1" algn="just">
              <a:defRPr/>
            </a:pPr>
            <a:endParaRPr lang="tr-TR" dirty="0"/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106D850-2E21-4466-92AF-3A9077D85DE8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71500" y="5356123"/>
            <a:ext cx="8191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17475" algn="ctr">
              <a:spcBef>
                <a:spcPct val="20000"/>
              </a:spcBef>
              <a:defRPr/>
            </a:pPr>
            <a:r>
              <a:rPr lang="en-US" sz="2800" dirty="0" smtClean="0">
                <a:latin typeface="+mn-lt"/>
              </a:rPr>
              <a:t>Examples </a:t>
            </a:r>
            <a:r>
              <a:rPr lang="en-US" sz="2800" dirty="0">
                <a:latin typeface="+mn-lt"/>
              </a:rPr>
              <a:t>of Win32 API calls and </a:t>
            </a:r>
            <a:r>
              <a:rPr lang="en-US" sz="2800" dirty="0" smtClean="0">
                <a:latin typeface="+mn-lt"/>
              </a:rPr>
              <a:t>the native </a:t>
            </a:r>
            <a:r>
              <a:rPr lang="en-US" sz="2800" dirty="0">
                <a:latin typeface="+mn-lt"/>
              </a:rPr>
              <a:t>NT API calls that they wrap.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The Win32 Application </a:t>
            </a: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: Programming </a:t>
            </a: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Interface</a:t>
            </a:r>
          </a:p>
        </p:txBody>
      </p:sp>
      <p:pic>
        <p:nvPicPr>
          <p:cNvPr id="19460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762000"/>
            <a:ext cx="5257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AB457A0-993F-46EA-AE1C-7501DC3648D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413"/>
            <a:ext cx="8229600" cy="533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rgbClr val="7030A0"/>
                </a:solidFill>
              </a:rPr>
              <a:t>The Windows Registry</a:t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168" y="3733800"/>
            <a:ext cx="8229600" cy="259080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tr-TR" sz="2000" dirty="0" smtClean="0"/>
              <a:t>	</a:t>
            </a:r>
            <a:r>
              <a:rPr lang="en-US" sz="2800" dirty="0" smtClean="0">
                <a:solidFill>
                  <a:srgbClr val="004EEA"/>
                </a:solidFill>
              </a:rPr>
              <a:t>The registry hives in Windows Vista. </a:t>
            </a:r>
            <a:r>
              <a:rPr lang="en-US" sz="2800" dirty="0" smtClean="0"/>
              <a:t>HKLM is a short-hand for </a:t>
            </a:r>
            <a:r>
              <a:rPr lang="en-US" sz="2800" i="1" dirty="0" smtClean="0"/>
              <a:t>HKEY_LOCAL_MACHINE</a:t>
            </a:r>
            <a:r>
              <a:rPr lang="en-US" sz="2800" i="1" dirty="0" smtClean="0">
                <a:latin typeface="Arial" charset="0"/>
              </a:rPr>
              <a:t>.</a:t>
            </a:r>
            <a:endParaRPr lang="tr-TR" sz="2800" i="1" dirty="0" smtClean="0">
              <a:latin typeface="Arial" charset="0"/>
            </a:endParaRPr>
          </a:p>
          <a:p>
            <a:pPr algn="just">
              <a:defRPr/>
            </a:pPr>
            <a:r>
              <a:rPr lang="tr-TR" sz="2800" dirty="0" smtClean="0">
                <a:effectLst/>
              </a:rPr>
              <a:t>Registry is a special file system to record the details of system configuration</a:t>
            </a:r>
          </a:p>
          <a:p>
            <a:pPr algn="just">
              <a:defRPr/>
            </a:pPr>
            <a:r>
              <a:rPr lang="tr-TR" sz="2800" i="1" dirty="0" smtClean="0">
                <a:solidFill>
                  <a:srgbClr val="004E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registry is organized into separate volumes called hives</a:t>
            </a:r>
          </a:p>
          <a:p>
            <a:pPr algn="just">
              <a:defRPr/>
            </a:pPr>
            <a:r>
              <a:rPr lang="tr-TR" sz="2800" dirty="0" smtClean="0">
                <a:effectLst/>
              </a:rPr>
              <a:t>When the system is booted the </a:t>
            </a:r>
            <a:r>
              <a:rPr lang="tr-TR" sz="2800" b="1" i="1" dirty="0" smtClean="0">
                <a:effectLst/>
              </a:rPr>
              <a:t>SYSTEM</a:t>
            </a:r>
            <a:r>
              <a:rPr lang="tr-TR" sz="2800" dirty="0" smtClean="0">
                <a:effectLst/>
              </a:rPr>
              <a:t> hive is loaded into memory</a:t>
            </a:r>
          </a:p>
          <a:p>
            <a:pPr>
              <a:defRPr/>
            </a:pPr>
            <a:endParaRPr lang="tr-TR" dirty="0" smtClean="0">
              <a:effectLst/>
            </a:endParaRPr>
          </a:p>
          <a:p>
            <a:pPr>
              <a:defRPr/>
            </a:pPr>
            <a:endParaRPr lang="en-US" i="1" dirty="0" smtClean="0">
              <a:latin typeface="Arial" charset="0"/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08F0CE8-E013-48F9-A4A9-A7614CB9E149}" type="slidenum">
              <a:rPr lang="en-US" smtClean="0"/>
              <a:pPr/>
              <a:t>16</a:t>
            </a:fld>
            <a:endParaRPr lang="en-US" smtClean="0"/>
          </a:p>
        </p:txBody>
      </p:sp>
      <p:pic>
        <p:nvPicPr>
          <p:cNvPr id="20485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41" y="152400"/>
            <a:ext cx="8229600" cy="4873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600" dirty="0" smtClean="0">
                <a:solidFill>
                  <a:srgbClr val="7030A0"/>
                </a:solidFill>
              </a:rPr>
              <a:t>The Windows Registry (Win32 API Functions)</a:t>
            </a: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505200"/>
            <a:ext cx="8229600" cy="26670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Some of the Win32 API calls for using the registry</a:t>
            </a:r>
            <a:endParaRPr lang="tr-TR" sz="2800" dirty="0" smtClean="0">
              <a:solidFill>
                <a:srgbClr val="004EEA"/>
              </a:solidFill>
            </a:endParaRPr>
          </a:p>
          <a:p>
            <a:pPr algn="just">
              <a:defRPr/>
            </a:pPr>
            <a:r>
              <a:rPr lang="tr-TR" sz="2800" i="1" dirty="0" smtClean="0"/>
              <a:t>Before the registry, older Windows versions kept configuration information in .ini (initialization) files scattered all around the disk</a:t>
            </a:r>
          </a:p>
          <a:p>
            <a:pPr algn="just">
              <a:defRPr/>
            </a:pPr>
            <a:r>
              <a:rPr lang="tr-TR" sz="2800" i="1" dirty="0" smtClean="0"/>
              <a:t>Regedit is a program to inspect and modify the registry but be carefull</a:t>
            </a:r>
            <a:endParaRPr lang="en-US" sz="2800" i="1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C089C51-8BA1-43D7-80D0-FE5950268576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21509" name="Picture 6" descr="D:\b\b4\IBM\11-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34418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57200" y="5468578"/>
            <a:ext cx="8153400" cy="55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defRPr/>
            </a:pPr>
            <a:r>
              <a:rPr lang="en-US" sz="2800" dirty="0" smtClean="0"/>
              <a:t>Windows </a:t>
            </a:r>
            <a:r>
              <a:rPr lang="en-US" sz="2800" dirty="0"/>
              <a:t>kernel-mode organization</a:t>
            </a:r>
            <a:r>
              <a:rPr lang="en-US" sz="2800" dirty="0">
                <a:latin typeface="Arial" charset="0"/>
              </a:rPr>
              <a:t>.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Operating System Structure</a:t>
            </a:r>
          </a:p>
        </p:txBody>
      </p:sp>
      <p:pic>
        <p:nvPicPr>
          <p:cNvPr id="22532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85800"/>
            <a:ext cx="8839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10DDDF-F032-45EF-B52D-A6BE4852614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4873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Operating System Kernel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3340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tr-TR" sz="2400" dirty="0" smtClean="0"/>
              <a:t>The </a:t>
            </a:r>
            <a:r>
              <a:rPr lang="tr-TR" sz="2400" dirty="0" smtClean="0">
                <a:solidFill>
                  <a:srgbClr val="004EEA"/>
                </a:solidFill>
              </a:rPr>
              <a:t>system library </a:t>
            </a:r>
            <a:r>
              <a:rPr lang="tr-TR" sz="2400" dirty="0" smtClean="0"/>
              <a:t>(ntdll.dll) executing at user-mode contains compiler run-time and low-level libraries</a:t>
            </a:r>
          </a:p>
          <a:p>
            <a:pPr algn="just">
              <a:spcBef>
                <a:spcPts val="0"/>
              </a:spcBef>
              <a:defRPr/>
            </a:pPr>
            <a:r>
              <a:rPr lang="tr-TR" sz="2400" dirty="0">
                <a:solidFill>
                  <a:srgbClr val="004EEA"/>
                </a:solidFill>
              </a:rPr>
              <a:t>NTOS kernel layer: </a:t>
            </a:r>
            <a:r>
              <a:rPr lang="tr-TR" sz="2400" dirty="0" smtClean="0"/>
              <a:t>thread scheduling, synchronization abstractions, trap handlers, interrupts etc.</a:t>
            </a:r>
          </a:p>
          <a:p>
            <a:pPr algn="just">
              <a:spcBef>
                <a:spcPts val="0"/>
              </a:spcBef>
              <a:defRPr/>
            </a:pPr>
            <a:r>
              <a:rPr lang="tr-TR" sz="2400" dirty="0">
                <a:solidFill>
                  <a:srgbClr val="004EEA"/>
                </a:solidFill>
              </a:rPr>
              <a:t>NTOS executive layer </a:t>
            </a:r>
            <a:r>
              <a:rPr lang="tr-TR" sz="2400" dirty="0" smtClean="0"/>
              <a:t>contains the services such as management services for virtual memory, cache, I/O etc.</a:t>
            </a:r>
          </a:p>
          <a:p>
            <a:pPr algn="just">
              <a:spcBef>
                <a:spcPts val="0"/>
              </a:spcBef>
              <a:defRPr/>
            </a:pPr>
            <a:r>
              <a:rPr lang="tr-TR" sz="2400" dirty="0">
                <a:solidFill>
                  <a:srgbClr val="004EEA"/>
                </a:solidFill>
              </a:rPr>
              <a:t>HAL (Hardware Abstraction Layer)</a:t>
            </a:r>
            <a:r>
              <a:rPr lang="en-US" sz="2400" dirty="0">
                <a:solidFill>
                  <a:srgbClr val="004EEA"/>
                </a:solidFill>
              </a:rPr>
              <a:t> </a:t>
            </a:r>
            <a:endParaRPr lang="tr-TR" sz="2400" dirty="0">
              <a:solidFill>
                <a:srgbClr val="004EEA"/>
              </a:solidFill>
            </a:endParaRPr>
          </a:p>
          <a:p>
            <a:pPr lvl="1" algn="just">
              <a:spcBef>
                <a:spcPts val="0"/>
              </a:spcBef>
              <a:defRPr/>
            </a:pPr>
            <a:r>
              <a:rPr lang="en-US" sz="2400" dirty="0" smtClean="0"/>
              <a:t>Interacts with hardware, drives device components on main</a:t>
            </a:r>
            <a:r>
              <a:rPr lang="tr-TR" sz="2400" dirty="0" smtClean="0"/>
              <a:t> </a:t>
            </a:r>
            <a:r>
              <a:rPr lang="en-US" sz="2400" dirty="0" smtClean="0"/>
              <a:t>board</a:t>
            </a:r>
          </a:p>
          <a:p>
            <a:pPr lvl="1" algn="just">
              <a:spcBef>
                <a:spcPts val="0"/>
              </a:spcBef>
              <a:defRPr/>
            </a:pPr>
            <a:r>
              <a:rPr lang="en-US" sz="2400" dirty="0" smtClean="0"/>
              <a:t>Abstracts hardware specifics the difference between systems of the same architecture</a:t>
            </a:r>
            <a:r>
              <a:rPr lang="tr-TR" sz="2400" dirty="0" smtClean="0"/>
              <a:t> (such as different CPUs)</a:t>
            </a:r>
          </a:p>
          <a:p>
            <a:pPr algn="just">
              <a:spcBef>
                <a:spcPts val="0"/>
              </a:spcBef>
              <a:defRPr/>
            </a:pPr>
            <a:r>
              <a:rPr lang="tr-TR" sz="2400" dirty="0">
                <a:solidFill>
                  <a:srgbClr val="004EEA"/>
                </a:solidFill>
              </a:rPr>
              <a:t>Device drivers </a:t>
            </a:r>
            <a:r>
              <a:rPr lang="tr-TR" sz="2400" dirty="0" smtClean="0"/>
              <a:t>are used for any kernel-mode activities which are not a part of NTOS or HAL (such as file system, network protocols and antivirus software)</a:t>
            </a:r>
            <a:endParaRPr lang="tr-TR" sz="2400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A872817-29D4-4CB0-A1F6-BA13BE5B9DC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4572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Booting Windows Vista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763000" cy="5029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On power on, BIOS loads a small bootstrap loader found at the beginning of the disk drive partitions</a:t>
            </a:r>
          </a:p>
          <a:p>
            <a:pPr>
              <a:spcBef>
                <a:spcPts val="0"/>
              </a:spcBef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Bootstrap loader loads </a:t>
            </a:r>
            <a:r>
              <a:rPr lang="tr-TR" sz="26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BootMgr</a:t>
            </a:r>
            <a:r>
              <a:rPr lang="tr-TR" sz="2600" dirty="0" smtClean="0">
                <a:solidFill>
                  <a:schemeClr val="tx2"/>
                </a:solidFill>
              </a:rPr>
              <a:t> program from the root directory</a:t>
            </a:r>
          </a:p>
          <a:p>
            <a:pPr>
              <a:spcBef>
                <a:spcPts val="0"/>
              </a:spcBef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If </a:t>
            </a:r>
            <a:r>
              <a:rPr lang="tr-TR" sz="2600" dirty="0" smtClean="0">
                <a:solidFill>
                  <a:srgbClr val="004EEA"/>
                </a:solidFill>
              </a:rPr>
              <a:t>hibernated</a:t>
            </a:r>
            <a:r>
              <a:rPr lang="tr-TR" sz="2600" dirty="0" smtClean="0">
                <a:solidFill>
                  <a:schemeClr val="tx2"/>
                </a:solidFill>
              </a:rPr>
              <a:t> or in </a:t>
            </a:r>
            <a:r>
              <a:rPr lang="tr-TR" sz="2600" dirty="0" smtClean="0">
                <a:solidFill>
                  <a:srgbClr val="004EEA"/>
                </a:solidFill>
              </a:rPr>
              <a:t>stand-by</a:t>
            </a:r>
            <a:r>
              <a:rPr lang="tr-TR" sz="2600" dirty="0" smtClean="0">
                <a:solidFill>
                  <a:schemeClr val="tx2"/>
                </a:solidFill>
              </a:rPr>
              <a:t> mode WinResume.exe is loaded</a:t>
            </a:r>
          </a:p>
          <a:p>
            <a:pPr marL="742950" lvl="2" indent="-342900">
              <a:spcBef>
                <a:spcPts val="0"/>
              </a:spcBef>
              <a:buNone/>
              <a:defRPr/>
            </a:pPr>
            <a:r>
              <a:rPr lang="en-US" sz="2600" dirty="0" smtClean="0">
                <a:solidFill>
                  <a:schemeClr val="tx2"/>
                </a:solidFill>
              </a:rPr>
              <a:t>else </a:t>
            </a:r>
            <a:r>
              <a:rPr lang="tr-TR" sz="2600" dirty="0" smtClean="0">
                <a:solidFill>
                  <a:schemeClr val="tx2"/>
                </a:solidFill>
              </a:rPr>
              <a:t>Winload.exe is loaded for a fresh boot. </a:t>
            </a:r>
            <a:endParaRPr lang="en-US" sz="2600" dirty="0" smtClean="0">
              <a:solidFill>
                <a:schemeClr val="tx2"/>
              </a:solidFill>
            </a:endParaRPr>
          </a:p>
          <a:p>
            <a:pPr marL="742950" lvl="2" indent="-342900">
              <a:spcBef>
                <a:spcPts val="0"/>
              </a:spcBef>
              <a:buNone/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This program</a:t>
            </a:r>
            <a:r>
              <a:rPr lang="en-US" sz="2600" dirty="0" smtClean="0">
                <a:solidFill>
                  <a:schemeClr val="tx2"/>
                </a:solidFill>
              </a:rPr>
              <a:t> </a:t>
            </a:r>
            <a:r>
              <a:rPr lang="tr-TR" sz="2600" dirty="0" smtClean="0">
                <a:solidFill>
                  <a:schemeClr val="tx2"/>
                </a:solidFill>
              </a:rPr>
              <a:t>loads: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Ntoskrnl.exe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Hal.dll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SYSTEM hive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Win32k.sys (kernel-mode parts of Win32 subsystem</a:t>
            </a:r>
            <a:r>
              <a:rPr lang="en-US" sz="2600" dirty="0" smtClean="0">
                <a:solidFill>
                  <a:schemeClr val="tx2"/>
                </a:solidFill>
              </a:rPr>
              <a:t>)</a:t>
            </a:r>
            <a:endParaRPr lang="tr-TR" sz="2600" dirty="0" smtClean="0">
              <a:solidFill>
                <a:schemeClr val="tx2"/>
              </a:solidFill>
            </a:endParaRPr>
          </a:p>
          <a:p>
            <a:pPr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tr-TR" sz="2600" dirty="0" smtClean="0">
                <a:solidFill>
                  <a:schemeClr val="tx2"/>
                </a:solidFill>
              </a:rPr>
              <a:t>Other boot drivers</a:t>
            </a:r>
          </a:p>
          <a:p>
            <a:pPr algn="just">
              <a:defRPr/>
            </a:pPr>
            <a:endParaRPr lang="tr-TR" sz="2800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F59ADB7-A7B2-4E67-BAC8-9AFE8411C20F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5BB19C0-F1A2-403D-BB05-6B0371941AC7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Process and Thread Management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458200" cy="48006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Process</a:t>
            </a:r>
            <a:r>
              <a:rPr lang="tr-TR" sz="2800" dirty="0" smtClean="0"/>
              <a:t>es (containers for threads. Process Environment Block</a:t>
            </a:r>
            <a:r>
              <a:rPr lang="en-US" sz="2800" dirty="0" smtClean="0"/>
              <a:t> </a:t>
            </a:r>
            <a:r>
              <a:rPr lang="tr-TR" sz="2800" dirty="0" smtClean="0">
                <a:solidFill>
                  <a:srgbClr val="004EEA"/>
                </a:solidFill>
              </a:rPr>
              <a:t>PEB</a:t>
            </a:r>
            <a:r>
              <a:rPr lang="tr-TR" sz="2800" dirty="0" smtClean="0"/>
              <a:t>)</a:t>
            </a:r>
            <a:endParaRPr lang="en-US" sz="2800" dirty="0" smtClean="0"/>
          </a:p>
          <a:p>
            <a:pPr algn="just">
              <a:defRPr/>
            </a:pPr>
            <a:r>
              <a:rPr lang="en-US" sz="2800" dirty="0" smtClean="0"/>
              <a:t>Threads</a:t>
            </a:r>
            <a:r>
              <a:rPr lang="tr-TR" sz="2800" dirty="0" smtClean="0"/>
              <a:t> (Basic scheduling unit. Normally executes in user-mode. Thread Environment Block</a:t>
            </a:r>
            <a:r>
              <a:rPr lang="en-US" sz="2800" dirty="0" smtClean="0"/>
              <a:t> </a:t>
            </a:r>
            <a:r>
              <a:rPr lang="tr-TR" sz="2800" dirty="0" smtClean="0">
                <a:solidFill>
                  <a:srgbClr val="004EEA"/>
                </a:solidFill>
              </a:rPr>
              <a:t>TEB</a:t>
            </a:r>
            <a:r>
              <a:rPr lang="tr-TR" sz="2800" dirty="0" smtClean="0"/>
              <a:t> )</a:t>
            </a:r>
          </a:p>
          <a:p>
            <a:pPr algn="just" eaLnBrk="1" hangingPunct="1">
              <a:defRPr/>
            </a:pPr>
            <a:r>
              <a:rPr lang="en-US" sz="2800" dirty="0" smtClean="0"/>
              <a:t>Jobs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Group processes together as a unit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Manage resources consumed by these processes (e.g., CPU time, memory consumption, etc.)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Terminate all processes at once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Process and Thread Organization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004EEA"/>
                </a:solidFill>
              </a:rPr>
              <a:t>Fibers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en-US" sz="3000" dirty="0" smtClean="0"/>
              <a:t>Unit of execution (like a thread)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en-US" sz="3000" dirty="0" smtClean="0"/>
              <a:t>Scheduled by thread that creates them, not microkernel.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en-US" sz="3000" dirty="0" smtClean="0"/>
              <a:t>Thread must convert itself into a fiber to create fibers</a:t>
            </a:r>
            <a:endParaRPr lang="tr-TR" sz="3000" dirty="0" smtClean="0"/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tr-TR" sz="3000" dirty="0" smtClean="0"/>
              <a:t>Advantage is in</a:t>
            </a:r>
            <a:r>
              <a:rPr lang="en-US" sz="3000" dirty="0" smtClean="0"/>
              <a:t> fast</a:t>
            </a:r>
            <a:r>
              <a:rPr lang="tr-TR" sz="3000" dirty="0" smtClean="0"/>
              <a:t> switching: Thread switching requires entry and exit to kernel. A fiber switch saves and restores a few registers withou changing modes at all</a:t>
            </a:r>
          </a:p>
          <a:p>
            <a:pPr lvl="1" algn="just" eaLnBrk="1" hangingPunct="1">
              <a:buFont typeface="Arial" pitchFamily="34" charset="0"/>
              <a:buChar char="•"/>
              <a:defRPr/>
            </a:pPr>
            <a:r>
              <a:rPr lang="tr-TR" sz="3000" dirty="0" smtClean="0"/>
              <a:t>Used rarely</a:t>
            </a:r>
            <a:endParaRPr lang="en-US" sz="30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2895600" cy="365125"/>
          </a:xfrm>
        </p:spPr>
        <p:txBody>
          <a:bodyPr/>
          <a:lstStyle/>
          <a:p>
            <a:r>
              <a:rPr lang="en-US" dirty="0" smtClean="0"/>
              <a:t>Ahmed </a:t>
            </a:r>
            <a:r>
              <a:rPr lang="en-US" dirty="0" err="1" smtClean="0"/>
              <a:t>Mumtaz</a:t>
            </a:r>
            <a:r>
              <a:rPr lang="en-US" dirty="0" smtClean="0"/>
              <a:t> </a:t>
            </a:r>
            <a:r>
              <a:rPr lang="en-US" dirty="0" err="1" smtClean="0"/>
              <a:t>Mustehsan</a:t>
            </a:r>
            <a:r>
              <a:rPr lang="en-US" dirty="0" smtClean="0"/>
              <a:t>, GM-IT, CIIT, Islamabad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5C3DC40-0B03-4060-A1B6-54E46D490534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152400"/>
            <a:ext cx="8229600" cy="609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Process and Thread Organization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229600" cy="495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 smtClean="0"/>
              <a:t>Thread pools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Worker threads that sleep waiting for work items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Each process gets a thread pool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Useful in certain situations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sz="2800" dirty="0"/>
              <a:t>Fulfilling client requests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sz="2800" dirty="0"/>
              <a:t>Asynchronous I/O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sz="2800" dirty="0"/>
              <a:t>Combining several threads that sleep most of the time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Memory overhead and less control for the programmer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9497" y="27432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742950" lvl="1" indent="-285750" algn="just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/>
              <a:t>The relationship between jobs, processes, threads and fibers. Jobs and fibers are optional; </a:t>
            </a:r>
            <a:r>
              <a:rPr lang="en-US" sz="2800" dirty="0">
                <a:solidFill>
                  <a:srgbClr val="004EEA"/>
                </a:solidFill>
              </a:rPr>
              <a:t>not all processes are in jobs or contain fibers.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Processes and Threads</a:t>
            </a:r>
          </a:p>
        </p:txBody>
      </p:sp>
      <p:pic>
        <p:nvPicPr>
          <p:cNvPr id="28676" name="Picture 6" descr="D:\b\b4\IBM\11-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581332"/>
            <a:ext cx="670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A8B9922-F522-4A74-909B-5289727DF21B}" type="slidenum">
              <a:rPr lang="en-US" smtClean="0"/>
              <a:pPr/>
              <a:t>24</a:t>
            </a:fld>
            <a:endParaRPr lang="en-US" smtClean="0"/>
          </a:p>
        </p:txBody>
      </p:sp>
      <p:pic>
        <p:nvPicPr>
          <p:cNvPr id="28678" name="Picture 6" descr="D:\b\b4\IBM\11-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832" y="3850764"/>
            <a:ext cx="6553200" cy="194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" y="5826636"/>
            <a:ext cx="868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algn="just">
              <a:spcBef>
                <a:spcPct val="20000"/>
              </a:spcBef>
              <a:defRPr/>
            </a:pPr>
            <a:r>
              <a:rPr lang="tr-TR" dirty="0">
                <a:latin typeface="+mn-lt"/>
              </a:rPr>
              <a:t>	</a:t>
            </a:r>
            <a:r>
              <a:rPr lang="en-US" sz="2600" dirty="0" smtClean="0">
                <a:latin typeface="+mn-lt"/>
              </a:rPr>
              <a:t>Basic </a:t>
            </a:r>
            <a:r>
              <a:rPr lang="en-US" sz="2600" dirty="0">
                <a:latin typeface="+mn-lt"/>
              </a:rPr>
              <a:t>concepts used for CPU and resource management.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55855A6-4297-4E74-BCA8-C14C18DCEE3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76200"/>
            <a:ext cx="8229600" cy="5635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Thread Synchronization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33400"/>
            <a:ext cx="8686800" cy="55626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  <a:defRPr/>
            </a:pPr>
            <a:r>
              <a:rPr lang="en-US" sz="2600" dirty="0" smtClean="0">
                <a:solidFill>
                  <a:srgbClr val="004EEA"/>
                </a:solidFill>
              </a:rPr>
              <a:t>Dispatcher objects</a:t>
            </a:r>
          </a:p>
          <a:p>
            <a:pPr marL="514350" indent="-514350" algn="just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US" sz="2800" dirty="0"/>
              <a:t>Event object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Signaled when event occurs; 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 err="1"/>
              <a:t>unsignaled</a:t>
            </a:r>
            <a:r>
              <a:rPr lang="en-US" dirty="0"/>
              <a:t> either when one thread awakens or all threads awaken (choice determined by event’s creator)</a:t>
            </a:r>
          </a:p>
          <a:p>
            <a:pPr marL="514350" indent="-514350" algn="just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US" sz="2800" dirty="0" err="1"/>
              <a:t>Mutex</a:t>
            </a:r>
            <a:r>
              <a:rPr lang="en-US" sz="2800" dirty="0"/>
              <a:t> object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One owner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Acquire – </a:t>
            </a:r>
            <a:r>
              <a:rPr lang="en-US" dirty="0" err="1"/>
              <a:t>unsignaled</a:t>
            </a:r>
            <a:r>
              <a:rPr lang="en-US" dirty="0"/>
              <a:t>; release – signaled</a:t>
            </a:r>
          </a:p>
          <a:p>
            <a:pPr marL="514350" indent="-514350" algn="just">
              <a:lnSpc>
                <a:spcPct val="80000"/>
              </a:lnSpc>
              <a:buFont typeface="+mj-lt"/>
              <a:buAutoNum type="arabicPeriod"/>
              <a:defRPr/>
            </a:pPr>
            <a:r>
              <a:rPr lang="en-US" sz="2800" dirty="0"/>
              <a:t>Semaphore object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Counting semaphore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Signaled while count &gt; 0; </a:t>
            </a:r>
            <a:r>
              <a:rPr lang="en-US" dirty="0" err="1"/>
              <a:t>unsignaled</a:t>
            </a:r>
            <a:r>
              <a:rPr lang="en-US" dirty="0"/>
              <a:t> when count 0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Can be acquired multiple times by same thread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DEFD117-2FB1-48F8-98DC-0CEAE627B940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34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152400"/>
            <a:ext cx="8229600" cy="609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Thread Synchronization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839" y="762000"/>
            <a:ext cx="8229600" cy="31242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Dispatcher objects (cont.)</a:t>
            </a:r>
          </a:p>
          <a:p>
            <a:pPr marL="514350" lvl="1" indent="-514350" algn="just">
              <a:lnSpc>
                <a:spcPct val="80000"/>
              </a:lnSpc>
              <a:buFont typeface="+mj-lt"/>
              <a:buAutoNum type="arabicPeriod" startAt="4"/>
              <a:defRPr/>
            </a:pPr>
            <a:r>
              <a:rPr lang="en-US" dirty="0" err="1"/>
              <a:t>Waitable</a:t>
            </a:r>
            <a:r>
              <a:rPr lang="en-US" dirty="0"/>
              <a:t> timer object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Signaled when time elapses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Manual reset vs. auto reset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Single user vs. periodic</a:t>
            </a:r>
          </a:p>
          <a:p>
            <a:pPr marL="514350" lvl="1" indent="-514350" algn="just">
              <a:lnSpc>
                <a:spcPct val="80000"/>
              </a:lnSpc>
              <a:buNone/>
              <a:defRPr/>
            </a:pPr>
            <a:r>
              <a:rPr lang="en-US" dirty="0" smtClean="0">
                <a:solidFill>
                  <a:srgbClr val="004EEA"/>
                </a:solidFill>
              </a:rPr>
              <a:t>Examples: Objects </a:t>
            </a:r>
            <a:r>
              <a:rPr lang="en-US" dirty="0">
                <a:solidFill>
                  <a:srgbClr val="004EEA"/>
                </a:solidFill>
              </a:rPr>
              <a:t>that can act as dispatcher </a:t>
            </a:r>
            <a:r>
              <a:rPr lang="en-US" dirty="0" smtClean="0">
                <a:solidFill>
                  <a:srgbClr val="004EEA"/>
                </a:solidFill>
              </a:rPr>
              <a:t>objects; </a:t>
            </a:r>
          </a:p>
          <a:p>
            <a:pPr marL="514350" lvl="1" indent="-514350" algn="just">
              <a:lnSpc>
                <a:spcPct val="80000"/>
              </a:lnSpc>
              <a:buNone/>
              <a:defRPr/>
            </a:pPr>
            <a:r>
              <a:rPr lang="en-US" dirty="0" smtClean="0">
                <a:solidFill>
                  <a:srgbClr val="004EEA"/>
                </a:solidFill>
              </a:rPr>
              <a:t>		        Process</a:t>
            </a:r>
            <a:r>
              <a:rPr lang="en-US" dirty="0">
                <a:solidFill>
                  <a:srgbClr val="004EEA"/>
                </a:solidFill>
              </a:rPr>
              <a:t>, thread, console input</a:t>
            </a:r>
            <a:endParaRPr lang="tr-TR" dirty="0">
              <a:solidFill>
                <a:srgbClr val="004EEA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</p:txBody>
      </p:sp>
      <p:pic>
        <p:nvPicPr>
          <p:cNvPr id="30725" name="Picture 4" descr="Fig 21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0"/>
            <a:ext cx="792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E764BE0-9461-4073-915C-8006A750AF05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4581"/>
            <a:ext cx="8229600" cy="7159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Thread Synchronization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229600" cy="5867400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  <a:defRPr/>
            </a:pPr>
            <a:r>
              <a:rPr lang="en-US" sz="2800" dirty="0"/>
              <a:t>Kernel mode locks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Spin lock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Queued spin lock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dirty="0"/>
              <a:t>More efficient than spin lock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dirty="0"/>
              <a:t>Guarantees FIFO ordering of requests</a:t>
            </a:r>
          </a:p>
          <a:p>
            <a:pPr algn="just">
              <a:lnSpc>
                <a:spcPct val="80000"/>
              </a:lnSpc>
              <a:defRPr/>
            </a:pPr>
            <a:r>
              <a:rPr lang="en-US" sz="2800" dirty="0"/>
              <a:t>Fast </a:t>
            </a:r>
            <a:r>
              <a:rPr lang="en-US" sz="2800" dirty="0" err="1"/>
              <a:t>mutex</a:t>
            </a:r>
            <a:endParaRPr lang="en-US" sz="2800" dirty="0"/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Like a </a:t>
            </a:r>
            <a:r>
              <a:rPr lang="en-US" dirty="0" err="1"/>
              <a:t>mutex</a:t>
            </a:r>
            <a:r>
              <a:rPr lang="en-US" dirty="0"/>
              <a:t>, but more efficient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Cannot specify maximum wait time</a:t>
            </a:r>
          </a:p>
          <a:p>
            <a:pPr lvl="1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dirty="0"/>
              <a:t>Reacquisition by owning thread causes deadlock</a:t>
            </a:r>
          </a:p>
          <a:p>
            <a:pPr algn="just">
              <a:lnSpc>
                <a:spcPct val="80000"/>
              </a:lnSpc>
              <a:defRPr/>
            </a:pPr>
            <a:r>
              <a:rPr lang="en-US" sz="2800" dirty="0" smtClean="0"/>
              <a:t>Executive </a:t>
            </a:r>
            <a:r>
              <a:rPr lang="en-US" sz="2800" dirty="0"/>
              <a:t>resource lock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sz="2800" dirty="0"/>
              <a:t>One lock holder in exclusive mode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sz="2800" dirty="0"/>
              <a:t>Many lock holders in shared mode</a:t>
            </a:r>
          </a:p>
          <a:p>
            <a:pPr lvl="2" algn="just">
              <a:lnSpc>
                <a:spcPct val="80000"/>
              </a:lnSpc>
              <a:defRPr/>
            </a:pPr>
            <a:r>
              <a:rPr lang="en-US" sz="2800" dirty="0"/>
              <a:t>Good for readers and writers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E92F95F-2594-4C5D-91BE-3E032680AE5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Thread Synchronization				</a:t>
            </a:r>
            <a:r>
              <a:rPr lang="en-US" sz="3200" dirty="0" smtClean="0">
                <a:solidFill>
                  <a:srgbClr val="FF0000"/>
                </a:solidFill>
              </a:rPr>
              <a:t>skip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Other synchronization tools</a:t>
            </a:r>
          </a:p>
          <a:p>
            <a:pPr lvl="1" eaLnBrk="1" hangingPunct="1">
              <a:defRPr/>
            </a:pPr>
            <a:r>
              <a:rPr lang="en-US" sz="2400" dirty="0" smtClean="0"/>
              <a:t>Critical section object</a:t>
            </a:r>
          </a:p>
          <a:p>
            <a:pPr lvl="2" eaLnBrk="1" hangingPunct="1">
              <a:defRPr/>
            </a:pPr>
            <a:r>
              <a:rPr lang="en-US" dirty="0" smtClean="0"/>
              <a:t>Like a </a:t>
            </a:r>
            <a:r>
              <a:rPr lang="en-US" dirty="0" err="1" smtClean="0"/>
              <a:t>mutex</a:t>
            </a:r>
            <a:r>
              <a:rPr lang="en-US" dirty="0" smtClean="0"/>
              <a:t>, but only for threads of the same process</a:t>
            </a:r>
          </a:p>
          <a:p>
            <a:pPr lvl="2" eaLnBrk="1" hangingPunct="1">
              <a:defRPr/>
            </a:pPr>
            <a:r>
              <a:rPr lang="en-US" dirty="0" smtClean="0"/>
              <a:t>Faster than a </a:t>
            </a:r>
            <a:r>
              <a:rPr lang="en-US" dirty="0" err="1" smtClean="0"/>
              <a:t>mutex</a:t>
            </a:r>
            <a:endParaRPr lang="en-US" dirty="0" smtClean="0"/>
          </a:p>
          <a:p>
            <a:pPr lvl="2" eaLnBrk="1" hangingPunct="1">
              <a:defRPr/>
            </a:pPr>
            <a:r>
              <a:rPr lang="en-US" dirty="0" smtClean="0"/>
              <a:t>No maximum wait time</a:t>
            </a:r>
          </a:p>
          <a:p>
            <a:pPr lvl="1" eaLnBrk="1" hangingPunct="1">
              <a:defRPr/>
            </a:pPr>
            <a:r>
              <a:rPr lang="en-US" sz="2400" dirty="0" smtClean="0"/>
              <a:t>Timer-queue timer</a:t>
            </a:r>
          </a:p>
          <a:p>
            <a:pPr lvl="2" eaLnBrk="1" hangingPunct="1">
              <a:defRPr/>
            </a:pPr>
            <a:r>
              <a:rPr lang="en-US" dirty="0" err="1" smtClean="0"/>
              <a:t>Waitable</a:t>
            </a:r>
            <a:r>
              <a:rPr lang="en-US" dirty="0" smtClean="0"/>
              <a:t> timer objects combined with a thread pool</a:t>
            </a:r>
          </a:p>
          <a:p>
            <a:pPr lvl="1" eaLnBrk="1" hangingPunct="1">
              <a:defRPr/>
            </a:pPr>
            <a:r>
              <a:rPr lang="en-US" sz="2400" dirty="0" smtClean="0"/>
              <a:t>Interlocked variable access</a:t>
            </a:r>
          </a:p>
          <a:p>
            <a:pPr lvl="2" eaLnBrk="1" hangingPunct="1">
              <a:defRPr/>
            </a:pPr>
            <a:r>
              <a:rPr lang="en-US" dirty="0" smtClean="0"/>
              <a:t>Atomic operations on variables</a:t>
            </a:r>
          </a:p>
          <a:p>
            <a:pPr lvl="1" eaLnBrk="1" hangingPunct="1">
              <a:defRPr/>
            </a:pPr>
            <a:r>
              <a:rPr lang="en-US" sz="2400" dirty="0" smtClean="0"/>
              <a:t>Interlocked singly-linked lists</a:t>
            </a:r>
          </a:p>
          <a:p>
            <a:pPr lvl="2" eaLnBrk="1" hangingPunct="1">
              <a:defRPr/>
            </a:pPr>
            <a:r>
              <a:rPr lang="en-US" dirty="0" smtClean="0"/>
              <a:t>Atomic insertion and deletion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04800" y="5410200"/>
            <a:ext cx="8610600" cy="83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</a:rPr>
              <a:t>Some </a:t>
            </a:r>
            <a:r>
              <a:rPr lang="en-US" sz="2800" dirty="0">
                <a:latin typeface="+mn-lt"/>
              </a:rPr>
              <a:t>of the Win32 calls for </a:t>
            </a:r>
            <a:r>
              <a:rPr lang="en-US" sz="2800" dirty="0" smtClean="0">
                <a:latin typeface="+mn-lt"/>
              </a:rPr>
              <a:t>managing </a:t>
            </a:r>
            <a:r>
              <a:rPr lang="en-US" sz="2800" dirty="0">
                <a:latin typeface="+mn-lt"/>
              </a:rPr>
              <a:t>processes, threads, and fibers.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Synchronization					</a:t>
            </a:r>
            <a:r>
              <a:rPr lang="en-US" sz="32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skip</a:t>
            </a:r>
            <a:endParaRPr lang="en-US" sz="3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3796" name="Picture 6" descr="D:\b\b4\IBM\11-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4735" y="533400"/>
            <a:ext cx="6801465" cy="50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8CCCDF0-0678-4B65-8766-3671B03282B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697D626-E435-4A7C-A5CB-AAA2B9A7C2E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31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Thread Scheduling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Thread States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Initialized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Ready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Standby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Running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Waiting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Transition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Terminated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i="1" dirty="0" smtClean="0"/>
              <a:t>Unknown</a:t>
            </a:r>
          </a:p>
        </p:txBody>
      </p:sp>
      <p:pic>
        <p:nvPicPr>
          <p:cNvPr id="34821" name="Picture 4" descr="Fig 21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143000"/>
            <a:ext cx="5867400" cy="473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Thread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sz="2800" dirty="0" smtClean="0"/>
              <a:t>Windows kernel does not have a central scheduling thread. Instead, when a thread can not run any more, the thread enters kernel-mode and calls into the scheduler itself to see which thread to switch to</a:t>
            </a:r>
            <a:endParaRPr lang="tr-TR" sz="2800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7F9F0CA-B7A8-4C67-AB22-37FB6759E45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Thread Scheduling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en-US" sz="2800" dirty="0" smtClean="0"/>
              <a:t>The following conditions cause the currently running thread to execute the scheduler code:</a:t>
            </a:r>
            <a:endParaRPr lang="tr-TR" sz="2800" dirty="0" smtClean="0"/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en-US" dirty="0" smtClean="0"/>
              <a:t>The currently running thread blocks on a semaphore, </a:t>
            </a:r>
            <a:r>
              <a:rPr lang="en-US" dirty="0" err="1" smtClean="0"/>
              <a:t>mutex</a:t>
            </a:r>
            <a:r>
              <a:rPr lang="en-US" dirty="0" smtClean="0"/>
              <a:t>, event, I/O, etc.</a:t>
            </a:r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en-US" dirty="0" smtClean="0"/>
              <a:t>The thread signals an object (e.g., does an up on a semaphore or causes an event to be signaled).</a:t>
            </a:r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en-US" dirty="0" smtClean="0"/>
              <a:t>The quantum expires.</a:t>
            </a:r>
            <a:endParaRPr lang="tr-TR" dirty="0" smtClean="0"/>
          </a:p>
          <a:p>
            <a:pPr marL="361950" indent="-361950" algn="just">
              <a:defRPr/>
            </a:pPr>
            <a:r>
              <a:rPr lang="en-US" sz="2800" dirty="0" smtClean="0"/>
              <a:t>The scheduler is also called under two other</a:t>
            </a:r>
            <a:r>
              <a:rPr lang="tr-TR" sz="2800" dirty="0" smtClean="0"/>
              <a:t> </a:t>
            </a:r>
            <a:r>
              <a:rPr lang="en-US" sz="2800" dirty="0" smtClean="0"/>
              <a:t>conditions:</a:t>
            </a:r>
            <a:endParaRPr lang="tr-TR" sz="2800" dirty="0" smtClean="0"/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en-US" dirty="0" smtClean="0"/>
              <a:t>An I/O operation completes.</a:t>
            </a:r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en-US" dirty="0" smtClean="0"/>
              <a:t>A timed wait expires.</a:t>
            </a:r>
          </a:p>
          <a:p>
            <a:pPr marL="609600" indent="-609600">
              <a:defRPr/>
            </a:pPr>
            <a:endParaRPr lang="tr-TR" sz="2800" dirty="0" smtClean="0">
              <a:latin typeface="Arial" charset="0"/>
            </a:endParaRPr>
          </a:p>
          <a:p>
            <a:pPr marL="609600" indent="-609600">
              <a:defRPr/>
            </a:pPr>
            <a:endParaRPr lang="en-US" sz="2800" dirty="0" smtClean="0">
              <a:latin typeface="Arial" charset="0"/>
            </a:endParaRPr>
          </a:p>
          <a:p>
            <a:pPr marL="609600" indent="-609600">
              <a:defRPr/>
            </a:pPr>
            <a:endParaRPr lang="en-US" dirty="0" smtClean="0">
              <a:latin typeface="Arial" charset="0"/>
            </a:endParaRPr>
          </a:p>
          <a:p>
            <a:pPr algn="just">
              <a:defRPr/>
            </a:pPr>
            <a:endParaRPr lang="en-US" sz="2800" dirty="0" smtClean="0">
              <a:latin typeface="Arial" charset="0"/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5611790-A952-4578-975C-C16D5623096F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62000" y="4953000"/>
            <a:ext cx="7924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defRPr/>
            </a:pPr>
            <a:r>
              <a:rPr lang="en-US" sz="2800" dirty="0" smtClean="0"/>
              <a:t>Mapping </a:t>
            </a:r>
            <a:r>
              <a:rPr lang="en-US" sz="2800" dirty="0"/>
              <a:t>of Win32 </a:t>
            </a:r>
            <a:r>
              <a:rPr lang="en-US" sz="2800" dirty="0" smtClean="0"/>
              <a:t>thread priorities </a:t>
            </a:r>
            <a:r>
              <a:rPr lang="en-US" sz="2800" dirty="0"/>
              <a:t>to </a:t>
            </a:r>
            <a:endParaRPr lang="en-US" sz="2800" dirty="0" smtClean="0"/>
          </a:p>
          <a:p>
            <a:pPr marL="609600" indent="-609600">
              <a:spcBef>
                <a:spcPct val="20000"/>
              </a:spcBef>
              <a:defRPr/>
            </a:pPr>
            <a:r>
              <a:rPr lang="en-US" sz="2800" dirty="0" smtClean="0"/>
              <a:t>Windows Process class priorities</a:t>
            </a:r>
            <a:r>
              <a:rPr lang="en-US" sz="2800" dirty="0">
                <a:latin typeface="Arial" charset="0"/>
              </a:rPr>
              <a:t>.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tr-TR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Thread </a:t>
            </a:r>
            <a:r>
              <a:rPr lang="tr-TR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Scheduling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7892" name="Picture 6" descr="D:\b\b4\IBM\11-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19200"/>
            <a:ext cx="7016750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4A99823-17A2-4D28-8EA6-AC4D7A37D414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159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sz="3600" dirty="0" smtClean="0">
                <a:solidFill>
                  <a:srgbClr val="7030A0"/>
                </a:solidFill>
              </a:rPr>
              <a:t>Thread Scheduling (4)</a:t>
            </a:r>
            <a:r>
              <a:rPr lang="en-US" sz="3600" dirty="0" smtClean="0">
                <a:solidFill>
                  <a:srgbClr val="7030A0"/>
                </a:solidFill>
              </a:rPr>
              <a:t> 			</a:t>
            </a:r>
            <a:r>
              <a:rPr lang="en-US" sz="3600" dirty="0" smtClean="0">
                <a:solidFill>
                  <a:srgbClr val="FF0000"/>
                </a:solidFill>
              </a:rPr>
              <a:t>skip</a:t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7030A0"/>
                </a:solidFill>
              </a:rPr>
              <a:t/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0"/>
            <a:ext cx="8534400" cy="1447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dirty="0" smtClean="0"/>
              <a:t>Windows Vista supports 32 priorities for threads.</a:t>
            </a:r>
            <a:endParaRPr lang="tr-TR" sz="2800" dirty="0" smtClean="0"/>
          </a:p>
          <a:p>
            <a:pPr>
              <a:defRPr/>
            </a:pPr>
            <a:r>
              <a:rPr lang="en-US" sz="2800" dirty="0" smtClean="0"/>
              <a:t>Round-robin for highest-priority non-empty ready queue</a:t>
            </a:r>
          </a:p>
          <a:p>
            <a:pPr>
              <a:buFont typeface="Wingdings" pitchFamily="2" charset="2"/>
              <a:buNone/>
              <a:defRPr/>
            </a:pPr>
            <a:endParaRPr lang="en-US" sz="2800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0DF13A2-A850-4C7B-908D-E62939C94E5D}" type="slidenum">
              <a:rPr lang="en-US" smtClean="0"/>
              <a:pPr/>
              <a:t>34</a:t>
            </a:fld>
            <a:endParaRPr lang="en-US" smtClean="0"/>
          </a:p>
        </p:txBody>
      </p:sp>
      <p:pic>
        <p:nvPicPr>
          <p:cNvPr id="38917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990600"/>
            <a:ext cx="4724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79413" y="0"/>
            <a:ext cx="87645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Memory </a:t>
            </a:r>
            <a:r>
              <a:rPr lang="en-US" sz="320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Management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8186738" y="6299200"/>
            <a:ext cx="434975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endParaRPr lang="tr-TR"/>
          </a:p>
        </p:txBody>
      </p:sp>
      <p:sp>
        <p:nvSpPr>
          <p:cNvPr id="40965" name="Rectangle 6"/>
          <p:cNvSpPr>
            <a:spLocks noChangeArrowheads="1"/>
          </p:cNvSpPr>
          <p:nvPr/>
        </p:nvSpPr>
        <p:spPr bwMode="auto">
          <a:xfrm>
            <a:off x="381000" y="4648200"/>
            <a:ext cx="845978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 algn="just">
              <a:buFont typeface="Arial" pitchFamily="34" charset="0"/>
              <a:buChar char="•"/>
              <a:defRPr/>
            </a:pPr>
            <a:r>
              <a:rPr lang="en-US" sz="2800" dirty="0" smtClean="0"/>
              <a:t>Virtual </a:t>
            </a:r>
            <a:r>
              <a:rPr lang="en-US" sz="2800" dirty="0"/>
              <a:t>address space layout for three user processes on the x86. The white areas are private per process. The shaded areas are shared among all processes</a:t>
            </a:r>
            <a:r>
              <a:rPr lang="en-US" sz="2800" dirty="0" smtClean="0">
                <a:latin typeface="Arial" charset="0"/>
              </a:rPr>
              <a:t>.</a:t>
            </a:r>
          </a:p>
          <a:p>
            <a:pPr marL="280988" indent="-280988" algn="just">
              <a:buFont typeface="Arial" pitchFamily="34" charset="0"/>
              <a:buChar char="•"/>
              <a:defRPr/>
            </a:pPr>
            <a:r>
              <a:rPr lang="en-US" sz="2800" dirty="0" smtClean="0"/>
              <a:t>Explanation next slide</a:t>
            </a:r>
            <a:endParaRPr lang="en-US" sz="2800" dirty="0"/>
          </a:p>
        </p:txBody>
      </p:sp>
      <p:pic>
        <p:nvPicPr>
          <p:cNvPr id="39941" name="Picture 7" descr="D:\b\b4\IBM\11-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762000"/>
            <a:ext cx="59721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5852417-E58C-456C-8609-9B7145F9889B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397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rgbClr val="7030A0"/>
                </a:solidFill>
              </a:rPr>
              <a:t>Memory Management</a:t>
            </a:r>
            <a:r>
              <a:rPr lang="tr-TR" sz="3600" dirty="0" smtClean="0">
                <a:solidFill>
                  <a:srgbClr val="7030A0"/>
                </a:solidFill>
              </a:rPr>
              <a:t> </a:t>
            </a:r>
            <a:r>
              <a:rPr lang="en-US" sz="3600" dirty="0" smtClean="0">
                <a:solidFill>
                  <a:srgbClr val="7030A0"/>
                </a:solidFill>
              </a:rPr>
              <a:t>(</a:t>
            </a:r>
            <a:r>
              <a:rPr lang="tr-TR" sz="3600" dirty="0" smtClean="0">
                <a:solidFill>
                  <a:srgbClr val="7030A0"/>
                </a:solidFill>
              </a:rPr>
              <a:t>2</a:t>
            </a:r>
            <a:r>
              <a:rPr lang="en-US" sz="3600" dirty="0" smtClean="0">
                <a:solidFill>
                  <a:srgbClr val="7030A0"/>
                </a:solidFill>
              </a:rPr>
              <a:t>)</a:t>
            </a:r>
            <a:br>
              <a:rPr lang="en-US" sz="3600" dirty="0" smtClean="0">
                <a:solidFill>
                  <a:srgbClr val="7030A0"/>
                </a:solidFill>
              </a:rPr>
            </a:br>
            <a:endParaRPr lang="tr-TR" sz="36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800600"/>
          </a:xfrm>
        </p:spPr>
        <p:txBody>
          <a:bodyPr/>
          <a:lstStyle/>
          <a:p>
            <a:pPr algn="just">
              <a:defRPr/>
            </a:pPr>
            <a:r>
              <a:rPr lang="tr-TR" sz="2800" dirty="0" smtClean="0"/>
              <a:t>Bottom and top 64 KB are intentionally unmapped</a:t>
            </a:r>
          </a:p>
          <a:p>
            <a:pPr algn="just">
              <a:defRPr/>
            </a:pPr>
            <a:r>
              <a:rPr lang="tr-TR" sz="2800" dirty="0" smtClean="0"/>
              <a:t>64 KB – 2 GB: User’s private code and data</a:t>
            </a:r>
          </a:p>
          <a:p>
            <a:pPr algn="just">
              <a:defRPr/>
            </a:pPr>
            <a:r>
              <a:rPr lang="tr-TR" sz="2800" dirty="0" smtClean="0"/>
              <a:t>2 GB – 4 GB (less 64 KB) : Operating  system kernel virtual memory containing code, data, paged and nonpaged pools as well as process page table.</a:t>
            </a:r>
          </a:p>
          <a:p>
            <a:pPr algn="just">
              <a:defRPr/>
            </a:pPr>
            <a:r>
              <a:rPr lang="tr-TR" sz="2800" dirty="0" smtClean="0"/>
              <a:t>Kernel virtual memory is shared by all processes and is only accessible while running in kernel mode</a:t>
            </a:r>
          </a:p>
          <a:p>
            <a:pPr algn="just">
              <a:defRPr/>
            </a:pPr>
            <a:r>
              <a:rPr lang="tr-TR" sz="2800" dirty="0" smtClean="0"/>
              <a:t>For x86 and x64 systems virtual address space is demand paged with 4 KB sized pages (No segmentation)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2800" dirty="0" smtClean="0"/>
          </a:p>
          <a:p>
            <a:pPr algn="just">
              <a:defRPr/>
            </a:pPr>
            <a:endParaRPr lang="tr-TR" sz="2800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D5C9655-121A-4C6A-B970-449631F7AB0B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62000" y="5410200"/>
            <a:ext cx="7620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>
              <a:spcBef>
                <a:spcPct val="20000"/>
              </a:spcBef>
              <a:buFont typeface="Arial" pitchFamily="34" charset="0"/>
              <a:buChar char="•"/>
              <a:tabLst>
                <a:tab pos="280988" algn="l"/>
              </a:tabLst>
              <a:defRPr/>
            </a:pPr>
            <a:r>
              <a:rPr lang="en-US" sz="2800" dirty="0" smtClean="0">
                <a:latin typeface="+mn-lt"/>
              </a:rPr>
              <a:t>The </a:t>
            </a:r>
            <a:r>
              <a:rPr lang="en-US" sz="2800" dirty="0">
                <a:latin typeface="+mn-lt"/>
              </a:rPr>
              <a:t>principal Win32 API functions </a:t>
            </a:r>
            <a:r>
              <a:rPr lang="en-US" sz="2800" dirty="0" smtClean="0">
                <a:latin typeface="+mn-lt"/>
              </a:rPr>
              <a:t>for </a:t>
            </a:r>
            <a:r>
              <a:rPr lang="en-US" sz="2800" dirty="0">
                <a:latin typeface="+mn-lt"/>
              </a:rPr>
              <a:t>managing virtual memory in Windows.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tr-TR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Memory Management System Calls</a:t>
            </a:r>
            <a:endParaRPr lang="en-US" sz="32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988" name="Picture 6" descr="D:\b\b4\IBM\11-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7467600" cy="435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D0DD998-5D08-4883-A9F8-C438341F58B8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5944"/>
            <a:ext cx="7848600" cy="453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90500" y="5257800"/>
            <a:ext cx="876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39725" indent="-339725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n-lt"/>
              </a:rPr>
              <a:t>Mapped </a:t>
            </a:r>
            <a:r>
              <a:rPr lang="en-US" sz="2800" dirty="0">
                <a:latin typeface="+mn-lt"/>
              </a:rPr>
              <a:t>regions with their shadow pages on disk. The </a:t>
            </a:r>
            <a:r>
              <a:rPr lang="en-US" sz="2800" i="1" dirty="0">
                <a:latin typeface="+mn-lt"/>
              </a:rPr>
              <a:t>lib.dll</a:t>
            </a:r>
            <a:r>
              <a:rPr lang="en-US" sz="2800" dirty="0">
                <a:latin typeface="+mn-lt"/>
              </a:rPr>
              <a:t> file mapped into two address spaces at same time.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56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>
              <a:spcBef>
                <a:spcPct val="0"/>
              </a:spcBef>
              <a:defRPr/>
            </a:pPr>
            <a:r>
              <a:rPr lang="en-US" sz="32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Implementation of Memory Management</a:t>
            </a:r>
          </a:p>
        </p:txBody>
      </p:sp>
      <p:sp>
        <p:nvSpPr>
          <p:cNvPr id="4301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08D985-BD70-4953-8046-D5C03DE0C4B8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Page Fault Handling  				</a:t>
            </a:r>
            <a:r>
              <a:rPr lang="en-US" sz="3200" dirty="0" smtClean="0">
                <a:solidFill>
                  <a:srgbClr val="FF0000"/>
                </a:solidFill>
              </a:rPr>
              <a:t>skip</a:t>
            </a:r>
            <a:endParaRPr lang="tr-TR" sz="32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6764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tr-TR" sz="2000" dirty="0" smtClean="0"/>
              <a:t>	</a:t>
            </a:r>
            <a:r>
              <a:rPr lang="en-US" sz="2000" dirty="0" smtClean="0"/>
              <a:t>Figure 11-33. A page table entry (PTE) for a mapped page on the (a) Intel x86 and (b) AMD x64 architectures</a:t>
            </a:r>
            <a:r>
              <a:rPr lang="en-US" sz="2000" dirty="0" smtClean="0">
                <a:latin typeface="Arial" charset="0"/>
              </a:rPr>
              <a:t>.</a:t>
            </a:r>
            <a:endParaRPr lang="tr-TR" sz="2000" dirty="0" smtClean="0">
              <a:latin typeface="Arial" charset="0"/>
            </a:endParaRPr>
          </a:p>
          <a:p>
            <a:pPr algn="just">
              <a:defRPr/>
            </a:pPr>
            <a:r>
              <a:rPr lang="tr-TR" sz="2800" dirty="0" smtClean="0"/>
              <a:t>D and A bits are used to implement  a LRU (Least Recently Used)  style page replacement algorithm</a:t>
            </a:r>
            <a:endParaRPr lang="tr-TR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EF0F988-D5C3-440E-AA18-6F0839DCCE72}" type="slidenum">
              <a:rPr lang="en-US" smtClean="0"/>
              <a:pPr/>
              <a:t>39</a:t>
            </a:fld>
            <a:endParaRPr lang="en-US" smtClean="0"/>
          </a:p>
        </p:txBody>
      </p:sp>
      <p:pic>
        <p:nvPicPr>
          <p:cNvPr id="44037" name="Picture 6" descr="D:\b\b4\IBM\11-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69532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Page Fault Handling (</a:t>
            </a:r>
            <a:r>
              <a:rPr lang="tr-TR" sz="3200" dirty="0" smtClean="0">
                <a:solidFill>
                  <a:srgbClr val="7030A0"/>
                </a:solidFill>
              </a:rPr>
              <a:t>2</a:t>
            </a:r>
            <a:r>
              <a:rPr lang="en-US" sz="3200" dirty="0" smtClean="0">
                <a:solidFill>
                  <a:srgbClr val="7030A0"/>
                </a:solidFill>
              </a:rPr>
              <a:t>)</a:t>
            </a:r>
            <a:endParaRPr lang="tr-TR" sz="3200" dirty="0" smtClean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1054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  <a:defRPr/>
            </a:pPr>
            <a:r>
              <a:rPr lang="en-US" sz="3000" dirty="0" smtClean="0">
                <a:solidFill>
                  <a:srgbClr val="004EEA"/>
                </a:solidFill>
              </a:rPr>
              <a:t>Each page fault can be considered as being in one of five categories:</a:t>
            </a:r>
            <a:endParaRPr lang="tr-TR" sz="3000" dirty="0" smtClean="0">
              <a:solidFill>
                <a:srgbClr val="004EEA"/>
              </a:solidFill>
            </a:endParaRPr>
          </a:p>
          <a:p>
            <a:pPr marL="857250" lvl="1" indent="-457200" algn="just">
              <a:buFont typeface="Arial" pitchFamily="34" charset="0"/>
              <a:buChar char="•"/>
              <a:defRPr/>
            </a:pPr>
            <a:r>
              <a:rPr lang="en-US" sz="3000" dirty="0" smtClean="0"/>
              <a:t>The page referenced is not committed</a:t>
            </a:r>
            <a:r>
              <a:rPr lang="tr-TR" sz="3000" dirty="0" smtClean="0"/>
              <a:t> (program error – page has not been assigned to a process or in memory)</a:t>
            </a:r>
            <a:r>
              <a:rPr lang="en-US" sz="3000" dirty="0" smtClean="0"/>
              <a:t>.</a:t>
            </a:r>
          </a:p>
          <a:p>
            <a:pPr marL="857250" lvl="1" indent="-457200" algn="just">
              <a:buFont typeface="Arial" pitchFamily="34" charset="0"/>
              <a:buChar char="•"/>
              <a:defRPr/>
            </a:pPr>
            <a:r>
              <a:rPr lang="en-US" sz="3000" dirty="0" smtClean="0"/>
              <a:t>Attempted access to a page in violation of the permissions</a:t>
            </a:r>
            <a:r>
              <a:rPr lang="tr-TR" sz="3000" dirty="0" smtClean="0"/>
              <a:t> (program error)</a:t>
            </a:r>
            <a:r>
              <a:rPr lang="en-US" sz="3000" dirty="0" smtClean="0"/>
              <a:t>.</a:t>
            </a:r>
          </a:p>
          <a:p>
            <a:pPr marL="857250" lvl="1" indent="-457200" algn="just">
              <a:buFont typeface="Arial" pitchFamily="34" charset="0"/>
              <a:buChar char="•"/>
              <a:defRPr/>
            </a:pPr>
            <a:r>
              <a:rPr lang="en-US" sz="3000" dirty="0" smtClean="0"/>
              <a:t>A shared copy-on-write page was about to be modified</a:t>
            </a:r>
            <a:r>
              <a:rPr lang="tr-TR" sz="3000" dirty="0" smtClean="0"/>
              <a:t>.</a:t>
            </a:r>
            <a:endParaRPr lang="en-US" sz="3000" dirty="0" smtClean="0"/>
          </a:p>
          <a:p>
            <a:pPr marL="857250" lvl="1" indent="-457200" algn="just">
              <a:buFont typeface="Arial" pitchFamily="34" charset="0"/>
              <a:buChar char="•"/>
              <a:defRPr/>
            </a:pPr>
            <a:r>
              <a:rPr lang="en-US" sz="3000" dirty="0" smtClean="0"/>
              <a:t>The stack needs to grow.</a:t>
            </a:r>
          </a:p>
          <a:p>
            <a:pPr marL="857250" lvl="1" indent="-457200" algn="just">
              <a:buFont typeface="Arial" pitchFamily="34" charset="0"/>
              <a:buChar char="•"/>
              <a:defRPr/>
            </a:pPr>
            <a:r>
              <a:rPr lang="en-US" sz="3000" dirty="0" smtClean="0"/>
              <a:t>The page referenced is committed but not currently mapped in</a:t>
            </a:r>
            <a:r>
              <a:rPr lang="tr-TR" sz="3000" dirty="0" smtClean="0"/>
              <a:t> (normal page fault in a paged system)</a:t>
            </a:r>
            <a:r>
              <a:rPr lang="en-US" sz="3000" dirty="0" smtClean="0"/>
              <a:t>.</a:t>
            </a:r>
          </a:p>
          <a:p>
            <a:pPr>
              <a:defRPr/>
            </a:pPr>
            <a:endParaRPr lang="en-US" sz="3000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0230FD7-5590-4FDF-81F1-B816D7A5A7A7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159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Page Replacement Algorithm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tr-TR" sz="2800" dirty="0" smtClean="0"/>
              <a:t>The working set concept is used</a:t>
            </a:r>
          </a:p>
          <a:p>
            <a:pPr>
              <a:defRPr/>
            </a:pPr>
            <a:r>
              <a:rPr lang="tr-TR" sz="2800" dirty="0" smtClean="0"/>
              <a:t>Each process (not each thread) has a working set</a:t>
            </a:r>
          </a:p>
          <a:p>
            <a:pPr>
              <a:defRPr/>
            </a:pPr>
            <a:r>
              <a:rPr lang="tr-TR" sz="2800" dirty="0" smtClean="0"/>
              <a:t>Each working set has two parameters:</a:t>
            </a:r>
          </a:p>
          <a:p>
            <a:pPr marL="742950" lvl="2" indent="-342900">
              <a:defRPr/>
            </a:pPr>
            <a:r>
              <a:rPr lang="tr-TR" sz="2800" dirty="0"/>
              <a:t>A minimum size (initally 20 to 50 pages)</a:t>
            </a:r>
          </a:p>
          <a:p>
            <a:pPr marL="742950" lvl="2" indent="-342900">
              <a:defRPr/>
            </a:pPr>
            <a:r>
              <a:rPr lang="tr-TR" sz="2800" dirty="0"/>
              <a:t>A maximum size (initially 45 to 345 pages)</a:t>
            </a:r>
          </a:p>
          <a:p>
            <a:pPr marL="742950" lvl="2" indent="-342900">
              <a:defRPr/>
            </a:pPr>
            <a:r>
              <a:rPr lang="tr-TR" sz="2800" dirty="0"/>
              <a:t>Every process starts with the same minimum and maximum but these bounds can change over time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0E455F4-77AC-4622-BC02-37018BC6A36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09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Page Replacement Algorithm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tr-TR" sz="2800" dirty="0" smtClean="0"/>
              <a:t>Working sets only come into play when physical memory gets low</a:t>
            </a:r>
          </a:p>
          <a:p>
            <a:pPr algn="just">
              <a:defRPr/>
            </a:pPr>
            <a:r>
              <a:rPr lang="tr-TR" sz="2800" dirty="0" smtClean="0"/>
              <a:t>Otherwise, processes can exceed the maximum of their working set</a:t>
            </a:r>
          </a:p>
          <a:p>
            <a:pPr algn="just">
              <a:defRPr/>
            </a:pPr>
            <a:r>
              <a:rPr lang="tr-TR" sz="2800" dirty="0" smtClean="0"/>
              <a:t>The working set manager runs periodically based on a timer and does the following:</a:t>
            </a:r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tr-TR" dirty="0" smtClean="0"/>
              <a:t>When </a:t>
            </a:r>
            <a:r>
              <a:rPr lang="tr-T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of memory </a:t>
            </a:r>
            <a:r>
              <a:rPr lang="tr-TR" dirty="0" smtClean="0"/>
              <a:t>is </a:t>
            </a:r>
            <a:r>
              <a:rPr lang="en-US" dirty="0" smtClean="0"/>
              <a:t>available</a:t>
            </a:r>
            <a:r>
              <a:rPr lang="tr-TR" dirty="0" smtClean="0"/>
              <a:t>, it uses the access bits to compute an age for each page</a:t>
            </a:r>
            <a:endParaRPr lang="en-US" dirty="0" smtClean="0"/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tr-TR" dirty="0" smtClean="0"/>
              <a:t>When </a:t>
            </a:r>
            <a:r>
              <a:rPr lang="en-US" dirty="0" smtClean="0"/>
              <a:t>memory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</a:t>
            </a:r>
            <a:r>
              <a:rPr lang="tr-T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tight</a:t>
            </a:r>
            <a:r>
              <a:rPr lang="tr-TR" dirty="0" smtClean="0"/>
              <a:t>, the working set is fixed and oldest pages are replaced when a new page is needed</a:t>
            </a:r>
            <a:endParaRPr lang="en-US" dirty="0" smtClean="0"/>
          </a:p>
          <a:p>
            <a:pPr marL="1009650" lvl="1" indent="-609600" algn="just">
              <a:buFont typeface="Arial" pitchFamily="34" charset="0"/>
              <a:buChar char="•"/>
              <a:defRPr/>
            </a:pPr>
            <a:r>
              <a:rPr lang="tr-TR" dirty="0" smtClean="0"/>
              <a:t>When m</a:t>
            </a:r>
            <a:r>
              <a:rPr lang="en-US" dirty="0" err="1" smtClean="0"/>
              <a:t>emory</a:t>
            </a:r>
            <a:r>
              <a:rPr lang="en-US" dirty="0" smtClean="0"/>
              <a:t> is tight</a:t>
            </a:r>
            <a:r>
              <a:rPr lang="tr-TR" dirty="0" smtClean="0"/>
              <a:t>, the working sets are trimmed below their maximum by removing the oldest pages</a:t>
            </a:r>
            <a:endParaRPr lang="en-US" dirty="0" smtClean="0"/>
          </a:p>
          <a:p>
            <a:pPr algn="just">
              <a:defRPr/>
            </a:pPr>
            <a:endParaRPr lang="tr-TR" dirty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ED2CF2E-F3B7-4D71-96AD-17A4395B5B2B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Physical Memory Manager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8077200" cy="1096963"/>
          </a:xfrm>
        </p:spPr>
        <p:txBody>
          <a:bodyPr/>
          <a:lstStyle/>
          <a:p>
            <a:pPr algn="just">
              <a:defRPr/>
            </a:pPr>
            <a:r>
              <a:rPr lang="en-US" sz="2800" dirty="0" smtClean="0"/>
              <a:t>The various page lists and the transitions between them.</a:t>
            </a:r>
            <a:endParaRPr lang="tr-TR" sz="2800" dirty="0" smtClean="0"/>
          </a:p>
          <a:p>
            <a:pPr>
              <a:defRPr/>
            </a:pPr>
            <a:endParaRPr lang="en-US" dirty="0" smtClean="0">
              <a:latin typeface="Arial" charset="0"/>
            </a:endParaRPr>
          </a:p>
          <a:p>
            <a:pPr>
              <a:defRPr/>
            </a:pPr>
            <a:endParaRPr lang="tr-TR" dirty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BC53F6C-3484-482D-8D69-899BCDF971DB}" type="slidenum">
              <a:rPr lang="en-US" smtClean="0"/>
              <a:pPr/>
              <a:t>43</a:t>
            </a:fld>
            <a:endParaRPr lang="en-US" smtClean="0"/>
          </a:p>
        </p:txBody>
      </p:sp>
      <p:pic>
        <p:nvPicPr>
          <p:cNvPr id="48133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7543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Physical Memory Manager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054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  <a:defRPr/>
            </a:pPr>
            <a:r>
              <a:rPr lang="tr-TR" sz="2800" dirty="0" smtClean="0"/>
              <a:t>Pages removed from a working set are put on either modified page list or standby page list (pages which are not modified)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tr-TR" sz="2800" dirty="0" smtClean="0"/>
              <a:t>The pages on these two lists are in memory so if a page fault occurs and one of these pages is needed, they are put back to the working set with no disk I/O (A soft page fault)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tr-TR" sz="2800" dirty="0" smtClean="0"/>
              <a:t>When a process exits all nonshared pages of the working set, modified pages and standby pages are returned to the free page list</a:t>
            </a:r>
            <a:endParaRPr lang="tr-TR" sz="2800" dirty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F678332-FA99-4E4B-9EC0-3F316CCDE3CB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Physical Memory Manager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257800"/>
          </a:xfrm>
        </p:spPr>
        <p:txBody>
          <a:bodyPr>
            <a:normAutofit fontScale="92500"/>
          </a:bodyPr>
          <a:lstStyle/>
          <a:p>
            <a:pPr marL="514350" indent="-514350" algn="just">
              <a:buFont typeface="+mj-lt"/>
              <a:buAutoNum type="arabicPeriod" startAt="4"/>
              <a:defRPr/>
            </a:pPr>
            <a:r>
              <a:rPr lang="tr-TR" sz="2800" dirty="0" smtClean="0"/>
              <a:t>A modified page writer thread wakes up periodically and writes modified pages to disk and move them to the standby list if there are not enough clean pages</a:t>
            </a:r>
          </a:p>
          <a:p>
            <a:pPr marL="514350" indent="-514350" algn="just">
              <a:buFont typeface="+mj-lt"/>
              <a:buAutoNum type="arabicPeriod" startAt="4"/>
              <a:defRPr/>
            </a:pPr>
            <a:r>
              <a:rPr lang="tr-TR" sz="2800" dirty="0" smtClean="0"/>
              <a:t>When a page is not needed by a process, it goes to the free page list</a:t>
            </a:r>
          </a:p>
          <a:p>
            <a:pPr marL="514350" indent="-514350" algn="just">
              <a:buFont typeface="+mj-lt"/>
              <a:buAutoNum type="arabicPeriod" startAt="4"/>
              <a:defRPr/>
            </a:pPr>
            <a:r>
              <a:rPr lang="tr-TR" sz="2800" dirty="0" smtClean="0"/>
              <a:t>At a page fault (hard fault) a free page is taken from the free page list</a:t>
            </a:r>
          </a:p>
          <a:p>
            <a:pPr marL="514350" indent="-514350" algn="just">
              <a:buFont typeface="+mj-lt"/>
              <a:buAutoNum type="arabicPeriod" startAt="4"/>
              <a:defRPr/>
            </a:pPr>
            <a:r>
              <a:rPr lang="tr-TR" sz="2800" dirty="0" smtClean="0"/>
              <a:t>Whenever the CPU is idle, a lowest priority thread, the ZeroPage thread resets free pages to zeros and puts them on zeroed page list</a:t>
            </a:r>
          </a:p>
          <a:p>
            <a:pPr marL="514350" indent="-514350" algn="just">
              <a:buFont typeface="+mj-lt"/>
              <a:buAutoNum type="arabicPeriod" startAt="4"/>
              <a:defRPr/>
            </a:pPr>
            <a:r>
              <a:rPr lang="tr-TR" sz="2800" dirty="0" smtClean="0"/>
              <a:t>When a zeroed page is needed for security reasons, pages are taken from the zeroed page list</a:t>
            </a:r>
          </a:p>
          <a:p>
            <a:pPr marL="514350" indent="-514350" algn="just">
              <a:buFont typeface="+mj-lt"/>
              <a:buAutoNum type="arabicPeriod" startAt="4"/>
              <a:defRPr/>
            </a:pPr>
            <a:endParaRPr lang="tr-TR" sz="2800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16FCEA9-2A56-4587-9A49-3AB618BBEA14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Input/Output in Vista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2800" dirty="0" smtClean="0"/>
              <a:t>The I/O system consists of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tr-TR" dirty="0" smtClean="0"/>
              <a:t>Plug-and-play services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tr-TR" dirty="0" smtClean="0"/>
              <a:t>The power manager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tr-TR" dirty="0" smtClean="0"/>
              <a:t>The Input/Output manager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tr-TR" dirty="0" smtClean="0"/>
              <a:t>Device drivers</a:t>
            </a:r>
            <a:endParaRPr lang="tr-TR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86B4A47-29FA-4738-A9BF-5F700CECCB76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Plug-and-Play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0386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sz="2800" dirty="0" smtClean="0"/>
              <a:t>Buses such as PCI, USB, EIDE, and SATA had been designed in such a way that the plug-and-play manager can send a request to each slot and ask the device there to identify itself</a:t>
            </a:r>
          </a:p>
          <a:p>
            <a:pPr algn="just">
              <a:defRPr/>
            </a:pPr>
            <a:r>
              <a:rPr lang="tr-TR" sz="2800" dirty="0" smtClean="0"/>
              <a:t>After identification PnP manager allocates hardware resources, such as interrupt levels, locates the appropriate drivers, and loads them into memory</a:t>
            </a:r>
          </a:p>
          <a:p>
            <a:pPr algn="just">
              <a:defRPr/>
            </a:pPr>
            <a:r>
              <a:rPr lang="tr-TR" sz="2800" dirty="0" smtClean="0"/>
              <a:t>As each driver is loaded, a driver object is created</a:t>
            </a:r>
            <a:endParaRPr lang="tr-TR" sz="2800" dirty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BA85A38-518D-45EE-BE92-547AC5026D1C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Power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4102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sz="2800" dirty="0" smtClean="0"/>
              <a:t>The power manager adjusts the power state of the I/O devices to reduce system power consumption when devices are not in use</a:t>
            </a:r>
          </a:p>
          <a:p>
            <a:pPr algn="just">
              <a:defRPr/>
            </a:pPr>
            <a:r>
              <a:rPr lang="tr-TR" sz="2800" dirty="0" smtClean="0"/>
              <a:t>This is very important when laptops are on battery power</a:t>
            </a:r>
          </a:p>
          <a:p>
            <a:pPr algn="just">
              <a:defRPr/>
            </a:pPr>
            <a:r>
              <a:rPr lang="tr-TR" sz="2800" dirty="0" smtClean="0"/>
              <a:t>Two special modes of power saving: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tr-TR" dirty="0" smtClean="0"/>
              <a:t>Hibernation mode: all of the physical memory is copied to disk and power consumption is reduced to a minimum level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tr-TR" dirty="0" smtClean="0"/>
              <a:t>Standby mode: power is reduced to the lowest level enough to refresh the dynamic RAM</a:t>
            </a:r>
            <a:endParaRPr lang="tr-TR" dirty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802B140-0AC0-474A-A81D-BC71E02F934B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5635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Input/Output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5" y="838200"/>
            <a:ext cx="8229600" cy="5638800"/>
          </a:xfrm>
        </p:spPr>
        <p:txBody>
          <a:bodyPr/>
          <a:lstStyle/>
          <a:p>
            <a:pPr>
              <a:defRPr/>
            </a:pPr>
            <a:r>
              <a:rPr lang="tr-TR" sz="2800" dirty="0" smtClean="0"/>
              <a:t>Handles I/O system calls and IRP (</a:t>
            </a:r>
            <a:r>
              <a:rPr lang="tr-TR" sz="2800" dirty="0" smtClean="0">
                <a:solidFill>
                  <a:srgbClr val="004EEA"/>
                </a:solidFill>
              </a:rPr>
              <a:t>I/O Request Packet</a:t>
            </a:r>
            <a:r>
              <a:rPr lang="tr-TR" sz="2800" dirty="0" smtClean="0"/>
              <a:t>) based operations</a:t>
            </a:r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buFont typeface="Wingdings" pitchFamily="2" charset="2"/>
              <a:buNone/>
              <a:defRPr/>
            </a:pPr>
            <a:endParaRPr lang="tr-TR" sz="2800" dirty="0" smtClean="0"/>
          </a:p>
          <a:p>
            <a:pPr>
              <a:buFont typeface="Wingdings" pitchFamily="2" charset="2"/>
              <a:buNone/>
              <a:defRPr/>
            </a:pPr>
            <a:endParaRPr lang="tr-TR" sz="2800" dirty="0" smtClean="0"/>
          </a:p>
          <a:p>
            <a:pPr algn="ctr">
              <a:buFont typeface="Wingdings" pitchFamily="2" charset="2"/>
              <a:buNone/>
              <a:defRPr/>
            </a:pPr>
            <a:r>
              <a:rPr lang="en-US" sz="2800" dirty="0" smtClean="0"/>
              <a:t>Native NT API calls for performing I/O</a:t>
            </a:r>
            <a:endParaRPr lang="tr-TR" sz="2800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F3A11A4-8A42-4C90-BF4C-0DD751E2CE7B}" type="slidenum">
              <a:rPr lang="en-US" smtClean="0"/>
              <a:pPr/>
              <a:t>49</a:t>
            </a:fld>
            <a:endParaRPr lang="en-US" smtClean="0"/>
          </a:p>
        </p:txBody>
      </p:sp>
      <p:pic>
        <p:nvPicPr>
          <p:cNvPr id="54277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0484" y="1905000"/>
            <a:ext cx="636905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Device Drivers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4906963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sz="2800" dirty="0" smtClean="0"/>
              <a:t>All drivers must conform to the WDM (</a:t>
            </a:r>
            <a:r>
              <a:rPr lang="tr-TR" sz="2800" dirty="0" smtClean="0">
                <a:solidFill>
                  <a:srgbClr val="004EEA"/>
                </a:solidFill>
              </a:rPr>
              <a:t>Windows Driver Model)</a:t>
            </a:r>
            <a:r>
              <a:rPr lang="tr-TR" sz="2800" dirty="0" smtClean="0"/>
              <a:t> standarts for compatibility reasons with the older windows versions</a:t>
            </a:r>
          </a:p>
          <a:p>
            <a:pPr algn="just">
              <a:defRPr/>
            </a:pPr>
            <a:r>
              <a:rPr lang="tr-TR" sz="2800" dirty="0" smtClean="0"/>
              <a:t>Devices in Windows are represented by </a:t>
            </a:r>
            <a:r>
              <a:rPr lang="tr-TR" sz="2800" b="1" dirty="0" smtClean="0"/>
              <a:t>device objects</a:t>
            </a:r>
            <a:r>
              <a:rPr lang="tr-TR" sz="2800" dirty="0" smtClean="0"/>
              <a:t> which are used to represent 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tr-TR" dirty="0" smtClean="0"/>
              <a:t>Hardware, such as buses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tr-TR" dirty="0" smtClean="0"/>
              <a:t>Software abstractions like file systems, network protocol engines and kernel extensions, like antivirus filter drivers</a:t>
            </a:r>
          </a:p>
          <a:p>
            <a:pPr algn="just">
              <a:defRPr/>
            </a:pPr>
            <a:endParaRPr lang="tr-TR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E9E1079-D85E-4173-90C1-E487025A1BF1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Device Stacks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4384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tr-TR" sz="2400" dirty="0" smtClean="0"/>
              <a:t>	</a:t>
            </a:r>
            <a:r>
              <a:rPr lang="en-US" sz="2600" dirty="0" smtClean="0"/>
              <a:t>Windows allows drivers to be stacked to work with a specific instance of a device. The stacking is represented by device objects.</a:t>
            </a:r>
            <a:endParaRPr lang="tr-TR" sz="2600" dirty="0" smtClean="0"/>
          </a:p>
          <a:p>
            <a:pPr lvl="1" algn="just">
              <a:buFont typeface="Arial" pitchFamily="34" charset="0"/>
              <a:buChar char="•"/>
              <a:defRPr/>
            </a:pPr>
            <a:r>
              <a:rPr lang="tr-TR" sz="2600" dirty="0" smtClean="0"/>
              <a:t>A driver may do the work by itself like a printer driver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tr-TR" sz="2600" dirty="0" smtClean="0"/>
              <a:t>Some drivers are stacked, meaning that requests pass through a sequence of drivers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2400" dirty="0" smtClean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C8A0051-00E8-4B77-85CA-820C2DE0906F}" type="slidenum">
              <a:rPr lang="en-US" smtClean="0"/>
              <a:pPr/>
              <a:t>51</a:t>
            </a:fld>
            <a:endParaRPr lang="en-US" smtClean="0"/>
          </a:p>
        </p:txBody>
      </p:sp>
      <p:pic>
        <p:nvPicPr>
          <p:cNvPr id="56325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609600"/>
            <a:ext cx="6400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97916CD-9352-44D3-B278-8995900E6802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152400"/>
            <a:ext cx="8229600" cy="4572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File Systems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09600"/>
            <a:ext cx="8458200" cy="5867400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sz="5500" dirty="0" smtClean="0">
                <a:solidFill>
                  <a:srgbClr val="004EEA"/>
                </a:solidFill>
              </a:rPr>
              <a:t>Three driver layers</a:t>
            </a:r>
          </a:p>
          <a:p>
            <a:pPr marL="344488" indent="-344488">
              <a:buFont typeface="+mj-lt"/>
              <a:buAutoNum type="arabicPeriod"/>
              <a:defRPr/>
            </a:pPr>
            <a:r>
              <a:rPr lang="en-US" sz="5500" dirty="0" smtClean="0">
                <a:solidFill>
                  <a:srgbClr val="004EEA"/>
                </a:solidFill>
              </a:rPr>
              <a:t>Volume drivers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 smtClean="0"/>
              <a:t>Low level drivers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 smtClean="0"/>
              <a:t>Interact with data storage hardware devices</a:t>
            </a:r>
          </a:p>
          <a:p>
            <a:pPr marL="344488" lvl="1" indent="-344488">
              <a:buNone/>
              <a:defRPr/>
            </a:pPr>
            <a:r>
              <a:rPr lang="en-US" sz="5500" dirty="0" smtClean="0">
                <a:solidFill>
                  <a:srgbClr val="004EEA"/>
                </a:solidFill>
              </a:rPr>
              <a:t>2.  File </a:t>
            </a:r>
            <a:r>
              <a:rPr lang="en-US" sz="5500" dirty="0">
                <a:solidFill>
                  <a:srgbClr val="004EEA"/>
                </a:solidFill>
              </a:rPr>
              <a:t>system drivers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/>
              <a:t>NTFS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/>
              <a:t>FAT16 </a:t>
            </a:r>
            <a:r>
              <a:rPr lang="tr-TR" sz="5500" dirty="0"/>
              <a:t>(16 bit disk addresses with disk partitions at the most 2 GB)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/>
              <a:t>FAT32</a:t>
            </a:r>
            <a:r>
              <a:rPr lang="tr-TR" sz="5500" dirty="0"/>
              <a:t> (32 bit disk addresses and supports partitions up to 2 TB, not secure and used mainly for transportable media, such as flash disks, nowadays</a:t>
            </a:r>
            <a:endParaRPr lang="en-US" sz="5500" dirty="0"/>
          </a:p>
          <a:p>
            <a:pPr marL="344488" lvl="1" indent="-344488">
              <a:buNone/>
              <a:defRPr/>
            </a:pPr>
            <a:r>
              <a:rPr lang="en-US" sz="5500" dirty="0" smtClean="0">
                <a:solidFill>
                  <a:srgbClr val="004EEA"/>
                </a:solidFill>
              </a:rPr>
              <a:t>3.  File </a:t>
            </a:r>
            <a:r>
              <a:rPr lang="en-US" sz="5500" dirty="0">
                <a:solidFill>
                  <a:srgbClr val="004EEA"/>
                </a:solidFill>
              </a:rPr>
              <a:t>system filter drivers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/>
              <a:t>Perform high-level functions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/>
              <a:t>Virus scanning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5500" dirty="0"/>
              <a:t>Encryption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sz="200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F2ECB9-079D-493E-9FAA-E40A7B791286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File System and Disk I/O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4525963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Typical Disk I/O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User-mode thread passes file handle to object manager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Object manager passes file pointer to file system driver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File system driver passes request to device driver stack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Eventually request reaches disk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Disk performs requested I/O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7D16813-53DF-4477-BA46-45A789CE8BD3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Windows NT File System NTFS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4876800"/>
          </a:xfrm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NTFS overview</a:t>
            </a:r>
          </a:p>
          <a:p>
            <a:pPr>
              <a:defRPr/>
            </a:pPr>
            <a:r>
              <a:rPr lang="en-US" sz="2800" dirty="0" smtClean="0"/>
              <a:t>Windows </a:t>
            </a:r>
            <a:r>
              <a:rPr lang="tr-TR" sz="2800" dirty="0" smtClean="0"/>
              <a:t>NT</a:t>
            </a:r>
            <a:r>
              <a:rPr lang="en-US" sz="2800" dirty="0" smtClean="0"/>
              <a:t> file system</a:t>
            </a:r>
          </a:p>
          <a:p>
            <a:pPr>
              <a:defRPr/>
            </a:pPr>
            <a:r>
              <a:rPr lang="en-US" sz="2800" dirty="0" smtClean="0"/>
              <a:t>More secure than FAT</a:t>
            </a:r>
          </a:p>
          <a:p>
            <a:pPr>
              <a:defRPr/>
            </a:pPr>
            <a:r>
              <a:rPr lang="en-US" sz="2800" dirty="0" smtClean="0"/>
              <a:t>Scales well to large disks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Cluster size depends on disk size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64-bit file pointers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Can address up to 16 </a:t>
            </a:r>
            <a:r>
              <a:rPr lang="en-US" dirty="0" err="1" smtClean="0"/>
              <a:t>exabytes</a:t>
            </a:r>
            <a:r>
              <a:rPr lang="en-US" dirty="0" smtClean="0"/>
              <a:t> of disk</a:t>
            </a:r>
          </a:p>
          <a:p>
            <a:pPr>
              <a:defRPr/>
            </a:pPr>
            <a:r>
              <a:rPr lang="en-US" sz="2800" dirty="0"/>
              <a:t>Multiple data streams</a:t>
            </a:r>
          </a:p>
          <a:p>
            <a:pPr>
              <a:defRPr/>
            </a:pPr>
            <a:r>
              <a:rPr lang="en-US" sz="2800" dirty="0"/>
              <a:t>Compression and encryption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Powers of 10 &amp; 2 - Side Remark</a:t>
            </a:r>
            <a:r>
              <a:rPr lang="en-US" sz="3200" dirty="0" smtClean="0">
                <a:solidFill>
                  <a:srgbClr val="7030A0"/>
                </a:solidFill>
              </a:rPr>
              <a:t>      </a:t>
            </a:r>
            <a:r>
              <a:rPr lang="en-US" sz="3200" dirty="0" smtClean="0">
                <a:solidFill>
                  <a:srgbClr val="FF0000"/>
                </a:solidFill>
              </a:rPr>
              <a:t>skip</a:t>
            </a:r>
            <a:endParaRPr lang="tr-TR" sz="3200" dirty="0" smtClean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07561442"/>
              </p:ext>
            </p:extLst>
          </p:nvPr>
        </p:nvGraphicFramePr>
        <p:xfrm>
          <a:off x="1676400" y="1600200"/>
          <a:ext cx="5715001" cy="3449638"/>
        </p:xfrm>
        <a:graphic>
          <a:graphicData uri="http://schemas.openxmlformats.org/drawingml/2006/table">
            <a:tbl>
              <a:tblPr/>
              <a:tblGrid>
                <a:gridCol w="1218341"/>
                <a:gridCol w="1300921"/>
                <a:gridCol w="1683278"/>
                <a:gridCol w="1512461"/>
              </a:tblGrid>
              <a:tr h="685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Prefix</a:t>
                      </a:r>
                      <a:endParaRPr lang="tr-TR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Symbol</a:t>
                      </a:r>
                      <a:endParaRPr lang="tr-TR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Times New Roman"/>
                          <a:ea typeface="Times New Roman"/>
                        </a:rPr>
                        <a:t>Power of 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Times New Roman"/>
                          <a:ea typeface="Times New Roman"/>
                        </a:rPr>
                        <a:t>Power of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Kilo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3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10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Mega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6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20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Giga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9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30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Tera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12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40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Peta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15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50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Exa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18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60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Zetta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21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70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45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Yotta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latin typeface="Times New Roman"/>
                          <a:ea typeface="Times New Roman"/>
                        </a:rPr>
                        <a:t>10</a:t>
                      </a:r>
                      <a:r>
                        <a:rPr lang="tr-TR" sz="1200" baseline="30000">
                          <a:latin typeface="Times New Roman"/>
                          <a:ea typeface="Times New Roman"/>
                        </a:rPr>
                        <a:t>24</a:t>
                      </a:r>
                      <a:endParaRPr lang="tr-TR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tr-TR" sz="1200" baseline="30000" dirty="0">
                          <a:latin typeface="Times New Roman"/>
                          <a:ea typeface="Times New Roman"/>
                        </a:rPr>
                        <a:t>80</a:t>
                      </a:r>
                      <a:endParaRPr lang="tr-TR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0472" name="Rectangle 5"/>
          <p:cNvSpPr>
            <a:spLocks noChangeArrowheads="1"/>
          </p:cNvSpPr>
          <p:nvPr/>
        </p:nvSpPr>
        <p:spPr bwMode="auto">
          <a:xfrm>
            <a:off x="1295400" y="5410200"/>
            <a:ext cx="525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dirty="0">
                <a:solidFill>
                  <a:srgbClr val="004EEA"/>
                </a:solidFill>
              </a:rPr>
              <a:t>64 bits for addressing = 16 Exa bytes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200400" y="6324600"/>
            <a:ext cx="2895600" cy="365125"/>
          </a:xfrm>
        </p:spPr>
        <p:txBody>
          <a:bodyPr/>
          <a:lstStyle/>
          <a:p>
            <a:r>
              <a:rPr lang="en-US" dirty="0" smtClean="0"/>
              <a:t>Ahmed Mumtaz Mustehsan, GM-IT, CIIT, Islamabad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File System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52578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Each NTFS volume (e.g., disk partition) contains files, directories, bitmaps, and other data structures </a:t>
            </a:r>
          </a:p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Each volume is organized as a linear sequence of blocks (called as clusters) usually 4 KB in size (can be 512 bytes to 64 KB) and pointed by 64 bit pointers</a:t>
            </a:r>
          </a:p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The main data structure in each volume is the </a:t>
            </a:r>
            <a:r>
              <a:rPr lang="tr-TR" sz="2800" b="1" dirty="0" smtClean="0">
                <a:solidFill>
                  <a:schemeClr val="tx2"/>
                </a:solidFill>
              </a:rPr>
              <a:t>MFT (Master File Table)</a:t>
            </a:r>
            <a:r>
              <a:rPr lang="tr-TR" sz="2800" dirty="0" smtClean="0">
                <a:solidFill>
                  <a:schemeClr val="tx2"/>
                </a:solidFill>
              </a:rPr>
              <a:t> which is a linear sequence of </a:t>
            </a:r>
            <a:r>
              <a:rPr lang="tr-TR" sz="2800" b="1" dirty="0" smtClean="0">
                <a:solidFill>
                  <a:schemeClr val="tx2"/>
                </a:solidFill>
              </a:rPr>
              <a:t>1 KB </a:t>
            </a:r>
            <a:r>
              <a:rPr lang="tr-TR" sz="2800" dirty="0" smtClean="0">
                <a:solidFill>
                  <a:schemeClr val="tx2"/>
                </a:solidFill>
              </a:rPr>
              <a:t>records</a:t>
            </a:r>
            <a:endParaRPr lang="tr-TR" sz="2800" dirty="0">
              <a:solidFill>
                <a:schemeClr val="tx2"/>
              </a:solidFill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2697F21-1382-43E4-AD91-8A3844DB11EB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NTFS Master File Table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029200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Each MFT record describes one file or directory and contains file attributes (file name, block addresses, timestamps etc.)</a:t>
            </a:r>
          </a:p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The MFT is a file itself and can be placed anywhere within the volume thus eliminating the problem of defective sectors in the first track</a:t>
            </a:r>
          </a:p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MFT can grow dynamically up to a maximum size of 2</a:t>
            </a:r>
            <a:r>
              <a:rPr lang="tr-TR" sz="2800" baseline="30000" dirty="0" smtClean="0">
                <a:solidFill>
                  <a:schemeClr val="tx2"/>
                </a:solidFill>
              </a:rPr>
              <a:t>48</a:t>
            </a:r>
            <a:r>
              <a:rPr lang="tr-TR" sz="2800" dirty="0" smtClean="0">
                <a:solidFill>
                  <a:schemeClr val="tx2"/>
                </a:solidFill>
              </a:rPr>
              <a:t> records</a:t>
            </a:r>
          </a:p>
          <a:p>
            <a:pPr algn="just">
              <a:defRPr/>
            </a:pPr>
            <a:r>
              <a:rPr lang="tr-TR" sz="2800" dirty="0" smtClean="0">
                <a:solidFill>
                  <a:schemeClr val="tx2"/>
                </a:solidFill>
              </a:rPr>
              <a:t>The first 16 MFT records are reserved for NTFS metadata files which contain volume related system data to describe the volume</a:t>
            </a:r>
            <a:endParaRPr lang="tr-TR" sz="2800" dirty="0">
              <a:solidFill>
                <a:schemeClr val="tx2"/>
              </a:solidFill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0E8227C-803A-4CD1-A869-02B1BF5C21EE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685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NTFS Master File Table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12C82D-9C34-400B-9721-70A75BAEDAB1}" type="slidenum">
              <a:rPr lang="en-US" smtClean="0"/>
              <a:pPr/>
              <a:t>58</a:t>
            </a:fld>
            <a:endParaRPr lang="en-US" smtClean="0"/>
          </a:p>
        </p:txBody>
      </p:sp>
      <p:pic>
        <p:nvPicPr>
          <p:cNvPr id="63493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14400"/>
            <a:ext cx="7162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Attributes Used in MFT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495800"/>
            <a:ext cx="8229600" cy="1676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r-TR" sz="2800" dirty="0" smtClean="0"/>
              <a:t>Each record consists of a sequence of (attribute header – name &amp; length, value) pairs</a:t>
            </a:r>
          </a:p>
          <a:p>
            <a:pPr>
              <a:defRPr/>
            </a:pPr>
            <a:r>
              <a:rPr lang="tr-TR" sz="2800" dirty="0" smtClean="0"/>
              <a:t>If  attribute is small it is kept in the record, if it is long it is put in another block on disk and pointed here</a:t>
            </a:r>
            <a:endParaRPr lang="tr-TR" sz="2800" dirty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CFAA759-54F0-46DC-AFF9-89A4F916AAB8}" type="slidenum">
              <a:rPr lang="en-US" smtClean="0"/>
              <a:pPr/>
              <a:t>59</a:t>
            </a:fld>
            <a:endParaRPr lang="en-US" smtClean="0"/>
          </a:p>
        </p:txBody>
      </p:sp>
      <p:pic>
        <p:nvPicPr>
          <p:cNvPr id="64517" name="Picture 6" descr="D:\b\b4\IBM\11-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73596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229600" cy="5029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Security properties inherited from the original security design of NT:</a:t>
            </a:r>
            <a:endParaRPr lang="tr-TR" sz="2800" dirty="0" smtClean="0">
              <a:solidFill>
                <a:srgbClr val="004EEA"/>
              </a:solidFill>
            </a:endParaRPr>
          </a:p>
          <a:p>
            <a:pPr marL="609600" indent="-609600" algn="just">
              <a:defRPr/>
            </a:pPr>
            <a:r>
              <a:rPr lang="en-US" sz="2800" dirty="0" smtClean="0"/>
              <a:t>Secure login with anti-spoofing measures</a:t>
            </a:r>
            <a:r>
              <a:rPr lang="tr-TR" sz="2800" dirty="0" smtClean="0"/>
              <a:t> (prevents login screen to be imitated)</a:t>
            </a:r>
            <a:endParaRPr lang="en-US" sz="2800" dirty="0" smtClean="0"/>
          </a:p>
          <a:p>
            <a:pPr marL="609600" indent="-609600" algn="just">
              <a:defRPr/>
            </a:pPr>
            <a:r>
              <a:rPr lang="en-US" sz="2800" dirty="0" smtClean="0"/>
              <a:t>Discretionary access controls</a:t>
            </a:r>
            <a:r>
              <a:rPr lang="tr-TR" sz="2800" dirty="0" smtClean="0"/>
              <a:t>  (owner has the rights)</a:t>
            </a:r>
            <a:endParaRPr lang="en-US" sz="2800" dirty="0" smtClean="0"/>
          </a:p>
          <a:p>
            <a:pPr marL="609600" indent="-609600" algn="just">
              <a:defRPr/>
            </a:pPr>
            <a:r>
              <a:rPr lang="en-US" sz="2800" dirty="0" smtClean="0"/>
              <a:t>Privileged access controls</a:t>
            </a:r>
            <a:r>
              <a:rPr lang="tr-TR" sz="2800" dirty="0" smtClean="0"/>
              <a:t> (superuser can override)</a:t>
            </a:r>
            <a:endParaRPr lang="en-US" sz="2800" dirty="0" smtClean="0"/>
          </a:p>
          <a:p>
            <a:pPr marL="609600" indent="-609600" algn="just">
              <a:defRPr/>
            </a:pPr>
            <a:r>
              <a:rPr lang="en-US" sz="2800" dirty="0" smtClean="0"/>
              <a:t>Address space protection per process</a:t>
            </a:r>
          </a:p>
          <a:p>
            <a:pPr marL="609600" indent="-609600" algn="just">
              <a:defRPr/>
            </a:pPr>
            <a:r>
              <a:rPr lang="en-US" sz="2800" dirty="0" smtClean="0"/>
              <a:t>New pages must be zeroed before being mapped in</a:t>
            </a:r>
          </a:p>
          <a:p>
            <a:pPr marL="609600" indent="-609600" algn="just">
              <a:defRPr/>
            </a:pPr>
            <a:r>
              <a:rPr lang="en-US" sz="2800" dirty="0" smtClean="0"/>
              <a:t>Security auditing</a:t>
            </a:r>
            <a:r>
              <a:rPr lang="tr-TR" sz="2800" dirty="0" smtClean="0"/>
              <a:t> (log of several security related events)</a:t>
            </a:r>
            <a:endParaRPr lang="en-US" sz="2800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tr-TR" dirty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EA0BFF8-A674-43B7-822C-B13EA460C5E0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8758177-1334-4FBE-94A3-A9509C1353DD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51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err="1" smtClean="0">
                <a:solidFill>
                  <a:srgbClr val="7030A0"/>
                </a:solidFill>
              </a:rPr>
              <a:t>Interprocess</a:t>
            </a:r>
            <a:r>
              <a:rPr lang="en-US" sz="3200" dirty="0" smtClean="0">
                <a:solidFill>
                  <a:srgbClr val="7030A0"/>
                </a:solidFill>
              </a:rPr>
              <a:t> Communication 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 oriented</a:t>
            </a:r>
          </a:p>
          <a:p>
            <a:pPr lvl="1" eaLnBrk="1" hangingPunct="1">
              <a:defRPr/>
            </a:pPr>
            <a:r>
              <a:rPr lang="en-US" sz="2400" dirty="0" smtClean="0"/>
              <a:t>Pipes</a:t>
            </a:r>
          </a:p>
          <a:p>
            <a:pPr lvl="1" eaLnBrk="1" hangingPunct="1">
              <a:defRPr/>
            </a:pPr>
            <a:r>
              <a:rPr lang="en-US" sz="2400" dirty="0" err="1" smtClean="0"/>
              <a:t>Mailslots</a:t>
            </a:r>
            <a:r>
              <a:rPr lang="en-US" sz="2400" dirty="0" smtClean="0"/>
              <a:t> (message queues)</a:t>
            </a:r>
          </a:p>
          <a:p>
            <a:pPr lvl="1" eaLnBrk="1" hangingPunct="1">
              <a:defRPr/>
            </a:pPr>
            <a:r>
              <a:rPr lang="en-US" sz="2400" dirty="0" smtClean="0"/>
              <a:t>Shared memory</a:t>
            </a:r>
          </a:p>
          <a:p>
            <a:pPr eaLnBrk="1" hangingPunct="1">
              <a:defRPr/>
            </a:pPr>
            <a:r>
              <a:rPr lang="en-US" dirty="0" smtClean="0"/>
              <a:t>Procedure oriented / object oriented</a:t>
            </a:r>
          </a:p>
          <a:p>
            <a:pPr lvl="1" eaLnBrk="1" hangingPunct="1">
              <a:defRPr/>
            </a:pPr>
            <a:r>
              <a:rPr lang="en-US" sz="2400" dirty="0" smtClean="0"/>
              <a:t>Remote procedure calls</a:t>
            </a:r>
          </a:p>
          <a:p>
            <a:pPr lvl="1" eaLnBrk="1" hangingPunct="1">
              <a:defRPr/>
            </a:pPr>
            <a:r>
              <a:rPr lang="en-US" sz="2400" dirty="0" smtClean="0"/>
              <a:t>Microsoft COM </a:t>
            </a:r>
            <a:r>
              <a:rPr lang="tr-TR" sz="2400" dirty="0" smtClean="0"/>
              <a:t>(Component Object-Model) </a:t>
            </a:r>
            <a:r>
              <a:rPr lang="en-US" sz="2400" dirty="0" smtClean="0"/>
              <a:t>objects</a:t>
            </a:r>
          </a:p>
          <a:p>
            <a:pPr lvl="1" eaLnBrk="1" hangingPunct="1">
              <a:defRPr/>
            </a:pPr>
            <a:r>
              <a:rPr lang="en-US" sz="2400" dirty="0" smtClean="0"/>
              <a:t>Clipboard</a:t>
            </a:r>
          </a:p>
          <a:p>
            <a:pPr lvl="1" eaLnBrk="1" hangingPunct="1">
              <a:defRPr/>
            </a:pPr>
            <a:r>
              <a:rPr lang="en-US" sz="2400" dirty="0" smtClean="0"/>
              <a:t>GUI drag-and-drop capability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160C641-E5E0-4664-A952-876A62501D0F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52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152400"/>
            <a:ext cx="8229600" cy="639762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Pipes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229600" cy="56388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Manipulated with file system calls</a:t>
            </a:r>
          </a:p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dirty="0" smtClean="0"/>
              <a:t>Read</a:t>
            </a:r>
          </a:p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dirty="0" smtClean="0"/>
              <a:t>Write</a:t>
            </a:r>
          </a:p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dirty="0" smtClean="0"/>
              <a:t>Open</a:t>
            </a: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800" dirty="0" smtClean="0">
                <a:solidFill>
                  <a:srgbClr val="004EEA"/>
                </a:solidFill>
              </a:rPr>
              <a:t>Pipe server</a:t>
            </a:r>
          </a:p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dirty="0"/>
              <a:t>Process that creates pipe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rgbClr val="004EEA"/>
                </a:solidFill>
              </a:rPr>
              <a:t>Pipe clients</a:t>
            </a:r>
          </a:p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2800" dirty="0"/>
              <a:t>Processes that connect to pipe</a:t>
            </a:r>
            <a:endParaRPr lang="en-US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rgbClr val="004EEA"/>
                </a:solidFill>
              </a:rPr>
              <a:t>Modes</a:t>
            </a:r>
          </a:p>
          <a:p>
            <a:pPr marL="342900" lvl="1" indent="-342900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dirty="0"/>
              <a:t>Read: pipe server receives data from pipe clients</a:t>
            </a:r>
          </a:p>
          <a:p>
            <a:pPr marL="342900" lvl="1" indent="-342900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dirty="0"/>
              <a:t>Write: pipe server sends data to pipe clients</a:t>
            </a:r>
          </a:p>
          <a:p>
            <a:pPr marL="342900" lvl="1" indent="-342900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dirty="0"/>
              <a:t>Duplex: pipe server sends and receives data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294FA0A-4661-4091-9061-ADCCC19A7651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53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152400"/>
            <a:ext cx="8229600" cy="6096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Pipes					</a:t>
            </a:r>
            <a:r>
              <a:rPr lang="en-US" sz="3200" dirty="0" smtClean="0">
                <a:solidFill>
                  <a:srgbClr val="FF0000"/>
                </a:solidFill>
              </a:rPr>
              <a:t>skip 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229600" cy="5486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 smtClean="0"/>
              <a:t>Anonymous Pipes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sz="2400" dirty="0" smtClean="0"/>
              <a:t>Unidirectional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sz="2400" dirty="0" smtClean="0"/>
              <a:t>Between local processes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sz="2400" dirty="0" smtClean="0"/>
              <a:t>Synchronous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sz="2400" dirty="0" smtClean="0"/>
              <a:t>Pipe handles, usually passed through inheritance</a:t>
            </a:r>
            <a:endParaRPr lang="en-US" sz="2000" dirty="0" smtClean="0"/>
          </a:p>
          <a:p>
            <a:pPr eaLnBrk="1" hangingPunct="1">
              <a:defRPr/>
            </a:pPr>
            <a:r>
              <a:rPr lang="en-US" sz="2400" dirty="0" smtClean="0"/>
              <a:t>Named Pipes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/>
              <a:t>Unidirectional or bidirectional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/>
              <a:t>Between local or remote processes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/>
              <a:t>Synchronous or asynchronous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/>
              <a:t>Opened by name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/>
              <a:t>Byte stream vs. message stream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/>
              <a:t>Default mode vs. write-through mode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73E30D0-0C17-4C55-AA0A-C37A589D00E3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IPC   ----   </a:t>
            </a:r>
            <a:r>
              <a:rPr lang="en-US" sz="3200" dirty="0" err="1" smtClean="0">
                <a:solidFill>
                  <a:srgbClr val="7030A0"/>
                </a:solidFill>
              </a:rPr>
              <a:t>Mailslots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800" dirty="0" err="1" smtClean="0"/>
              <a:t>Mailslot</a:t>
            </a:r>
            <a:r>
              <a:rPr lang="en-US" sz="2800" dirty="0" smtClean="0"/>
              <a:t> server: creates </a:t>
            </a:r>
            <a:r>
              <a:rPr lang="en-US" sz="2800" dirty="0" err="1" smtClean="0"/>
              <a:t>mailslot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err="1" smtClean="0"/>
              <a:t>Mailslot</a:t>
            </a:r>
            <a:r>
              <a:rPr lang="en-US" sz="2800" dirty="0" smtClean="0"/>
              <a:t> clients: send messages to </a:t>
            </a:r>
            <a:r>
              <a:rPr lang="en-US" sz="2800" dirty="0" err="1" smtClean="0"/>
              <a:t>mailslot</a:t>
            </a:r>
            <a:endParaRPr lang="en-US" sz="2800" dirty="0" smtClean="0"/>
          </a:p>
          <a:p>
            <a:pPr eaLnBrk="1" hangingPunct="1">
              <a:defRPr/>
            </a:pPr>
            <a:r>
              <a:rPr lang="en-US" sz="2800" dirty="0" smtClean="0"/>
              <a:t>Communication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Unidirectional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No acknowledgement of receipt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Local or remote communication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Implemented as files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Two modes</a:t>
            </a:r>
          </a:p>
          <a:p>
            <a:pPr lvl="2" eaLnBrk="1" hangingPunct="1">
              <a:defRPr/>
            </a:pPr>
            <a:r>
              <a:rPr lang="en-US" sz="2800" dirty="0" smtClean="0"/>
              <a:t>Datagram: for small messages</a:t>
            </a:r>
          </a:p>
          <a:p>
            <a:pPr lvl="2" eaLnBrk="1" hangingPunct="1">
              <a:defRPr/>
            </a:pPr>
            <a:r>
              <a:rPr lang="en-US" sz="2800" dirty="0" smtClean="0"/>
              <a:t>Server Message Block (SMB): for large messages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BFCCE-0F50-4805-BA64-9BE07486BC48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1853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152400"/>
            <a:ext cx="8229600" cy="7159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7030A0"/>
                </a:solidFill>
              </a:rPr>
              <a:t>Other Features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Cookie management</a:t>
            </a:r>
          </a:p>
          <a:p>
            <a:pPr eaLnBrk="1" hangingPunct="1">
              <a:defRPr/>
            </a:pPr>
            <a:r>
              <a:rPr lang="en-US" dirty="0" smtClean="0"/>
              <a:t>Certificates</a:t>
            </a:r>
          </a:p>
          <a:p>
            <a:pPr eaLnBrk="1" hangingPunct="1">
              <a:defRPr/>
            </a:pPr>
            <a:r>
              <a:rPr lang="en-US" dirty="0" smtClean="0"/>
              <a:t>Trusted Internet Zones</a:t>
            </a:r>
          </a:p>
          <a:p>
            <a:pPr eaLnBrk="1" hangingPunct="1">
              <a:defRPr/>
            </a:pPr>
            <a:r>
              <a:rPr lang="en-US" dirty="0" smtClean="0"/>
              <a:t>Automatic Update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Notifies users of security patches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Can download and install patches automatically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6780</TotalTime>
  <Words>3539</Words>
  <Application>Microsoft Office PowerPoint</Application>
  <PresentationFormat>On-screen Show (4:3)</PresentationFormat>
  <Paragraphs>643</Paragraphs>
  <Slides>65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Slide 1</vt:lpstr>
      <vt:lpstr>Slide 2</vt:lpstr>
      <vt:lpstr> Windows Vista </vt:lpstr>
      <vt:lpstr>Slide 4</vt:lpstr>
      <vt:lpstr>History of Microsoft OS Platforms </vt:lpstr>
      <vt:lpstr>History of Microsoft OS Platforms </vt:lpstr>
      <vt:lpstr> 2000s: NT-based Windows   </vt:lpstr>
      <vt:lpstr>2000s: NT-based Windows</vt:lpstr>
      <vt:lpstr>Slide 9</vt:lpstr>
      <vt:lpstr>Slide 10</vt:lpstr>
      <vt:lpstr> Programming Windows Vista </vt:lpstr>
      <vt:lpstr>Slide 12</vt:lpstr>
      <vt:lpstr>Slide 13</vt:lpstr>
      <vt:lpstr> The Win32 Application;  Programming Interface </vt:lpstr>
      <vt:lpstr>Slide 15</vt:lpstr>
      <vt:lpstr> The Windows Registry </vt:lpstr>
      <vt:lpstr>The Windows Registry (Win32 API Functions)</vt:lpstr>
      <vt:lpstr>Slide 18</vt:lpstr>
      <vt:lpstr>Operating System Kernel</vt:lpstr>
      <vt:lpstr>Booting Windows Vista</vt:lpstr>
      <vt:lpstr>Process and Thread Management</vt:lpstr>
      <vt:lpstr>Process and Thread Organization</vt:lpstr>
      <vt:lpstr>Process and Thread Organization</vt:lpstr>
      <vt:lpstr>Slide 24</vt:lpstr>
      <vt:lpstr>Thread Synchronization</vt:lpstr>
      <vt:lpstr>Thread Synchronization</vt:lpstr>
      <vt:lpstr>Thread Synchronization</vt:lpstr>
      <vt:lpstr>Thread Synchronization    skip</vt:lpstr>
      <vt:lpstr>Slide 29</vt:lpstr>
      <vt:lpstr>Thread Scheduling</vt:lpstr>
      <vt:lpstr>Thread Scheduling</vt:lpstr>
      <vt:lpstr>Thread Scheduling (3)</vt:lpstr>
      <vt:lpstr>Slide 33</vt:lpstr>
      <vt:lpstr> Thread Scheduling (4)    skip  </vt:lpstr>
      <vt:lpstr>Slide 35</vt:lpstr>
      <vt:lpstr> Memory Management (2) </vt:lpstr>
      <vt:lpstr>Slide 37</vt:lpstr>
      <vt:lpstr>Slide 38</vt:lpstr>
      <vt:lpstr>Page Fault Handling      skip</vt:lpstr>
      <vt:lpstr>Page Fault Handling (2)</vt:lpstr>
      <vt:lpstr>Page Replacement Algorithm (1)</vt:lpstr>
      <vt:lpstr>Page Replacement Algorithm (2)</vt:lpstr>
      <vt:lpstr>Physical Memory Manager (1)</vt:lpstr>
      <vt:lpstr>Physical Memory Manager (2)</vt:lpstr>
      <vt:lpstr>Physical Memory Manager (3)</vt:lpstr>
      <vt:lpstr>Input/Output in Vista</vt:lpstr>
      <vt:lpstr>Plug-and-Play Services</vt:lpstr>
      <vt:lpstr>Power Manager</vt:lpstr>
      <vt:lpstr>Input/Output Manager</vt:lpstr>
      <vt:lpstr>Device Drivers</vt:lpstr>
      <vt:lpstr>Device Stacks</vt:lpstr>
      <vt:lpstr>File Systems</vt:lpstr>
      <vt:lpstr>File System and Disk I/O</vt:lpstr>
      <vt:lpstr>Windows NT File System NTFS</vt:lpstr>
      <vt:lpstr>Powers of 10 &amp; 2 - Side Remark      skip</vt:lpstr>
      <vt:lpstr>File System Structure</vt:lpstr>
      <vt:lpstr>NTFS Master File Table (1)</vt:lpstr>
      <vt:lpstr>NTFS Master File Table</vt:lpstr>
      <vt:lpstr>Attributes Used in MFT Records</vt:lpstr>
      <vt:lpstr>Security</vt:lpstr>
      <vt:lpstr>Interprocess Communication </vt:lpstr>
      <vt:lpstr>Pipes </vt:lpstr>
      <vt:lpstr>Pipes     skip </vt:lpstr>
      <vt:lpstr>IPC   ----   Mailslots </vt:lpstr>
      <vt:lpstr>Other Features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437</cp:revision>
  <dcterms:created xsi:type="dcterms:W3CDTF">2013-04-13T15:04:21Z</dcterms:created>
  <dcterms:modified xsi:type="dcterms:W3CDTF">2013-07-05T14:23:54Z</dcterms:modified>
</cp:coreProperties>
</file>