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83" r:id="rId2"/>
    <p:sldId id="294" r:id="rId3"/>
    <p:sldId id="308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10" r:id="rId18"/>
    <p:sldId id="311" r:id="rId19"/>
    <p:sldId id="25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249" autoAdjust="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734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734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939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144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349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349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553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758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963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939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939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168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373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577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782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782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782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987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>
            <a:lvl1pPr>
              <a:defRPr sz="3200" i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76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- 3: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148303" y="5021826"/>
            <a:ext cx="8712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(Chapter-1) 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619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26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FF0000"/>
                </a:solidFill>
                <a:latin typeface="Arial" charset="0"/>
              </a:rPr>
              <a:t>I/O Devices</a:t>
            </a:r>
          </a:p>
        </p:txBody>
      </p:sp>
      <p:sp>
        <p:nvSpPr>
          <p:cNvPr id="56323" name="Rectangle 1027"/>
          <p:cNvSpPr>
            <a:spLocks noChangeArrowheads="1"/>
          </p:cNvSpPr>
          <p:nvPr/>
        </p:nvSpPr>
        <p:spPr bwMode="auto">
          <a:xfrm>
            <a:off x="304800" y="1066800"/>
            <a:ext cx="8610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 smtClean="0"/>
              <a:t>The I/O devices Interact </a:t>
            </a:r>
            <a:r>
              <a:rPr lang="en-US" sz="2800" dirty="0"/>
              <a:t>heavily with the OS. </a:t>
            </a:r>
            <a:r>
              <a:rPr lang="en-US" sz="2800" dirty="0" smtClean="0"/>
              <a:t>Generally consist </a:t>
            </a:r>
            <a:r>
              <a:rPr lang="en-US" sz="2800" dirty="0"/>
              <a:t>of two parts: </a:t>
            </a:r>
            <a:endParaRPr lang="en-US" sz="2800" dirty="0" smtClean="0"/>
          </a:p>
          <a:p>
            <a:endParaRPr lang="en-US" sz="2800" dirty="0" smtClean="0"/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Controller  (Having its own processor)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The I/O Device itself.  </a:t>
            </a:r>
          </a:p>
          <a:p>
            <a:pPr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 physical control of the device is with its controller.</a:t>
            </a:r>
            <a:endParaRPr lang="en-US" sz="2800" dirty="0"/>
          </a:p>
          <a:p>
            <a:pPr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Controller accepts commands from OS and executes.</a:t>
            </a:r>
          </a:p>
          <a:p>
            <a:pPr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Controller has  its own registers which are used to communicate with the driver</a:t>
            </a:r>
          </a:p>
          <a:p>
            <a:pPr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Commands are complex  and device dependent.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112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26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FF0000"/>
                </a:solidFill>
                <a:latin typeface="Arial" charset="0"/>
              </a:rPr>
              <a:t>I/O Devices</a:t>
            </a:r>
          </a:p>
        </p:txBody>
      </p:sp>
      <p:sp>
        <p:nvSpPr>
          <p:cNvPr id="56323" name="Rectangle 1027"/>
          <p:cNvSpPr>
            <a:spLocks noChangeArrowheads="1"/>
          </p:cNvSpPr>
          <p:nvPr/>
        </p:nvSpPr>
        <p:spPr bwMode="auto">
          <a:xfrm>
            <a:off x="381000" y="762000"/>
            <a:ext cx="83820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Example: </a:t>
            </a:r>
          </a:p>
          <a:p>
            <a:pPr marL="465138" indent="-46513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Controller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/>
              <a:t>g</a:t>
            </a:r>
            <a:r>
              <a:rPr lang="en-US" sz="2800" dirty="0" smtClean="0"/>
              <a:t>ets a command </a:t>
            </a:r>
            <a:r>
              <a:rPr lang="en-US" sz="2800" dirty="0"/>
              <a:t>to read sector x on disk y</a:t>
            </a:r>
            <a:r>
              <a:rPr lang="en-US" sz="2800" dirty="0" smtClean="0"/>
              <a:t>.</a:t>
            </a:r>
          </a:p>
          <a:p>
            <a:pPr marL="465138" indent="-46513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it converts  the sector address  into cylinder no., head no., and sector no. on the track . </a:t>
            </a:r>
          </a:p>
          <a:p>
            <a:pPr marL="465138" indent="-46513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Moves the arm </a:t>
            </a:r>
            <a:r>
              <a:rPr lang="en-US" sz="2800" dirty="0"/>
              <a:t>to </a:t>
            </a:r>
            <a:r>
              <a:rPr lang="en-US" sz="2800" dirty="0" smtClean="0"/>
              <a:t>correct cylinder position.</a:t>
            </a:r>
          </a:p>
          <a:p>
            <a:pPr marL="465138" indent="-46513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Waits  </a:t>
            </a:r>
            <a:r>
              <a:rPr lang="en-US" sz="2800" dirty="0"/>
              <a:t>for </a:t>
            </a:r>
            <a:r>
              <a:rPr lang="en-US" sz="2800" dirty="0" smtClean="0"/>
              <a:t>the sector </a:t>
            </a:r>
            <a:r>
              <a:rPr lang="en-US" sz="2800" dirty="0"/>
              <a:t>to rotate under the </a:t>
            </a:r>
            <a:r>
              <a:rPr lang="en-US" sz="2800" dirty="0" smtClean="0"/>
              <a:t>head.</a:t>
            </a:r>
          </a:p>
          <a:p>
            <a:pPr marL="465138" indent="-46513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Reads and </a:t>
            </a:r>
            <a:r>
              <a:rPr lang="en-US" sz="2800" dirty="0"/>
              <a:t>store bits coming off the </a:t>
            </a:r>
            <a:r>
              <a:rPr lang="en-US" sz="2800" dirty="0" smtClean="0"/>
              <a:t>drive.</a:t>
            </a:r>
          </a:p>
          <a:p>
            <a:pPr marL="465138" indent="-46513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compute checksum.</a:t>
            </a:r>
          </a:p>
          <a:p>
            <a:pPr marL="465138" indent="-46513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Store the bits by converting them to </a:t>
            </a:r>
            <a:r>
              <a:rPr lang="en-US" sz="2800" dirty="0"/>
              <a:t>words in </a:t>
            </a:r>
            <a:r>
              <a:rPr lang="en-US" sz="2800" dirty="0" smtClean="0"/>
              <a:t>the memory</a:t>
            </a:r>
            <a:endParaRPr lang="en-US" sz="2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112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6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FF0000"/>
                </a:solidFill>
                <a:latin typeface="Arial" charset="0"/>
              </a:rPr>
              <a:t>Device Driver</a:t>
            </a:r>
          </a:p>
        </p:txBody>
      </p:sp>
      <p:sp>
        <p:nvSpPr>
          <p:cNvPr id="58371" name="Rectangle 1027"/>
          <p:cNvSpPr>
            <a:spLocks noChangeArrowheads="1"/>
          </p:cNvSpPr>
          <p:nvPr/>
        </p:nvSpPr>
        <p:spPr bwMode="auto">
          <a:xfrm>
            <a:off x="228600" y="609600"/>
            <a:ext cx="89154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4488" indent="-344488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Is a software, part of OS; that talks </a:t>
            </a:r>
            <a:r>
              <a:rPr lang="en-US" sz="2800" dirty="0"/>
              <a:t>to </a:t>
            </a:r>
            <a:r>
              <a:rPr lang="en-US" sz="2800" dirty="0" smtClean="0"/>
              <a:t>the controller gives commands and </a:t>
            </a:r>
            <a:r>
              <a:rPr lang="en-US" sz="2800" dirty="0"/>
              <a:t>accepts </a:t>
            </a:r>
            <a:r>
              <a:rPr lang="en-US" sz="2800" dirty="0" smtClean="0"/>
              <a:t>responses.</a:t>
            </a:r>
            <a:endParaRPr lang="en-US" sz="2800" dirty="0"/>
          </a:p>
          <a:p>
            <a:pPr marL="344488" indent="-344488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The controller manufacturer supplies the DD for each OS </a:t>
            </a:r>
          </a:p>
          <a:p>
            <a:pPr marL="344488" indent="-344488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Becomes the part of OS by </a:t>
            </a:r>
          </a:p>
          <a:p>
            <a:pPr marL="344488" indent="-344488">
              <a:spcBef>
                <a:spcPct val="20000"/>
              </a:spcBef>
            </a:pPr>
            <a:r>
              <a:rPr lang="en-US" sz="2800" dirty="0" smtClean="0"/>
              <a:t>	Re-link, make an entry, or on-the-fly</a:t>
            </a:r>
          </a:p>
          <a:p>
            <a:pPr marL="344488" indent="-344488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It runs in kernel mode</a:t>
            </a:r>
          </a:p>
          <a:p>
            <a:pPr marL="344488" indent="-344488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I/O address space either the part of memory address space or separate  I/O address space. If separate address space then requires separate instructions to read and write.</a:t>
            </a:r>
          </a:p>
          <a:p>
            <a:pPr marL="344488" indent="-344488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Three modes of communication</a:t>
            </a:r>
          </a:p>
          <a:p>
            <a:pPr lvl="3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rgbClr val="0070C0"/>
                </a:solidFill>
              </a:rPr>
              <a:t>1. Polling		2. Interrupts		3. DMA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75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26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FF0000"/>
                </a:solidFill>
                <a:latin typeface="Arial" charset="0"/>
              </a:rPr>
              <a:t>I/O by </a:t>
            </a:r>
            <a:r>
              <a:rPr lang="en-US" sz="3200" dirty="0" smtClean="0">
                <a:solidFill>
                  <a:srgbClr val="FF0000"/>
                </a:solidFill>
                <a:latin typeface="Arial" charset="0"/>
              </a:rPr>
              <a:t>Polling </a:t>
            </a:r>
            <a:r>
              <a:rPr lang="en-US" sz="3200" dirty="0">
                <a:solidFill>
                  <a:srgbClr val="FF0000"/>
                </a:solidFill>
                <a:latin typeface="Arial" charset="0"/>
              </a:rPr>
              <a:t>device</a:t>
            </a:r>
          </a:p>
        </p:txBody>
      </p:sp>
      <p:sp>
        <p:nvSpPr>
          <p:cNvPr id="60419" name="Rectangle 1027"/>
          <p:cNvSpPr>
            <a:spLocks noChangeArrowheads="1"/>
          </p:cNvSpPr>
          <p:nvPr/>
        </p:nvSpPr>
        <p:spPr bwMode="auto">
          <a:xfrm>
            <a:off x="304800" y="838200"/>
            <a:ext cx="8389938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 </a:t>
            </a:r>
            <a:r>
              <a:rPr lang="en-US" sz="2800" dirty="0"/>
              <a:t>user program </a:t>
            </a:r>
            <a:r>
              <a:rPr lang="en-US" sz="2800" dirty="0" smtClean="0"/>
              <a:t>invoke a </a:t>
            </a:r>
            <a:r>
              <a:rPr lang="en-US" sz="2800" dirty="0"/>
              <a:t>system call </a:t>
            </a:r>
            <a:endParaRPr lang="en-US" sz="2800" dirty="0" smtClean="0"/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Transfer control from user space to kernel space.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driver then starts the I/O and sits in a tight loop continuously polling the device to see if it is done </a:t>
            </a:r>
          </a:p>
          <a:p>
            <a:pPr lvl="1">
              <a:spcBef>
                <a:spcPct val="20000"/>
              </a:spcBef>
            </a:pPr>
            <a:r>
              <a:rPr lang="en-US" sz="2800" dirty="0" smtClean="0"/>
              <a:t>(Some </a:t>
            </a:r>
            <a:r>
              <a:rPr lang="en-US" sz="2800" dirty="0"/>
              <a:t>bit that indicates that the device is still </a:t>
            </a:r>
            <a:r>
              <a:rPr lang="en-US" sz="2800" dirty="0" smtClean="0"/>
              <a:t>busy</a:t>
            </a:r>
            <a:r>
              <a:rPr lang="en-US" sz="2800" dirty="0"/>
              <a:t>)</a:t>
            </a:r>
            <a:r>
              <a:rPr lang="en-US" sz="2800" dirty="0" smtClean="0"/>
              <a:t> 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CPU busy waiting, </a:t>
            </a:r>
            <a:r>
              <a:rPr lang="en-US" sz="2800" dirty="0"/>
              <a:t>big use of CPU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When the I/O has completed, the driver puts the data where they are needed </a:t>
            </a:r>
            <a:r>
              <a:rPr lang="en-US" sz="2800" dirty="0" smtClean="0"/>
              <a:t> and sets the required bit indicating that the task is completed.</a:t>
            </a:r>
            <a:endParaRPr lang="en-US" sz="2800" dirty="0"/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It is called </a:t>
            </a:r>
            <a:r>
              <a:rPr lang="en-US" sz="2800" dirty="0"/>
              <a:t>programmed </a:t>
            </a:r>
            <a:r>
              <a:rPr lang="en-US" sz="2800" dirty="0" smtClean="0"/>
              <a:t>I/O, not </a:t>
            </a:r>
            <a:r>
              <a:rPr lang="en-US" sz="2800" dirty="0"/>
              <a:t>really used any </a:t>
            </a:r>
            <a:r>
              <a:rPr lang="en-US" sz="2800" dirty="0" smtClean="0"/>
              <a:t>more as big wastage of CPU time.</a:t>
            </a:r>
            <a:endParaRPr lang="en-US" sz="2800" dirty="0"/>
          </a:p>
          <a:p>
            <a:pPr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720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304800" y="152400"/>
            <a:ext cx="8458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FF0000"/>
                </a:solidFill>
              </a:rPr>
              <a:t>I/O  using  Interrupt hardware aspect.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62469" name="Picture 8" descr="D:\b\b4\IBM\01-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9900" r="49900"/>
          <a:stretch/>
        </p:blipFill>
        <p:spPr bwMode="auto">
          <a:xfrm>
            <a:off x="1600200" y="914400"/>
            <a:ext cx="7295356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762000"/>
            <a:ext cx="4800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/>
              <a:t>driver </a:t>
            </a:r>
            <a:r>
              <a:rPr lang="en-US" sz="2400" dirty="0" smtClean="0"/>
              <a:t>request the controller for I/O by writing </a:t>
            </a:r>
            <a:r>
              <a:rPr lang="en-US" sz="2400" dirty="0"/>
              <a:t>into its device registers.  </a:t>
            </a: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/>
              <a:t>controller then starts the device.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Controller after  finishing </a:t>
            </a:r>
            <a:r>
              <a:rPr lang="en-US" sz="2400" dirty="0"/>
              <a:t>reading or writing </a:t>
            </a:r>
            <a:r>
              <a:rPr lang="en-US" sz="2400" dirty="0" smtClean="0"/>
              <a:t>signals </a:t>
            </a:r>
            <a:r>
              <a:rPr lang="en-US" sz="2400" dirty="0"/>
              <a:t>the interrupt controller chip using certain bus </a:t>
            </a:r>
            <a:r>
              <a:rPr lang="en-US" sz="2400" dirty="0" smtClean="0"/>
              <a:t>lines.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4419600"/>
            <a:ext cx="76003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en-US" sz="2400" dirty="0" smtClean="0"/>
              <a:t>If </a:t>
            </a:r>
            <a:r>
              <a:rPr lang="en-US" sz="2400" dirty="0"/>
              <a:t>controller accepts </a:t>
            </a:r>
            <a:r>
              <a:rPr lang="en-US" sz="2400" dirty="0" smtClean="0"/>
              <a:t>the </a:t>
            </a:r>
            <a:r>
              <a:rPr lang="en-US" sz="2400" dirty="0"/>
              <a:t>interrupt </a:t>
            </a:r>
            <a:r>
              <a:rPr lang="en-US" sz="2400" dirty="0" smtClean="0"/>
              <a:t> then it puts </a:t>
            </a:r>
            <a:r>
              <a:rPr lang="en-US" sz="2400" dirty="0"/>
              <a:t>the device on the bus so the CPU can read it from the device ready for service.</a:t>
            </a: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963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FF0000"/>
                </a:solidFill>
              </a:rPr>
              <a:t>The </a:t>
            </a:r>
            <a:r>
              <a:rPr lang="en-US" sz="3200" dirty="0" smtClean="0">
                <a:solidFill>
                  <a:srgbClr val="FF0000"/>
                </a:solidFill>
              </a:rPr>
              <a:t>I/O using Interrupt processing s/w aspect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609601"/>
            <a:ext cx="50292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Once the CPU </a:t>
            </a:r>
            <a:r>
              <a:rPr lang="en-US" sz="2800" dirty="0" smtClean="0"/>
              <a:t>calls  </a:t>
            </a:r>
            <a:r>
              <a:rPr lang="en-US" sz="2800" dirty="0"/>
              <a:t>the </a:t>
            </a:r>
            <a:endParaRPr lang="en-US" sz="2800" dirty="0" smtClean="0"/>
          </a:p>
          <a:p>
            <a:r>
              <a:rPr lang="en-US" sz="2800" dirty="0" smtClean="0"/>
              <a:t>        interrupt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sz="2800" dirty="0" smtClean="0"/>
              <a:t>The </a:t>
            </a:r>
            <a:r>
              <a:rPr lang="en-US" sz="2800" dirty="0"/>
              <a:t>PC and PSW and other registers and data then </a:t>
            </a:r>
            <a:r>
              <a:rPr lang="en-US" sz="2800" dirty="0" smtClean="0"/>
              <a:t>pushed/saved into </a:t>
            </a:r>
            <a:r>
              <a:rPr lang="en-US" sz="2800" dirty="0"/>
              <a:t>the </a:t>
            </a:r>
            <a:r>
              <a:rPr lang="en-US" sz="2800" dirty="0" smtClean="0"/>
              <a:t>stack.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sz="2800" dirty="0" smtClean="0"/>
              <a:t>CPU switched into kernel mode. And starts the handler.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sz="2800" dirty="0" smtClean="0"/>
              <a:t>When </a:t>
            </a:r>
            <a:r>
              <a:rPr lang="en-US" sz="2800" dirty="0"/>
              <a:t>the handler </a:t>
            </a:r>
            <a:r>
              <a:rPr lang="en-US" sz="2800" dirty="0" smtClean="0"/>
              <a:t>completes I/O, CPU returns back to </a:t>
            </a:r>
            <a:r>
              <a:rPr lang="en-US" sz="2800" dirty="0"/>
              <a:t>the previously running user program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6" name="Picture 5" descr="lecture 2 last part - Microsoft Word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172" t="55030" r="29437" b="11611"/>
          <a:stretch/>
        </p:blipFill>
        <p:spPr>
          <a:xfrm>
            <a:off x="5562600" y="1066800"/>
            <a:ext cx="3581400" cy="3588987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Lecture 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642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26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FF0000"/>
                </a:solidFill>
                <a:latin typeface="+mj-lt"/>
              </a:rPr>
              <a:t>I/O by DMA</a:t>
            </a:r>
          </a:p>
        </p:txBody>
      </p:sp>
      <p:sp>
        <p:nvSpPr>
          <p:cNvPr id="64515" name="Rectangle 1027"/>
          <p:cNvSpPr>
            <a:spLocks noChangeArrowheads="1"/>
          </p:cNvSpPr>
          <p:nvPr/>
        </p:nvSpPr>
        <p:spPr bwMode="auto">
          <a:xfrm>
            <a:off x="304800" y="838200"/>
            <a:ext cx="8093075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Special (controller) chip  </a:t>
            </a:r>
            <a:r>
              <a:rPr lang="en-US" sz="2800" dirty="0" smtClean="0"/>
              <a:t>called Direct Memory Access (DMA)</a:t>
            </a:r>
            <a:endParaRPr lang="en-US" sz="2800" dirty="0"/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Avoids using the CPU as part of the transfer </a:t>
            </a:r>
            <a:r>
              <a:rPr lang="en-US" sz="2800" dirty="0" smtClean="0"/>
              <a:t>to or from the memory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The CPU sets up the DMA chip, telling it how many bytes to transfer, the device and memory addresses involved.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DMA Chip </a:t>
            </a:r>
            <a:r>
              <a:rPr lang="en-US" sz="2800" dirty="0"/>
              <a:t>does </a:t>
            </a:r>
            <a:r>
              <a:rPr lang="en-US" sz="2800" dirty="0" smtClean="0"/>
              <a:t>the job and </a:t>
            </a:r>
            <a:r>
              <a:rPr lang="en-US" sz="2800" dirty="0"/>
              <a:t>interrupts CPU when it is </a:t>
            </a:r>
            <a:r>
              <a:rPr lang="en-US" sz="2800" dirty="0" smtClean="0"/>
              <a:t>finished.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Spares the CPU to do some useful tasks.</a:t>
            </a:r>
            <a:endParaRPr lang="en-US" sz="2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503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6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600">
                <a:solidFill>
                  <a:srgbClr val="FF0000"/>
                </a:solidFill>
                <a:latin typeface="Arial" charset="0"/>
              </a:rPr>
              <a:t>The bus hierarchy</a:t>
            </a:r>
          </a:p>
        </p:txBody>
      </p:sp>
      <p:sp>
        <p:nvSpPr>
          <p:cNvPr id="66563" name="Rectangle 1027"/>
          <p:cNvSpPr>
            <a:spLocks noChangeArrowheads="1"/>
          </p:cNvSpPr>
          <p:nvPr/>
        </p:nvSpPr>
        <p:spPr bwMode="auto">
          <a:xfrm>
            <a:off x="238430" y="914400"/>
            <a:ext cx="80930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</a:pPr>
            <a:r>
              <a:rPr lang="en-US" sz="2800" dirty="0"/>
              <a:t>In the beginning there was </a:t>
            </a:r>
            <a:r>
              <a:rPr lang="en-US" sz="2800" dirty="0" smtClean="0"/>
              <a:t>only one </a:t>
            </a:r>
            <a:r>
              <a:rPr lang="en-US" sz="2800" dirty="0"/>
              <a:t>bus </a:t>
            </a:r>
            <a:endParaRPr lang="en-US" sz="2800" dirty="0" smtClean="0"/>
          </a:p>
          <a:p>
            <a:pPr marL="509588" indent="-50958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ISA (Industry Standard Architecture )</a:t>
            </a:r>
            <a:r>
              <a:rPr lang="en-US" sz="2800" dirty="0"/>
              <a:t>:</a:t>
            </a:r>
            <a:endParaRPr lang="en-US" sz="2800" dirty="0" smtClean="0"/>
          </a:p>
          <a:p>
            <a:pPr marL="465138" lvl="1" indent="-7938">
              <a:spcBef>
                <a:spcPct val="20000"/>
              </a:spcBef>
            </a:pPr>
            <a:r>
              <a:rPr lang="en-US" sz="2800" dirty="0" smtClean="0"/>
              <a:t>It couldn’t handle the traffic when CPU and memories got faster and bigger.</a:t>
            </a:r>
          </a:p>
          <a:p>
            <a:pPr>
              <a:spcBef>
                <a:spcPct val="20000"/>
              </a:spcBef>
            </a:pPr>
            <a:endParaRPr lang="en-US" sz="2800" dirty="0" smtClean="0"/>
          </a:p>
          <a:p>
            <a:pPr>
              <a:spcBef>
                <a:spcPct val="20000"/>
              </a:spcBef>
            </a:pPr>
            <a:r>
              <a:rPr lang="en-US" sz="2800" dirty="0" smtClean="0"/>
              <a:t>A hierarchy of faster and specialized buses introduced.</a:t>
            </a:r>
          </a:p>
          <a:p>
            <a:pPr marL="509588" indent="-50958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PCI </a:t>
            </a:r>
            <a:r>
              <a:rPr lang="en-US" sz="2800" dirty="0">
                <a:solidFill>
                  <a:srgbClr val="0070C0"/>
                </a:solidFill>
              </a:rPr>
              <a:t>(Peripheral Component Interconnect) </a:t>
            </a:r>
          </a:p>
          <a:p>
            <a:pPr marL="509588" lvl="2" indent="-50958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SCSI (Small Computer System Interface) </a:t>
            </a:r>
          </a:p>
          <a:p>
            <a:pPr marL="509588" lvl="2" indent="-50958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USB (Universal Serial Bus)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b="1" smtClean="0"/>
              <a:t>Ahmed Mumtaz Mustehsan, CIIT, Islamabad</a:t>
            </a:r>
            <a:endParaRPr lang="en-US" b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BD0F31-F26E-4D41-9183-C28D3B0A2AC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64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26"/>
          <p:cNvSpPr>
            <a:spLocks noChangeArrowheads="1"/>
          </p:cNvSpPr>
          <p:nvPr/>
        </p:nvSpPr>
        <p:spPr bwMode="auto">
          <a:xfrm>
            <a:off x="533400" y="5791200"/>
            <a:ext cx="86106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The structure of a large Pentium system</a:t>
            </a:r>
          </a:p>
        </p:txBody>
      </p:sp>
      <p:sp>
        <p:nvSpPr>
          <p:cNvPr id="68611" name="Rectangle 1027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600">
                <a:solidFill>
                  <a:srgbClr val="FF0000"/>
                </a:solidFill>
                <a:latin typeface="Arial" charset="0"/>
              </a:rPr>
              <a:t>Pentium System Buses</a:t>
            </a:r>
          </a:p>
        </p:txBody>
      </p:sp>
      <p:pic>
        <p:nvPicPr>
          <p:cNvPr id="68613" name="Picture 1029" descr="D:\b\b4\IBM\01-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2263" y="1279525"/>
            <a:ext cx="5959475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3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60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6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800" dirty="0" smtClean="0">
                <a:solidFill>
                  <a:srgbClr val="FF0000"/>
                </a:solidFill>
                <a:latin typeface="Arial" charset="0"/>
              </a:rPr>
              <a:t>Boot Sequence of a Computer</a:t>
            </a:r>
            <a:endParaRPr lang="en-US" sz="28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58371" name="Rectangle 1027"/>
          <p:cNvSpPr>
            <a:spLocks noChangeArrowheads="1"/>
          </p:cNvSpPr>
          <p:nvPr/>
        </p:nvSpPr>
        <p:spPr bwMode="auto">
          <a:xfrm>
            <a:off x="267928" y="685800"/>
            <a:ext cx="8647471" cy="5656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>
                <a:solidFill>
                  <a:srgbClr val="0070C0"/>
                </a:solidFill>
              </a:rPr>
              <a:t>Typical Pentium boot process: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On </a:t>
            </a:r>
            <a:r>
              <a:rPr lang="en-US" sz="2800" dirty="0"/>
              <a:t>the </a:t>
            </a:r>
            <a:r>
              <a:rPr lang="en-US" sz="2800" dirty="0" smtClean="0"/>
              <a:t>Parent-board/ </a:t>
            </a:r>
            <a:r>
              <a:rPr lang="en-US" sz="2800" dirty="0"/>
              <a:t>motherboard </a:t>
            </a:r>
            <a:r>
              <a:rPr lang="en-US" sz="2800" dirty="0" smtClean="0"/>
              <a:t> </a:t>
            </a:r>
            <a:r>
              <a:rPr lang="en-US" sz="2800" dirty="0"/>
              <a:t>is a program called the </a:t>
            </a:r>
            <a:r>
              <a:rPr lang="en-US" sz="2800" dirty="0" smtClean="0"/>
              <a:t>System </a:t>
            </a:r>
            <a:r>
              <a:rPr lang="en-US" sz="2800" dirty="0"/>
              <a:t>BIOS (Basic Input Output System)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The BIOS contains low level I/O software, including procedures to read the keyboard, write to the screen, and do disk I/O, etc</a:t>
            </a:r>
            <a:r>
              <a:rPr lang="en-US" sz="2800" dirty="0" smtClean="0"/>
              <a:t>. (Now  BIOS is held </a:t>
            </a:r>
            <a:r>
              <a:rPr lang="en-US" sz="2800" dirty="0"/>
              <a:t>in a flash </a:t>
            </a:r>
            <a:r>
              <a:rPr lang="en-US" sz="2800" dirty="0" err="1" smtClean="0"/>
              <a:t>RoM</a:t>
            </a:r>
            <a:r>
              <a:rPr lang="en-US" sz="2800" dirty="0" smtClean="0"/>
              <a:t>) </a:t>
            </a:r>
          </a:p>
          <a:p>
            <a:pPr marL="344488" indent="-344488">
              <a:buFont typeface="Arial" pitchFamily="34" charset="0"/>
              <a:buChar char="•"/>
            </a:pPr>
            <a:r>
              <a:rPr lang="en-US" sz="2800" dirty="0" smtClean="0"/>
              <a:t>When </a:t>
            </a:r>
            <a:r>
              <a:rPr lang="en-US" sz="2800" dirty="0"/>
              <a:t>the computer is booted, the BIOS is started.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Which checks RAM, keyboard </a:t>
            </a:r>
            <a:r>
              <a:rPr lang="en-US" sz="2800" dirty="0"/>
              <a:t>and other basic devices</a:t>
            </a:r>
            <a:r>
              <a:rPr lang="en-US" sz="2800" dirty="0" smtClean="0"/>
              <a:t>.</a:t>
            </a:r>
            <a:endParaRPr lang="en-US" sz="28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Then starts scanning ISA </a:t>
            </a:r>
            <a:r>
              <a:rPr lang="en-US" sz="2800" dirty="0"/>
              <a:t>and PCI buses to detect all the </a:t>
            </a:r>
            <a:r>
              <a:rPr lang="en-US" sz="2800" dirty="0" smtClean="0"/>
              <a:t>devices attached, These </a:t>
            </a:r>
            <a:r>
              <a:rPr lang="en-US" sz="2800" dirty="0"/>
              <a:t>devices are recorded.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The plug and play devices are also recorded</a:t>
            </a:r>
            <a:r>
              <a:rPr lang="en-US" sz="28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If the devices present are different from when the system was last booted, the new devices are configured.</a:t>
            </a:r>
          </a:p>
          <a:p>
            <a:r>
              <a:rPr lang="en-US" sz="2400" dirty="0" smtClean="0"/>
              <a:t>  </a:t>
            </a:r>
            <a:endParaRPr lang="en-US" sz="2400" dirty="0"/>
          </a:p>
          <a:p>
            <a:endParaRPr lang="en-US" sz="2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298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6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800" dirty="0" smtClean="0">
                <a:solidFill>
                  <a:srgbClr val="FF0000"/>
                </a:solidFill>
                <a:latin typeface="Arial" charset="0"/>
              </a:rPr>
              <a:t>Boot Sequence of a Computer</a:t>
            </a:r>
            <a:endParaRPr lang="en-US" sz="28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58371" name="Rectangle 1027"/>
          <p:cNvSpPr>
            <a:spLocks noChangeArrowheads="1"/>
          </p:cNvSpPr>
          <p:nvPr/>
        </p:nvSpPr>
        <p:spPr bwMode="auto">
          <a:xfrm>
            <a:off x="248263" y="533400"/>
            <a:ext cx="8819537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BIOS then determines the boot device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first sector </a:t>
            </a:r>
            <a:r>
              <a:rPr lang="en-US" sz="2800" dirty="0" smtClean="0"/>
              <a:t>of </a:t>
            </a:r>
            <a:r>
              <a:rPr lang="en-US" sz="2800" dirty="0"/>
              <a:t>the boot device is </a:t>
            </a:r>
            <a:r>
              <a:rPr lang="en-US" sz="2800" dirty="0" smtClean="0"/>
              <a:t>read and executed</a:t>
            </a:r>
            <a:r>
              <a:rPr lang="en-US" sz="2800" dirty="0"/>
              <a:t>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This </a:t>
            </a:r>
            <a:r>
              <a:rPr lang="en-US" sz="2800" dirty="0"/>
              <a:t>sector contains a program that normally examines the partition table at the end of the boot sector to determine which partition is active. 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A </a:t>
            </a:r>
            <a:r>
              <a:rPr lang="en-US" sz="2800" dirty="0"/>
              <a:t>secondary boot loader is read </a:t>
            </a:r>
            <a:r>
              <a:rPr lang="en-US" sz="2800" dirty="0" smtClean="0"/>
              <a:t>from active </a:t>
            </a:r>
            <a:r>
              <a:rPr lang="en-US" sz="2800" dirty="0"/>
              <a:t>partition. 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This loader reads in the operating system from the active partition and starts </a:t>
            </a:r>
            <a:r>
              <a:rPr lang="en-US" sz="2800" dirty="0" smtClean="0"/>
              <a:t>that.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The </a:t>
            </a:r>
            <a:r>
              <a:rPr lang="en-US" sz="2800" dirty="0" smtClean="0"/>
              <a:t>OS queries </a:t>
            </a:r>
            <a:r>
              <a:rPr lang="en-US" sz="2800" dirty="0"/>
              <a:t>the BIOS to get the configuration </a:t>
            </a:r>
            <a:r>
              <a:rPr lang="en-US" sz="2800" dirty="0" smtClean="0"/>
              <a:t>info. 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For each device, it checks </a:t>
            </a:r>
            <a:r>
              <a:rPr lang="en-US" sz="2800" dirty="0" smtClean="0"/>
              <a:t>its device driver.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OS then loads all </a:t>
            </a:r>
            <a:r>
              <a:rPr lang="en-US" sz="2800" dirty="0"/>
              <a:t>the device drivers, </a:t>
            </a:r>
            <a:r>
              <a:rPr lang="en-US" sz="2800" dirty="0" smtClean="0"/>
              <a:t>into </a:t>
            </a:r>
            <a:r>
              <a:rPr lang="en-US" sz="2800" dirty="0"/>
              <a:t>the kernel. 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OS initializes </a:t>
            </a:r>
            <a:r>
              <a:rPr lang="en-US" sz="2800" dirty="0"/>
              <a:t>its tables, creates </a:t>
            </a:r>
            <a:r>
              <a:rPr lang="en-US" sz="2800" dirty="0" smtClean="0"/>
              <a:t>background </a:t>
            </a:r>
            <a:r>
              <a:rPr lang="en-US" sz="2800" dirty="0"/>
              <a:t>processes </a:t>
            </a:r>
            <a:r>
              <a:rPr lang="en-US" sz="2800" dirty="0" smtClean="0"/>
              <a:t>and </a:t>
            </a:r>
            <a:r>
              <a:rPr lang="en-US" sz="2800" dirty="0"/>
              <a:t>starts up a login program or GUI.</a:t>
            </a:r>
          </a:p>
          <a:p>
            <a:r>
              <a:rPr lang="en-US" sz="2800" dirty="0"/>
              <a:t> </a:t>
            </a:r>
          </a:p>
          <a:p>
            <a:r>
              <a:rPr lang="en-US" sz="2400" dirty="0" smtClean="0"/>
              <a:t>  </a:t>
            </a:r>
            <a:endParaRPr lang="en-US" sz="2400" dirty="0"/>
          </a:p>
          <a:p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b="1" smtClean="0"/>
              <a:t>Ahmed Mumtaz Mustehsan, CIIT, Islamabad</a:t>
            </a:r>
            <a:endParaRPr lang="en-US" b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BD0F31-F26E-4D41-9183-C28D3B0A2AC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336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26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600">
                <a:solidFill>
                  <a:srgbClr val="FF0000"/>
                </a:solidFill>
                <a:latin typeface="Arial" charset="0"/>
              </a:rPr>
              <a:t>The Operating System Zoo</a:t>
            </a:r>
          </a:p>
        </p:txBody>
      </p:sp>
      <p:sp>
        <p:nvSpPr>
          <p:cNvPr id="70659" name="Rectangle 1027"/>
          <p:cNvSpPr>
            <a:spLocks noChangeArrowheads="1"/>
          </p:cNvSpPr>
          <p:nvPr/>
        </p:nvSpPr>
        <p:spPr bwMode="auto">
          <a:xfrm>
            <a:off x="1050924" y="1191444"/>
            <a:ext cx="8093075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l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>
                <a:solidFill>
                  <a:srgbClr val="0070C0"/>
                </a:solidFill>
                <a:latin typeface="Arial" charset="0"/>
              </a:rPr>
              <a:t>Mainframe operating systems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Arial" charset="0"/>
              </a:rPr>
              <a:t>Big thousands </a:t>
            </a:r>
            <a:r>
              <a:rPr lang="en-US" sz="2800" dirty="0">
                <a:latin typeface="Arial" charset="0"/>
              </a:rPr>
              <a:t>of disks….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latin typeface="Arial" charset="0"/>
              </a:rPr>
              <a:t>Lots of jobs with lots of I/O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latin typeface="Arial" charset="0"/>
              </a:rPr>
              <a:t>Services-batch (payroll) transactions (airline reservations, timesharing (query database)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Arial" charset="0"/>
              </a:rPr>
              <a:t>IBM/360, Elderly-Unix</a:t>
            </a:r>
            <a:r>
              <a:rPr lang="en-US" sz="2800" dirty="0">
                <a:latin typeface="Arial" charset="0"/>
              </a:rPr>
              <a:t>, Linux replacing them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812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026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800" dirty="0">
                <a:solidFill>
                  <a:srgbClr val="FF0000"/>
                </a:solidFill>
                <a:latin typeface="+mj-lt"/>
              </a:rPr>
              <a:t>The Operating System Zoo</a:t>
            </a:r>
          </a:p>
        </p:txBody>
      </p:sp>
      <p:sp>
        <p:nvSpPr>
          <p:cNvPr id="72707" name="Rectangle 1027"/>
          <p:cNvSpPr>
            <a:spLocks noChangeArrowheads="1"/>
          </p:cNvSpPr>
          <p:nvPr/>
        </p:nvSpPr>
        <p:spPr bwMode="auto">
          <a:xfrm>
            <a:off x="228600" y="533400"/>
            <a:ext cx="86106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l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>
                <a:solidFill>
                  <a:srgbClr val="0070C0"/>
                </a:solidFill>
                <a:latin typeface="+mj-lt"/>
              </a:rPr>
              <a:t>Server operating systems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Large computers, workstations, or even mainframes. They serve multiple users over network</a:t>
            </a:r>
            <a:endParaRPr lang="en-US" sz="2800" dirty="0">
              <a:latin typeface="Arial" charset="0"/>
            </a:endParaRP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Share resources e.g. File</a:t>
            </a:r>
            <a:r>
              <a:rPr lang="en-US" sz="2800" dirty="0"/>
              <a:t>, print, web </a:t>
            </a:r>
            <a:r>
              <a:rPr lang="en-US" sz="2800" dirty="0" smtClean="0"/>
              <a:t>services</a:t>
            </a:r>
            <a:endParaRPr lang="en-US" sz="2800" dirty="0"/>
          </a:p>
          <a:p>
            <a:pPr marL="457200" indent="-457200">
              <a:spcBef>
                <a:spcPct val="20000"/>
              </a:spcBef>
            </a:pPr>
            <a:r>
              <a:rPr lang="en-US" sz="2800" dirty="0" smtClean="0"/>
              <a:t>	Examples: FreeBSD, Linux and Windows Server 200x.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Multiprocessor </a:t>
            </a:r>
            <a:r>
              <a:rPr lang="en-US" sz="2800" dirty="0">
                <a:solidFill>
                  <a:srgbClr val="0070C0"/>
                </a:solidFill>
                <a:latin typeface="+mj-lt"/>
              </a:rPr>
              <a:t>operating 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systems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Connect multiple CPUs into a single system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called parallel computers, multi computers, or multiprocessors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They need special  operating systems, which are variant of  server operating systems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Popular OS are Windows and LINUX</a:t>
            </a:r>
            <a:endParaRPr lang="en-US" sz="2800" dirty="0"/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327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026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FF0000"/>
                </a:solidFill>
                <a:latin typeface="+mj-lt"/>
              </a:rPr>
              <a:t>The Operating System Zoo</a:t>
            </a:r>
          </a:p>
        </p:txBody>
      </p:sp>
      <p:sp>
        <p:nvSpPr>
          <p:cNvPr id="74755" name="Rectangle 1027"/>
          <p:cNvSpPr>
            <a:spLocks noChangeArrowheads="1"/>
          </p:cNvSpPr>
          <p:nvPr/>
        </p:nvSpPr>
        <p:spPr bwMode="auto">
          <a:xfrm>
            <a:off x="304800" y="685800"/>
            <a:ext cx="8610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l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>
                <a:solidFill>
                  <a:srgbClr val="0070C0"/>
                </a:solidFill>
                <a:latin typeface="+mj-lt"/>
              </a:rPr>
              <a:t>PC operating 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systems</a:t>
            </a:r>
          </a:p>
          <a:p>
            <a:pPr marL="284163" indent="-28416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Provide  good support to a single user but modern OS also support multiprogramming.</a:t>
            </a:r>
          </a:p>
          <a:p>
            <a:pPr marL="284163" indent="-284163">
              <a:spcBef>
                <a:spcPct val="20000"/>
              </a:spcBef>
            </a:pPr>
            <a:r>
              <a:rPr lang="en-US" sz="2800" dirty="0" smtClean="0"/>
              <a:t>	</a:t>
            </a:r>
            <a:r>
              <a:rPr lang="en-US" sz="2800" dirty="0" smtClean="0">
                <a:solidFill>
                  <a:srgbClr val="0070C0"/>
                </a:solidFill>
              </a:rPr>
              <a:t>Examples: </a:t>
            </a:r>
            <a:r>
              <a:rPr lang="en-US" sz="2800" dirty="0" smtClean="0"/>
              <a:t>Linux, FreeBSD, Windows Vista, and the Macintosh operating system</a:t>
            </a:r>
            <a:endParaRPr lang="en-US" sz="2800" dirty="0">
              <a:latin typeface="Arial" charset="0"/>
            </a:endParaRPr>
          </a:p>
          <a:p>
            <a:pPr algn="l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>
                <a:solidFill>
                  <a:srgbClr val="0070C0"/>
                </a:solidFill>
                <a:latin typeface="+mj-lt"/>
              </a:rPr>
              <a:t>Smart phone operating 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systems</a:t>
            </a:r>
          </a:p>
          <a:p>
            <a:pPr marL="284163" indent="-28416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 handheld computer or PDA (Personal Digital Assistant)</a:t>
            </a:r>
          </a:p>
          <a:p>
            <a:pPr marL="284163" indent="-28416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Only differ from PC in size, weight, and user interface.</a:t>
            </a:r>
            <a:endParaRPr lang="en-US" sz="2800" dirty="0" smtClean="0">
              <a:solidFill>
                <a:srgbClr val="0070C0"/>
              </a:solidFill>
            </a:endParaRPr>
          </a:p>
          <a:p>
            <a:pPr marL="284163" lvl="2" indent="-28416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No hard disk</a:t>
            </a:r>
          </a:p>
          <a:p>
            <a:pPr marL="284163" lvl="2" indent="-284163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	Examples of computers : </a:t>
            </a:r>
            <a:r>
              <a:rPr lang="en-US" sz="2800" dirty="0" smtClean="0"/>
              <a:t>Android, iPhone, Blackberry</a:t>
            </a:r>
          </a:p>
          <a:p>
            <a:pPr marL="284163" lvl="2" indent="-284163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	Examples of OS : </a:t>
            </a:r>
            <a:r>
              <a:rPr lang="en-US" sz="2800" dirty="0" smtClean="0"/>
              <a:t>Palm, </a:t>
            </a:r>
            <a:r>
              <a:rPr lang="en-US" sz="2800" dirty="0" err="1" smtClean="0"/>
              <a:t>Symbian</a:t>
            </a:r>
            <a:endParaRPr lang="en-US" sz="28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929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026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FF0000"/>
                </a:solidFill>
                <a:latin typeface="Arial" charset="0"/>
              </a:rPr>
              <a:t>The Operating System Zoo</a:t>
            </a:r>
          </a:p>
        </p:txBody>
      </p:sp>
      <p:sp>
        <p:nvSpPr>
          <p:cNvPr id="76803" name="Rectangle 1027"/>
          <p:cNvSpPr>
            <a:spLocks noChangeArrowheads="1"/>
          </p:cNvSpPr>
          <p:nvPr/>
        </p:nvSpPr>
        <p:spPr bwMode="auto">
          <a:xfrm>
            <a:off x="381000" y="838200"/>
            <a:ext cx="84582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l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>
                <a:solidFill>
                  <a:srgbClr val="0070C0"/>
                </a:solidFill>
                <a:latin typeface="+mj-lt"/>
              </a:rPr>
              <a:t>Embedded operating 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systems</a:t>
            </a:r>
          </a:p>
          <a:p>
            <a:pPr marL="404813" indent="-34448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Computers that control devices but are not generally considered as computers</a:t>
            </a:r>
            <a:endParaRPr lang="en-US" sz="2800" dirty="0" smtClean="0">
              <a:solidFill>
                <a:srgbClr val="0070C0"/>
              </a:solidFill>
            </a:endParaRPr>
          </a:p>
          <a:p>
            <a:pPr marL="404813" indent="-34448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TV sets, cars, DVDs, MP3s</a:t>
            </a:r>
          </a:p>
          <a:p>
            <a:pPr marL="404813" lvl="1" indent="-34448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Everything is in ROM (no apps can run on it)</a:t>
            </a:r>
          </a:p>
          <a:p>
            <a:pPr marL="404813" lvl="1" indent="-34448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err="1"/>
              <a:t>QNx</a:t>
            </a:r>
            <a:r>
              <a:rPr lang="en-US" sz="2800" dirty="0"/>
              <a:t>, </a:t>
            </a:r>
            <a:r>
              <a:rPr lang="en-US" sz="2800" dirty="0" err="1" smtClean="0"/>
              <a:t>Vxworks</a:t>
            </a:r>
            <a:endParaRPr lang="en-US" sz="2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455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026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FF0000"/>
                </a:solidFill>
                <a:latin typeface="Arial" charset="0"/>
              </a:rPr>
              <a:t>The Operating System Zoo</a:t>
            </a:r>
          </a:p>
        </p:txBody>
      </p:sp>
      <p:sp>
        <p:nvSpPr>
          <p:cNvPr id="76803" name="Rectangle 1027"/>
          <p:cNvSpPr>
            <a:spLocks noChangeArrowheads="1"/>
          </p:cNvSpPr>
          <p:nvPr/>
        </p:nvSpPr>
        <p:spPr bwMode="auto">
          <a:xfrm>
            <a:off x="381000" y="838200"/>
            <a:ext cx="8458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l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Real </a:t>
            </a:r>
            <a:r>
              <a:rPr lang="en-US" sz="2800" dirty="0">
                <a:solidFill>
                  <a:srgbClr val="0070C0"/>
                </a:solidFill>
                <a:latin typeface="+mj-lt"/>
              </a:rPr>
              <a:t>time operating systems</a:t>
            </a:r>
          </a:p>
          <a:p>
            <a:pPr marL="404813" lvl="1" indent="-34448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H</a:t>
            </a:r>
            <a:r>
              <a:rPr lang="en-US" sz="2800" dirty="0" smtClean="0">
                <a:solidFill>
                  <a:srgbClr val="0070C0"/>
                </a:solidFill>
              </a:rPr>
              <a:t>ard </a:t>
            </a:r>
            <a:r>
              <a:rPr lang="en-US" sz="2800" dirty="0">
                <a:solidFill>
                  <a:srgbClr val="0070C0"/>
                </a:solidFill>
              </a:rPr>
              <a:t>real-time </a:t>
            </a:r>
            <a:r>
              <a:rPr lang="en-US" sz="2800" dirty="0" smtClean="0">
                <a:solidFill>
                  <a:srgbClr val="0070C0"/>
                </a:solidFill>
              </a:rPr>
              <a:t>system;</a:t>
            </a:r>
            <a:r>
              <a:rPr lang="en-US" sz="2800" dirty="0" smtClean="0"/>
              <a:t> Found </a:t>
            </a:r>
            <a:r>
              <a:rPr lang="en-US" sz="2800" dirty="0"/>
              <a:t>in industrial process control, avionics, military, and similar application areas.  </a:t>
            </a:r>
            <a:endParaRPr lang="en-US" sz="2800" dirty="0" smtClean="0"/>
          </a:p>
          <a:p>
            <a:pPr marL="404813" lvl="1" indent="-34448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These </a:t>
            </a:r>
            <a:r>
              <a:rPr lang="en-US" sz="2800" dirty="0"/>
              <a:t>systems must provide absolute guarantees that a certain action will occur by a certain time.</a:t>
            </a:r>
          </a:p>
          <a:p>
            <a:pPr marL="404813" lvl="1" indent="-34448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S</a:t>
            </a:r>
            <a:r>
              <a:rPr lang="en-US" sz="2800" dirty="0" smtClean="0">
                <a:solidFill>
                  <a:srgbClr val="0070C0"/>
                </a:solidFill>
              </a:rPr>
              <a:t>oft </a:t>
            </a:r>
            <a:r>
              <a:rPr lang="en-US" sz="2800" dirty="0">
                <a:solidFill>
                  <a:srgbClr val="0070C0"/>
                </a:solidFill>
              </a:rPr>
              <a:t>real-time </a:t>
            </a:r>
            <a:r>
              <a:rPr lang="en-US" sz="2800" dirty="0" smtClean="0">
                <a:solidFill>
                  <a:srgbClr val="0070C0"/>
                </a:solidFill>
              </a:rPr>
              <a:t>system; </a:t>
            </a:r>
            <a:r>
              <a:rPr lang="en-US" sz="2800" dirty="0" smtClean="0"/>
              <a:t> </a:t>
            </a:r>
            <a:r>
              <a:rPr lang="en-US" sz="2800" dirty="0"/>
              <a:t>in which missing an occasional deadline is acceptable.  Digital audio or multimedia </a:t>
            </a:r>
            <a:endParaRPr lang="en-US" sz="2800" dirty="0" smtClean="0"/>
          </a:p>
          <a:p>
            <a:pPr marL="517525"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  </a:t>
            </a:r>
            <a:r>
              <a:rPr lang="en-US" sz="2800" dirty="0"/>
              <a:t>categories  of  handhelds,  embedded  systems,  and  real-time  systems greatly overlap. </a:t>
            </a:r>
          </a:p>
          <a:p>
            <a:pPr marL="60325" lvl="1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Example </a:t>
            </a:r>
            <a:r>
              <a:rPr lang="en-US" sz="2800" dirty="0" smtClean="0"/>
              <a:t>of </a:t>
            </a:r>
            <a:r>
              <a:rPr lang="en-US" sz="2800" dirty="0"/>
              <a:t>real-time system is e-Cos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093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026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FF0000"/>
                </a:solidFill>
                <a:latin typeface="+mj-lt"/>
              </a:rPr>
              <a:t>The Operating System Zoo</a:t>
            </a:r>
          </a:p>
        </p:txBody>
      </p:sp>
      <p:sp>
        <p:nvSpPr>
          <p:cNvPr id="76803" name="Rectangle 1027"/>
          <p:cNvSpPr>
            <a:spLocks noChangeArrowheads="1"/>
          </p:cNvSpPr>
          <p:nvPr/>
        </p:nvSpPr>
        <p:spPr bwMode="auto">
          <a:xfrm>
            <a:off x="237203" y="621890"/>
            <a:ext cx="8724900" cy="562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Smart </a:t>
            </a:r>
            <a:r>
              <a:rPr lang="en-US" sz="2800" dirty="0">
                <a:solidFill>
                  <a:srgbClr val="0070C0"/>
                </a:solidFill>
                <a:latin typeface="+mj-lt"/>
              </a:rPr>
              <a:t>card OS 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; 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/>
              <a:t>The </a:t>
            </a:r>
            <a:r>
              <a:rPr lang="en-US" sz="2800" dirty="0"/>
              <a:t>smallest operating systems run on smart cards, which are credit </a:t>
            </a:r>
            <a:r>
              <a:rPr lang="en-US" sz="2800" dirty="0" smtClean="0"/>
              <a:t>card sized </a:t>
            </a:r>
            <a:r>
              <a:rPr lang="en-US" sz="2800" dirty="0"/>
              <a:t>devices containing a </a:t>
            </a:r>
            <a:r>
              <a:rPr lang="en-US" sz="2800" dirty="0" smtClean="0"/>
              <a:t>CPU chip</a:t>
            </a:r>
            <a:r>
              <a:rPr lang="en-US" sz="2800" dirty="0"/>
              <a:t>.  </a:t>
            </a:r>
            <a:endParaRPr lang="en-US" sz="2800" dirty="0" smtClean="0"/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  <a:tabLst>
                <a:tab pos="280988" algn="l"/>
              </a:tabLst>
            </a:pPr>
            <a:r>
              <a:rPr lang="en-US" sz="2800" dirty="0" smtClean="0"/>
              <a:t>Have severe </a:t>
            </a:r>
            <a:r>
              <a:rPr lang="en-US" sz="2800" dirty="0"/>
              <a:t>processing </a:t>
            </a:r>
            <a:r>
              <a:rPr lang="en-US" sz="2800" dirty="0" smtClean="0"/>
              <a:t>and </a:t>
            </a:r>
            <a:r>
              <a:rPr lang="en-US" sz="2800" dirty="0"/>
              <a:t>memory c</a:t>
            </a:r>
            <a:r>
              <a:rPr lang="en-US" sz="2800" dirty="0" smtClean="0"/>
              <a:t>onstraints.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  <a:tabLst>
                <a:tab pos="280988" algn="l"/>
              </a:tabLst>
            </a:pPr>
            <a:r>
              <a:rPr lang="en-US" sz="2800" dirty="0"/>
              <a:t>P</a:t>
            </a:r>
            <a:r>
              <a:rPr lang="en-US" sz="2800" dirty="0" smtClean="0"/>
              <a:t>owered </a:t>
            </a:r>
            <a:r>
              <a:rPr lang="en-US" sz="2800" dirty="0"/>
              <a:t>by contacts </a:t>
            </a:r>
            <a:r>
              <a:rPr lang="en-US" sz="2800" dirty="0" smtClean="0"/>
              <a:t>with reader when inserted.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  <a:tabLst>
                <a:tab pos="280988" algn="l"/>
              </a:tabLst>
            </a:pPr>
            <a:r>
              <a:rPr lang="en-US" sz="2800" dirty="0"/>
              <a:t>Some smart cards are Java oriented.  </a:t>
            </a:r>
            <a:r>
              <a:rPr lang="en-US" sz="2800" dirty="0" err="1" smtClean="0"/>
              <a:t>i.e</a:t>
            </a:r>
            <a:r>
              <a:rPr lang="en-US" sz="2800" dirty="0" smtClean="0"/>
              <a:t>  ROM </a:t>
            </a:r>
            <a:r>
              <a:rPr lang="en-US" sz="2800" dirty="0"/>
              <a:t>on the smart card holds an interpreter for the Java Virtual Machine (JVM).  Java applets (small programs) are downloaded to the card and are interpreted by the JVM interpreter</a:t>
            </a:r>
            <a:r>
              <a:rPr lang="en-US" sz="2800" dirty="0" smtClean="0"/>
              <a:t>.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  <a:tabLst>
                <a:tab pos="280988" algn="l"/>
              </a:tabLst>
            </a:pPr>
            <a:r>
              <a:rPr lang="en-US" sz="2800" dirty="0"/>
              <a:t>Resource management and protection </a:t>
            </a:r>
            <a:r>
              <a:rPr lang="en-US" sz="2800" dirty="0" smtClean="0"/>
              <a:t>becomes issue </a:t>
            </a:r>
            <a:r>
              <a:rPr lang="en-US" sz="2800" dirty="0"/>
              <a:t>when two or more applets are present </a:t>
            </a:r>
            <a:r>
              <a:rPr lang="en-US" sz="2800" dirty="0" smtClean="0"/>
              <a:t>simultaneously.</a:t>
            </a:r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latin typeface="Arial" charset="0"/>
              </a:rPr>
              <a:t> </a:t>
            </a:r>
            <a:endParaRPr lang="en-US" sz="2800" dirty="0">
              <a:latin typeface="Arial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995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26"/>
          <p:cNvSpPr>
            <a:spLocks noChangeArrowheads="1"/>
          </p:cNvSpPr>
          <p:nvPr/>
        </p:nvSpPr>
        <p:spPr bwMode="auto">
          <a:xfrm>
            <a:off x="457200" y="1066800"/>
            <a:ext cx="8393112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120650" algn="l" eaLnBrk="0" hangingPunct="0">
              <a:spcBef>
                <a:spcPct val="20000"/>
              </a:spcBef>
            </a:pPr>
            <a:r>
              <a:rPr lang="en-US" sz="2800" dirty="0" smtClean="0"/>
              <a:t>The Operating System concept  revolves around some basic fundamental concepts related to :</a:t>
            </a:r>
          </a:p>
          <a:p>
            <a:pPr marL="922338" lvl="1" indent="-46513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Processes</a:t>
            </a:r>
            <a:endParaRPr lang="en-US" sz="2800" dirty="0"/>
          </a:p>
          <a:p>
            <a:pPr marL="922338" lvl="1" indent="-46513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Address spaces</a:t>
            </a:r>
          </a:p>
          <a:p>
            <a:pPr marL="922338" lvl="1" indent="-46513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Files</a:t>
            </a:r>
          </a:p>
          <a:p>
            <a:pPr marL="922338" lvl="1" indent="-46513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System Call</a:t>
            </a:r>
          </a:p>
          <a:p>
            <a:pPr marL="922338" lvl="1" indent="-46513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I/O devices and protection </a:t>
            </a:r>
            <a:r>
              <a:rPr lang="en-US" sz="2800" dirty="0" err="1" smtClean="0"/>
              <a:t>mechanisum</a:t>
            </a:r>
            <a:endParaRPr lang="en-US" sz="2800" dirty="0"/>
          </a:p>
          <a:p>
            <a:pPr eaLnBrk="0" hangingPunct="0">
              <a:spcBef>
                <a:spcPct val="20000"/>
              </a:spcBef>
            </a:pPr>
            <a:r>
              <a:rPr lang="en-US" sz="2800" dirty="0" smtClean="0"/>
              <a:t>Will be discussed in details.</a:t>
            </a:r>
          </a:p>
          <a:p>
            <a:pPr eaLnBrk="0" hangingPunct="0">
              <a:spcBef>
                <a:spcPct val="20000"/>
              </a:spcBef>
            </a:pPr>
            <a:r>
              <a:rPr lang="en-US" sz="2800" dirty="0" smtClean="0"/>
              <a:t>Very brief introduction now.</a:t>
            </a:r>
            <a:endParaRPr lang="en-US" sz="2800" dirty="0"/>
          </a:p>
          <a:p>
            <a:pPr marL="609600" indent="-609600" algn="l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>
              <a:latin typeface="Arial" charset="0"/>
            </a:endParaRPr>
          </a:p>
        </p:txBody>
      </p:sp>
      <p:sp>
        <p:nvSpPr>
          <p:cNvPr id="78851" name="Rectangle 1027"/>
          <p:cNvSpPr>
            <a:spLocks noChangeArrowheads="1"/>
          </p:cNvSpPr>
          <p:nvPr/>
        </p:nvSpPr>
        <p:spPr bwMode="auto">
          <a:xfrm>
            <a:off x="381000" y="228600"/>
            <a:ext cx="8001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Operating System Concepts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031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863</TotalTime>
  <Words>1387</Words>
  <Application>Microsoft Office PowerPoint</Application>
  <PresentationFormat>On-screen Show (4:3)</PresentationFormat>
  <Paragraphs>203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NTS</cp:lastModifiedBy>
  <cp:revision>32</cp:revision>
  <dcterms:created xsi:type="dcterms:W3CDTF">2013-04-13T15:04:21Z</dcterms:created>
  <dcterms:modified xsi:type="dcterms:W3CDTF">2013-04-27T11:15:06Z</dcterms:modified>
</cp:coreProperties>
</file>