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</p:sldMasterIdLst>
  <p:notesMasterIdLst>
    <p:notesMasterId r:id="rId49"/>
  </p:notesMasterIdLst>
  <p:sldIdLst>
    <p:sldId id="517" r:id="rId3"/>
    <p:sldId id="518" r:id="rId4"/>
    <p:sldId id="592" r:id="rId5"/>
    <p:sldId id="597" r:id="rId6"/>
    <p:sldId id="598" r:id="rId7"/>
    <p:sldId id="599" r:id="rId8"/>
    <p:sldId id="600" r:id="rId9"/>
    <p:sldId id="601" r:id="rId10"/>
    <p:sldId id="559" r:id="rId11"/>
    <p:sldId id="575" r:id="rId12"/>
    <p:sldId id="576" r:id="rId13"/>
    <p:sldId id="577" r:id="rId14"/>
    <p:sldId id="578" r:id="rId15"/>
    <p:sldId id="579" r:id="rId16"/>
    <p:sldId id="560" r:id="rId17"/>
    <p:sldId id="561" r:id="rId18"/>
    <p:sldId id="562" r:id="rId19"/>
    <p:sldId id="563" r:id="rId20"/>
    <p:sldId id="564" r:id="rId21"/>
    <p:sldId id="565" r:id="rId22"/>
    <p:sldId id="566" r:id="rId23"/>
    <p:sldId id="567" r:id="rId24"/>
    <p:sldId id="568" r:id="rId25"/>
    <p:sldId id="569" r:id="rId26"/>
    <p:sldId id="570" r:id="rId27"/>
    <p:sldId id="571" r:id="rId28"/>
    <p:sldId id="572" r:id="rId29"/>
    <p:sldId id="573" r:id="rId30"/>
    <p:sldId id="581" r:id="rId31"/>
    <p:sldId id="588" r:id="rId32"/>
    <p:sldId id="589" r:id="rId33"/>
    <p:sldId id="582" r:id="rId34"/>
    <p:sldId id="583" r:id="rId35"/>
    <p:sldId id="584" r:id="rId36"/>
    <p:sldId id="585" r:id="rId37"/>
    <p:sldId id="590" r:id="rId38"/>
    <p:sldId id="591" r:id="rId39"/>
    <p:sldId id="587" r:id="rId40"/>
    <p:sldId id="528" r:id="rId41"/>
    <p:sldId id="530" r:id="rId42"/>
    <p:sldId id="593" r:id="rId43"/>
    <p:sldId id="595" r:id="rId44"/>
    <p:sldId id="531" r:id="rId45"/>
    <p:sldId id="594" r:id="rId46"/>
    <p:sldId id="532" r:id="rId47"/>
    <p:sldId id="596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EEA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72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27200"/>
            <a:ext cx="8204200" cy="4445000"/>
          </a:xfrm>
        </p:spPr>
        <p:txBody>
          <a:bodyPr/>
          <a:lstStyle>
            <a:lvl1pPr algn="l"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2133600"/>
            <a:ext cx="6705600" cy="19050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4419600"/>
            <a:ext cx="68580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CB4A0-205E-447F-8CBB-4B24032D825B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8457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78BF8-C3E0-42E5-8866-7B248C88B2BF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9990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985EC-7C80-4C4B-B016-93CCB35F22F2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6188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981200"/>
            <a:ext cx="31242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981200"/>
            <a:ext cx="31242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4807D-9E2D-4415-93BF-F2ED80D01D69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4937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F8795-99CF-415A-9ED8-DD17ECC1F782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861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69606-653D-4C2A-AC3D-50F80748B94A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100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03AC-D1EC-4301-9727-76B99AFF0E00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8116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5505F-4C6D-410E-A73C-6D1425D61EA6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3539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025A3-506E-41FE-835D-A0EFC1AE0D17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5734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D0C89-E3D8-4116-A9A3-D5D93C3FFDED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0095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304800"/>
            <a:ext cx="16002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304800"/>
            <a:ext cx="46482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E6F67-5496-47AB-95AE-81CA910F9436}" type="slidenum">
              <a:rPr lang="en-US">
                <a:solidFill>
                  <a:srgbClr val="006699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515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6400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981200"/>
            <a:ext cx="6400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336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1EA396-0B97-4AA0-B733-ED30CE3AC47E}" type="slidenum">
              <a:rPr lang="en-US">
                <a:solidFill>
                  <a:srgbClr val="0066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36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- 29: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(Chapter-6)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</a:p>
          <a:p>
            <a:r>
              <a:rPr lang="en-US" dirty="0"/>
              <a:t>www.sju.edu/~</a:t>
            </a:r>
            <a:r>
              <a:rPr lang="en-US" dirty="0" err="1"/>
              <a:t>ggrevera</a:t>
            </a:r>
            <a:r>
              <a:rPr lang="en-US" dirty="0"/>
              <a:t>/</a:t>
            </a:r>
            <a:r>
              <a:rPr lang="en-US" dirty="0" err="1"/>
              <a:t>cscSystems</a:t>
            </a:r>
            <a:r>
              <a:rPr lang="en-US" dirty="0"/>
              <a:t>/cscSystems-3-</a:t>
            </a:r>
            <a:r>
              <a:rPr lang="en-US" b="1" dirty="0"/>
              <a:t>deadlock</a:t>
            </a:r>
            <a:r>
              <a:rPr lang="en-US" dirty="0"/>
              <a:t>.</a:t>
            </a:r>
            <a:r>
              <a:rPr lang="en-US" b="1" dirty="0"/>
              <a:t>ppt</a:t>
            </a:r>
            <a:r>
              <a:rPr lang="en-US" dirty="0"/>
              <a:t>‎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3295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Deadlock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50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6400800" cy="14478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Ways of Handling Deadlock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620000" cy="40386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</a:pPr>
            <a:r>
              <a:rPr lang="en-AU" dirty="0" smtClean="0">
                <a:solidFill>
                  <a:srgbClr val="004EEA"/>
                </a:solidFill>
                <a:latin typeface="Calibri" pitchFamily="34" charset="0"/>
              </a:rPr>
              <a:t>Deadlock Detection (studied)</a:t>
            </a:r>
            <a:endParaRPr lang="en-AU" dirty="0">
              <a:solidFill>
                <a:srgbClr val="004EEA"/>
              </a:solidFill>
              <a:latin typeface="Calibri" pitchFamily="34" charset="0"/>
            </a:endParaRPr>
          </a:p>
          <a:p>
            <a:pPr>
              <a:lnSpc>
                <a:spcPct val="110000"/>
              </a:lnSpc>
            </a:pPr>
            <a:r>
              <a:rPr lang="en-AU" dirty="0">
                <a:solidFill>
                  <a:srgbClr val="004EEA"/>
                </a:solidFill>
                <a:latin typeface="Calibri" pitchFamily="34" charset="0"/>
              </a:rPr>
              <a:t>Deadlock </a:t>
            </a:r>
            <a:r>
              <a:rPr lang="en-AU" dirty="0" smtClean="0">
                <a:solidFill>
                  <a:srgbClr val="004EEA"/>
                </a:solidFill>
                <a:latin typeface="Calibri" pitchFamily="34" charset="0"/>
              </a:rPr>
              <a:t>Recovery  (studied)</a:t>
            </a:r>
            <a:endParaRPr lang="en-AU" dirty="0">
              <a:solidFill>
                <a:srgbClr val="004EEA"/>
              </a:solidFill>
              <a:latin typeface="Calibri" pitchFamily="34" charset="0"/>
            </a:endParaRPr>
          </a:p>
          <a:p>
            <a:pPr>
              <a:lnSpc>
                <a:spcPct val="110000"/>
              </a:lnSpc>
            </a:pPr>
            <a:r>
              <a:rPr lang="en-AU" dirty="0" smtClean="0">
                <a:solidFill>
                  <a:srgbClr val="004EEA"/>
                </a:solidFill>
                <a:latin typeface="Calibri" pitchFamily="34" charset="0"/>
              </a:rPr>
              <a:t>Deadlock Avoidance    	(Today)</a:t>
            </a:r>
            <a:endParaRPr lang="en-AU" dirty="0">
              <a:solidFill>
                <a:srgbClr val="004EEA"/>
              </a:solidFill>
              <a:latin typeface="Calibri" pitchFamily="34" charset="0"/>
            </a:endParaRPr>
          </a:p>
          <a:p>
            <a:r>
              <a:rPr lang="en-AU" dirty="0" smtClean="0">
                <a:solidFill>
                  <a:srgbClr val="004EEA"/>
                </a:solidFill>
                <a:latin typeface="Calibri" pitchFamily="34" charset="0"/>
              </a:rPr>
              <a:t>Deadlock Prevention	(Today)</a:t>
            </a:r>
            <a:endParaRPr lang="en-AU" dirty="0">
              <a:solidFill>
                <a:srgbClr val="004EEA"/>
              </a:solidFill>
              <a:latin typeface="Calibri" pitchFamily="34" charset="0"/>
            </a:endParaRPr>
          </a:p>
          <a:p>
            <a:endParaRPr lang="en-AU" dirty="0">
              <a:solidFill>
                <a:srgbClr val="004EEA"/>
              </a:solidFill>
              <a:latin typeface="Calibr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2669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>
            <a:normAutofit/>
          </a:bodyPr>
          <a:lstStyle/>
          <a:p>
            <a:r>
              <a:rPr lang="en-AU" sz="3200" dirty="0">
                <a:solidFill>
                  <a:srgbClr val="7030A0"/>
                </a:solidFill>
              </a:rPr>
              <a:t>Deadlock Avoidance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038599"/>
          </a:xfrm>
          <a:noFill/>
          <a:ln/>
        </p:spPr>
        <p:txBody>
          <a:bodyPr lIns="90488" tIns="44450" rIns="90488" bIns="44450">
            <a:normAutofit/>
          </a:bodyPr>
          <a:lstStyle/>
          <a:p>
            <a:r>
              <a:rPr lang="en-AU" sz="2800" dirty="0"/>
              <a:t>Allow the chance of </a:t>
            </a:r>
            <a:r>
              <a:rPr lang="en-AU" sz="2800" dirty="0" smtClean="0"/>
              <a:t>deadlock to occur, but </a:t>
            </a:r>
            <a:r>
              <a:rPr lang="en-AU" sz="2800" dirty="0"/>
              <a:t>avoid it </a:t>
            </a:r>
            <a:r>
              <a:rPr lang="en-AU" sz="2800" dirty="0" smtClean="0"/>
              <a:t>happening when it is going to happen!!!</a:t>
            </a:r>
            <a:endParaRPr lang="en-AU" sz="2800" dirty="0"/>
          </a:p>
          <a:p>
            <a:r>
              <a:rPr lang="en-AU" sz="2800" dirty="0"/>
              <a:t>Check whether the next state (change in system) may end up in a deadlock </a:t>
            </a:r>
            <a:r>
              <a:rPr lang="en-AU" sz="2800" dirty="0" smtClean="0"/>
              <a:t>situation; avoid it.</a:t>
            </a:r>
          </a:p>
          <a:p>
            <a:r>
              <a:rPr lang="en-AU" sz="2800" dirty="0" smtClean="0"/>
              <a:t>Plotting of Graph (Next Slide) Explains the idea!!!</a:t>
            </a:r>
            <a:endParaRPr lang="en-AU" sz="2800" dirty="0"/>
          </a:p>
          <a:p>
            <a:endParaRPr lang="en-AU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9128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4"/>
          <p:cNvSpPr>
            <a:spLocks noGrp="1"/>
          </p:cNvSpPr>
          <p:nvPr>
            <p:ph idx="1"/>
          </p:nvPr>
        </p:nvSpPr>
        <p:spPr>
          <a:xfrm>
            <a:off x="560173" y="5454650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Two process resource trajectories.</a:t>
            </a:r>
          </a:p>
        </p:txBody>
      </p:sp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Deadlock</a:t>
            </a:r>
            <a:r>
              <a:rPr lang="en-US" sz="3200" dirty="0" smtClean="0">
                <a:solidFill>
                  <a:srgbClr val="7030A0"/>
                </a:solidFill>
              </a:rPr>
              <a:t> Avoidance</a:t>
            </a: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690" y="838200"/>
            <a:ext cx="7302500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55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solidFill>
                  <a:srgbClr val="7030A0"/>
                </a:solidFill>
              </a:rPr>
              <a:t>Deadlock avoidance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4EEA"/>
                </a:solidFill>
              </a:rPr>
              <a:t>Safe state </a:t>
            </a:r>
            <a:r>
              <a:rPr lang="en-US" dirty="0" smtClean="0"/>
              <a:t>= NO deadlock! there exists some scheduling order in which every process can run to completion even if all of them suddenly request their max number of resources immediately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4EEA"/>
                </a:solidFill>
              </a:rPr>
              <a:t>Unsafe </a:t>
            </a:r>
            <a:r>
              <a:rPr lang="en-US" dirty="0" smtClean="0"/>
              <a:t>!= deadlocked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04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6400800" cy="685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Safe states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219200"/>
            <a:ext cx="8693150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Line 5"/>
          <p:cNvSpPr>
            <a:spLocks noChangeShapeType="1"/>
          </p:cNvSpPr>
          <p:nvPr/>
        </p:nvSpPr>
        <p:spPr bwMode="auto">
          <a:xfrm>
            <a:off x="1219200" y="1995487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1749" name="Line 6"/>
          <p:cNvSpPr>
            <a:spLocks noChangeShapeType="1"/>
          </p:cNvSpPr>
          <p:nvPr/>
        </p:nvSpPr>
        <p:spPr bwMode="auto">
          <a:xfrm>
            <a:off x="2895600" y="2224087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1750" name="Line 7"/>
          <p:cNvSpPr>
            <a:spLocks noChangeShapeType="1"/>
          </p:cNvSpPr>
          <p:nvPr/>
        </p:nvSpPr>
        <p:spPr bwMode="auto">
          <a:xfrm flipV="1">
            <a:off x="4635500" y="2338387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1751" name="Line 8"/>
          <p:cNvSpPr>
            <a:spLocks noChangeShapeType="1"/>
          </p:cNvSpPr>
          <p:nvPr/>
        </p:nvSpPr>
        <p:spPr bwMode="auto">
          <a:xfrm>
            <a:off x="6324600" y="2528887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1752" name="Line 9"/>
          <p:cNvSpPr>
            <a:spLocks noChangeShapeType="1"/>
          </p:cNvSpPr>
          <p:nvPr/>
        </p:nvSpPr>
        <p:spPr bwMode="auto">
          <a:xfrm>
            <a:off x="8077200" y="1843087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cxnSp>
        <p:nvCxnSpPr>
          <p:cNvPr id="31753" name="Straight Arrow Connector 11"/>
          <p:cNvCxnSpPr>
            <a:cxnSpLocks noChangeShapeType="1"/>
          </p:cNvCxnSpPr>
          <p:nvPr/>
        </p:nvCxnSpPr>
        <p:spPr bwMode="auto">
          <a:xfrm rot="10800000">
            <a:off x="1371600" y="3062287"/>
            <a:ext cx="4267200" cy="838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19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Unsafe states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057399"/>
            <a:ext cx="8858250" cy="3203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Line 5"/>
          <p:cNvSpPr>
            <a:spLocks noChangeShapeType="1"/>
          </p:cNvSpPr>
          <p:nvPr/>
        </p:nvSpPr>
        <p:spPr bwMode="auto">
          <a:xfrm>
            <a:off x="1066800" y="2438400"/>
            <a:ext cx="228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2773" name="Line 6"/>
          <p:cNvSpPr>
            <a:spLocks noChangeShapeType="1"/>
          </p:cNvSpPr>
          <p:nvPr/>
        </p:nvSpPr>
        <p:spPr bwMode="auto">
          <a:xfrm>
            <a:off x="3352800" y="28194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2774" name="Line 7"/>
          <p:cNvSpPr>
            <a:spLocks noChangeShapeType="1"/>
          </p:cNvSpPr>
          <p:nvPr/>
        </p:nvSpPr>
        <p:spPr bwMode="auto">
          <a:xfrm>
            <a:off x="5791200" y="3022600"/>
            <a:ext cx="2362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cxnSp>
        <p:nvCxnSpPr>
          <p:cNvPr id="32775" name="Straight Arrow Connector 9"/>
          <p:cNvCxnSpPr>
            <a:cxnSpLocks noChangeShapeType="1"/>
          </p:cNvCxnSpPr>
          <p:nvPr/>
        </p:nvCxnSpPr>
        <p:spPr bwMode="auto">
          <a:xfrm rot="10800000">
            <a:off x="3581400" y="3962400"/>
            <a:ext cx="2057400" cy="762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2776" name="Straight Arrow Connector 10"/>
          <p:cNvCxnSpPr>
            <a:cxnSpLocks noChangeShapeType="1"/>
          </p:cNvCxnSpPr>
          <p:nvPr/>
        </p:nvCxnSpPr>
        <p:spPr bwMode="auto">
          <a:xfrm flipV="1">
            <a:off x="7315200" y="3810001"/>
            <a:ext cx="609600" cy="106679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777" name="TextBox 11"/>
          <p:cNvSpPr txBox="1">
            <a:spLocks noChangeArrowheads="1"/>
          </p:cNvSpPr>
          <p:nvPr/>
        </p:nvSpPr>
        <p:spPr bwMode="auto">
          <a:xfrm>
            <a:off x="5396681" y="5283907"/>
            <a:ext cx="37473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4EEA"/>
                </a:solidFill>
                <a:latin typeface="Calibri" pitchFamily="34" charset="0"/>
              </a:rPr>
              <a:t>With only 4 free, neither A nor C can be completely satisfied</a:t>
            </a:r>
            <a:r>
              <a:rPr lang="en-US" dirty="0" smtClean="0">
                <a:solidFill>
                  <a:srgbClr val="006699"/>
                </a:solidFill>
              </a:rPr>
              <a:t>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77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0" kern="1200" dirty="0" smtClean="0">
                <a:solidFill>
                  <a:srgbClr val="004EEA"/>
                </a:solidFill>
                <a:latin typeface="Calibri" pitchFamily="34" charset="0"/>
              </a:rPr>
              <a:t>Banker’s algorithm for single resource </a:t>
            </a:r>
            <a:r>
              <a:rPr lang="en-US" sz="3200" b="0" kern="1200" dirty="0">
                <a:solidFill>
                  <a:srgbClr val="004EEA"/>
                </a:solidFill>
                <a:latin typeface="Calibri" pitchFamily="34" charset="0"/>
              </a:rPr>
              <a:t>(SR) </a:t>
            </a:r>
            <a:r>
              <a:rPr lang="en-US" sz="3200" b="0" kern="1200" dirty="0" smtClean="0">
                <a:solidFill>
                  <a:srgbClr val="004EEA"/>
                </a:solidFill>
                <a:latin typeface="Calibri" pitchFamily="34" charset="0"/>
              </a:rPr>
              <a:t>type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985EC-7C80-4C4B-B016-93CCB35F22F2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513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6400800" cy="7620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Dijkstra's Banker's Algorithm</a:t>
            </a:r>
          </a:p>
        </p:txBody>
      </p:sp>
      <p:sp>
        <p:nvSpPr>
          <p:cNvPr id="15462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3352800"/>
          </a:xfrm>
          <a:noFill/>
          <a:ln/>
        </p:spPr>
        <p:txBody>
          <a:bodyPr lIns="90488" tIns="44450" rIns="90488" bIns="44450"/>
          <a:lstStyle/>
          <a:p>
            <a:pPr eaLnBrk="1" hangingPunct="1">
              <a:buNone/>
            </a:pPr>
            <a:r>
              <a:rPr lang="en-AU" sz="2800" kern="1200" dirty="0">
                <a:solidFill>
                  <a:srgbClr val="004EEA"/>
                </a:solidFill>
                <a:latin typeface="Calibri" pitchFamily="34" charset="0"/>
              </a:rPr>
              <a:t>Definitions</a:t>
            </a:r>
          </a:p>
          <a:p>
            <a:pPr marL="800100" lvl="3" indent="-342900" eaLnBrk="1" hangingPunct="1">
              <a:buFont typeface="Arial" pitchFamily="34" charset="0"/>
              <a:buChar char="•"/>
            </a:pPr>
            <a:r>
              <a:rPr lang="en-AU" sz="2800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Each process has a LOAN, MAXIMUM </a:t>
            </a:r>
            <a:r>
              <a:rPr lang="en-AU" sz="2800" kern="120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NEED, CLAIM </a:t>
            </a:r>
          </a:p>
          <a:p>
            <a:pPr marL="1257300" lvl="4" indent="-342900" eaLnBrk="1" hangingPunct="1">
              <a:buFont typeface="Arial" pitchFamily="34" charset="0"/>
              <a:buChar char="•"/>
            </a:pPr>
            <a:r>
              <a:rPr lang="en-AU" sz="2800" kern="1200" dirty="0" smtClean="0">
                <a:solidFill>
                  <a:srgbClr val="004EEA"/>
                </a:solidFill>
                <a:latin typeface="Calibri" pitchFamily="34" charset="0"/>
                <a:ea typeface="+mn-ea"/>
                <a:cs typeface="+mn-cs"/>
              </a:rPr>
              <a:t>LOAN</a:t>
            </a:r>
            <a:r>
              <a:rPr lang="en-AU" sz="2800" kern="1200" dirty="0">
                <a:solidFill>
                  <a:srgbClr val="004EEA"/>
                </a:solidFill>
                <a:latin typeface="Calibri" pitchFamily="34" charset="0"/>
                <a:ea typeface="+mn-ea"/>
                <a:cs typeface="+mn-cs"/>
              </a:rPr>
              <a:t>:</a:t>
            </a:r>
            <a:r>
              <a:rPr lang="en-AU" sz="2800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 current number of resources held</a:t>
            </a:r>
          </a:p>
          <a:p>
            <a:pPr marL="1257300" lvl="4" indent="-342900" eaLnBrk="1" hangingPunct="1">
              <a:buFont typeface="Arial" pitchFamily="34" charset="0"/>
              <a:buChar char="•"/>
            </a:pPr>
            <a:r>
              <a:rPr lang="en-AU" sz="2800" kern="1200" dirty="0">
                <a:solidFill>
                  <a:srgbClr val="004EEA"/>
                </a:solidFill>
                <a:latin typeface="Calibri" pitchFamily="34" charset="0"/>
                <a:ea typeface="+mn-ea"/>
                <a:cs typeface="+mn-cs"/>
              </a:rPr>
              <a:t>MAXIMUM NEED:  </a:t>
            </a:r>
            <a:r>
              <a:rPr lang="en-AU" sz="2800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total number resources needed to complete</a:t>
            </a:r>
          </a:p>
          <a:p>
            <a:pPr marL="1257300" lvl="4" indent="-342900" eaLnBrk="1" hangingPunct="1">
              <a:buFont typeface="Arial" pitchFamily="34" charset="0"/>
              <a:buChar char="•"/>
            </a:pPr>
            <a:r>
              <a:rPr lang="en-AU" sz="2800" kern="1200" dirty="0">
                <a:solidFill>
                  <a:srgbClr val="004EEA"/>
                </a:solidFill>
                <a:latin typeface="Calibri" pitchFamily="34" charset="0"/>
                <a:ea typeface="+mn-ea"/>
                <a:cs typeface="+mn-cs"/>
              </a:rPr>
              <a:t>CLAIM:</a:t>
            </a:r>
            <a:r>
              <a:rPr lang="en-AU" sz="2800" kern="12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 = (MAXIMUM - LOAN)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6400800" cy="609600"/>
          </a:xfrm>
        </p:spPr>
        <p:txBody>
          <a:bodyPr/>
          <a:lstStyle/>
          <a:p>
            <a:pPr algn="ctr" eaLnBrk="1" hangingPunct="1"/>
            <a:r>
              <a:rPr lang="en-GB" sz="3200" kern="1200" dirty="0" smtClean="0">
                <a:solidFill>
                  <a:srgbClr val="7030A0"/>
                </a:solidFill>
                <a:latin typeface="Calibri" pitchFamily="34" charset="0"/>
              </a:rPr>
              <a:t>Assumptions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4800600"/>
          </a:xfrm>
        </p:spPr>
        <p:txBody>
          <a:bodyPr/>
          <a:lstStyle/>
          <a:p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Establish a LOAN ceiling (MAXIMUM NEED) for each process</a:t>
            </a:r>
          </a:p>
          <a:p>
            <a:pPr lvl="1">
              <a:buFont typeface="Arial" pitchFamily="34" charset="0"/>
              <a:buChar char="•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MAXIMUM NEED &lt; total number of resources available (</a:t>
            </a:r>
            <a:r>
              <a:rPr lang="en-GB" dirty="0" err="1">
                <a:solidFill>
                  <a:schemeClr val="tx2"/>
                </a:solidFill>
                <a:latin typeface="Calibri" pitchFamily="34" charset="0"/>
              </a:rPr>
              <a:t>ie</a:t>
            </a: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., capital)</a:t>
            </a:r>
          </a:p>
          <a:p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Total loans for a process must be less than or equal to MAXIMUM NEED</a:t>
            </a:r>
          </a:p>
          <a:p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Loaned resources must be returned back in finite </a:t>
            </a: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time; Assume immediately after completion.</a:t>
            </a:r>
          </a:p>
          <a:p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Total resources available are much less than the total committed accumulative resources .</a:t>
            </a:r>
            <a:endParaRPr lang="en-GB" sz="28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019800" cy="762000"/>
          </a:xfrm>
        </p:spPr>
        <p:txBody>
          <a:bodyPr/>
          <a:lstStyle/>
          <a:p>
            <a:pPr eaLnBrk="1" hangingPunct="1"/>
            <a:r>
              <a:rPr lang="en-GB" sz="3200" kern="1200" dirty="0" smtClean="0">
                <a:solidFill>
                  <a:srgbClr val="7030A0"/>
                </a:solidFill>
                <a:latin typeface="Calibri" pitchFamily="34" charset="0"/>
              </a:rPr>
              <a:t>Algorithm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7772400" cy="4191000"/>
          </a:xfrm>
        </p:spPr>
        <p:txBody>
          <a:bodyPr/>
          <a:lstStyle/>
          <a:p>
            <a:pPr marL="579438" indent="-579438">
              <a:buNone/>
            </a:pP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1.	Search for a process with a claim that can </a:t>
            </a: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be satisfied </a:t>
            </a: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using the current number of remaining resources (</a:t>
            </a:r>
            <a:r>
              <a:rPr lang="en-GB" sz="2800" dirty="0" err="1">
                <a:solidFill>
                  <a:schemeClr val="tx2"/>
                </a:solidFill>
                <a:latin typeface="Calibri" pitchFamily="34" charset="0"/>
              </a:rPr>
              <a:t>ie</a:t>
            </a: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., tentatively grant </a:t>
            </a: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the </a:t>
            </a: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claim)</a:t>
            </a:r>
          </a:p>
          <a:p>
            <a:pPr marL="579438" indent="-579438">
              <a:buNone/>
            </a:pP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2. 	If such a process is found then assume that it will return </a:t>
            </a: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all the </a:t>
            </a: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loaned resources. </a:t>
            </a:r>
          </a:p>
          <a:p>
            <a:pPr marL="579438" indent="-579438">
              <a:buNone/>
            </a:pP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3. 	Update the number of remaining resources</a:t>
            </a:r>
          </a:p>
          <a:p>
            <a:pPr marL="579438" indent="-579438">
              <a:buNone/>
            </a:pPr>
            <a:r>
              <a:rPr lang="en-GB" sz="2800" dirty="0">
                <a:solidFill>
                  <a:schemeClr val="tx2"/>
                </a:solidFill>
                <a:latin typeface="Calibri" pitchFamily="34" charset="0"/>
              </a:rPr>
              <a:t>4.	Repeat steps 1-3 for all processes and mark them </a:t>
            </a:r>
            <a:r>
              <a:rPr lang="en-GB" sz="2800" dirty="0" smtClean="0">
                <a:solidFill>
                  <a:schemeClr val="tx2"/>
                </a:solidFill>
                <a:latin typeface="Calibri" pitchFamily="34" charset="0"/>
              </a:rPr>
              <a:t>completed.</a:t>
            </a:r>
            <a:endParaRPr lang="en-GB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153400" cy="4419600"/>
          </a:xfrm>
          <a:noFill/>
          <a:ln/>
        </p:spPr>
        <p:txBody>
          <a:bodyPr lIns="90488" tIns="44450" rIns="90488" bIns="44450"/>
          <a:lstStyle/>
          <a:p>
            <a:r>
              <a:rPr lang="en-AU" sz="2800" dirty="0">
                <a:solidFill>
                  <a:srgbClr val="FF0000"/>
                </a:solidFill>
                <a:latin typeface="Calibri" pitchFamily="34" charset="0"/>
              </a:rPr>
              <a:t>DO NOT GRANT THE CLAIM if at least one process can not be marked to completion. </a:t>
            </a:r>
          </a:p>
          <a:p>
            <a:endParaRPr lang="en-AU" sz="2800" dirty="0">
              <a:solidFill>
                <a:schemeClr val="tx2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Implementation</a:t>
            </a:r>
          </a:p>
          <a:p>
            <a:pPr lvl="1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 resource request is only allowed if it results in a SAFE state</a:t>
            </a:r>
          </a:p>
          <a:p>
            <a:pPr lvl="1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The system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is always maintained </a:t>
            </a: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in a SAFE state so eventually all requests will be filled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"/>
            <a:ext cx="7620000" cy="5334000"/>
          </a:xfrm>
          <a:noFill/>
          <a:ln/>
        </p:spPr>
        <p:txBody>
          <a:bodyPr lIns="90488" tIns="44450" rIns="90488" bIns="44450"/>
          <a:lstStyle/>
          <a:p>
            <a:pPr marL="0" indent="0"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Advantages</a:t>
            </a:r>
          </a:p>
          <a:p>
            <a:pPr marL="342900" lvl="1" indent="-342900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It works</a:t>
            </a:r>
          </a:p>
          <a:p>
            <a:pPr marL="342900" lvl="1" indent="-342900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Allows jobs to proceed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where </a:t>
            </a: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 prevention algorithm wouldn't</a:t>
            </a:r>
          </a:p>
          <a:p>
            <a:pPr marL="0" indent="0"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Problems</a:t>
            </a:r>
          </a:p>
          <a:p>
            <a:pPr marL="342900" lvl="1" indent="-342900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Requires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that there are </a:t>
            </a: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 fixed number of resources</a:t>
            </a:r>
          </a:p>
          <a:p>
            <a:pPr marL="342900" lvl="1" indent="-342900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What happens if a resource goes down?</a:t>
            </a:r>
          </a:p>
          <a:p>
            <a:pPr marL="342900" lvl="1" indent="-342900"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Does not allow the process to change its Maximum need while processing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1638" y="152400"/>
            <a:ext cx="6400800" cy="8382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(SR)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108" y="4953000"/>
            <a:ext cx="8529001" cy="1152525"/>
          </a:xfrm>
        </p:spPr>
        <p:txBody>
          <a:bodyPr/>
          <a:lstStyle/>
          <a:p>
            <a:pPr marL="342900" lvl="1" indent="-342900">
              <a:buChar char="•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Grant only those requests that lead to safe states.</a:t>
            </a:r>
          </a:p>
          <a:p>
            <a:pPr marL="342900" lvl="1" indent="-342900">
              <a:buChar char="•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Requires future information.</a:t>
            </a: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8" y="762000"/>
            <a:ext cx="8208962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7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400800" cy="7620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(SR)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24400"/>
            <a:ext cx="7848600" cy="1371600"/>
          </a:xfrm>
        </p:spPr>
        <p:txBody>
          <a:bodyPr/>
          <a:lstStyle/>
          <a:p>
            <a:pPr marL="342900" lvl="1" indent="-342900">
              <a:buChar char="•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(b) is safe because from (b) we can give C 2 more (free=0) then C completes (free=4) then give either B or D . . .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421" r="36084" b="26729"/>
          <a:stretch>
            <a:fillRect/>
          </a:stretch>
        </p:blipFill>
        <p:spPr bwMode="auto">
          <a:xfrm>
            <a:off x="1466532" y="1066800"/>
            <a:ext cx="2541588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845" name="Straight Arrow Connector 7"/>
          <p:cNvCxnSpPr>
            <a:cxnSpLocks noChangeShapeType="1"/>
          </p:cNvCxnSpPr>
          <p:nvPr/>
        </p:nvCxnSpPr>
        <p:spPr bwMode="auto">
          <a:xfrm>
            <a:off x="4008120" y="2808920"/>
            <a:ext cx="12954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5257800" y="251460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Issue2 get back 4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Free =4</a:t>
            </a: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612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6400800" cy="6096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(SR)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41913"/>
            <a:ext cx="7683500" cy="914400"/>
          </a:xfrm>
        </p:spPr>
        <p:txBody>
          <a:bodyPr/>
          <a:lstStyle/>
          <a:p>
            <a:pPr marL="342900" lvl="1" indent="-342900">
              <a:buChar char="•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(c) is unsafe because no max can be satisfied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843" b="29402"/>
          <a:stretch>
            <a:fillRect/>
          </a:stretch>
        </p:blipFill>
        <p:spPr bwMode="auto">
          <a:xfrm>
            <a:off x="5562600" y="1066800"/>
            <a:ext cx="2578100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1905000"/>
            <a:ext cx="327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Issue 1  to B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Free =1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No max could be served now</a:t>
            </a:r>
            <a:endParaRPr lang="en-US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cxnSp>
        <p:nvCxnSpPr>
          <p:cNvPr id="6" name="Straight Arrow Connector 7"/>
          <p:cNvCxnSpPr>
            <a:cxnSpLocks noChangeShapeType="1"/>
          </p:cNvCxnSpPr>
          <p:nvPr/>
        </p:nvCxnSpPr>
        <p:spPr bwMode="auto">
          <a:xfrm>
            <a:off x="3733800" y="2286000"/>
            <a:ext cx="1706880" cy="1048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8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0" kern="1200" dirty="0" smtClean="0">
                <a:solidFill>
                  <a:srgbClr val="004EEA"/>
                </a:solidFill>
                <a:latin typeface="Calibri" pitchFamily="34" charset="0"/>
              </a:rPr>
              <a:t>Banker’s algorithm for multiple resource </a:t>
            </a:r>
            <a:r>
              <a:rPr lang="en-US" sz="3200" b="0" kern="1200" dirty="0">
                <a:solidFill>
                  <a:srgbClr val="004EEA"/>
                </a:solidFill>
                <a:latin typeface="Calibri" pitchFamily="34" charset="0"/>
              </a:rPr>
              <a:t>(MR) types</a:t>
            </a:r>
            <a:endParaRPr lang="en-US" sz="3200" b="0" kern="1200" dirty="0" smtClean="0">
              <a:solidFill>
                <a:srgbClr val="004EEA"/>
              </a:solidFill>
              <a:latin typeface="Calibri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985EC-7C80-4C4B-B016-93CCB35F22F2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74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-1524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066800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1676400" y="4983163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0" smtClean="0">
                <a:solidFill>
                  <a:srgbClr val="006699"/>
                </a:solidFill>
                <a:cs typeface="Arial" charset="0"/>
              </a:rPr>
              <a:t>∑</a:t>
            </a:r>
          </a:p>
        </p:txBody>
      </p:sp>
      <p:sp>
        <p:nvSpPr>
          <p:cNvPr id="38917" name="Line 6"/>
          <p:cNvSpPr>
            <a:spLocks noChangeShapeType="1"/>
          </p:cNvSpPr>
          <p:nvPr/>
        </p:nvSpPr>
        <p:spPr bwMode="auto">
          <a:xfrm flipV="1">
            <a:off x="2057400" y="2682875"/>
            <a:ext cx="5257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1752600" y="2149475"/>
            <a:ext cx="304800" cy="2133600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8919" name="Line 8"/>
          <p:cNvSpPr>
            <a:spLocks noChangeShapeType="1"/>
          </p:cNvSpPr>
          <p:nvPr/>
        </p:nvSpPr>
        <p:spPr bwMode="auto">
          <a:xfrm>
            <a:off x="1905000" y="44354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8920" name="Oval 9"/>
          <p:cNvSpPr>
            <a:spLocks noChangeArrowheads="1"/>
          </p:cNvSpPr>
          <p:nvPr/>
        </p:nvSpPr>
        <p:spPr bwMode="auto">
          <a:xfrm>
            <a:off x="7315200" y="2530475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38921" name="Text Box 10"/>
          <p:cNvSpPr txBox="1">
            <a:spLocks noChangeArrowheads="1"/>
          </p:cNvSpPr>
          <p:nvPr/>
        </p:nvSpPr>
        <p:spPr bwMode="auto">
          <a:xfrm>
            <a:off x="3810000" y="2117725"/>
            <a:ext cx="6858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smtClean="0">
                <a:solidFill>
                  <a:srgbClr val="006699"/>
                </a:solidFill>
              </a:rPr>
              <a:t>N:</a:t>
            </a:r>
          </a:p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6699"/>
                </a:solidFill>
              </a:rPr>
              <a:t>(need)</a:t>
            </a: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429000" y="4702175"/>
            <a:ext cx="4800600" cy="156966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0" dirty="0" smtClean="0">
                <a:solidFill>
                  <a:srgbClr val="004EEA"/>
                </a:solidFill>
              </a:rPr>
              <a:t>E=existing (total); constant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0" dirty="0" smtClean="0">
                <a:solidFill>
                  <a:srgbClr val="004EEA"/>
                </a:solidFill>
              </a:rPr>
              <a:t>P=possessed (allocated/held)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0" dirty="0" smtClean="0">
                <a:solidFill>
                  <a:srgbClr val="004EEA"/>
                </a:solidFill>
              </a:rPr>
              <a:t>A=available (free)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40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00" t="5333"/>
          <a:stretch>
            <a:fillRect/>
          </a:stretch>
        </p:blipFill>
        <p:spPr bwMode="auto">
          <a:xfrm>
            <a:off x="76200" y="2438400"/>
            <a:ext cx="4038600" cy="35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400800" cy="762000"/>
          </a:xfrm>
        </p:spPr>
        <p:txBody>
          <a:bodyPr/>
          <a:lstStyle/>
          <a:p>
            <a:pPr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9387" y="884238"/>
            <a:ext cx="5216013" cy="5135562"/>
          </a:xfrm>
        </p:spPr>
        <p:txBody>
          <a:bodyPr/>
          <a:lstStyle/>
          <a:p>
            <a:pPr marL="0" lvl="1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To check for a safe state:</a:t>
            </a:r>
          </a:p>
          <a:p>
            <a:pPr marL="5143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Look for a row, R, in N &lt;= A.</a:t>
            </a:r>
          </a:p>
          <a:p>
            <a:pPr marL="5143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Assume the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chosen process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of the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row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requests all resources, runs to completion, and terminates (giving back all of its resources to A).</a:t>
            </a:r>
          </a:p>
          <a:p>
            <a:pPr marL="5143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Repeat steps 1 and 2 until either all processes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run to completion or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terminate (indicating that the initial state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is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safe) or deadlock occurs.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753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-2286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2192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511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000500" y="4953000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438900" y="4343400"/>
            <a:ext cx="1219200" cy="3048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 flipH="1">
            <a:off x="6362700" y="46482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0968" name="TextBox 7"/>
          <p:cNvSpPr txBox="1">
            <a:spLocks noChangeArrowheads="1"/>
          </p:cNvSpPr>
          <p:nvPr/>
        </p:nvSpPr>
        <p:spPr bwMode="auto">
          <a:xfrm>
            <a:off x="6591300" y="5078413"/>
            <a:ext cx="12954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6699"/>
                </a:solidFill>
              </a:rPr>
              <a:t>A (available) can completely satisfy D’s needs.</a:t>
            </a:r>
          </a:p>
        </p:txBody>
      </p:sp>
      <p:sp>
        <p:nvSpPr>
          <p:cNvPr id="40969" name="Right Arrow 8"/>
          <p:cNvSpPr>
            <a:spLocks noChangeArrowheads="1"/>
          </p:cNvSpPr>
          <p:nvPr/>
        </p:nvSpPr>
        <p:spPr bwMode="auto">
          <a:xfrm>
            <a:off x="3390900" y="50292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870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400800" cy="7620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Assume the process of the chosen row requests all resources, runs to completion</a:t>
            </a:r>
            <a:r>
              <a:rPr lang="en-US" sz="2000" dirty="0" smtClean="0"/>
              <a:t>, and terminates (giving back all of its resources to A).</a:t>
            </a:r>
          </a:p>
          <a:p>
            <a:pPr marL="990600" lvl="1" indent="-533400" eaLnBrk="1" hangingPunct="1">
              <a:buFontTx/>
              <a:buAutoNum type="arabicPeriod"/>
            </a:pPr>
            <a:endParaRPr lang="en-US" sz="2000" dirty="0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4987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8"/>
          <p:cNvSpPr txBox="1">
            <a:spLocks noChangeArrowheads="1"/>
          </p:cNvSpPr>
          <p:nvPr/>
        </p:nvSpPr>
        <p:spPr bwMode="auto">
          <a:xfrm>
            <a:off x="6172200" y="3505200"/>
            <a:ext cx="1371600" cy="16922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After D terminates: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P=(4221)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A=(2121)</a:t>
            </a:r>
          </a:p>
        </p:txBody>
      </p:sp>
      <p:sp>
        <p:nvSpPr>
          <p:cNvPr id="41990" name="Line 9"/>
          <p:cNvSpPr>
            <a:spLocks noChangeShapeType="1"/>
          </p:cNvSpPr>
          <p:nvPr/>
        </p:nvSpPr>
        <p:spPr bwMode="auto">
          <a:xfrm flipH="1">
            <a:off x="36576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1991" name="Line 10"/>
          <p:cNvSpPr>
            <a:spLocks noChangeShapeType="1"/>
          </p:cNvSpPr>
          <p:nvPr/>
        </p:nvSpPr>
        <p:spPr bwMode="auto">
          <a:xfrm flipH="1">
            <a:off x="4572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1992" name="Text Box 11"/>
          <p:cNvSpPr txBox="1">
            <a:spLocks noChangeArrowheads="1"/>
          </p:cNvSpPr>
          <p:nvPr/>
        </p:nvSpPr>
        <p:spPr bwMode="auto">
          <a:xfrm>
            <a:off x="6324600" y="685800"/>
            <a:ext cx="12954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P=(5322)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A=(1020)</a:t>
            </a:r>
          </a:p>
        </p:txBody>
      </p:sp>
      <p:sp>
        <p:nvSpPr>
          <p:cNvPr id="41993" name="Right Arrow 8"/>
          <p:cNvSpPr>
            <a:spLocks noChangeArrowheads="1"/>
          </p:cNvSpPr>
          <p:nvPr/>
        </p:nvSpPr>
        <p:spPr bwMode="auto">
          <a:xfrm>
            <a:off x="3124200" y="48768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50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Look for a row, R, in N &lt;= A.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6511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6172200" y="3505200"/>
            <a:ext cx="1219200" cy="1077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P=(4221)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A=(2121)</a:t>
            </a:r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 flipH="1">
            <a:off x="36576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 flipH="1">
            <a:off x="381000" y="5181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324600" y="685800"/>
            <a:ext cx="12192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P=(5322)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A=(1020)</a:t>
            </a:r>
          </a:p>
        </p:txBody>
      </p:sp>
      <p:sp>
        <p:nvSpPr>
          <p:cNvPr id="43017" name="Oval 9"/>
          <p:cNvSpPr>
            <a:spLocks noChangeArrowheads="1"/>
          </p:cNvSpPr>
          <p:nvPr/>
        </p:nvSpPr>
        <p:spPr bwMode="auto">
          <a:xfrm>
            <a:off x="3733800" y="5410200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3733800" y="3733800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3019" name="Right Arrow 10"/>
          <p:cNvSpPr>
            <a:spLocks noChangeArrowheads="1"/>
          </p:cNvSpPr>
          <p:nvPr/>
        </p:nvSpPr>
        <p:spPr bwMode="auto">
          <a:xfrm>
            <a:off x="3124200" y="36576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400800" cy="7620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219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Assume the process of the chosen row requests all resources, runs to completion, and terminates (giving back all of its resources 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4987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6324600" y="3505200"/>
            <a:ext cx="1371600" cy="17383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After A terminates: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P=(1210)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A=(5132)</a:t>
            </a:r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38100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H="1">
            <a:off x="6096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6477000" y="685800"/>
            <a:ext cx="12192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P=(4221)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A=(2121)</a:t>
            </a:r>
          </a:p>
        </p:txBody>
      </p:sp>
      <p:sp>
        <p:nvSpPr>
          <p:cNvPr id="44041" name="Line 11"/>
          <p:cNvSpPr>
            <a:spLocks noChangeShapeType="1"/>
          </p:cNvSpPr>
          <p:nvPr/>
        </p:nvSpPr>
        <p:spPr bwMode="auto">
          <a:xfrm flipH="1">
            <a:off x="3810000" y="3810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4042" name="Line 12"/>
          <p:cNvSpPr>
            <a:spLocks noChangeShapeType="1"/>
          </p:cNvSpPr>
          <p:nvPr/>
        </p:nvSpPr>
        <p:spPr bwMode="auto">
          <a:xfrm flipH="1">
            <a:off x="609600" y="3810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4043" name="Right Arrow 10"/>
          <p:cNvSpPr>
            <a:spLocks noChangeArrowheads="1"/>
          </p:cNvSpPr>
          <p:nvPr/>
        </p:nvSpPr>
        <p:spPr bwMode="auto">
          <a:xfrm>
            <a:off x="3276600" y="36576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65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2286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6511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477000" y="3657600"/>
            <a:ext cx="1219200" cy="11922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P=(1210)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A=(5132)</a:t>
            </a:r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 flipH="1">
            <a:off x="3962400" y="5181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 flipH="1">
            <a:off x="762000" y="5181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6629400" y="838200"/>
            <a:ext cx="12192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P=(4221)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A=(2121)</a:t>
            </a: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 flipH="1">
            <a:off x="3962400" y="39624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 flipH="1">
            <a:off x="762000" y="39624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7" name="Oval 11"/>
          <p:cNvSpPr>
            <a:spLocks noChangeArrowheads="1"/>
          </p:cNvSpPr>
          <p:nvPr/>
        </p:nvSpPr>
        <p:spPr bwMode="auto">
          <a:xfrm>
            <a:off x="4038600" y="4114800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8" name="Oval 12"/>
          <p:cNvSpPr>
            <a:spLocks noChangeArrowheads="1"/>
          </p:cNvSpPr>
          <p:nvPr/>
        </p:nvSpPr>
        <p:spPr bwMode="auto">
          <a:xfrm>
            <a:off x="4038600" y="4495800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4038600" y="5373688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5070" name="Right Arrow 13"/>
          <p:cNvSpPr>
            <a:spLocks noChangeArrowheads="1"/>
          </p:cNvSpPr>
          <p:nvPr/>
        </p:nvSpPr>
        <p:spPr bwMode="auto">
          <a:xfrm>
            <a:off x="3429000" y="4191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3048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0668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4987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400800" y="3505200"/>
            <a:ext cx="1219200" cy="11922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P=(1110)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A=(5232)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flipH="1">
            <a:off x="38862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 flipH="1">
            <a:off x="685800" y="50292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6553200" y="685800"/>
            <a:ext cx="12192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P=(1210)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A=(5132)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 flipH="1">
            <a:off x="3886200" y="3810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H="1">
            <a:off x="685800" y="3810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1" name="Line 14"/>
          <p:cNvSpPr>
            <a:spLocks noChangeShapeType="1"/>
          </p:cNvSpPr>
          <p:nvPr/>
        </p:nvSpPr>
        <p:spPr bwMode="auto">
          <a:xfrm flipH="1">
            <a:off x="3886200" y="4191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2" name="Line 15"/>
          <p:cNvSpPr>
            <a:spLocks noChangeShapeType="1"/>
          </p:cNvSpPr>
          <p:nvPr/>
        </p:nvSpPr>
        <p:spPr bwMode="auto">
          <a:xfrm flipH="1">
            <a:off x="685800" y="41910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3" name="Oval 16"/>
          <p:cNvSpPr>
            <a:spLocks noChangeArrowheads="1"/>
          </p:cNvSpPr>
          <p:nvPr/>
        </p:nvSpPr>
        <p:spPr bwMode="auto">
          <a:xfrm>
            <a:off x="3962400" y="4338638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4" name="Oval 17"/>
          <p:cNvSpPr>
            <a:spLocks noChangeArrowheads="1"/>
          </p:cNvSpPr>
          <p:nvPr/>
        </p:nvSpPr>
        <p:spPr bwMode="auto">
          <a:xfrm>
            <a:off x="3962400" y="5218113"/>
            <a:ext cx="2362200" cy="457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6095" name="Right Arrow 14"/>
          <p:cNvSpPr>
            <a:spLocks noChangeArrowheads="1"/>
          </p:cNvSpPr>
          <p:nvPr/>
        </p:nvSpPr>
        <p:spPr bwMode="auto">
          <a:xfrm>
            <a:off x="3352800" y="44958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771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152400"/>
            <a:ext cx="6400800" cy="1447800"/>
          </a:xfrm>
        </p:spPr>
        <p:txBody>
          <a:bodyPr/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Banker’s algorithm (MR)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95400"/>
            <a:ext cx="6400800" cy="4876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check for a safe state: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Look for a row, R, in N &lt;= A.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727325"/>
            <a:ext cx="68961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6477000" y="3733800"/>
            <a:ext cx="1219200" cy="11922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P=(1110)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006699"/>
                </a:solidFill>
              </a:rPr>
              <a:t>A=(5232)</a:t>
            </a: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 flipH="1">
            <a:off x="3962400" y="48768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762000" y="52578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6629400" y="914400"/>
            <a:ext cx="1219200" cy="14366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Previous: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E=(6342)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P=(1210)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6699"/>
                </a:solidFill>
              </a:rPr>
              <a:t>A=(5132)</a:t>
            </a:r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 flipH="1">
            <a:off x="3962400" y="4038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H="1">
            <a:off x="762000" y="4038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 flipH="1">
            <a:off x="3962400" y="4419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 flipH="1">
            <a:off x="762000" y="44196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7" name="Line 15"/>
          <p:cNvSpPr>
            <a:spLocks noChangeShapeType="1"/>
          </p:cNvSpPr>
          <p:nvPr/>
        </p:nvSpPr>
        <p:spPr bwMode="auto">
          <a:xfrm flipH="1">
            <a:off x="3962400" y="52578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8" name="Line 16"/>
          <p:cNvSpPr>
            <a:spLocks noChangeShapeType="1"/>
          </p:cNvSpPr>
          <p:nvPr/>
        </p:nvSpPr>
        <p:spPr bwMode="auto">
          <a:xfrm flipH="1">
            <a:off x="762000" y="4876800"/>
            <a:ext cx="2438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47119" name="Right Arrow 14"/>
          <p:cNvSpPr>
            <a:spLocks noChangeArrowheads="1"/>
          </p:cNvSpPr>
          <p:nvPr/>
        </p:nvSpPr>
        <p:spPr bwMode="auto">
          <a:xfrm>
            <a:off x="3429000" y="55626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6699"/>
              </a:solidFill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62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0" kern="1200" dirty="0" smtClean="0">
                <a:solidFill>
                  <a:srgbClr val="004EEA"/>
                </a:solidFill>
                <a:latin typeface="Calibri" pitchFamily="34" charset="0"/>
              </a:rPr>
              <a:t>Deadlock prevention</a:t>
            </a:r>
            <a:endParaRPr lang="en-US" sz="3200" b="0" kern="1200" dirty="0">
              <a:solidFill>
                <a:srgbClr val="004EEA"/>
              </a:solidFill>
              <a:latin typeface="Calibri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985EC-7C80-4C4B-B016-93CCB35F22F2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84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6400800" cy="6858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Deadlock Prevention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4958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</a:pPr>
            <a:r>
              <a:rPr lang="en-AU" sz="2800" dirty="0">
                <a:solidFill>
                  <a:schemeClr val="tx2"/>
                </a:solidFill>
                <a:latin typeface="Calibri" pitchFamily="34" charset="0"/>
              </a:rPr>
              <a:t>Remove the possibility of deadlock occurring by denying one of the four necessary conditions:</a:t>
            </a:r>
          </a:p>
          <a:p>
            <a:pPr marL="914400" lvl="3" indent="-457200">
              <a:lnSpc>
                <a:spcPct val="110000"/>
              </a:lnSpc>
              <a:buFont typeface="Arial" pitchFamily="34" charset="0"/>
              <a:buChar char="•"/>
            </a:pPr>
            <a:r>
              <a:rPr lang="en-AU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Mutual Exclusion  (Can we share everything?)</a:t>
            </a:r>
          </a:p>
          <a:p>
            <a:pPr marL="914400" lvl="3" indent="-457200">
              <a:lnSpc>
                <a:spcPct val="110000"/>
              </a:lnSpc>
              <a:buFont typeface="Arial" pitchFamily="34" charset="0"/>
              <a:buChar char="•"/>
            </a:pPr>
            <a:r>
              <a:rPr lang="en-AU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Hold &amp; Wait</a:t>
            </a:r>
          </a:p>
          <a:p>
            <a:pPr marL="914400" lvl="3" indent="-457200">
              <a:lnSpc>
                <a:spcPct val="110000"/>
              </a:lnSpc>
              <a:buFont typeface="Arial" pitchFamily="34" charset="0"/>
              <a:buChar char="•"/>
            </a:pPr>
            <a:r>
              <a:rPr lang="en-AU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No </a:t>
            </a:r>
            <a:r>
              <a:rPr lang="en-AU" sz="2800" dirty="0" err="1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preemption</a:t>
            </a:r>
            <a:endParaRPr lang="en-AU" sz="2800" dirty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  <a:p>
            <a:pPr marL="914400" lvl="3" indent="-457200">
              <a:lnSpc>
                <a:spcPct val="110000"/>
              </a:lnSpc>
              <a:buFont typeface="Arial" pitchFamily="34" charset="0"/>
              <a:buChar char="•"/>
            </a:pPr>
            <a:r>
              <a:rPr lang="en-AU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Circular Wait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64008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Deadlock prevention: Attack </a:t>
            </a:r>
            <a:r>
              <a:rPr lang="en-US" sz="3200" kern="1200" dirty="0" err="1" smtClean="0">
                <a:solidFill>
                  <a:srgbClr val="7030A0"/>
                </a:solidFill>
                <a:latin typeface="Calibri" pitchFamily="34" charset="0"/>
              </a:rPr>
              <a:t>mutex</a:t>
            </a:r>
            <a:endParaRPr lang="en-US" sz="3200" kern="1200" dirty="0" smtClean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153400" cy="1828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004EEA"/>
                </a:solidFill>
                <a:latin typeface="Calibri" pitchFamily="34" charset="0"/>
              </a:rPr>
              <a:t>Example: </a:t>
            </a: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Use spooling instead of </a:t>
            </a:r>
            <a:r>
              <a:rPr lang="en-US" sz="2800" dirty="0" err="1" smtClean="0">
                <a:solidFill>
                  <a:schemeClr val="tx2"/>
                </a:solidFill>
                <a:latin typeface="Calibri" pitchFamily="34" charset="0"/>
              </a:rPr>
              <a:t>mutex</a:t>
            </a: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 on printer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Not all problems lend themselves to spooling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Still have contention for disk space with spooling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Deadlock prevention: attack hold &amp; wait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153400" cy="4648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Request (and wait for) all resources prior to process execution</a:t>
            </a: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004EEA"/>
                </a:solidFill>
              </a:rPr>
              <a:t>Problems</a:t>
            </a:r>
            <a:r>
              <a:rPr lang="en-US" sz="2800" dirty="0">
                <a:solidFill>
                  <a:srgbClr val="004EEA"/>
                </a:solidFill>
              </a:rPr>
              <a:t>:</a:t>
            </a:r>
          </a:p>
          <a:p>
            <a:pPr marL="914400" lvl="4" indent="-457200">
              <a:lnSpc>
                <a:spcPct val="110000"/>
              </a:lnSpc>
              <a:buFont typeface="Calibri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We may not know </a:t>
            </a: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in advance the requirements of resources.</a:t>
            </a:r>
            <a:endParaRPr lang="en-US" sz="2800" dirty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  <a:p>
            <a:pPr marL="914400" lvl="4" indent="-457200">
              <a:lnSpc>
                <a:spcPct val="110000"/>
              </a:lnSpc>
              <a:buFont typeface="Calibri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We tie up resources for entire time.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Before requesting a resource, we must first temporarily release all allocated resources and then try to acquire all of them again.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162800" cy="35052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  <a:buNone/>
            </a:pPr>
            <a:r>
              <a:rPr lang="en-AU" sz="2800" dirty="0" smtClean="0">
                <a:solidFill>
                  <a:srgbClr val="004EEA"/>
                </a:solidFill>
                <a:latin typeface="Calibri" pitchFamily="34" charset="0"/>
              </a:rPr>
              <a:t>Implementation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A process is given its resources on a "ALL or NONE" basis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Either a process gets ALL its required resources and proceeds or it gets NONE of them and waits until it can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6400800" cy="9144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Denying the “Hold &amp; Wait”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762000"/>
            <a:ext cx="7162800" cy="41148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Advantages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It works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Reasonably easy to code</a:t>
            </a:r>
          </a:p>
          <a:p>
            <a:pPr marL="0" indent="0">
              <a:buNone/>
            </a:pPr>
            <a:endParaRPr lang="en-AU" dirty="0"/>
          </a:p>
          <a:p>
            <a:pPr>
              <a:lnSpc>
                <a:spcPct val="110000"/>
              </a:lnSpc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Problems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Resource wastage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Possibility of starvation</a:t>
            </a:r>
          </a:p>
          <a:p>
            <a:pPr>
              <a:lnSpc>
                <a:spcPct val="110000"/>
              </a:lnSpc>
            </a:pPr>
            <a:endParaRPr lang="en-AU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6400800" cy="7620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Denying the “Hold &amp; Wait”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8382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Denying “No pre-emption”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543800" cy="40386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Tricky at best.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Impossible at worst</a:t>
            </a:r>
            <a:r>
              <a:rPr lang="en-US" sz="3600" dirty="0" smtClean="0"/>
              <a:t>.</a:t>
            </a:r>
          </a:p>
          <a:p>
            <a:pPr>
              <a:lnSpc>
                <a:spcPct val="110000"/>
              </a:lnSpc>
              <a:buNone/>
            </a:pPr>
            <a:r>
              <a:rPr lang="en-AU" sz="2800" dirty="0" smtClean="0">
                <a:solidFill>
                  <a:srgbClr val="004EEA"/>
                </a:solidFill>
                <a:latin typeface="Calibri" pitchFamily="34" charset="0"/>
              </a:rPr>
              <a:t>Implementation</a:t>
            </a:r>
            <a:endParaRPr lang="en-AU" sz="2800" dirty="0">
              <a:solidFill>
                <a:srgbClr val="004EEA"/>
              </a:solidFill>
              <a:latin typeface="Calibri" pitchFamily="34" charset="0"/>
            </a:endParaRP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Resources may </a:t>
            </a: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be removed from a process before it is finished with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them. Forcefully </a:t>
            </a:r>
            <a:r>
              <a:rPr lang="en-AU" dirty="0" err="1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preempt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 the resource.</a:t>
            </a:r>
            <a:endParaRPr lang="en-AU" dirty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162800" cy="53340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  <a:buNone/>
            </a:pPr>
            <a:r>
              <a:rPr lang="en-AU" sz="2800" dirty="0" smtClean="0">
                <a:solidFill>
                  <a:srgbClr val="004EEA"/>
                </a:solidFill>
                <a:latin typeface="Calibri" pitchFamily="34" charset="0"/>
              </a:rPr>
              <a:t>Advantages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It works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Possibly better resource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utilisation</a:t>
            </a:r>
            <a:endParaRPr lang="en-AU" sz="3200" dirty="0"/>
          </a:p>
          <a:p>
            <a:pPr>
              <a:lnSpc>
                <a:spcPct val="110000"/>
              </a:lnSpc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Problems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The cost of removing a process's resources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The process is likely to lose work it has done. (How often does this occur?)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Possibility of starvation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685800"/>
          </a:xfrm>
          <a:noFill/>
          <a:ln/>
        </p:spPr>
        <p:txBody>
          <a:bodyPr lIns="90488" tIns="44450" rIns="90488" bIns="44450"/>
          <a:lstStyle/>
          <a:p>
            <a:pPr algn="ctr" eaLnBrk="1" hangingPunct="1"/>
            <a:r>
              <a:rPr lang="en-AU" sz="3200" kern="1200" dirty="0" smtClean="0">
                <a:solidFill>
                  <a:srgbClr val="7030A0"/>
                </a:solidFill>
                <a:latin typeface="Calibri" pitchFamily="34" charset="0"/>
              </a:rPr>
              <a:t>Denying “No pre-emption”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1F1E75A-5BB8-49C5-BCA9-B0E2AB6A4817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39938" name="Content Placeholder 4"/>
          <p:cNvSpPr>
            <a:spLocks noGrp="1"/>
          </p:cNvSpPr>
          <p:nvPr>
            <p:ph idx="1"/>
          </p:nvPr>
        </p:nvSpPr>
        <p:spPr>
          <a:xfrm>
            <a:off x="406758" y="2870201"/>
            <a:ext cx="8382000" cy="4064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004EEA"/>
                </a:solidFill>
              </a:rPr>
              <a:t>(a) Numerically ordered resources. (b) A resource graph.</a:t>
            </a:r>
          </a:p>
        </p:txBody>
      </p:sp>
      <p:sp>
        <p:nvSpPr>
          <p:cNvPr id="39939" name="Title 1"/>
          <p:cNvSpPr>
            <a:spLocks noGrp="1"/>
          </p:cNvSpPr>
          <p:nvPr>
            <p:ph type="title"/>
          </p:nvPr>
        </p:nvSpPr>
        <p:spPr>
          <a:xfrm>
            <a:off x="304800" y="36871"/>
            <a:ext cx="8229600" cy="5547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Attacking the Circular Wait Condition 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85800"/>
            <a:ext cx="5783262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57200" y="3276600"/>
            <a:ext cx="8382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eaLnBrk="0" fontAlgn="base" hangingPunct="0">
              <a:lnSpc>
                <a:spcPct val="11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Processes can request resources whenever they want to, but all requests must be made in numerical order.</a:t>
            </a:r>
          </a:p>
          <a:p>
            <a:pPr marL="342900" indent="-342900" eaLnBrk="0" fontAlgn="base" hangingPunct="0">
              <a:lnSpc>
                <a:spcPct val="11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Example: A process may request first a printer and then a tape drive, but it may not request first a plotter and then a printer.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Deadlock prevention: attack circular wait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8307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Only allow one resource at a time.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Request all resources in (some globally assigned) numerical order.</a:t>
            </a: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But no numerical ordering may exist!</a:t>
            </a:r>
          </a:p>
          <a:p>
            <a:pPr>
              <a:lnSpc>
                <a:spcPct val="110000"/>
              </a:lnSpc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Implementation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</a:rPr>
              <a:t>Resources are uniquely numbered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</a:rPr>
              <a:t>Processes can only request resources in linear ascending order</a:t>
            </a:r>
          </a:p>
          <a:p>
            <a:pPr marL="342900" lvl="1" indent="-342900">
              <a:lnSpc>
                <a:spcPct val="110000"/>
              </a:lnSpc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</a:rPr>
              <a:t>Thus preventing the circular wait from occurring</a:t>
            </a:r>
          </a:p>
          <a:p>
            <a:endParaRPr lang="en-AU" dirty="0"/>
          </a:p>
          <a:p>
            <a:pPr marL="400050" lvl="2" indent="0">
              <a:lnSpc>
                <a:spcPct val="110000"/>
              </a:lnSpc>
              <a:buNone/>
            </a:pPr>
            <a:endParaRPr lang="en-US" sz="2800" dirty="0" smtClean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162800" cy="54864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2800" dirty="0">
                <a:solidFill>
                  <a:srgbClr val="004EEA"/>
                </a:solidFill>
                <a:latin typeface="Calibri" pitchFamily="34" charset="0"/>
              </a:rPr>
              <a:t>Advantages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It works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Has been implemented in some </a:t>
            </a:r>
            <a:r>
              <a:rPr lang="en-AU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OS</a:t>
            </a:r>
            <a:endParaRPr lang="en-AU" dirty="0">
              <a:solidFill>
                <a:schemeClr val="tx2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2800" dirty="0" smtClean="0">
                <a:solidFill>
                  <a:srgbClr val="004EEA"/>
                </a:solidFill>
                <a:latin typeface="Calibri" pitchFamily="34" charset="0"/>
              </a:rPr>
              <a:t>Problems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Resources must be requested in ascending order of resource number rather than as  needed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Resource numbering must be maintained by someone and must reflect every addition to the OS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Char char="•"/>
            </a:pPr>
            <a:r>
              <a:rPr lang="en-AU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Difficult to sit down and write just write code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639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kern="1200" dirty="0" smtClean="0">
                <a:solidFill>
                  <a:srgbClr val="7030A0"/>
                </a:solidFill>
                <a:latin typeface="Calibri" pitchFamily="34" charset="0"/>
              </a:rPr>
              <a:t>Deadlock prevention: attack circular wait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Lecture-29</a:t>
            </a:r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78BF8-C3E0-42E5-8866-7B248C88B2BF}" type="slidenum">
              <a:rPr lang="en-US" smtClean="0">
                <a:solidFill>
                  <a:srgbClr val="006699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6699"/>
                </a:solidFill>
              </a:rPr>
              <a:t>Ahmed Mumtaz Mustehsan, GM-IT, CIIT, Islamabad</a:t>
            </a:r>
            <a:endParaRPr lang="en-US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1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71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Summary of approaches to deadlock prevention</a:t>
            </a:r>
            <a:r>
              <a:rPr lang="en-US" dirty="0" smtClean="0"/>
              <a:t>.</a:t>
            </a:r>
          </a:p>
        </p:txBody>
      </p:sp>
      <p:sp>
        <p:nvSpPr>
          <p:cNvPr id="40963" name="Title 2"/>
          <p:cNvSpPr>
            <a:spLocks noGrp="1"/>
          </p:cNvSpPr>
          <p:nvPr>
            <p:ph type="title"/>
          </p:nvPr>
        </p:nvSpPr>
        <p:spPr>
          <a:xfrm>
            <a:off x="393777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Approaches to Deadlock Prevention</a:t>
            </a: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744696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Other Issues</a:t>
            </a:r>
          </a:p>
        </p:txBody>
      </p:sp>
      <p:sp>
        <p:nvSpPr>
          <p:cNvPr id="41987" name="Content Placeholder 4"/>
          <p:cNvSpPr>
            <a:spLocks noGrp="1"/>
          </p:cNvSpPr>
          <p:nvPr>
            <p:ph idx="1"/>
          </p:nvPr>
        </p:nvSpPr>
        <p:spPr>
          <a:xfrm>
            <a:off x="762000" y="990600"/>
            <a:ext cx="7591425" cy="44450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Char char="•"/>
            </a:pPr>
            <a:r>
              <a:rPr lang="en-US" sz="3000" dirty="0" smtClean="0"/>
              <a:t>Two-phase locking</a:t>
            </a:r>
          </a:p>
          <a:p>
            <a:pPr marL="742950" lvl="2" indent="-342900">
              <a:buFontTx/>
              <a:buChar char="•"/>
            </a:pPr>
            <a:r>
              <a:rPr lang="en-US" sz="2800" dirty="0"/>
              <a:t>Commonly used in databases.</a:t>
            </a:r>
          </a:p>
          <a:p>
            <a:pPr marL="742950" lvl="2" indent="-342900">
              <a:buFontTx/>
              <a:buChar char="•"/>
            </a:pPr>
            <a:r>
              <a:rPr lang="en-US" sz="2800" dirty="0"/>
              <a:t>First phase: lock all the needed resources. If locking succeeds, go to second phase, else release all the locks.</a:t>
            </a:r>
          </a:p>
          <a:p>
            <a:pPr marL="742950" lvl="2" indent="-342900">
              <a:buFontTx/>
              <a:buChar char="•"/>
            </a:pPr>
            <a:r>
              <a:rPr lang="en-US" sz="2800" dirty="0"/>
              <a:t>Second phase: do the read or write operation.</a:t>
            </a:r>
          </a:p>
          <a:p>
            <a:pPr eaLnBrk="1" hangingPunct="1">
              <a:buFontTx/>
              <a:buChar char="•"/>
            </a:pPr>
            <a:r>
              <a:rPr lang="en-US" sz="3000" dirty="0" smtClean="0"/>
              <a:t>Communication deadlocks</a:t>
            </a:r>
          </a:p>
          <a:p>
            <a:pPr eaLnBrk="1" hangingPunct="1">
              <a:buFontTx/>
              <a:buChar char="•"/>
            </a:pPr>
            <a:r>
              <a:rPr lang="en-US" sz="3000" dirty="0" err="1" smtClean="0"/>
              <a:t>Livelock</a:t>
            </a:r>
            <a:endParaRPr lang="en-US" sz="3000" dirty="0" smtClean="0"/>
          </a:p>
          <a:p>
            <a:pPr eaLnBrk="1" hangingPunct="1">
              <a:buFontTx/>
              <a:buChar char="•"/>
            </a:pPr>
            <a:r>
              <a:rPr lang="en-US" sz="3000" dirty="0" smtClean="0"/>
              <a:t>Starvation</a:t>
            </a:r>
          </a:p>
          <a:p>
            <a:pPr eaLnBrk="1" hangingPunct="1">
              <a:buFontTx/>
              <a:buChar char="•"/>
            </a:pPr>
            <a:endParaRPr lang="en-US" sz="3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Two-phase locking</a:t>
            </a:r>
          </a:p>
        </p:txBody>
      </p:sp>
      <p:sp>
        <p:nvSpPr>
          <p:cNvPr id="41987" name="Content Placeholder 4"/>
          <p:cNvSpPr>
            <a:spLocks noGrp="1"/>
          </p:cNvSpPr>
          <p:nvPr>
            <p:ph idx="1"/>
          </p:nvPr>
        </p:nvSpPr>
        <p:spPr>
          <a:xfrm>
            <a:off x="762000" y="990600"/>
            <a:ext cx="7591425" cy="4445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3000" dirty="0" smtClean="0"/>
              <a:t>Two-phase locking</a:t>
            </a:r>
          </a:p>
          <a:p>
            <a:pPr marL="742950" lvl="2" indent="-342900">
              <a:buFontTx/>
              <a:buChar char="•"/>
            </a:pPr>
            <a:r>
              <a:rPr lang="en-US" sz="2800" dirty="0"/>
              <a:t>Commonly used in databases.</a:t>
            </a:r>
          </a:p>
          <a:p>
            <a:pPr marL="742950" lvl="2" indent="-342900">
              <a:buFontTx/>
              <a:buChar char="•"/>
            </a:pPr>
            <a:r>
              <a:rPr lang="en-US" sz="2800" dirty="0"/>
              <a:t>First phase: lock all the needed resources. If locking succeeds, go to second phase, else release all the </a:t>
            </a:r>
            <a:r>
              <a:rPr lang="en-US" sz="2800" dirty="0" smtClean="0"/>
              <a:t>locks; go to First Phase.</a:t>
            </a:r>
            <a:endParaRPr lang="en-US" sz="2800" dirty="0"/>
          </a:p>
          <a:p>
            <a:pPr marL="742950" lvl="2" indent="-342900">
              <a:buFontTx/>
              <a:buChar char="•"/>
            </a:pPr>
            <a:r>
              <a:rPr lang="en-US" sz="2800" dirty="0"/>
              <a:t>Second phase: do the read or write operation</a:t>
            </a:r>
            <a:r>
              <a:rPr lang="en-US" sz="2800" dirty="0" smtClean="0"/>
              <a:t>. And release the records</a:t>
            </a:r>
            <a:endParaRPr lang="en-US" sz="2800" dirty="0"/>
          </a:p>
          <a:p>
            <a:pPr marL="0" indent="0" eaLnBrk="1" hangingPunct="1">
              <a:buNone/>
            </a:pPr>
            <a:endParaRPr lang="en-US" sz="3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820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Communication Deadlocks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4EEA"/>
                </a:solidFill>
              </a:rPr>
              <a:t>Example:</a:t>
            </a:r>
          </a:p>
          <a:p>
            <a:r>
              <a:rPr lang="en-US" sz="3000" dirty="0" smtClean="0"/>
              <a:t>Suppose process </a:t>
            </a:r>
            <a:r>
              <a:rPr lang="en-US" sz="3000" dirty="0"/>
              <a:t>A sends a request message to process B, and then blocks until B </a:t>
            </a:r>
            <a:r>
              <a:rPr lang="en-US" sz="3000" dirty="0" smtClean="0"/>
              <a:t>sends back </a:t>
            </a:r>
            <a:r>
              <a:rPr lang="en-US" sz="3000" dirty="0"/>
              <a:t>a reply message. </a:t>
            </a:r>
            <a:endParaRPr lang="en-US" sz="3000" dirty="0" smtClean="0"/>
          </a:p>
          <a:p>
            <a:r>
              <a:rPr lang="en-US" sz="3000" dirty="0" smtClean="0"/>
              <a:t>Suppose </a:t>
            </a:r>
            <a:r>
              <a:rPr lang="en-US" sz="3000" dirty="0"/>
              <a:t>that the request message gets lost. A is </a:t>
            </a:r>
            <a:r>
              <a:rPr lang="en-US" sz="3000" dirty="0" smtClean="0"/>
              <a:t>blocked waiting </a:t>
            </a:r>
            <a:r>
              <a:rPr lang="en-US" sz="3000" dirty="0"/>
              <a:t>for the reply. </a:t>
            </a:r>
            <a:endParaRPr lang="en-US" sz="3000" dirty="0" smtClean="0"/>
          </a:p>
          <a:p>
            <a:r>
              <a:rPr lang="en-US" sz="3000" dirty="0" smtClean="0"/>
              <a:t>B </a:t>
            </a:r>
            <a:r>
              <a:rPr lang="en-US" sz="3000" dirty="0"/>
              <a:t>is blocked waiting for a request asking it to do something.</a:t>
            </a:r>
          </a:p>
          <a:p>
            <a:r>
              <a:rPr lang="en-US" sz="3000" dirty="0"/>
              <a:t>We have a </a:t>
            </a:r>
            <a:r>
              <a:rPr lang="en-US" sz="3000" dirty="0" smtClean="0"/>
              <a:t>deadlock! Not </a:t>
            </a:r>
            <a:r>
              <a:rPr lang="en-US" sz="3000" dirty="0"/>
              <a:t>the classical resource deadlock. This situation is called a </a:t>
            </a:r>
            <a:r>
              <a:rPr lang="en-US" sz="3000" dirty="0" smtClean="0">
                <a:solidFill>
                  <a:srgbClr val="004EEA"/>
                </a:solidFill>
              </a:rPr>
              <a:t>communication </a:t>
            </a:r>
            <a:r>
              <a:rPr lang="en-US" sz="3000" dirty="0">
                <a:solidFill>
                  <a:srgbClr val="004EEA"/>
                </a:solidFill>
              </a:rPr>
              <a:t>deadlock</a:t>
            </a:r>
            <a:r>
              <a:rPr lang="en-US" sz="3000" dirty="0" smtClean="0">
                <a:solidFill>
                  <a:srgbClr val="004EEA"/>
                </a:solidFill>
              </a:rPr>
              <a:t>.</a:t>
            </a:r>
            <a:endParaRPr lang="en-US" sz="3000" dirty="0">
              <a:solidFill>
                <a:srgbClr val="004EEA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490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4"/>
          <p:cNvSpPr>
            <a:spLocks noGrp="1"/>
          </p:cNvSpPr>
          <p:nvPr>
            <p:ph idx="1"/>
          </p:nvPr>
        </p:nvSpPr>
        <p:spPr>
          <a:xfrm>
            <a:off x="609600" y="4343400"/>
            <a:ext cx="8229600" cy="16764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In a communication system a node is either computer or Router having finite buffers ( 8 in example)</a:t>
            </a:r>
          </a:p>
          <a:p>
            <a:pPr eaLnBrk="1" hangingPunct="1"/>
            <a:r>
              <a:rPr lang="en-US" dirty="0" smtClean="0"/>
              <a:t>If no buffer available we have a resource deadlock in a network.</a:t>
            </a:r>
          </a:p>
        </p:txBody>
      </p:sp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Communication Deadlocks</a:t>
            </a: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69119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Communication Deadlocks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4EEA"/>
                </a:solidFill>
              </a:rPr>
              <a:t>Example:</a:t>
            </a:r>
          </a:p>
          <a:p>
            <a:r>
              <a:rPr lang="en-US" sz="2800" dirty="0" smtClean="0"/>
              <a:t>Suppose that </a:t>
            </a:r>
            <a:r>
              <a:rPr lang="en-US" sz="2800" dirty="0"/>
              <a:t>all the packets at router A need to go to B and all the packets at B </a:t>
            </a:r>
            <a:r>
              <a:rPr lang="en-US" sz="2800" dirty="0" smtClean="0"/>
              <a:t>need  to </a:t>
            </a:r>
            <a:r>
              <a:rPr lang="en-US" sz="2800" dirty="0"/>
              <a:t>go to C and all the packets at C need to go to D and all the packets at D need </a:t>
            </a:r>
            <a:r>
              <a:rPr lang="en-US" sz="2800" dirty="0" smtClean="0"/>
              <a:t>to go </a:t>
            </a:r>
            <a:r>
              <a:rPr lang="en-US" sz="2800" dirty="0"/>
              <a:t>to A. </a:t>
            </a:r>
            <a:endParaRPr lang="en-US" sz="2800" dirty="0" smtClean="0"/>
          </a:p>
          <a:p>
            <a:r>
              <a:rPr lang="en-US" sz="2800" dirty="0" smtClean="0"/>
              <a:t>No </a:t>
            </a:r>
            <a:r>
              <a:rPr lang="en-US" sz="2800" dirty="0"/>
              <a:t>packet can move because there is no buffer at the other end and </a:t>
            </a:r>
            <a:r>
              <a:rPr lang="en-US" sz="2800" dirty="0" smtClean="0"/>
              <a:t>we have </a:t>
            </a:r>
            <a:r>
              <a:rPr lang="en-US" sz="2800" dirty="0"/>
              <a:t>a classical resource deadlock, </a:t>
            </a:r>
            <a:r>
              <a:rPr lang="en-US" sz="2800" dirty="0" smtClean="0"/>
              <a:t>in </a:t>
            </a:r>
            <a:r>
              <a:rPr lang="en-US" sz="2800" dirty="0"/>
              <a:t>the middle of a communications system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43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1"/>
          <p:cNvSpPr>
            <a:spLocks noGrp="1"/>
          </p:cNvSpPr>
          <p:nvPr>
            <p:ph idx="1"/>
          </p:nvPr>
        </p:nvSpPr>
        <p:spPr>
          <a:xfrm>
            <a:off x="34413" y="4343400"/>
            <a:ext cx="91440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Busy waiting that can lead to </a:t>
            </a:r>
            <a:r>
              <a:rPr lang="en-US" dirty="0" err="1" smtClean="0"/>
              <a:t>livelock</a:t>
            </a:r>
            <a:r>
              <a:rPr lang="en-US" dirty="0" smtClean="0"/>
              <a:t>.</a:t>
            </a:r>
          </a:p>
        </p:txBody>
      </p:sp>
      <p:sp>
        <p:nvSpPr>
          <p:cNvPr id="4403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</a:rPr>
              <a:t>Livelock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" y="1855788"/>
            <a:ext cx="412432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31975"/>
            <a:ext cx="3902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4EEA"/>
                </a:solidFill>
              </a:rPr>
              <a:t>Example:</a:t>
            </a:r>
          </a:p>
          <a:p>
            <a:r>
              <a:rPr lang="en-US" sz="3000" dirty="0"/>
              <a:t>In some situations, polling (busy waiting) is used to enter a critical region </a:t>
            </a:r>
            <a:r>
              <a:rPr lang="en-US" sz="3000" dirty="0" smtClean="0"/>
              <a:t>or access </a:t>
            </a:r>
            <a:r>
              <a:rPr lang="en-US" sz="3000" dirty="0"/>
              <a:t>a resource. This strategy is often used when the mutual exclusion will </a:t>
            </a:r>
            <a:r>
              <a:rPr lang="en-US" sz="3000" dirty="0" smtClean="0"/>
              <a:t>be used </a:t>
            </a:r>
            <a:r>
              <a:rPr lang="en-US" sz="3000" dirty="0"/>
              <a:t>for a very short time and the overhead of suspension is large compared </a:t>
            </a:r>
            <a:r>
              <a:rPr lang="en-US" sz="3000" dirty="0" smtClean="0"/>
              <a:t>to doing </a:t>
            </a:r>
            <a:r>
              <a:rPr lang="en-US" sz="3000" dirty="0"/>
              <a:t>the work. </a:t>
            </a:r>
            <a:endParaRPr lang="en-US" sz="3000" dirty="0" smtClean="0"/>
          </a:p>
          <a:p>
            <a:r>
              <a:rPr lang="en-US" sz="3000" dirty="0" smtClean="0"/>
              <a:t>Consider </a:t>
            </a:r>
            <a:r>
              <a:rPr lang="en-US" sz="3000" dirty="0"/>
              <a:t>an atomic primitive in which the calling process tests </a:t>
            </a:r>
            <a:r>
              <a:rPr lang="en-US" sz="3000" dirty="0" smtClean="0"/>
              <a:t>a </a:t>
            </a:r>
            <a:r>
              <a:rPr lang="en-US" sz="3000" dirty="0" err="1" smtClean="0"/>
              <a:t>mutex</a:t>
            </a:r>
            <a:r>
              <a:rPr lang="en-US" sz="3000" dirty="0" smtClean="0"/>
              <a:t> </a:t>
            </a:r>
            <a:r>
              <a:rPr lang="en-US" sz="3000" dirty="0"/>
              <a:t>and either grabs it or </a:t>
            </a:r>
            <a:r>
              <a:rPr lang="en-US" sz="3000" dirty="0" smtClean="0"/>
              <a:t>returns fail.</a:t>
            </a:r>
          </a:p>
          <a:p>
            <a:r>
              <a:rPr lang="en-US" sz="3000" dirty="0" smtClean="0"/>
              <a:t>We do </a:t>
            </a:r>
            <a:r>
              <a:rPr lang="en-US" sz="3000" dirty="0"/>
              <a:t>not have a deadlock (because no process is blocked) but we have </a:t>
            </a:r>
            <a:r>
              <a:rPr lang="en-US" sz="3000" dirty="0" smtClean="0"/>
              <a:t>functionally </a:t>
            </a:r>
            <a:r>
              <a:rPr lang="en-US" sz="3000" dirty="0"/>
              <a:t>equivalent to </a:t>
            </a:r>
            <a:r>
              <a:rPr lang="en-US" sz="3000" dirty="0" smtClean="0"/>
              <a:t>deadlock but </a:t>
            </a:r>
            <a:r>
              <a:rPr lang="en-US" sz="3000" dirty="0" err="1" smtClean="0">
                <a:solidFill>
                  <a:srgbClr val="004EEA"/>
                </a:solidFill>
              </a:rPr>
              <a:t>livelock</a:t>
            </a:r>
            <a:r>
              <a:rPr lang="en-US" sz="3000" dirty="0">
                <a:solidFill>
                  <a:srgbClr val="004EEA"/>
                </a:solidFill>
              </a:rPr>
              <a:t>.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</a:rPr>
              <a:t>Livelock</a:t>
            </a:r>
            <a:endParaRPr lang="en-US" sz="3200" dirty="0" smtClean="0">
              <a:solidFill>
                <a:srgbClr val="7030A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Lecture-29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77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gital blue design template">
  <a:themeElements>
    <a:clrScheme name="Digital blue design template 2">
      <a:dk1>
        <a:srgbClr val="006699"/>
      </a:dk1>
      <a:lt1>
        <a:srgbClr val="FFFFFF"/>
      </a:lt1>
      <a:dk2>
        <a:srgbClr val="000000"/>
      </a:dk2>
      <a:lt2>
        <a:srgbClr val="808080"/>
      </a:lt2>
      <a:accent1>
        <a:srgbClr val="B1CFE7"/>
      </a:accent1>
      <a:accent2>
        <a:srgbClr val="CCCCFF"/>
      </a:accent2>
      <a:accent3>
        <a:srgbClr val="FFFFFF"/>
      </a:accent3>
      <a:accent4>
        <a:srgbClr val="005682"/>
      </a:accent4>
      <a:accent5>
        <a:srgbClr val="D5E4F1"/>
      </a:accent5>
      <a:accent6>
        <a:srgbClr val="B9B9E7"/>
      </a:accent6>
      <a:hlink>
        <a:srgbClr val="4274BE"/>
      </a:hlink>
      <a:folHlink>
        <a:srgbClr val="AF67FF"/>
      </a:folHlink>
    </a:clrScheme>
    <a:fontScheme name="Digital blue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blue design template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2">
        <a:dk1>
          <a:srgbClr val="006699"/>
        </a:dk1>
        <a:lt1>
          <a:srgbClr val="FFFFFF"/>
        </a:lt1>
        <a:dk2>
          <a:srgbClr val="000000"/>
        </a:dk2>
        <a:lt2>
          <a:srgbClr val="808080"/>
        </a:lt2>
        <a:accent1>
          <a:srgbClr val="B1CFE7"/>
        </a:accent1>
        <a:accent2>
          <a:srgbClr val="CCCCFF"/>
        </a:accent2>
        <a:accent3>
          <a:srgbClr val="FFFFFF"/>
        </a:accent3>
        <a:accent4>
          <a:srgbClr val="005682"/>
        </a:accent4>
        <a:accent5>
          <a:srgbClr val="D5E4F1"/>
        </a:accent5>
        <a:accent6>
          <a:srgbClr val="B9B9E7"/>
        </a:accent6>
        <a:hlink>
          <a:srgbClr val="4274BE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3">
        <a:dk1>
          <a:srgbClr val="003366"/>
        </a:dk1>
        <a:lt1>
          <a:srgbClr val="DEF6F1"/>
        </a:lt1>
        <a:dk2>
          <a:srgbClr val="003366"/>
        </a:dk2>
        <a:lt2>
          <a:srgbClr val="969696"/>
        </a:lt2>
        <a:accent1>
          <a:srgbClr val="FFFFFF"/>
        </a:accent1>
        <a:accent2>
          <a:srgbClr val="9CCAF0"/>
        </a:accent2>
        <a:accent3>
          <a:srgbClr val="ECFAF7"/>
        </a:accent3>
        <a:accent4>
          <a:srgbClr val="002A56"/>
        </a:accent4>
        <a:accent5>
          <a:srgbClr val="FFFFFF"/>
        </a:accent5>
        <a:accent6>
          <a:srgbClr val="8DB7D9"/>
        </a:accent6>
        <a:hlink>
          <a:srgbClr val="0066CC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4">
        <a:dk1>
          <a:srgbClr val="003366"/>
        </a:dk1>
        <a:lt1>
          <a:srgbClr val="FFFFD9"/>
        </a:lt1>
        <a:dk2>
          <a:srgbClr val="336699"/>
        </a:dk2>
        <a:lt2>
          <a:srgbClr val="777777"/>
        </a:lt2>
        <a:accent1>
          <a:srgbClr val="ECF9FE"/>
        </a:accent1>
        <a:accent2>
          <a:srgbClr val="2569A7"/>
        </a:accent2>
        <a:accent3>
          <a:srgbClr val="FFFFE9"/>
        </a:accent3>
        <a:accent4>
          <a:srgbClr val="002A56"/>
        </a:accent4>
        <a:accent5>
          <a:srgbClr val="F4FBFE"/>
        </a:accent5>
        <a:accent6>
          <a:srgbClr val="205E97"/>
        </a:accent6>
        <a:hlink>
          <a:srgbClr val="0099CC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5">
        <a:dk1>
          <a:srgbClr val="336699"/>
        </a:dk1>
        <a:lt1>
          <a:srgbClr val="EBF1F7"/>
        </a:lt1>
        <a:dk2>
          <a:srgbClr val="5F5F5F"/>
        </a:dk2>
        <a:lt2>
          <a:srgbClr val="005A58"/>
        </a:lt2>
        <a:accent1>
          <a:srgbClr val="B2C7D6"/>
        </a:accent1>
        <a:accent2>
          <a:srgbClr val="698CCB"/>
        </a:accent2>
        <a:accent3>
          <a:srgbClr val="F3F7FA"/>
        </a:accent3>
        <a:accent4>
          <a:srgbClr val="2A5682"/>
        </a:accent4>
        <a:accent5>
          <a:srgbClr val="D5E0E8"/>
        </a:accent5>
        <a:accent6>
          <a:srgbClr val="5E7EB8"/>
        </a:accent6>
        <a:hlink>
          <a:srgbClr val="DFEFFF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6">
        <a:dk1>
          <a:srgbClr val="005A58"/>
        </a:dk1>
        <a:lt1>
          <a:srgbClr val="006699"/>
        </a:lt1>
        <a:dk2>
          <a:srgbClr val="0058B8"/>
        </a:dk2>
        <a:lt2>
          <a:srgbClr val="336699"/>
        </a:lt2>
        <a:accent1>
          <a:srgbClr val="98BED8"/>
        </a:accent1>
        <a:accent2>
          <a:srgbClr val="6D6FC7"/>
        </a:accent2>
        <a:accent3>
          <a:srgbClr val="AAB4D8"/>
        </a:accent3>
        <a:accent4>
          <a:srgbClr val="005682"/>
        </a:accent4>
        <a:accent5>
          <a:srgbClr val="CADBE9"/>
        </a:accent5>
        <a:accent6>
          <a:srgbClr val="6264B4"/>
        </a:accent6>
        <a:hlink>
          <a:srgbClr val="CCECFF"/>
        </a:hlink>
        <a:folHlink>
          <a:srgbClr val="00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blue design template 7">
        <a:dk1>
          <a:srgbClr val="336699"/>
        </a:dk1>
        <a:lt1>
          <a:srgbClr val="C0C0C0"/>
        </a:lt1>
        <a:dk2>
          <a:srgbClr val="49718D"/>
        </a:dk2>
        <a:lt2>
          <a:srgbClr val="5C1F00"/>
        </a:lt2>
        <a:accent1>
          <a:srgbClr val="DDDDDD"/>
        </a:accent1>
        <a:accent2>
          <a:srgbClr val="BE7960"/>
        </a:accent2>
        <a:accent3>
          <a:srgbClr val="DCDCDC"/>
        </a:accent3>
        <a:accent4>
          <a:srgbClr val="2A5682"/>
        </a:accent4>
        <a:accent5>
          <a:srgbClr val="EBEBEB"/>
        </a:accent5>
        <a:accent6>
          <a:srgbClr val="AC6D56"/>
        </a:accent6>
        <a:hlink>
          <a:srgbClr val="65A0BD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8">
        <a:dk1>
          <a:srgbClr val="336699"/>
        </a:dk1>
        <a:lt1>
          <a:srgbClr val="0099CC"/>
        </a:lt1>
        <a:dk2>
          <a:srgbClr val="000066"/>
        </a:dk2>
        <a:lt2>
          <a:srgbClr val="336699"/>
        </a:lt2>
        <a:accent1>
          <a:srgbClr val="336699"/>
        </a:accent1>
        <a:accent2>
          <a:srgbClr val="DDDDDD"/>
        </a:accent2>
        <a:accent3>
          <a:srgbClr val="AAAAB8"/>
        </a:accent3>
        <a:accent4>
          <a:srgbClr val="0082AE"/>
        </a:accent4>
        <a:accent5>
          <a:srgbClr val="ADB8CA"/>
        </a:accent5>
        <a:accent6>
          <a:srgbClr val="C8C8C8"/>
        </a:accent6>
        <a:hlink>
          <a:srgbClr val="7AC3EC"/>
        </a:hlink>
        <a:folHlink>
          <a:srgbClr val="D7EA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blue design template 9">
        <a:dk1>
          <a:srgbClr val="2846A4"/>
        </a:dk1>
        <a:lt1>
          <a:srgbClr val="566272"/>
        </a:lt1>
        <a:dk2>
          <a:srgbClr val="004B70"/>
        </a:dk2>
        <a:lt2>
          <a:srgbClr val="777777"/>
        </a:lt2>
        <a:accent1>
          <a:srgbClr val="9CA5AA"/>
        </a:accent1>
        <a:accent2>
          <a:srgbClr val="88B2D2"/>
        </a:accent2>
        <a:accent3>
          <a:srgbClr val="B4B7BC"/>
        </a:accent3>
        <a:accent4>
          <a:srgbClr val="213A8B"/>
        </a:accent4>
        <a:accent5>
          <a:srgbClr val="CBCFD2"/>
        </a:accent5>
        <a:accent6>
          <a:srgbClr val="7BA1BE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10">
        <a:dk1>
          <a:srgbClr val="003366"/>
        </a:dk1>
        <a:lt1>
          <a:srgbClr val="FFFFFF"/>
        </a:lt1>
        <a:dk2>
          <a:srgbClr val="003366"/>
        </a:dk2>
        <a:lt2>
          <a:srgbClr val="808080"/>
        </a:lt2>
        <a:accent1>
          <a:srgbClr val="B7D6E7"/>
        </a:accent1>
        <a:accent2>
          <a:srgbClr val="24446A"/>
        </a:accent2>
        <a:accent3>
          <a:srgbClr val="FFFFFF"/>
        </a:accent3>
        <a:accent4>
          <a:srgbClr val="002A56"/>
        </a:accent4>
        <a:accent5>
          <a:srgbClr val="D8E8F1"/>
        </a:accent5>
        <a:accent6>
          <a:srgbClr val="203D5F"/>
        </a:accent6>
        <a:hlink>
          <a:srgbClr val="518FB1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11">
        <a:dk1>
          <a:srgbClr val="336699"/>
        </a:dk1>
        <a:lt1>
          <a:srgbClr val="FFFFFF"/>
        </a:lt1>
        <a:dk2>
          <a:srgbClr val="003399"/>
        </a:dk2>
        <a:lt2>
          <a:srgbClr val="969696"/>
        </a:lt2>
        <a:accent1>
          <a:srgbClr val="CCECFF"/>
        </a:accent1>
        <a:accent2>
          <a:srgbClr val="6A90BA"/>
        </a:accent2>
        <a:accent3>
          <a:srgbClr val="FFFFFF"/>
        </a:accent3>
        <a:accent4>
          <a:srgbClr val="2A5682"/>
        </a:accent4>
        <a:accent5>
          <a:srgbClr val="E2F4FF"/>
        </a:accent5>
        <a:accent6>
          <a:srgbClr val="5F82A8"/>
        </a:accent6>
        <a:hlink>
          <a:srgbClr val="CC33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12">
        <a:dk1>
          <a:srgbClr val="4D4D4D"/>
        </a:dk1>
        <a:lt1>
          <a:srgbClr val="666699"/>
        </a:lt1>
        <a:dk2>
          <a:srgbClr val="36587E"/>
        </a:dk2>
        <a:lt2>
          <a:srgbClr val="3E3E5C"/>
        </a:lt2>
        <a:accent1>
          <a:srgbClr val="90AFCC"/>
        </a:accent1>
        <a:accent2>
          <a:srgbClr val="2170AB"/>
        </a:accent2>
        <a:accent3>
          <a:srgbClr val="B8B8CA"/>
        </a:accent3>
        <a:accent4>
          <a:srgbClr val="404040"/>
        </a:accent4>
        <a:accent5>
          <a:srgbClr val="C6D4E2"/>
        </a:accent5>
        <a:accent6>
          <a:srgbClr val="1D659B"/>
        </a:accent6>
        <a:hlink>
          <a:srgbClr val="A8CCF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blue design template 13">
        <a:dk1>
          <a:srgbClr val="2D5C8B"/>
        </a:dk1>
        <a:lt1>
          <a:srgbClr val="E0EAF4"/>
        </a:lt1>
        <a:dk2>
          <a:srgbClr val="35648B"/>
        </a:dk2>
        <a:lt2>
          <a:srgbClr val="2D2015"/>
        </a:lt2>
        <a:accent1>
          <a:srgbClr val="92A4B0"/>
        </a:accent1>
        <a:accent2>
          <a:srgbClr val="8F5F2F"/>
        </a:accent2>
        <a:accent3>
          <a:srgbClr val="EDF3F8"/>
        </a:accent3>
        <a:accent4>
          <a:srgbClr val="254D76"/>
        </a:accent4>
        <a:accent5>
          <a:srgbClr val="C7CFD4"/>
        </a:accent5>
        <a:accent6>
          <a:srgbClr val="81552A"/>
        </a:accent6>
        <a:hlink>
          <a:srgbClr val="EADF7A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6380</TotalTime>
  <Words>2322</Words>
  <Application>Microsoft Office PowerPoint</Application>
  <PresentationFormat>On-screen Show (4:3)</PresentationFormat>
  <Paragraphs>379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Office Theme</vt:lpstr>
      <vt:lpstr>Digital blue design template</vt:lpstr>
      <vt:lpstr>Slide 1</vt:lpstr>
      <vt:lpstr>Slide 2</vt:lpstr>
      <vt:lpstr>Ways of Handling Deadlock</vt:lpstr>
      <vt:lpstr>Deadlock Avoidance</vt:lpstr>
      <vt:lpstr>Deadlock Avoidance</vt:lpstr>
      <vt:lpstr>Deadlock avoidance</vt:lpstr>
      <vt:lpstr>Safe states</vt:lpstr>
      <vt:lpstr>Unsafe states</vt:lpstr>
      <vt:lpstr>Banker’s algorithm for single resource (SR) type</vt:lpstr>
      <vt:lpstr>Dijkstra's Banker's Algorithm</vt:lpstr>
      <vt:lpstr>Assumptions</vt:lpstr>
      <vt:lpstr>Algorithm</vt:lpstr>
      <vt:lpstr>Slide 13</vt:lpstr>
      <vt:lpstr>Slide 14</vt:lpstr>
      <vt:lpstr>Banker’s algorithm (SR)</vt:lpstr>
      <vt:lpstr>Banker’s algorithm (SR)</vt:lpstr>
      <vt:lpstr>Banker’s algorithm (SR)</vt:lpstr>
      <vt:lpstr>Banker’s algorithm for multiple resource (MR) types</vt:lpstr>
      <vt:lpstr>Banker’s algorithm (MR)</vt:lpstr>
      <vt:lpstr>Banker’s algorithm (MR)</vt:lpstr>
      <vt:lpstr>Banker’s algorithm (MR)</vt:lpstr>
      <vt:lpstr>Banker’s algorithm (MR)</vt:lpstr>
      <vt:lpstr>Banker’s algorithm (MR)</vt:lpstr>
      <vt:lpstr>Banker’s algorithm (MR)</vt:lpstr>
      <vt:lpstr>Banker’s algorithm (MR)</vt:lpstr>
      <vt:lpstr>Banker’s algorithm (MR)</vt:lpstr>
      <vt:lpstr>Banker’s algorithm (MR)</vt:lpstr>
      <vt:lpstr>Deadlock prevention</vt:lpstr>
      <vt:lpstr>Deadlock Prevention</vt:lpstr>
      <vt:lpstr>Deadlock prevention: Attack mutex</vt:lpstr>
      <vt:lpstr>Deadlock prevention: attack hold &amp; wait</vt:lpstr>
      <vt:lpstr>Denying the “Hold &amp; Wait”</vt:lpstr>
      <vt:lpstr>Denying the “Hold &amp; Wait”</vt:lpstr>
      <vt:lpstr>Denying “No pre-emption”</vt:lpstr>
      <vt:lpstr>Denying “No pre-emption”</vt:lpstr>
      <vt:lpstr>Attacking the Circular Wait Condition </vt:lpstr>
      <vt:lpstr>Deadlock prevention: attack circular wait</vt:lpstr>
      <vt:lpstr>Deadlock prevention: attack circular wait</vt:lpstr>
      <vt:lpstr>Approaches to Deadlock Prevention</vt:lpstr>
      <vt:lpstr>Other Issues</vt:lpstr>
      <vt:lpstr>Two-phase locking</vt:lpstr>
      <vt:lpstr>Communication Deadlocks</vt:lpstr>
      <vt:lpstr>Communication Deadlocks</vt:lpstr>
      <vt:lpstr>Communication Deadlocks</vt:lpstr>
      <vt:lpstr>Livelock</vt:lpstr>
      <vt:lpstr>Livelock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413</cp:revision>
  <dcterms:created xsi:type="dcterms:W3CDTF">2013-04-13T15:04:21Z</dcterms:created>
  <dcterms:modified xsi:type="dcterms:W3CDTF">2013-07-04T13:56:04Z</dcterms:modified>
</cp:coreProperties>
</file>