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sldIdLst>
    <p:sldId id="517" r:id="rId2"/>
    <p:sldId id="518" r:id="rId3"/>
    <p:sldId id="560" r:id="rId4"/>
    <p:sldId id="536" r:id="rId5"/>
    <p:sldId id="547" r:id="rId6"/>
    <p:sldId id="548" r:id="rId7"/>
    <p:sldId id="549" r:id="rId8"/>
    <p:sldId id="544" r:id="rId9"/>
    <p:sldId id="521" r:id="rId10"/>
    <p:sldId id="522" r:id="rId11"/>
    <p:sldId id="523" r:id="rId12"/>
    <p:sldId id="524" r:id="rId13"/>
    <p:sldId id="525" r:id="rId14"/>
    <p:sldId id="539" r:id="rId15"/>
    <p:sldId id="526" r:id="rId16"/>
    <p:sldId id="527" r:id="rId17"/>
    <p:sldId id="528" r:id="rId18"/>
    <p:sldId id="529" r:id="rId19"/>
    <p:sldId id="531" r:id="rId20"/>
    <p:sldId id="532" r:id="rId21"/>
    <p:sldId id="550" r:id="rId22"/>
    <p:sldId id="545" r:id="rId23"/>
    <p:sldId id="546" r:id="rId24"/>
    <p:sldId id="551" r:id="rId25"/>
    <p:sldId id="561" r:id="rId26"/>
    <p:sldId id="552" r:id="rId27"/>
    <p:sldId id="553" r:id="rId28"/>
    <p:sldId id="554" r:id="rId29"/>
    <p:sldId id="533" r:id="rId30"/>
    <p:sldId id="534" r:id="rId31"/>
    <p:sldId id="535" r:id="rId32"/>
    <p:sldId id="555" r:id="rId33"/>
    <p:sldId id="556" r:id="rId34"/>
    <p:sldId id="557" r:id="rId35"/>
    <p:sldId id="558" r:id="rId36"/>
    <p:sldId id="559" r:id="rId37"/>
    <p:sldId id="562" r:id="rId38"/>
    <p:sldId id="563" r:id="rId39"/>
    <p:sldId id="564" r:id="rId40"/>
    <p:sldId id="565" r:id="rId41"/>
    <p:sldId id="56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EEA"/>
    <a:srgbClr val="00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580992-04FD-4E46-BAEC-98DE5E654300}" type="datetimeFigureOut">
              <a:rPr lang="en-US" smtClean="0"/>
              <a:pPr/>
              <a:t>04-Jul-13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226552-049B-4BC6-8DA9-C972F7D73645}" type="slidenum">
              <a:rPr lang="en-US" smtClean="0"/>
              <a:pPr/>
              <a:t>‹#›</a:t>
            </a:fld>
            <a:endParaRPr lang="en-US"/>
          </a:p>
        </p:txBody>
      </p:sp>
    </p:spTree>
    <p:extLst>
      <p:ext uri="{BB962C8B-B14F-4D97-AF65-F5344CB8AC3E}">
        <p14:creationId xmlns:p14="http://schemas.microsoft.com/office/powerpoint/2010/main" xmlns="" val="3444313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b"/>
          <a:lstStyle/>
          <a:p>
            <a:pPr algn="r"/>
            <a:fld id="{72F4664C-E71E-4DDD-A996-6817D6BD952D}" type="slidenum">
              <a:rPr lang="en-US" sz="1200">
                <a:latin typeface="Arial" charset="0"/>
              </a:rPr>
              <a:pPr algn="r"/>
              <a:t>1</a:t>
            </a:fld>
            <a:endParaRPr lang="en-US" sz="1200">
              <a:latin typeface="Arial" charset="0"/>
            </a:endParaRPr>
          </a:p>
        </p:txBody>
      </p:sp>
      <p:sp>
        <p:nvSpPr>
          <p:cNvPr id="16387" name="Rectangle 1027"/>
          <p:cNvSpPr>
            <a:spLocks noGrp="1" noRot="1" noChangeAspect="1" noChangeArrowheads="1" noTextEdit="1"/>
          </p:cNvSpPr>
          <p:nvPr>
            <p:ph type="sldImg"/>
          </p:nvPr>
        </p:nvSpPr>
        <p:spPr>
          <a:ln cap="flat"/>
        </p:spPr>
      </p:sp>
      <p:sp>
        <p:nvSpPr>
          <p:cNvPr id="16388" name="Rectangle 1028"/>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smtClean="0">
              <a:latin typeface="Arial" charset="0"/>
              <a:ea typeface="ＭＳ Ｐゴシック" pitchFamily="-108"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FC7AC3D-36BB-4EC5-8EA0-642A38BC23D2}" type="datetime1">
              <a:rPr lang="en-US" smtClean="0"/>
              <a:pPr eaLnBrk="1" hangingPunct="1"/>
              <a:t>04-Jul-13</a:t>
            </a:fld>
            <a:endParaRPr lang="en-US" smtClean="0"/>
          </a:p>
        </p:txBody>
      </p:sp>
      <p:sp>
        <p:nvSpPr>
          <p:cNvPr id="53251" name="Rectangle 6"/>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cs431-cotter</a:t>
            </a:r>
          </a:p>
        </p:txBody>
      </p:sp>
      <p:sp>
        <p:nvSpPr>
          <p:cNvPr id="5325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D5C5C51-FC29-4E2B-9215-6851BE86469C}" type="slidenum">
              <a:rPr lang="en-US" smtClean="0"/>
              <a:pPr eaLnBrk="1" hangingPunct="1"/>
              <a:t>4</a:t>
            </a:fld>
            <a:endParaRPr lang="en-US" smtClean="0"/>
          </a:p>
        </p:txBody>
      </p:sp>
      <p:sp>
        <p:nvSpPr>
          <p:cNvPr id="53253" name="Rectangle 2"/>
          <p:cNvSpPr>
            <a:spLocks noGrp="1" noRot="1" noChangeAspect="1" noChangeArrowheads="1" noTextEdit="1"/>
          </p:cNvSpPr>
          <p:nvPr>
            <p:ph type="sldImg"/>
          </p:nvPr>
        </p:nvSpPr>
        <p:spPr>
          <a:xfrm>
            <a:off x="1152525" y="692150"/>
            <a:ext cx="4554538" cy="3416300"/>
          </a:xfrm>
          <a:ln/>
        </p:spPr>
      </p:sp>
      <p:sp>
        <p:nvSpPr>
          <p:cNvPr id="5325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4C4E197-BB54-4765-AD28-7643DBBF01CD}" type="datetime1">
              <a:rPr lang="en-US" smtClean="0"/>
              <a:pPr eaLnBrk="1" hangingPunct="1"/>
              <a:t>04-Jul-13</a:t>
            </a:fld>
            <a:endParaRPr lang="en-US" smtClean="0"/>
          </a:p>
        </p:txBody>
      </p:sp>
      <p:sp>
        <p:nvSpPr>
          <p:cNvPr id="60419" name="Rectangle 6"/>
          <p:cNvSpPr>
            <a:spLocks noGrp="1" noChangeArrowheads="1"/>
          </p:cNvSpPr>
          <p:nvPr>
            <p:ph type="ftr" sz="quarter" idx="4"/>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cs431-cotter</a:t>
            </a:r>
          </a:p>
        </p:txBody>
      </p:sp>
      <p:sp>
        <p:nvSpPr>
          <p:cNvPr id="6042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58B3E3A-2A36-456B-A83C-8F8B87BA5E62}" type="slidenum">
              <a:rPr lang="en-US" smtClean="0"/>
              <a:pPr eaLnBrk="1" hangingPunct="1"/>
              <a:t>22</a:t>
            </a:fld>
            <a:endParaRPr lang="en-US" smtClean="0"/>
          </a:p>
        </p:txBody>
      </p:sp>
      <p:sp>
        <p:nvSpPr>
          <p:cNvPr id="60421" name="Rectangle 2"/>
          <p:cNvSpPr>
            <a:spLocks noGrp="1" noRot="1" noChangeAspect="1" noChangeArrowheads="1" noTextEdit="1"/>
          </p:cNvSpPr>
          <p:nvPr>
            <p:ph type="sldImg"/>
          </p:nvPr>
        </p:nvSpPr>
        <p:spPr>
          <a:ln/>
        </p:spPr>
      </p:sp>
      <p:sp>
        <p:nvSpPr>
          <p:cNvPr id="6042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Footer Placeholder 4"/>
          <p:cNvSpPr>
            <a:spLocks noGrp="1"/>
          </p:cNvSpPr>
          <p:nvPr>
            <p:ph type="ftr" sz="quarter" idx="11"/>
          </p:nvPr>
        </p:nvSpPr>
        <p:spPr/>
        <p:txBody>
          <a:bodyPr/>
          <a:lstStyle/>
          <a:p>
            <a:r>
              <a:rPr lang="en-US" smtClean="0"/>
              <a:t>Ahmed Mumtaz Mustehsan, GM-IT,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4130560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Footer Placeholder 4"/>
          <p:cNvSpPr>
            <a:spLocks noGrp="1"/>
          </p:cNvSpPr>
          <p:nvPr>
            <p:ph type="ftr" sz="quarter" idx="11"/>
          </p:nvPr>
        </p:nvSpPr>
        <p:spPr/>
        <p:txBody>
          <a:bodyPr/>
          <a:lstStyle/>
          <a:p>
            <a:r>
              <a:rPr lang="en-US" smtClean="0"/>
              <a:t>Ahmed Mumtaz Mustehsan, GM-IT,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328718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Footer Placeholder 4"/>
          <p:cNvSpPr>
            <a:spLocks noGrp="1"/>
          </p:cNvSpPr>
          <p:nvPr>
            <p:ph type="ftr" sz="quarter" idx="11"/>
          </p:nvPr>
        </p:nvSpPr>
        <p:spPr/>
        <p:txBody>
          <a:bodyPr/>
          <a:lstStyle/>
          <a:p>
            <a:r>
              <a:rPr lang="en-US" smtClean="0"/>
              <a:t>Ahmed Mumtaz Mustehsan, GM-IT,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3549199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Lecture-28</a:t>
            </a:r>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71480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Lecture-28</a:t>
            </a:r>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
        <p:nvSpPr>
          <p:cNvPr id="9" name="Slide Number Placeholder 8"/>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1396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Lecture-28</a:t>
            </a:r>
            <a:endParaRPr lang="en-US"/>
          </a:p>
        </p:txBody>
      </p:sp>
      <p:sp>
        <p:nvSpPr>
          <p:cNvPr id="4" name="Footer Placeholder 3"/>
          <p:cNvSpPr>
            <a:spLocks noGrp="1"/>
          </p:cNvSpPr>
          <p:nvPr>
            <p:ph type="ftr" sz="quarter" idx="11"/>
          </p:nvPr>
        </p:nvSpPr>
        <p:spPr/>
        <p:txBody>
          <a:bodyPr/>
          <a:lstStyle/>
          <a:p>
            <a:r>
              <a:rPr lang="en-US" smtClean="0"/>
              <a:t>Ahmed Mumtaz Mustehsan, GM-IT, CIIT, Islamabad</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2688762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Lecture-28</a:t>
            </a:r>
            <a:endParaRPr lang="en-US"/>
          </a:p>
        </p:txBody>
      </p:sp>
      <p:sp>
        <p:nvSpPr>
          <p:cNvPr id="3" name="Footer Placeholder 2"/>
          <p:cNvSpPr>
            <a:spLocks noGrp="1"/>
          </p:cNvSpPr>
          <p:nvPr>
            <p:ph type="ftr" sz="quarter" idx="11"/>
          </p:nvPr>
        </p:nvSpPr>
        <p:spPr/>
        <p:txBody>
          <a:bodyPr/>
          <a:lstStyle/>
          <a:p>
            <a:r>
              <a:rPr lang="en-US" smtClean="0"/>
              <a:t>Ahmed Mumtaz Mustehsan, GM-IT,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64644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Lecture-28</a:t>
            </a:r>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937643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Lecture-28</a:t>
            </a:r>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818329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Footer Placeholder 4"/>
          <p:cNvSpPr>
            <a:spLocks noGrp="1"/>
          </p:cNvSpPr>
          <p:nvPr>
            <p:ph type="ftr" sz="quarter" idx="11"/>
          </p:nvPr>
        </p:nvSpPr>
        <p:spPr/>
        <p:txBody>
          <a:bodyPr/>
          <a:lstStyle/>
          <a:p>
            <a:r>
              <a:rPr lang="en-US" smtClean="0"/>
              <a:t>Ahmed Mumtaz Mustehsan, GM-IT,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677321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Footer Placeholder 4"/>
          <p:cNvSpPr>
            <a:spLocks noGrp="1"/>
          </p:cNvSpPr>
          <p:nvPr>
            <p:ph type="ftr" sz="quarter" idx="11"/>
          </p:nvPr>
        </p:nvSpPr>
        <p:spPr/>
        <p:txBody>
          <a:bodyPr/>
          <a:lstStyle/>
          <a:p>
            <a:r>
              <a:rPr lang="en-US" smtClean="0"/>
              <a:t>Ahmed Mumtaz Mustehsan, GM-IT,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586063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667000" y="6400800"/>
            <a:ext cx="3810000" cy="365125"/>
          </a:xfrm>
          <a:prstGeom prst="rect">
            <a:avLst/>
          </a:prstGeom>
        </p:spPr>
        <p:txBody>
          <a:bodyPr/>
          <a:lstStyle/>
          <a:p>
            <a:r>
              <a:rPr lang="en-US" smtClean="0"/>
              <a:t>Ahmed Mumtaz Mustehsan, GM-IT, CIIT, Islamabad</a:t>
            </a:r>
            <a:endParaRPr lang="en-US" dirty="0"/>
          </a:p>
        </p:txBody>
      </p:sp>
      <p:sp>
        <p:nvSpPr>
          <p:cNvPr id="5" name="Title 1"/>
          <p:cNvSpPr>
            <a:spLocks noGrp="1"/>
          </p:cNvSpPr>
          <p:nvPr>
            <p:ph type="title"/>
          </p:nvPr>
        </p:nvSpPr>
        <p:spPr>
          <a:xfrm>
            <a:off x="152400" y="152400"/>
            <a:ext cx="8229600" cy="563562"/>
          </a:xfrm>
        </p:spPr>
        <p:txBody>
          <a:bodyPr>
            <a:normAutofit/>
          </a:bodyPr>
          <a:lstStyle>
            <a:lvl1pPr algn="l">
              <a:defRPr sz="3200" i="1">
                <a:solidFill>
                  <a:srgbClr val="7030A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4154724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2"/>
          <p:cNvSpPr>
            <a:spLocks noGrp="1"/>
          </p:cNvSpPr>
          <p:nvPr>
            <p:ph idx="1"/>
          </p:nvPr>
        </p:nvSpPr>
        <p:spPr>
          <a:xfrm>
            <a:off x="533400" y="1727200"/>
            <a:ext cx="8204200" cy="4445000"/>
          </a:xfrm>
        </p:spPr>
        <p:txBody>
          <a:bodyPr/>
          <a:lstStyle>
            <a:lvl1pPr algn="l">
              <a:buFont typeface="Arial" pitchFamily="34"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6"/>
          <p:cNvSpPr>
            <a:spLocks noGrp="1"/>
          </p:cNvSpPr>
          <p:nvPr>
            <p:ph type="ftr" sz="quarter" idx="10"/>
          </p:nvPr>
        </p:nvSpPr>
        <p:spPr/>
        <p:txBody>
          <a:bodyPr/>
          <a:lstStyle>
            <a:lvl1pPr>
              <a:defRPr/>
            </a:lvl1pPr>
          </a:lstStyle>
          <a:p>
            <a:pPr>
              <a:defRPr/>
            </a:pPr>
            <a:r>
              <a:rPr lang="en-US" smtClean="0"/>
              <a:t>Ahmed Mumtaz Mustehsan, GM-IT, CIIT, Islamabad</a:t>
            </a:r>
            <a:endParaRPr lang="en-US"/>
          </a:p>
        </p:txBody>
      </p:sp>
    </p:spTree>
    <p:extLst>
      <p:ext uri="{BB962C8B-B14F-4D97-AF65-F5344CB8AC3E}">
        <p14:creationId xmlns:p14="http://schemas.microsoft.com/office/powerpoint/2010/main" xmlns="" val="120771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Lecture-28</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Ahmed Mumtaz Mustehsan, GM-IT, CIIT, Islamabad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689507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685800" y="350838"/>
            <a:ext cx="7772400" cy="501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200" dirty="0" smtClean="0">
                <a:solidFill>
                  <a:srgbClr val="7030A0"/>
                </a:solidFill>
                <a:effectLst>
                  <a:outerShdw blurRad="38100" dist="38100" dir="2700000" algn="tl">
                    <a:srgbClr val="000000">
                      <a:alpha val="43137"/>
                    </a:srgbClr>
                  </a:outerShdw>
                </a:effectLst>
                <a:latin typeface="Arial" charset="0"/>
              </a:rPr>
              <a:t>CSC 322 Operating Systems Concepts</a:t>
            </a:r>
            <a:r>
              <a:rPr lang="en-US" sz="3200" dirty="0">
                <a:solidFill>
                  <a:srgbClr val="7030A0"/>
                </a:solidFill>
                <a:effectLst>
                  <a:outerShdw blurRad="38100" dist="38100" dir="2700000" algn="tl">
                    <a:srgbClr val="000000">
                      <a:alpha val="43137"/>
                    </a:srgbClr>
                  </a:outerShdw>
                </a:effectLst>
                <a:latin typeface="Arial" charset="0"/>
              </a:rPr>
              <a:t/>
            </a:r>
            <a:br>
              <a:rPr lang="en-US" sz="3200" dirty="0">
                <a:solidFill>
                  <a:srgbClr val="7030A0"/>
                </a:solidFill>
                <a:effectLst>
                  <a:outerShdw blurRad="38100" dist="38100" dir="2700000" algn="tl">
                    <a:srgbClr val="000000">
                      <a:alpha val="43137"/>
                    </a:srgbClr>
                  </a:outerShdw>
                </a:effectLst>
                <a:latin typeface="Arial" charset="0"/>
              </a:rPr>
            </a:br>
            <a:endParaRPr lang="en-US" sz="3200" dirty="0" smtClean="0">
              <a:solidFill>
                <a:srgbClr val="7030A0"/>
              </a:solidFill>
              <a:effectLst>
                <a:outerShdw blurRad="38100" dist="38100" dir="2700000" algn="tl">
                  <a:srgbClr val="000000">
                    <a:alpha val="43137"/>
                  </a:srgbClr>
                </a:outerShdw>
              </a:effectLst>
              <a:latin typeface="Arial" charset="0"/>
            </a:endParaRPr>
          </a:p>
          <a:p>
            <a:pPr algn="ctr"/>
            <a:r>
              <a:rPr lang="en-US" sz="3200" dirty="0" smtClean="0">
                <a:solidFill>
                  <a:srgbClr val="7030A0"/>
                </a:solidFill>
                <a:effectLst>
                  <a:outerShdw blurRad="38100" dist="38100" dir="2700000" algn="tl">
                    <a:srgbClr val="000000">
                      <a:alpha val="43137"/>
                    </a:srgbClr>
                  </a:outerShdw>
                </a:effectLst>
                <a:latin typeface="Arial" charset="0"/>
              </a:rPr>
              <a:t>Lecture - 28:</a:t>
            </a:r>
          </a:p>
          <a:p>
            <a:pPr algn="ctr"/>
            <a:r>
              <a:rPr lang="en-US" sz="3200" dirty="0">
                <a:solidFill>
                  <a:srgbClr val="7030A0"/>
                </a:solidFill>
                <a:effectLst>
                  <a:outerShdw blurRad="38100" dist="38100" dir="2700000" algn="tl">
                    <a:srgbClr val="000000">
                      <a:alpha val="43137"/>
                    </a:srgbClr>
                  </a:outerShdw>
                </a:effectLst>
                <a:latin typeface="Arial" charset="0"/>
              </a:rPr>
              <a:t>b</a:t>
            </a:r>
            <a:r>
              <a:rPr lang="en-US" sz="3200" dirty="0" smtClean="0">
                <a:solidFill>
                  <a:srgbClr val="7030A0"/>
                </a:solidFill>
                <a:effectLst>
                  <a:outerShdw blurRad="38100" dist="38100" dir="2700000" algn="tl">
                    <a:srgbClr val="000000">
                      <a:alpha val="43137"/>
                    </a:srgbClr>
                  </a:outerShdw>
                </a:effectLst>
                <a:latin typeface="Arial" charset="0"/>
              </a:rPr>
              <a:t>y  </a:t>
            </a:r>
          </a:p>
          <a:p>
            <a:pPr algn="ctr"/>
            <a:r>
              <a:rPr lang="en-US" sz="3200" dirty="0" smtClean="0">
                <a:solidFill>
                  <a:srgbClr val="7030A0"/>
                </a:solidFill>
                <a:effectLst>
                  <a:outerShdw blurRad="38100" dist="38100" dir="2700000" algn="tl">
                    <a:srgbClr val="000000">
                      <a:alpha val="43137"/>
                    </a:srgbClr>
                  </a:outerShdw>
                </a:effectLst>
                <a:latin typeface="Arial" charset="0"/>
              </a:rPr>
              <a:t>Ahmed Mumtaz Mustehsan</a:t>
            </a:r>
            <a:endParaRPr lang="en-US" sz="3200" dirty="0">
              <a:solidFill>
                <a:srgbClr val="7030A0"/>
              </a:solidFill>
              <a:effectLst>
                <a:outerShdw blurRad="38100" dist="38100" dir="2700000" algn="tl">
                  <a:srgbClr val="000000">
                    <a:alpha val="43137"/>
                  </a:srgbClr>
                </a:outerShdw>
              </a:effectLst>
              <a:latin typeface="Arial" charset="0"/>
            </a:endParaRPr>
          </a:p>
        </p:txBody>
      </p:sp>
      <p:sp>
        <p:nvSpPr>
          <p:cNvPr id="4" name="Rectangle 1028"/>
          <p:cNvSpPr>
            <a:spLocks noChangeArrowheads="1"/>
          </p:cNvSpPr>
          <p:nvPr/>
        </p:nvSpPr>
        <p:spPr bwMode="auto">
          <a:xfrm>
            <a:off x="215900" y="5105400"/>
            <a:ext cx="8712200" cy="11356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2400" i="1" dirty="0" smtClean="0">
                <a:solidFill>
                  <a:srgbClr val="FF0000"/>
                </a:solidFill>
                <a:effectLst>
                  <a:outerShdw blurRad="38100" dist="38100" dir="2700000" algn="tl">
                    <a:srgbClr val="000000">
                      <a:alpha val="43137"/>
                    </a:srgbClr>
                  </a:outerShdw>
                </a:effectLst>
              </a:rPr>
              <a:t>Special Thanks  To:</a:t>
            </a:r>
          </a:p>
          <a:p>
            <a:r>
              <a:rPr lang="en-US" i="1" dirty="0" err="1" smtClean="0">
                <a:solidFill>
                  <a:srgbClr val="FF0000"/>
                </a:solidFill>
                <a:effectLst>
                  <a:outerShdw blurRad="38100" dist="38100" dir="2700000" algn="tl">
                    <a:srgbClr val="000000">
                      <a:alpha val="43137"/>
                    </a:srgbClr>
                  </a:outerShdw>
                </a:effectLst>
              </a:rPr>
              <a:t>Tanenbaum</a:t>
            </a:r>
            <a:r>
              <a:rPr lang="en-US" i="1" dirty="0">
                <a:solidFill>
                  <a:srgbClr val="FF0000"/>
                </a:solidFill>
                <a:effectLst>
                  <a:outerShdw blurRad="38100" dist="38100" dir="2700000" algn="tl">
                    <a:srgbClr val="000000">
                      <a:alpha val="43137"/>
                    </a:srgbClr>
                  </a:outerShdw>
                </a:effectLst>
              </a:rPr>
              <a:t>, Modern Operating Systems 3 e, (c) 2008 Prentice-Hall, Inc</a:t>
            </a:r>
            <a:r>
              <a:rPr lang="en-US" i="1" dirty="0" smtClean="0">
                <a:solidFill>
                  <a:srgbClr val="FF0000"/>
                </a:solidFill>
                <a:effectLst>
                  <a:outerShdw blurRad="38100" dist="38100" dir="2700000" algn="tl">
                    <a:srgbClr val="000000">
                      <a:alpha val="43137"/>
                    </a:srgbClr>
                  </a:outerShdw>
                </a:effectLst>
              </a:rPr>
              <a:t>. (Chapter-6)</a:t>
            </a:r>
            <a:r>
              <a:rPr lang="en-US" dirty="0" smtClean="0"/>
              <a:t> </a:t>
            </a:r>
            <a:r>
              <a:rPr lang="en-US" i="1" dirty="0" err="1">
                <a:solidFill>
                  <a:srgbClr val="FF0000"/>
                </a:solidFill>
                <a:effectLst>
                  <a:outerShdw blurRad="38100" dist="38100" dir="2700000" algn="tl">
                    <a:srgbClr val="000000">
                      <a:alpha val="43137"/>
                    </a:srgbClr>
                  </a:outerShdw>
                </a:effectLst>
              </a:rPr>
              <a:t>Silberschatz</a:t>
            </a:r>
            <a:r>
              <a:rPr lang="en-US" i="1" dirty="0">
                <a:solidFill>
                  <a:srgbClr val="FF0000"/>
                </a:solidFill>
                <a:effectLst>
                  <a:outerShdw blurRad="38100" dist="38100" dir="2700000" algn="tl">
                    <a:srgbClr val="000000">
                      <a:alpha val="43137"/>
                    </a:srgbClr>
                  </a:outerShdw>
                </a:effectLst>
              </a:rPr>
              <a:t>, Galvin and Gagne </a:t>
            </a:r>
            <a:r>
              <a:rPr lang="en-US" i="1" dirty="0" smtClean="0">
                <a:solidFill>
                  <a:srgbClr val="FF0000"/>
                </a:solidFill>
                <a:effectLst>
                  <a:outerShdw blurRad="38100" dist="38100" dir="2700000" algn="tl">
                    <a:srgbClr val="000000">
                      <a:alpha val="43137"/>
                    </a:srgbClr>
                  </a:outerShdw>
                </a:effectLst>
              </a:rPr>
              <a:t>2002, Operating </a:t>
            </a:r>
            <a:r>
              <a:rPr lang="en-US" i="1" dirty="0">
                <a:solidFill>
                  <a:srgbClr val="FF0000"/>
                </a:solidFill>
                <a:effectLst>
                  <a:outerShdw blurRad="38100" dist="38100" dir="2700000" algn="tl">
                    <a:srgbClr val="000000">
                      <a:alpha val="43137"/>
                    </a:srgbClr>
                  </a:outerShdw>
                </a:effectLst>
              </a:rPr>
              <a:t>System </a:t>
            </a:r>
            <a:r>
              <a:rPr lang="en-US" i="1" dirty="0" smtClean="0">
                <a:solidFill>
                  <a:srgbClr val="FF0000"/>
                </a:solidFill>
                <a:effectLst>
                  <a:outerShdw blurRad="38100" dist="38100" dir="2700000" algn="tl">
                    <a:srgbClr val="000000">
                      <a:alpha val="43137"/>
                    </a:srgbClr>
                  </a:outerShdw>
                </a:effectLst>
              </a:rPr>
              <a:t>Concepts, </a:t>
            </a:r>
          </a:p>
          <a:p>
            <a:r>
              <a:rPr lang="en-US" dirty="0"/>
              <a:t>www.sju.edu/~</a:t>
            </a:r>
            <a:r>
              <a:rPr lang="en-US" dirty="0" err="1"/>
              <a:t>ggrevera</a:t>
            </a:r>
            <a:r>
              <a:rPr lang="en-US" dirty="0"/>
              <a:t>/</a:t>
            </a:r>
            <a:r>
              <a:rPr lang="en-US" dirty="0" err="1"/>
              <a:t>cscSystems</a:t>
            </a:r>
            <a:r>
              <a:rPr lang="en-US" dirty="0"/>
              <a:t>/cscSystems-3-</a:t>
            </a:r>
            <a:r>
              <a:rPr lang="en-US" b="1" dirty="0"/>
              <a:t>deadlock</a:t>
            </a:r>
            <a:r>
              <a:rPr lang="en-US" dirty="0"/>
              <a:t>.</a:t>
            </a:r>
            <a:r>
              <a:rPr lang="en-US" b="1" dirty="0"/>
              <a:t>ppt</a:t>
            </a:r>
            <a:r>
              <a:rPr lang="en-US" dirty="0"/>
              <a:t>‎</a:t>
            </a:r>
            <a:endParaRPr lang="en-US" i="1" dirty="0">
              <a:solidFill>
                <a:srgbClr val="FF0000"/>
              </a:solidFill>
              <a:effectLst>
                <a:outerShdw blurRad="38100" dist="38100" dir="2700000" algn="tl">
                  <a:srgbClr val="000000">
                    <a:alpha val="43137"/>
                  </a:srgbClr>
                </a:outerShdw>
              </a:effectLst>
            </a:endParaRPr>
          </a:p>
        </p:txBody>
      </p:sp>
      <p:sp>
        <p:nvSpPr>
          <p:cNvPr id="6" name="Footer Placeholder 5"/>
          <p:cNvSpPr>
            <a:spLocks noGrp="1"/>
          </p:cNvSpPr>
          <p:nvPr>
            <p:ph type="ftr" sz="quarter" idx="11"/>
          </p:nvPr>
        </p:nvSpPr>
        <p:spPr/>
        <p:txBody>
          <a:bodyPr/>
          <a:lstStyle/>
          <a:p>
            <a:r>
              <a:rPr lang="en-US" smtClean="0"/>
              <a:t>Ahmed Mumtaz Mustehsan, GM-IT, CIIT, Islamabad</a:t>
            </a:r>
            <a:endParaRPr lang="en-US" dirty="0"/>
          </a:p>
        </p:txBody>
      </p:sp>
    </p:spTree>
    <p:extLst>
      <p:ext uri="{BB962C8B-B14F-4D97-AF65-F5344CB8AC3E}">
        <p14:creationId xmlns:p14="http://schemas.microsoft.com/office/powerpoint/2010/main" xmlns="" val="4332952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447800"/>
            <a:ext cx="7772400"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r>
              <a:rPr lang="en-US" sz="3600" i="1" dirty="0" smtClean="0">
                <a:solidFill>
                  <a:srgbClr val="7030A0"/>
                </a:solidFill>
                <a:effectLst>
                  <a:outerShdw blurRad="38100" dist="38100" dir="2700000" algn="tl">
                    <a:srgbClr val="000000">
                      <a:alpha val="43137"/>
                    </a:srgbClr>
                  </a:outerShdw>
                </a:effectLst>
                <a:latin typeface="Arial" charset="0"/>
              </a:rPr>
              <a:t>Chapter </a:t>
            </a:r>
            <a:r>
              <a:rPr lang="en-US" sz="3600" i="1" dirty="0">
                <a:solidFill>
                  <a:srgbClr val="7030A0"/>
                </a:solidFill>
                <a:effectLst>
                  <a:outerShdw blurRad="38100" dist="38100" dir="2700000" algn="tl">
                    <a:srgbClr val="000000">
                      <a:alpha val="43137"/>
                    </a:srgbClr>
                  </a:outerShdw>
                </a:effectLst>
                <a:latin typeface="Arial" charset="0"/>
              </a:rPr>
              <a:t>6</a:t>
            </a:r>
            <a:br>
              <a:rPr lang="en-US" sz="3600" i="1" dirty="0">
                <a:solidFill>
                  <a:srgbClr val="7030A0"/>
                </a:solidFill>
                <a:effectLst>
                  <a:outerShdw blurRad="38100" dist="38100" dir="2700000" algn="tl">
                    <a:srgbClr val="000000">
                      <a:alpha val="43137"/>
                    </a:srgbClr>
                  </a:outerShdw>
                </a:effectLst>
                <a:latin typeface="Arial" charset="0"/>
              </a:rPr>
            </a:br>
            <a:r>
              <a:rPr lang="en-US" sz="3600" i="1" dirty="0" smtClean="0">
                <a:solidFill>
                  <a:srgbClr val="7030A0"/>
                </a:solidFill>
                <a:effectLst>
                  <a:outerShdw blurRad="38100" dist="38100" dir="2700000" algn="tl">
                    <a:srgbClr val="000000">
                      <a:alpha val="43137"/>
                    </a:srgbClr>
                  </a:outerShdw>
                </a:effectLst>
                <a:latin typeface="Arial" charset="0"/>
              </a:rPr>
              <a:t>Deadlock</a:t>
            </a:r>
          </a:p>
          <a:p>
            <a:pPr algn="ctr"/>
            <a:endParaRPr lang="en-US" sz="3600" i="1" dirty="0" smtClean="0">
              <a:solidFill>
                <a:srgbClr val="7030A0"/>
              </a:solidFill>
              <a:effectLst>
                <a:outerShdw blurRad="38100" dist="38100" dir="2700000" algn="tl">
                  <a:srgbClr val="000000">
                    <a:alpha val="43137"/>
                  </a:srgbClr>
                </a:outerShdw>
              </a:effectLst>
              <a:latin typeface="Arial" charset="0"/>
            </a:endParaRPr>
          </a:p>
        </p:txBody>
      </p:sp>
      <p:sp>
        <p:nvSpPr>
          <p:cNvPr id="2" name="Date Placeholder 1"/>
          <p:cNvSpPr>
            <a:spLocks noGrp="1"/>
          </p:cNvSpPr>
          <p:nvPr>
            <p:ph type="dt" sz="half" idx="10"/>
          </p:nvPr>
        </p:nvSpPr>
        <p:spPr/>
        <p:txBody>
          <a:bodyPr/>
          <a:lstStyle/>
          <a:p>
            <a:r>
              <a:rPr lang="en-US" smtClean="0"/>
              <a:t>Lecture-28</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2</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2095050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noFill/>
          <a:ln/>
        </p:spPr>
        <p:txBody>
          <a:bodyPr lIns="90488" tIns="44450" rIns="90488" bIns="44450">
            <a:normAutofit/>
          </a:bodyPr>
          <a:lstStyle/>
          <a:p>
            <a:r>
              <a:rPr lang="en-AU" sz="3200" dirty="0">
                <a:solidFill>
                  <a:srgbClr val="7030A0"/>
                </a:solidFill>
              </a:rPr>
              <a:t>What is Deadlock?</a:t>
            </a:r>
          </a:p>
        </p:txBody>
      </p:sp>
      <p:sp>
        <p:nvSpPr>
          <p:cNvPr id="139267" name="Rectangle 3"/>
          <p:cNvSpPr>
            <a:spLocks noGrp="1" noChangeArrowheads="1"/>
          </p:cNvSpPr>
          <p:nvPr>
            <p:ph type="body" idx="1"/>
          </p:nvPr>
        </p:nvSpPr>
        <p:spPr>
          <a:xfrm>
            <a:off x="685800" y="1371600"/>
            <a:ext cx="7772400" cy="4419600"/>
          </a:xfrm>
          <a:noFill/>
          <a:ln/>
        </p:spPr>
        <p:txBody>
          <a:bodyPr lIns="90488" tIns="44450" rIns="90488" bIns="44450">
            <a:normAutofit/>
          </a:bodyPr>
          <a:lstStyle/>
          <a:p>
            <a:pPr>
              <a:lnSpc>
                <a:spcPct val="80000"/>
              </a:lnSpc>
            </a:pPr>
            <a:r>
              <a:rPr lang="en-AU" sz="2800" dirty="0"/>
              <a:t>Process Deadlock</a:t>
            </a:r>
          </a:p>
          <a:p>
            <a:pPr marL="742950" lvl="2" indent="-342900">
              <a:lnSpc>
                <a:spcPct val="80000"/>
              </a:lnSpc>
            </a:pPr>
            <a:r>
              <a:rPr lang="en-AU" sz="2800" dirty="0"/>
              <a:t>A process is deadlocked when it is waiting on an event which will never happen </a:t>
            </a:r>
            <a:endParaRPr lang="en-AU" sz="2800" dirty="0" smtClean="0"/>
          </a:p>
          <a:p>
            <a:pPr marL="742950" lvl="2" indent="-342900">
              <a:lnSpc>
                <a:spcPct val="80000"/>
              </a:lnSpc>
              <a:buNone/>
            </a:pPr>
            <a:endParaRPr lang="en-AU" sz="2800" dirty="0"/>
          </a:p>
          <a:p>
            <a:pPr>
              <a:lnSpc>
                <a:spcPct val="80000"/>
              </a:lnSpc>
            </a:pPr>
            <a:r>
              <a:rPr lang="en-AU" sz="2800" dirty="0"/>
              <a:t>System Deadlock</a:t>
            </a:r>
          </a:p>
          <a:p>
            <a:pPr marL="742950" lvl="2" indent="-342900">
              <a:lnSpc>
                <a:spcPct val="80000"/>
              </a:lnSpc>
            </a:pPr>
            <a:r>
              <a:rPr lang="en-AU" sz="2800" dirty="0"/>
              <a:t>A system is deadlocked when one or more processes are deadlocked</a:t>
            </a:r>
          </a:p>
          <a:p>
            <a:endParaRPr lang="en-AU" sz="2800" dirty="0"/>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3</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11BC7A1-9BBB-4F1A-8417-2E8C07C5CE9A}" type="slidenum">
              <a:rPr lang="en-US" smtClean="0"/>
              <a:pPr eaLnBrk="1" hangingPunct="1"/>
              <a:t>4</a:t>
            </a:fld>
            <a:endParaRPr lang="en-US" smtClean="0"/>
          </a:p>
        </p:txBody>
      </p:sp>
      <p:sp>
        <p:nvSpPr>
          <p:cNvPr id="3076" name="Rectangle 2"/>
          <p:cNvSpPr>
            <a:spLocks noGrp="1" noChangeArrowheads="1"/>
          </p:cNvSpPr>
          <p:nvPr>
            <p:ph type="title"/>
          </p:nvPr>
        </p:nvSpPr>
        <p:spPr>
          <a:xfrm>
            <a:off x="457200" y="274638"/>
            <a:ext cx="8229600" cy="715962"/>
          </a:xfrm>
        </p:spPr>
        <p:txBody>
          <a:bodyPr>
            <a:normAutofit/>
          </a:bodyPr>
          <a:lstStyle/>
          <a:p>
            <a:r>
              <a:rPr lang="en-US" sz="2900" dirty="0">
                <a:solidFill>
                  <a:srgbClr val="7030A0"/>
                </a:solidFill>
                <a:ea typeface="ＭＳ Ｐゴシック" pitchFamily="34" charset="-128"/>
              </a:rPr>
              <a:t>The </a:t>
            </a:r>
            <a:r>
              <a:rPr lang="en-US" sz="2900" dirty="0" smtClean="0">
                <a:solidFill>
                  <a:srgbClr val="7030A0"/>
                </a:solidFill>
                <a:ea typeface="ＭＳ Ｐゴシック" pitchFamily="34" charset="-128"/>
              </a:rPr>
              <a:t>Deadlock: </a:t>
            </a:r>
            <a:r>
              <a:rPr lang="en-US" sz="2800" dirty="0" smtClean="0">
                <a:solidFill>
                  <a:srgbClr val="7030A0"/>
                </a:solidFill>
              </a:rPr>
              <a:t>How it happens?</a:t>
            </a:r>
            <a:r>
              <a:rPr lang="en-US" sz="2900" dirty="0" smtClean="0">
                <a:solidFill>
                  <a:srgbClr val="7030A0"/>
                </a:solidFill>
                <a:ea typeface="ＭＳ Ｐゴシック" pitchFamily="34" charset="-128"/>
              </a:rPr>
              <a:t> </a:t>
            </a:r>
            <a:endParaRPr lang="en-US" sz="2900" dirty="0">
              <a:solidFill>
                <a:srgbClr val="7030A0"/>
              </a:solidFill>
              <a:ea typeface="ＭＳ Ｐゴシック" pitchFamily="34" charset="-128"/>
            </a:endParaRPr>
          </a:p>
        </p:txBody>
      </p:sp>
      <p:sp>
        <p:nvSpPr>
          <p:cNvPr id="3077" name="Rectangle 3"/>
          <p:cNvSpPr>
            <a:spLocks noGrp="1" noChangeArrowheads="1"/>
          </p:cNvSpPr>
          <p:nvPr>
            <p:ph type="body" idx="1"/>
          </p:nvPr>
        </p:nvSpPr>
        <p:spPr>
          <a:xfrm>
            <a:off x="381000" y="914400"/>
            <a:ext cx="8382000" cy="4648200"/>
          </a:xfrm>
        </p:spPr>
        <p:txBody>
          <a:bodyPr>
            <a:noAutofit/>
          </a:bodyPr>
          <a:lstStyle/>
          <a:p>
            <a:pPr marL="0" indent="0" eaLnBrk="1" hangingPunct="1">
              <a:buNone/>
            </a:pPr>
            <a:r>
              <a:rPr lang="en-US" sz="2800" dirty="0" smtClean="0">
                <a:solidFill>
                  <a:srgbClr val="004EEA"/>
                </a:solidFill>
              </a:rPr>
              <a:t>A Computing example:  </a:t>
            </a:r>
          </a:p>
          <a:p>
            <a:r>
              <a:rPr lang="en-US" sz="2800" dirty="0" smtClean="0"/>
              <a:t>Scanned document to be Recorded </a:t>
            </a:r>
            <a:r>
              <a:rPr lang="en-US" sz="2800" dirty="0"/>
              <a:t>on </a:t>
            </a:r>
            <a:r>
              <a:rPr lang="en-US" sz="2800" dirty="0" smtClean="0"/>
              <a:t>CD</a:t>
            </a:r>
          </a:p>
          <a:p>
            <a:pPr eaLnBrk="1" hangingPunct="1"/>
            <a:r>
              <a:rPr lang="en-US" sz="2800" dirty="0" smtClean="0"/>
              <a:t>System has 1 scanner and 1 CD Recorder </a:t>
            </a:r>
          </a:p>
          <a:p>
            <a:pPr eaLnBrk="1" hangingPunct="1"/>
            <a:r>
              <a:rPr lang="en-US" sz="2800" dirty="0" smtClean="0"/>
              <a:t>2 processes each need both devices.</a:t>
            </a:r>
          </a:p>
          <a:p>
            <a:pPr eaLnBrk="1" hangingPunct="1">
              <a:buFontTx/>
              <a:buNone/>
            </a:pPr>
            <a:r>
              <a:rPr lang="en-US" sz="2800" dirty="0" smtClean="0"/>
              <a:t>	P</a:t>
            </a:r>
            <a:r>
              <a:rPr lang="en-US" sz="2800" baseline="-25000" dirty="0" smtClean="0"/>
              <a:t>0</a:t>
            </a:r>
            <a:r>
              <a:rPr lang="en-US" sz="2800" dirty="0" smtClean="0"/>
              <a:t> acquires scanner and waits for CD</a:t>
            </a:r>
          </a:p>
          <a:p>
            <a:pPr eaLnBrk="1" hangingPunct="1">
              <a:buFontTx/>
              <a:buNone/>
            </a:pPr>
            <a:r>
              <a:rPr lang="en-US" sz="2800" dirty="0" smtClean="0"/>
              <a:t>	P</a:t>
            </a:r>
            <a:r>
              <a:rPr lang="en-US" sz="2800" baseline="-25000" dirty="0" smtClean="0"/>
              <a:t>1</a:t>
            </a:r>
            <a:r>
              <a:rPr lang="en-US" sz="2800" dirty="0" smtClean="0"/>
              <a:t> acquires CD and waits for scanner</a:t>
            </a:r>
          </a:p>
          <a:p>
            <a:pPr>
              <a:buNone/>
            </a:pPr>
            <a:r>
              <a:rPr lang="en-US" sz="2800" dirty="0" smtClean="0"/>
              <a:t>P</a:t>
            </a:r>
            <a:r>
              <a:rPr lang="en-US" sz="2800" baseline="-25000" dirty="0" smtClean="0"/>
              <a:t>0 </a:t>
            </a:r>
            <a:r>
              <a:rPr lang="en-US" sz="2800" dirty="0"/>
              <a:t>will not release scanner until  catch hold the CD</a:t>
            </a:r>
          </a:p>
          <a:p>
            <a:pPr>
              <a:buNone/>
            </a:pPr>
            <a:r>
              <a:rPr lang="en-US" sz="2800" dirty="0"/>
              <a:t>P</a:t>
            </a:r>
            <a:r>
              <a:rPr lang="en-US" sz="2800" baseline="-25000" dirty="0"/>
              <a:t>1 </a:t>
            </a:r>
            <a:r>
              <a:rPr lang="en-US" sz="2800" baseline="-25000" dirty="0" smtClean="0"/>
              <a:t> </a:t>
            </a:r>
            <a:r>
              <a:rPr lang="en-US" sz="2800" dirty="0" smtClean="0"/>
              <a:t>will not </a:t>
            </a:r>
            <a:r>
              <a:rPr lang="en-US" sz="2800" dirty="0"/>
              <a:t>r</a:t>
            </a:r>
            <a:r>
              <a:rPr lang="en-US" sz="2800" dirty="0" smtClean="0"/>
              <a:t>elease CD until  catch hold the scanner</a:t>
            </a:r>
          </a:p>
          <a:p>
            <a:pPr>
              <a:buNone/>
            </a:pPr>
            <a:r>
              <a:rPr lang="en-US" sz="2800" dirty="0" smtClean="0"/>
              <a:t>Result: </a:t>
            </a:r>
            <a:r>
              <a:rPr lang="en-US" sz="2800" dirty="0" smtClean="0">
                <a:solidFill>
                  <a:srgbClr val="FF0000"/>
                </a:solidFill>
              </a:rPr>
              <a:t>Deadlock</a:t>
            </a:r>
            <a:endParaRPr lang="en-US" sz="2800" dirty="0">
              <a:solidFill>
                <a:srgbClr val="FF0000"/>
              </a:solidFill>
            </a:endParaRPr>
          </a:p>
        </p:txBody>
      </p:sp>
      <p:sp>
        <p:nvSpPr>
          <p:cNvPr id="5" name="Date Placeholder 4"/>
          <p:cNvSpPr>
            <a:spLocks noGrp="1"/>
          </p:cNvSpPr>
          <p:nvPr>
            <p:ph type="dt" sz="half" idx="10"/>
          </p:nvPr>
        </p:nvSpPr>
        <p:spPr/>
        <p:txBody>
          <a:bodyPr/>
          <a:lstStyle/>
          <a:p>
            <a:r>
              <a:rPr lang="en-US" smtClean="0"/>
              <a:t>Lecture-28</a:t>
            </a:r>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1841277785"/>
      </p:ext>
    </p:extLst>
  </p:cSld>
  <p:clrMapOvr>
    <a:masterClrMapping/>
  </p:clrMapOvr>
  <p:transition advTm="32515"/>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28600"/>
            <a:ext cx="8229600" cy="792162"/>
          </a:xfrm>
        </p:spPr>
        <p:txBody>
          <a:bodyPr>
            <a:normAutofit/>
          </a:bodyPr>
          <a:lstStyle/>
          <a:p>
            <a:pPr eaLnBrk="1" hangingPunct="1"/>
            <a:r>
              <a:rPr lang="en-US" sz="3200" dirty="0" smtClean="0">
                <a:solidFill>
                  <a:srgbClr val="7030A0"/>
                </a:solidFill>
              </a:rPr>
              <a:t>How can this happen?</a:t>
            </a:r>
          </a:p>
        </p:txBody>
      </p:sp>
      <p:sp>
        <p:nvSpPr>
          <p:cNvPr id="4099" name="Rectangle 4"/>
          <p:cNvSpPr>
            <a:spLocks noGrp="1" noChangeArrowheads="1"/>
          </p:cNvSpPr>
          <p:nvPr>
            <p:ph type="body" sz="half" idx="1"/>
          </p:nvPr>
        </p:nvSpPr>
        <p:spPr>
          <a:xfrm>
            <a:off x="457200" y="1173162"/>
            <a:ext cx="4038600" cy="4525963"/>
          </a:xfrm>
        </p:spPr>
        <p:txBody>
          <a:bodyPr>
            <a:normAutofit/>
          </a:bodyPr>
          <a:lstStyle/>
          <a:p>
            <a:pPr eaLnBrk="1" hangingPunct="1"/>
            <a:r>
              <a:rPr lang="en-US" dirty="0" smtClean="0"/>
              <a:t>Process A</a:t>
            </a:r>
          </a:p>
          <a:p>
            <a:pPr lvl="1" eaLnBrk="1" hangingPunct="1"/>
            <a:r>
              <a:rPr lang="en-US" sz="2800" dirty="0" smtClean="0"/>
              <a:t>Down x</a:t>
            </a:r>
          </a:p>
          <a:p>
            <a:pPr lvl="1" eaLnBrk="1" hangingPunct="1"/>
            <a:r>
              <a:rPr lang="en-US" sz="2800" dirty="0" smtClean="0"/>
              <a:t>Gets x</a:t>
            </a:r>
          </a:p>
          <a:p>
            <a:pPr lvl="1" eaLnBrk="1" hangingPunct="1"/>
            <a:endParaRPr lang="en-US" sz="2800" dirty="0" smtClean="0"/>
          </a:p>
          <a:p>
            <a:pPr lvl="1" eaLnBrk="1" hangingPunct="1"/>
            <a:r>
              <a:rPr lang="en-US" sz="2800" dirty="0" smtClean="0"/>
              <a:t>Down y</a:t>
            </a:r>
          </a:p>
          <a:p>
            <a:pPr lvl="1" eaLnBrk="1" hangingPunct="1"/>
            <a:r>
              <a:rPr lang="en-US" sz="2800" dirty="0" smtClean="0"/>
              <a:t>Blocks</a:t>
            </a:r>
          </a:p>
        </p:txBody>
      </p:sp>
      <p:sp>
        <p:nvSpPr>
          <p:cNvPr id="4100" name="Rectangle 5"/>
          <p:cNvSpPr>
            <a:spLocks noGrp="1" noChangeArrowheads="1"/>
          </p:cNvSpPr>
          <p:nvPr>
            <p:ph type="body" sz="half" idx="2"/>
          </p:nvPr>
        </p:nvSpPr>
        <p:spPr>
          <a:xfrm>
            <a:off x="4648200" y="1173162"/>
            <a:ext cx="4038600" cy="4525963"/>
          </a:xfrm>
        </p:spPr>
        <p:txBody>
          <a:bodyPr>
            <a:noAutofit/>
          </a:bodyPr>
          <a:lstStyle/>
          <a:p>
            <a:pPr eaLnBrk="1" hangingPunct="1"/>
            <a:r>
              <a:rPr lang="en-US" dirty="0" smtClean="0"/>
              <a:t>Process B</a:t>
            </a:r>
          </a:p>
          <a:p>
            <a:pPr lvl="1" eaLnBrk="1" hangingPunct="1"/>
            <a:endParaRPr lang="en-US" sz="2800" dirty="0" smtClean="0"/>
          </a:p>
          <a:p>
            <a:pPr lvl="1" eaLnBrk="1" hangingPunct="1"/>
            <a:r>
              <a:rPr lang="en-US" sz="2800" dirty="0" smtClean="0"/>
              <a:t>Down y</a:t>
            </a:r>
          </a:p>
          <a:p>
            <a:pPr lvl="1" eaLnBrk="1" hangingPunct="1"/>
            <a:r>
              <a:rPr lang="en-US" sz="2800" dirty="0" smtClean="0"/>
              <a:t>Gets y</a:t>
            </a:r>
          </a:p>
          <a:p>
            <a:pPr lvl="1" eaLnBrk="1" hangingPunct="1"/>
            <a:endParaRPr lang="en-US" sz="2800" dirty="0" smtClean="0"/>
          </a:p>
          <a:p>
            <a:pPr lvl="1" eaLnBrk="1" hangingPunct="1"/>
            <a:endParaRPr lang="en-US" sz="2800" dirty="0" smtClean="0"/>
          </a:p>
          <a:p>
            <a:pPr lvl="1" eaLnBrk="1" hangingPunct="1"/>
            <a:r>
              <a:rPr lang="en-US" sz="2800" dirty="0" smtClean="0"/>
              <a:t>Down x</a:t>
            </a:r>
          </a:p>
          <a:p>
            <a:pPr lvl="1" eaLnBrk="1" hangingPunct="1"/>
            <a:r>
              <a:rPr lang="en-US" sz="2800" dirty="0" smtClean="0"/>
              <a:t>Blocks</a:t>
            </a:r>
          </a:p>
        </p:txBody>
      </p:sp>
      <p:sp>
        <p:nvSpPr>
          <p:cNvPr id="4101" name="Text Box 6"/>
          <p:cNvSpPr txBox="1">
            <a:spLocks noChangeArrowheads="1"/>
          </p:cNvSpPr>
          <p:nvPr/>
        </p:nvSpPr>
        <p:spPr bwMode="auto">
          <a:xfrm>
            <a:off x="1981200" y="5638005"/>
            <a:ext cx="41910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a:spcBef>
                <a:spcPct val="50000"/>
              </a:spcBef>
            </a:pPr>
            <a:r>
              <a:rPr lang="en-US" sz="2800" b="0" dirty="0"/>
              <a:t>Both are blocked </a:t>
            </a:r>
            <a:r>
              <a:rPr lang="en-US" sz="2800" b="0" i="1" u="sng" dirty="0"/>
              <a:t>forever</a:t>
            </a:r>
            <a:r>
              <a:rPr lang="en-US" sz="2800" b="0" dirty="0"/>
              <a:t>!</a:t>
            </a:r>
          </a:p>
        </p:txBody>
      </p:sp>
      <p:cxnSp>
        <p:nvCxnSpPr>
          <p:cNvPr id="4102" name="Straight Arrow Connector 6"/>
          <p:cNvCxnSpPr>
            <a:cxnSpLocks noChangeShapeType="1"/>
          </p:cNvCxnSpPr>
          <p:nvPr/>
        </p:nvCxnSpPr>
        <p:spPr bwMode="auto">
          <a:xfrm>
            <a:off x="2568676" y="2011362"/>
            <a:ext cx="2346224" cy="457200"/>
          </a:xfrm>
          <a:prstGeom prst="straightConnector1">
            <a:avLst/>
          </a:prstGeom>
          <a:noFill/>
          <a:ln w="50800" algn="ctr">
            <a:solidFill>
              <a:schemeClr val="tx2"/>
            </a:solidFill>
            <a:round/>
            <a:headEnd/>
            <a:tailEnd type="arrow" w="med" len="med"/>
          </a:ln>
          <a:extLst>
            <a:ext uri="{909E8E84-426E-40DD-AFC4-6F175D3DCCD1}">
              <a14:hiddenFill xmlns:a14="http://schemas.microsoft.com/office/drawing/2010/main" xmlns="">
                <a:noFill/>
              </a14:hiddenFill>
            </a:ext>
          </a:extLst>
        </p:spPr>
      </p:cxnSp>
      <p:cxnSp>
        <p:nvCxnSpPr>
          <p:cNvPr id="4103" name="Straight Arrow Connector 8"/>
          <p:cNvCxnSpPr>
            <a:cxnSpLocks noChangeShapeType="1"/>
          </p:cNvCxnSpPr>
          <p:nvPr/>
        </p:nvCxnSpPr>
        <p:spPr bwMode="auto">
          <a:xfrm flipH="1">
            <a:off x="2568676" y="3001962"/>
            <a:ext cx="2231924" cy="457200"/>
          </a:xfrm>
          <a:prstGeom prst="straightConnector1">
            <a:avLst/>
          </a:prstGeom>
          <a:noFill/>
          <a:ln w="50800" algn="ctr">
            <a:solidFill>
              <a:schemeClr val="tx2"/>
            </a:solidFill>
            <a:round/>
            <a:headEnd/>
            <a:tailEnd type="arrow" w="med" len="med"/>
          </a:ln>
          <a:extLst>
            <a:ext uri="{909E8E84-426E-40DD-AFC4-6F175D3DCCD1}">
              <a14:hiddenFill xmlns:a14="http://schemas.microsoft.com/office/drawing/2010/main" xmlns="">
                <a:noFill/>
              </a14:hiddenFill>
            </a:ext>
          </a:extLst>
        </p:spPr>
      </p:cxnSp>
      <p:cxnSp>
        <p:nvCxnSpPr>
          <p:cNvPr id="4104" name="Straight Arrow Connector 9"/>
          <p:cNvCxnSpPr>
            <a:cxnSpLocks noChangeShapeType="1"/>
          </p:cNvCxnSpPr>
          <p:nvPr/>
        </p:nvCxnSpPr>
        <p:spPr bwMode="auto">
          <a:xfrm>
            <a:off x="2743200" y="3992562"/>
            <a:ext cx="2225776" cy="533400"/>
          </a:xfrm>
          <a:prstGeom prst="straightConnector1">
            <a:avLst/>
          </a:prstGeom>
          <a:noFill/>
          <a:ln w="50800" algn="ctr">
            <a:solidFill>
              <a:schemeClr val="tx2"/>
            </a:solidFill>
            <a:round/>
            <a:headEnd/>
            <a:tailEnd type="arrow" w="med" len="med"/>
          </a:ln>
          <a:extLst>
            <a:ext uri="{909E8E84-426E-40DD-AFC4-6F175D3DCCD1}">
              <a14:hiddenFill xmlns:a14="http://schemas.microsoft.com/office/drawing/2010/main" xmlns="">
                <a:noFill/>
              </a14:hiddenFill>
            </a:ext>
          </a:extLst>
        </p:spPr>
      </p:cxnSp>
      <p:sp>
        <p:nvSpPr>
          <p:cNvPr id="9" name="Date Placeholder 8"/>
          <p:cNvSpPr>
            <a:spLocks noGrp="1"/>
          </p:cNvSpPr>
          <p:nvPr>
            <p:ph type="dt" sz="half" idx="10"/>
          </p:nvPr>
        </p:nvSpPr>
        <p:spPr/>
        <p:txBody>
          <a:bodyPr/>
          <a:lstStyle/>
          <a:p>
            <a:r>
              <a:rPr lang="en-US" smtClean="0"/>
              <a:t>Lecture-28</a:t>
            </a:r>
            <a:endParaRPr lang="en-US"/>
          </a:p>
        </p:txBody>
      </p:sp>
      <p:sp>
        <p:nvSpPr>
          <p:cNvPr id="10" name="Slide Number Placeholder 9"/>
          <p:cNvSpPr>
            <a:spLocks noGrp="1"/>
          </p:cNvSpPr>
          <p:nvPr>
            <p:ph type="sldNum" sz="quarter" idx="12"/>
          </p:nvPr>
        </p:nvSpPr>
        <p:spPr/>
        <p:txBody>
          <a:bodyPr/>
          <a:lstStyle/>
          <a:p>
            <a:fld id="{FE7AC6D1-0A6E-4A11-9540-DDF779F7552C}" type="slidenum">
              <a:rPr lang="en-US" smtClean="0"/>
              <a:pPr/>
              <a:t>5</a:t>
            </a:fld>
            <a:endParaRPr lang="en-US"/>
          </a:p>
        </p:txBody>
      </p:sp>
      <p:sp>
        <p:nvSpPr>
          <p:cNvPr id="11" name="Footer Placeholder 10"/>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17234338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639762"/>
          </a:xfrm>
        </p:spPr>
        <p:txBody>
          <a:bodyPr>
            <a:normAutofit/>
          </a:bodyPr>
          <a:lstStyle/>
          <a:p>
            <a:r>
              <a:rPr lang="en-US" sz="3200" dirty="0" smtClean="0">
                <a:solidFill>
                  <a:srgbClr val="7030A0"/>
                </a:solidFill>
              </a:rPr>
              <a:t>Preemptable and Non Preemptable Resources</a:t>
            </a:r>
            <a:endParaRPr lang="en-US" sz="3200" dirty="0">
              <a:solidFill>
                <a:srgbClr val="7030A0"/>
              </a:solidFill>
            </a:endParaRPr>
          </a:p>
        </p:txBody>
      </p:sp>
      <p:sp>
        <p:nvSpPr>
          <p:cNvPr id="5123" name="Rectangle 3"/>
          <p:cNvSpPr>
            <a:spLocks noGrp="1" noChangeArrowheads="1"/>
          </p:cNvSpPr>
          <p:nvPr>
            <p:ph type="body" idx="1"/>
          </p:nvPr>
        </p:nvSpPr>
        <p:spPr>
          <a:xfrm>
            <a:off x="533400" y="990600"/>
            <a:ext cx="7924800" cy="4525963"/>
          </a:xfrm>
        </p:spPr>
        <p:txBody>
          <a:bodyPr>
            <a:normAutofit/>
          </a:bodyPr>
          <a:lstStyle/>
          <a:p>
            <a:pPr marL="0" indent="0" eaLnBrk="1" hangingPunct="1">
              <a:buNone/>
            </a:pPr>
            <a:r>
              <a:rPr lang="en-US" sz="2800" dirty="0" smtClean="0">
                <a:solidFill>
                  <a:srgbClr val="004EEA"/>
                </a:solidFill>
              </a:rPr>
              <a:t>Things for which we request exclusive access.</a:t>
            </a:r>
          </a:p>
          <a:p>
            <a:pPr marL="0" indent="0" eaLnBrk="1" hangingPunct="1">
              <a:buNone/>
            </a:pPr>
            <a:r>
              <a:rPr lang="en-US" sz="2800" dirty="0" smtClean="0">
                <a:solidFill>
                  <a:srgbClr val="004EEA"/>
                </a:solidFill>
              </a:rPr>
              <a:t>Examples:	</a:t>
            </a:r>
            <a:r>
              <a:rPr lang="en-US" dirty="0" smtClean="0"/>
              <a:t>Databases, files, shared memory, printer, </a:t>
            </a:r>
            <a:r>
              <a:rPr lang="en-US" dirty="0" err="1" smtClean="0"/>
              <a:t>cd</a:t>
            </a:r>
            <a:r>
              <a:rPr lang="en-US" dirty="0" smtClean="0"/>
              <a:t>/</a:t>
            </a:r>
            <a:r>
              <a:rPr lang="en-US" dirty="0" err="1" smtClean="0"/>
              <a:t>dvd</a:t>
            </a:r>
            <a:r>
              <a:rPr lang="en-US" dirty="0" smtClean="0"/>
              <a:t> writer, tape drive, etc.</a:t>
            </a:r>
          </a:p>
          <a:p>
            <a:pPr marL="0" indent="0" eaLnBrk="1" hangingPunct="1">
              <a:buNone/>
            </a:pPr>
            <a:r>
              <a:rPr lang="en-US" sz="2800" dirty="0" smtClean="0">
                <a:solidFill>
                  <a:srgbClr val="004EEA"/>
                </a:solidFill>
              </a:rPr>
              <a:t>Types</a:t>
            </a:r>
          </a:p>
          <a:p>
            <a:pPr marL="990600" lvl="1" indent="-533400" eaLnBrk="1" hangingPunct="1">
              <a:buFontTx/>
              <a:buAutoNum type="arabicPeriod"/>
            </a:pPr>
            <a:r>
              <a:rPr lang="en-US" dirty="0" smtClean="0"/>
              <a:t>Preemptable – can be taken away w/out ill effects</a:t>
            </a:r>
          </a:p>
          <a:p>
            <a:pPr marL="990600" lvl="1" indent="-533400" eaLnBrk="1" hangingPunct="1">
              <a:buFontTx/>
              <a:buAutoNum type="arabicPeriod"/>
            </a:pPr>
            <a:r>
              <a:rPr lang="en-US" dirty="0" smtClean="0"/>
              <a:t>Non preemptable – cannot be take away w/out causing a failure!</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6</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798711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639762"/>
          </a:xfrm>
        </p:spPr>
        <p:txBody>
          <a:bodyPr>
            <a:normAutofit/>
          </a:bodyPr>
          <a:lstStyle/>
          <a:p>
            <a:r>
              <a:rPr lang="en-US" sz="3200" dirty="0">
                <a:solidFill>
                  <a:srgbClr val="7030A0"/>
                </a:solidFill>
              </a:rPr>
              <a:t>Resource examples</a:t>
            </a:r>
          </a:p>
        </p:txBody>
      </p:sp>
      <p:sp>
        <p:nvSpPr>
          <p:cNvPr id="6147" name="Rectangle 3"/>
          <p:cNvSpPr>
            <a:spLocks noGrp="1" noChangeArrowheads="1"/>
          </p:cNvSpPr>
          <p:nvPr>
            <p:ph type="body" idx="1"/>
          </p:nvPr>
        </p:nvSpPr>
        <p:spPr>
          <a:xfrm>
            <a:off x="1143000" y="1066800"/>
            <a:ext cx="6858000" cy="3657600"/>
          </a:xfrm>
        </p:spPr>
        <p:txBody>
          <a:bodyPr/>
          <a:lstStyle/>
          <a:p>
            <a:pPr eaLnBrk="1" hangingPunct="1"/>
            <a:r>
              <a:rPr lang="en-US" sz="2800" dirty="0" smtClean="0"/>
              <a:t>Memory		– preemptable</a:t>
            </a:r>
          </a:p>
          <a:p>
            <a:pPr eaLnBrk="1" hangingPunct="1"/>
            <a:r>
              <a:rPr lang="en-US" sz="2800" dirty="0" smtClean="0"/>
              <a:t>CPU		– preemptable</a:t>
            </a:r>
          </a:p>
          <a:p>
            <a:pPr eaLnBrk="1" hangingPunct="1"/>
            <a:r>
              <a:rPr lang="en-US" sz="2800" dirty="0" smtClean="0"/>
              <a:t>CD writing	– non preemptable</a:t>
            </a:r>
          </a:p>
          <a:p>
            <a:pPr eaLnBrk="1" hangingPunct="1"/>
            <a:r>
              <a:rPr lang="en-US" sz="2800" dirty="0" smtClean="0"/>
              <a:t>Printing		– non preemptable</a:t>
            </a:r>
          </a:p>
          <a:p>
            <a:pPr eaLnBrk="1" hangingPunct="1"/>
            <a:endParaRPr lang="en-US" sz="2800" dirty="0" smtClean="0"/>
          </a:p>
          <a:p>
            <a:pPr marL="0" indent="0" eaLnBrk="1" hangingPunct="1">
              <a:buNone/>
            </a:pPr>
            <a:r>
              <a:rPr lang="en-US" sz="2800" dirty="0" smtClean="0">
                <a:solidFill>
                  <a:srgbClr val="004EEA"/>
                </a:solidFill>
              </a:rPr>
              <a:t>We will only consider non preemptable (the harder problem).</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7</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40421869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title"/>
          </p:nvPr>
        </p:nvSpPr>
        <p:spPr>
          <a:xfrm>
            <a:off x="457200" y="274638"/>
            <a:ext cx="8229600" cy="639762"/>
          </a:xfrm>
        </p:spPr>
        <p:txBody>
          <a:bodyPr>
            <a:normAutofit/>
          </a:bodyPr>
          <a:lstStyle/>
          <a:p>
            <a:r>
              <a:rPr lang="en-US" sz="3200" dirty="0" smtClean="0">
                <a:solidFill>
                  <a:srgbClr val="7030A0"/>
                </a:solidFill>
                <a:ea typeface="ＭＳ Ｐゴシック" pitchFamily="34" charset="-128"/>
              </a:rPr>
              <a:t>Deadlock caused by Nonpreemptable </a:t>
            </a:r>
            <a:r>
              <a:rPr lang="en-US" sz="3200" dirty="0">
                <a:solidFill>
                  <a:srgbClr val="7030A0"/>
                </a:solidFill>
                <a:ea typeface="ＭＳ Ｐゴシック" pitchFamily="34" charset="-128"/>
              </a:rPr>
              <a:t>Resources</a:t>
            </a:r>
          </a:p>
        </p:txBody>
      </p:sp>
      <p:sp>
        <p:nvSpPr>
          <p:cNvPr id="14339" name="Content Placeholder 6"/>
          <p:cNvSpPr>
            <a:spLocks noGrp="1"/>
          </p:cNvSpPr>
          <p:nvPr>
            <p:ph idx="1"/>
          </p:nvPr>
        </p:nvSpPr>
        <p:spPr>
          <a:xfrm>
            <a:off x="457200" y="990600"/>
            <a:ext cx="8204200" cy="5334000"/>
          </a:xfrm>
        </p:spPr>
        <p:txBody>
          <a:bodyPr>
            <a:noAutofit/>
          </a:bodyPr>
          <a:lstStyle/>
          <a:p>
            <a:pPr eaLnBrk="1" hangingPunct="1">
              <a:buFontTx/>
              <a:buNone/>
            </a:pPr>
            <a:r>
              <a:rPr lang="en-US" sz="2800" dirty="0" smtClean="0"/>
              <a:t>Sequence of events required to use a resource:</a:t>
            </a:r>
          </a:p>
          <a:p>
            <a:pPr marL="847725" lvl="1" indent="-382588">
              <a:buFontTx/>
              <a:buAutoNum type="arabicPeriod"/>
            </a:pPr>
            <a:r>
              <a:rPr lang="en-US" dirty="0" smtClean="0"/>
              <a:t> Request the resource.</a:t>
            </a:r>
          </a:p>
          <a:p>
            <a:pPr marL="847725" lvl="1" indent="-382588">
              <a:buFontTx/>
              <a:buAutoNum type="arabicPeriod"/>
            </a:pPr>
            <a:r>
              <a:rPr lang="en-US" dirty="0" smtClean="0"/>
              <a:t> Use the resource.</a:t>
            </a:r>
          </a:p>
          <a:p>
            <a:pPr marL="847725" lvl="1" indent="-382588">
              <a:buFontTx/>
              <a:buAutoNum type="arabicPeriod"/>
            </a:pPr>
            <a:r>
              <a:rPr lang="en-US" dirty="0" smtClean="0"/>
              <a:t> Release the resource.</a:t>
            </a:r>
          </a:p>
          <a:p>
            <a:pPr eaLnBrk="1" hangingPunct="1">
              <a:buFontTx/>
              <a:buNone/>
            </a:pPr>
            <a:endParaRPr lang="en-US" sz="2800" dirty="0" smtClean="0"/>
          </a:p>
        </p:txBody>
      </p:sp>
      <p:sp>
        <p:nvSpPr>
          <p:cNvPr id="4" name="Footer Placeholder 3"/>
          <p:cNvSpPr>
            <a:spLocks noGrp="1"/>
          </p:cNvSpPr>
          <p:nvPr>
            <p:ph type="ftr" sz="quarter" idx="10"/>
          </p:nvPr>
        </p:nvSpPr>
        <p:spPr/>
        <p:txBody>
          <a:bodyPr/>
          <a:lstStyle/>
          <a:p>
            <a:pPr>
              <a:defRPr/>
            </a:pPr>
            <a:r>
              <a:rPr lang="en-US" smtClean="0"/>
              <a:t>Ahmed Mumtaz Mustehsan, GM-IT, CIIT, Islamabad</a:t>
            </a:r>
            <a:endParaRPr lang="en-US"/>
          </a:p>
        </p:txBody>
      </p:sp>
    </p:spTree>
    <p:extLst>
      <p:ext uri="{BB962C8B-B14F-4D97-AF65-F5344CB8AC3E}">
        <p14:creationId xmlns:p14="http://schemas.microsoft.com/office/powerpoint/2010/main" xmlns="" val="32332408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4"/>
          <p:cNvSpPr>
            <a:spLocks noGrp="1"/>
          </p:cNvSpPr>
          <p:nvPr>
            <p:ph idx="1"/>
          </p:nvPr>
        </p:nvSpPr>
        <p:spPr>
          <a:xfrm>
            <a:off x="390448" y="4446586"/>
            <a:ext cx="8229600" cy="1878014"/>
          </a:xfrm>
        </p:spPr>
        <p:txBody>
          <a:bodyPr>
            <a:noAutofit/>
          </a:bodyPr>
          <a:lstStyle/>
          <a:p>
            <a:pPr eaLnBrk="1" hangingPunct="1"/>
            <a:r>
              <a:rPr lang="en-US" sz="2800" dirty="0" smtClean="0"/>
              <a:t>Using a semaphore to protect resources. </a:t>
            </a:r>
          </a:p>
          <a:p>
            <a:pPr eaLnBrk="1" hangingPunct="1"/>
            <a:r>
              <a:rPr lang="en-US" sz="2800" dirty="0" smtClean="0"/>
              <a:t>Code without deadlock.</a:t>
            </a:r>
            <a:br>
              <a:rPr lang="en-US" sz="2800" dirty="0" smtClean="0"/>
            </a:br>
            <a:r>
              <a:rPr lang="en-US" sz="2800" dirty="0" smtClean="0"/>
              <a:t> (a) One resource. </a:t>
            </a:r>
          </a:p>
          <a:p>
            <a:pPr marL="400050" lvl="1" indent="0">
              <a:buNone/>
            </a:pPr>
            <a:r>
              <a:rPr lang="en-US" dirty="0" smtClean="0"/>
              <a:t>(b) Two resources.</a:t>
            </a:r>
          </a:p>
        </p:txBody>
      </p:sp>
      <p:sp>
        <p:nvSpPr>
          <p:cNvPr id="15363" name="Title 1"/>
          <p:cNvSpPr>
            <a:spLocks noGrp="1"/>
          </p:cNvSpPr>
          <p:nvPr>
            <p:ph type="title"/>
          </p:nvPr>
        </p:nvSpPr>
        <p:spPr>
          <a:xfrm>
            <a:off x="304800" y="152400"/>
            <a:ext cx="8229600" cy="792162"/>
          </a:xfrm>
        </p:spPr>
        <p:txBody>
          <a:bodyPr>
            <a:normAutofit/>
          </a:bodyPr>
          <a:lstStyle/>
          <a:p>
            <a:r>
              <a:rPr lang="en-US" sz="2900" dirty="0">
                <a:solidFill>
                  <a:srgbClr val="7030A0"/>
                </a:solidFill>
                <a:ea typeface="ＭＳ Ｐゴシック" pitchFamily="34" charset="-128"/>
              </a:rPr>
              <a:t>Resource </a:t>
            </a:r>
            <a:r>
              <a:rPr lang="en-US" sz="2900" dirty="0" smtClean="0">
                <a:solidFill>
                  <a:srgbClr val="7030A0"/>
                </a:solidFill>
                <a:ea typeface="ＭＳ Ｐゴシック" pitchFamily="34" charset="-128"/>
              </a:rPr>
              <a:t>Acquisition</a:t>
            </a:r>
            <a:endParaRPr lang="en-US" sz="2900" dirty="0">
              <a:solidFill>
                <a:srgbClr val="7030A0"/>
              </a:solidFill>
              <a:ea typeface="ＭＳ Ｐゴシック" pitchFamily="34" charset="-128"/>
            </a:endParaRPr>
          </a:p>
        </p:txBody>
      </p:sp>
      <p:pic>
        <p:nvPicPr>
          <p:cNvPr id="1536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9942" y="762000"/>
            <a:ext cx="8710612" cy="3684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4"/>
          <p:cNvSpPr>
            <a:spLocks noGrp="1"/>
          </p:cNvSpPr>
          <p:nvPr>
            <p:ph type="dt" sz="half" idx="10"/>
          </p:nvPr>
        </p:nvSpPr>
        <p:spPr/>
        <p:txBody>
          <a:bodyPr/>
          <a:lstStyle/>
          <a:p>
            <a:r>
              <a:rPr lang="en-US" smtClean="0"/>
              <a:t>Lecture-28</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9</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14396928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p:cNvSpPr>
            <a:spLocks noGrp="1"/>
          </p:cNvSpPr>
          <p:nvPr>
            <p:ph idx="1"/>
          </p:nvPr>
        </p:nvSpPr>
        <p:spPr>
          <a:xfrm>
            <a:off x="304800" y="4572000"/>
            <a:ext cx="4343400" cy="847725"/>
          </a:xfrm>
        </p:spPr>
        <p:txBody>
          <a:bodyPr/>
          <a:lstStyle/>
          <a:p>
            <a:pPr marL="0" indent="0" algn="l" eaLnBrk="1" hangingPunct="1">
              <a:buNone/>
            </a:pPr>
            <a:r>
              <a:rPr lang="en-US" dirty="0" smtClean="0"/>
              <a:t>(a) Deadlock-free code. </a:t>
            </a:r>
          </a:p>
        </p:txBody>
      </p:sp>
      <p:sp>
        <p:nvSpPr>
          <p:cNvPr id="16387" name="Title 2"/>
          <p:cNvSpPr>
            <a:spLocks noGrp="1"/>
          </p:cNvSpPr>
          <p:nvPr>
            <p:ph type="title"/>
          </p:nvPr>
        </p:nvSpPr>
        <p:spPr>
          <a:xfrm>
            <a:off x="228600" y="152400"/>
            <a:ext cx="8229600" cy="762000"/>
          </a:xfrm>
        </p:spPr>
        <p:txBody>
          <a:bodyPr>
            <a:normAutofit/>
          </a:bodyPr>
          <a:lstStyle/>
          <a:p>
            <a:r>
              <a:rPr lang="en-US" sz="2900" dirty="0">
                <a:solidFill>
                  <a:srgbClr val="7030A0"/>
                </a:solidFill>
                <a:ea typeface="ＭＳ Ｐゴシック" pitchFamily="34" charset="-128"/>
              </a:rPr>
              <a:t>Resource </a:t>
            </a:r>
            <a:r>
              <a:rPr lang="en-US" sz="2900" dirty="0" smtClean="0">
                <a:solidFill>
                  <a:srgbClr val="7030A0"/>
                </a:solidFill>
                <a:ea typeface="ＭＳ Ｐゴシック" pitchFamily="34" charset="-128"/>
              </a:rPr>
              <a:t>Acquisition</a:t>
            </a:r>
            <a:endParaRPr lang="en-US" sz="2900" dirty="0">
              <a:solidFill>
                <a:srgbClr val="7030A0"/>
              </a:solidFill>
              <a:ea typeface="ＭＳ Ｐゴシック" pitchFamily="34" charset="-128"/>
            </a:endParaRPr>
          </a:p>
        </p:txBody>
      </p:sp>
      <p:pic>
        <p:nvPicPr>
          <p:cNvPr id="1638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43400" y="838200"/>
            <a:ext cx="3886200"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4"/>
          <p:cNvSpPr>
            <a:spLocks noGrp="1"/>
          </p:cNvSpPr>
          <p:nvPr>
            <p:ph type="dt" sz="half" idx="10"/>
          </p:nvPr>
        </p:nvSpPr>
        <p:spPr/>
        <p:txBody>
          <a:bodyPr/>
          <a:lstStyle/>
          <a:p>
            <a:r>
              <a:rPr lang="en-US" smtClean="0"/>
              <a:t>Lecture-28</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10</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543698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a:xfrm>
            <a:off x="457200" y="4267200"/>
            <a:ext cx="4040187" cy="1431925"/>
          </a:xfrm>
        </p:spPr>
        <p:txBody>
          <a:bodyPr/>
          <a:lstStyle/>
          <a:p>
            <a:pPr marL="0" indent="0" algn="l" eaLnBrk="1" hangingPunct="1">
              <a:buNone/>
            </a:pPr>
            <a:r>
              <a:rPr lang="en-US" dirty="0" smtClean="0"/>
              <a:t>(b) Code with a potential deadlock.</a:t>
            </a:r>
          </a:p>
        </p:txBody>
      </p:sp>
      <p:sp>
        <p:nvSpPr>
          <p:cNvPr id="17411" name="Title 2"/>
          <p:cNvSpPr>
            <a:spLocks noGrp="1"/>
          </p:cNvSpPr>
          <p:nvPr>
            <p:ph type="title"/>
          </p:nvPr>
        </p:nvSpPr>
        <p:spPr>
          <a:xfrm>
            <a:off x="228600" y="152400"/>
            <a:ext cx="8229600" cy="722312"/>
          </a:xfrm>
        </p:spPr>
        <p:txBody>
          <a:bodyPr>
            <a:normAutofit/>
          </a:bodyPr>
          <a:lstStyle/>
          <a:p>
            <a:r>
              <a:rPr lang="en-US" sz="2900" dirty="0">
                <a:solidFill>
                  <a:srgbClr val="7030A0"/>
                </a:solidFill>
                <a:ea typeface="ＭＳ Ｐゴシック" pitchFamily="34" charset="-128"/>
              </a:rPr>
              <a:t>Resource Acquisition (3)</a:t>
            </a:r>
          </a:p>
        </p:txBody>
      </p:sp>
      <p:pic>
        <p:nvPicPr>
          <p:cNvPr id="17413"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0" y="762000"/>
            <a:ext cx="3644900" cy="559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4"/>
          <p:cNvSpPr>
            <a:spLocks noGrp="1"/>
          </p:cNvSpPr>
          <p:nvPr>
            <p:ph type="dt" sz="half" idx="10"/>
          </p:nvPr>
        </p:nvSpPr>
        <p:spPr/>
        <p:txBody>
          <a:bodyPr/>
          <a:lstStyle/>
          <a:p>
            <a:r>
              <a:rPr lang="en-US" smtClean="0"/>
              <a:t>Lecture-28</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11</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14920299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p:cNvSpPr>
            <a:spLocks noGrp="1"/>
          </p:cNvSpPr>
          <p:nvPr>
            <p:ph type="title"/>
          </p:nvPr>
        </p:nvSpPr>
        <p:spPr>
          <a:xfrm>
            <a:off x="152400" y="304800"/>
            <a:ext cx="8229600" cy="639762"/>
          </a:xfrm>
        </p:spPr>
        <p:txBody>
          <a:bodyPr>
            <a:normAutofit/>
          </a:bodyPr>
          <a:lstStyle/>
          <a:p>
            <a:r>
              <a:rPr lang="en-US" sz="3200" dirty="0">
                <a:solidFill>
                  <a:srgbClr val="7030A0"/>
                </a:solidFill>
                <a:ea typeface="ＭＳ Ｐゴシック" pitchFamily="34" charset="-128"/>
              </a:rPr>
              <a:t>Introduction To Deadlocks</a:t>
            </a:r>
          </a:p>
        </p:txBody>
      </p:sp>
      <p:sp>
        <p:nvSpPr>
          <p:cNvPr id="18435" name="Content Placeholder 4"/>
          <p:cNvSpPr>
            <a:spLocks noGrp="1"/>
          </p:cNvSpPr>
          <p:nvPr>
            <p:ph idx="1"/>
          </p:nvPr>
        </p:nvSpPr>
        <p:spPr>
          <a:xfrm>
            <a:off x="457200" y="1371600"/>
            <a:ext cx="8204200" cy="2895600"/>
          </a:xfrm>
        </p:spPr>
        <p:txBody>
          <a:bodyPr/>
          <a:lstStyle/>
          <a:p>
            <a:pPr eaLnBrk="1" hangingPunct="1">
              <a:buFontTx/>
              <a:buNone/>
            </a:pPr>
            <a:r>
              <a:rPr lang="en-US" sz="3200" dirty="0" smtClean="0"/>
              <a:t>Deadlock can be defined formally as follows:	</a:t>
            </a:r>
          </a:p>
          <a:p>
            <a:r>
              <a:rPr lang="en-US" sz="2800" i="1" dirty="0" smtClean="0">
                <a:solidFill>
                  <a:srgbClr val="004EEA"/>
                </a:solidFill>
              </a:rPr>
              <a:t>A set of processes is deadlocked if each process in the set is waiting for an event that only another process in the set can cause.</a:t>
            </a:r>
          </a:p>
        </p:txBody>
      </p:sp>
      <p:sp>
        <p:nvSpPr>
          <p:cNvPr id="4" name="Footer Placeholder 3"/>
          <p:cNvSpPr>
            <a:spLocks noGrp="1"/>
          </p:cNvSpPr>
          <p:nvPr>
            <p:ph type="ftr" sz="quarter" idx="10"/>
          </p:nvPr>
        </p:nvSpPr>
        <p:spPr/>
        <p:txBody>
          <a:bodyPr/>
          <a:lstStyle/>
          <a:p>
            <a:pPr>
              <a:defRPr/>
            </a:pPr>
            <a:r>
              <a:rPr lang="en-US" smtClean="0"/>
              <a:t>Ahmed Mumtaz Mustehsan, GM-IT, CIIT, Islamabad</a:t>
            </a:r>
            <a:endParaRPr lang="en-US"/>
          </a:p>
        </p:txBody>
      </p:sp>
    </p:spTree>
    <p:extLst>
      <p:ext uri="{BB962C8B-B14F-4D97-AF65-F5344CB8AC3E}">
        <p14:creationId xmlns:p14="http://schemas.microsoft.com/office/powerpoint/2010/main" xmlns="" val="41220822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52400" y="152400"/>
            <a:ext cx="8229600" cy="715962"/>
          </a:xfrm>
        </p:spPr>
        <p:txBody>
          <a:bodyPr>
            <a:normAutofit/>
          </a:bodyPr>
          <a:lstStyle/>
          <a:p>
            <a:r>
              <a:rPr lang="en-US" sz="3200" dirty="0">
                <a:solidFill>
                  <a:srgbClr val="7030A0"/>
                </a:solidFill>
                <a:ea typeface="ＭＳ Ｐゴシック" pitchFamily="34" charset="-128"/>
              </a:rPr>
              <a:t>Conditions for Resource Deadlocks</a:t>
            </a:r>
          </a:p>
        </p:txBody>
      </p:sp>
      <p:sp>
        <p:nvSpPr>
          <p:cNvPr id="19459" name="Content Placeholder 2"/>
          <p:cNvSpPr>
            <a:spLocks noGrp="1"/>
          </p:cNvSpPr>
          <p:nvPr>
            <p:ph idx="1"/>
          </p:nvPr>
        </p:nvSpPr>
        <p:spPr>
          <a:xfrm>
            <a:off x="533400" y="1066800"/>
            <a:ext cx="7345362" cy="2743200"/>
          </a:xfrm>
        </p:spPr>
        <p:txBody>
          <a:bodyPr>
            <a:normAutofit lnSpcReduction="10000"/>
          </a:bodyPr>
          <a:lstStyle/>
          <a:p>
            <a:pPr marL="0" indent="0" eaLnBrk="1" hangingPunct="1">
              <a:buNone/>
            </a:pPr>
            <a:r>
              <a:rPr lang="en-US" sz="2800" dirty="0" smtClean="0">
                <a:solidFill>
                  <a:srgbClr val="004EEA"/>
                </a:solidFill>
              </a:rPr>
              <a:t>The following four conditions are necessary for a deadlock to occur:</a:t>
            </a:r>
          </a:p>
          <a:p>
            <a:pPr marL="514350" indent="-514350" eaLnBrk="1" hangingPunct="1">
              <a:buFont typeface="+mj-lt"/>
              <a:buAutoNum type="arabicPeriod"/>
            </a:pPr>
            <a:r>
              <a:rPr lang="en-US" sz="2800" dirty="0" smtClean="0"/>
              <a:t>Mutual exclusion condition</a:t>
            </a:r>
          </a:p>
          <a:p>
            <a:pPr marL="514350" indent="-514350" eaLnBrk="1" hangingPunct="1">
              <a:buFont typeface="+mj-lt"/>
              <a:buAutoNum type="arabicPeriod"/>
            </a:pPr>
            <a:r>
              <a:rPr lang="en-US" sz="2800" dirty="0" smtClean="0"/>
              <a:t>Hold and wait condition.</a:t>
            </a:r>
          </a:p>
          <a:p>
            <a:pPr marL="514350" indent="-514350" eaLnBrk="1" hangingPunct="1">
              <a:buFont typeface="+mj-lt"/>
              <a:buAutoNum type="arabicPeriod"/>
            </a:pPr>
            <a:r>
              <a:rPr lang="en-US" sz="2800" dirty="0" smtClean="0"/>
              <a:t>No preemption condition. </a:t>
            </a:r>
          </a:p>
          <a:p>
            <a:pPr marL="514350" indent="-514350" eaLnBrk="1" hangingPunct="1">
              <a:buFont typeface="+mj-lt"/>
              <a:buAutoNum type="arabicPeriod"/>
            </a:pPr>
            <a:r>
              <a:rPr lang="en-US" sz="2800" dirty="0" smtClean="0"/>
              <a:t>Circular wait condition. </a:t>
            </a:r>
          </a:p>
        </p:txBody>
      </p:sp>
      <p:sp>
        <p:nvSpPr>
          <p:cNvPr id="4" name="Footer Placeholder 3"/>
          <p:cNvSpPr>
            <a:spLocks noGrp="1"/>
          </p:cNvSpPr>
          <p:nvPr>
            <p:ph type="ftr" sz="quarter" idx="10"/>
          </p:nvPr>
        </p:nvSpPr>
        <p:spPr/>
        <p:txBody>
          <a:bodyPr/>
          <a:lstStyle/>
          <a:p>
            <a:pPr>
              <a:defRPr/>
            </a:pPr>
            <a:r>
              <a:rPr lang="en-US" smtClean="0"/>
              <a:t>Ahmed Mumtaz Mustehsan, GM-IT, CIIT, Islamabad</a:t>
            </a:r>
            <a:endParaRPr lang="en-US"/>
          </a:p>
        </p:txBody>
      </p:sp>
    </p:spTree>
    <p:extLst>
      <p:ext uri="{BB962C8B-B14F-4D97-AF65-F5344CB8AC3E}">
        <p14:creationId xmlns:p14="http://schemas.microsoft.com/office/powerpoint/2010/main" xmlns="" val="8838084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noChangeArrowheads="1"/>
          </p:cNvSpPr>
          <p:nvPr>
            <p:ph type="title" idx="4294967295"/>
          </p:nvPr>
        </p:nvSpPr>
        <p:spPr>
          <a:xfrm>
            <a:off x="76200" y="228600"/>
            <a:ext cx="8229600" cy="639762"/>
          </a:xfrm>
        </p:spPr>
        <p:txBody>
          <a:bodyPr>
            <a:normAutofit/>
          </a:bodyPr>
          <a:lstStyle/>
          <a:p>
            <a:r>
              <a:rPr lang="en-US" sz="3200" dirty="0">
                <a:solidFill>
                  <a:srgbClr val="7030A0"/>
                </a:solidFill>
                <a:ea typeface="ＭＳ Ｐゴシック" pitchFamily="34" charset="-128"/>
              </a:rPr>
              <a:t>Resource Allocation Graphs</a:t>
            </a:r>
          </a:p>
        </p:txBody>
      </p:sp>
      <p:sp>
        <p:nvSpPr>
          <p:cNvPr id="12293" name="Rectangle 3"/>
          <p:cNvSpPr>
            <a:spLocks noGrp="1" noChangeArrowheads="1"/>
          </p:cNvSpPr>
          <p:nvPr>
            <p:ph type="body" idx="4294967295"/>
          </p:nvPr>
        </p:nvSpPr>
        <p:spPr>
          <a:xfrm>
            <a:off x="609600" y="1295400"/>
            <a:ext cx="8229600" cy="4191000"/>
          </a:xfrm>
        </p:spPr>
        <p:txBody>
          <a:bodyPr/>
          <a:lstStyle/>
          <a:p>
            <a:pPr eaLnBrk="1" hangingPunct="1">
              <a:lnSpc>
                <a:spcPct val="80000"/>
              </a:lnSpc>
              <a:buFontTx/>
              <a:buNone/>
            </a:pPr>
            <a:r>
              <a:rPr lang="en-US" sz="2800" dirty="0" smtClean="0"/>
              <a:t>Process</a:t>
            </a:r>
          </a:p>
          <a:p>
            <a:pPr eaLnBrk="1" hangingPunct="1">
              <a:lnSpc>
                <a:spcPct val="80000"/>
              </a:lnSpc>
              <a:buFontTx/>
              <a:buNone/>
            </a:pPr>
            <a:endParaRPr lang="en-US" sz="2800" dirty="0" smtClean="0"/>
          </a:p>
          <a:p>
            <a:pPr eaLnBrk="1" hangingPunct="1">
              <a:lnSpc>
                <a:spcPct val="80000"/>
              </a:lnSpc>
              <a:buFontTx/>
              <a:buNone/>
            </a:pPr>
            <a:r>
              <a:rPr lang="en-US" sz="2800" dirty="0" smtClean="0"/>
              <a:t>Resource</a:t>
            </a:r>
          </a:p>
          <a:p>
            <a:pPr eaLnBrk="1" hangingPunct="1">
              <a:lnSpc>
                <a:spcPct val="80000"/>
              </a:lnSpc>
              <a:buFontTx/>
              <a:buNone/>
            </a:pPr>
            <a:endParaRPr lang="en-US" sz="2800" dirty="0" smtClean="0"/>
          </a:p>
          <a:p>
            <a:pPr eaLnBrk="1" hangingPunct="1">
              <a:lnSpc>
                <a:spcPct val="80000"/>
              </a:lnSpc>
              <a:buFontTx/>
              <a:buNone/>
            </a:pPr>
            <a:r>
              <a:rPr lang="en-US" sz="2800" dirty="0" smtClean="0"/>
              <a:t>Request a Resource</a:t>
            </a:r>
          </a:p>
          <a:p>
            <a:pPr eaLnBrk="1" hangingPunct="1">
              <a:lnSpc>
                <a:spcPct val="80000"/>
              </a:lnSpc>
              <a:buFontTx/>
              <a:buNone/>
            </a:pPr>
            <a:endParaRPr lang="en-US" sz="2800" dirty="0" smtClean="0"/>
          </a:p>
          <a:p>
            <a:pPr eaLnBrk="1" hangingPunct="1">
              <a:lnSpc>
                <a:spcPct val="80000"/>
              </a:lnSpc>
              <a:buFontTx/>
              <a:buNone/>
            </a:pPr>
            <a:r>
              <a:rPr lang="en-US" sz="2800" dirty="0" smtClean="0"/>
              <a:t>Hold a Resource</a:t>
            </a:r>
          </a:p>
          <a:p>
            <a:pPr eaLnBrk="1" hangingPunct="1">
              <a:lnSpc>
                <a:spcPct val="80000"/>
              </a:lnSpc>
              <a:buFontTx/>
              <a:buNone/>
            </a:pPr>
            <a:endParaRPr lang="en-US" sz="2800" dirty="0" smtClean="0"/>
          </a:p>
          <a:p>
            <a:pPr eaLnBrk="1" hangingPunct="1">
              <a:lnSpc>
                <a:spcPct val="80000"/>
              </a:lnSpc>
              <a:buFontTx/>
              <a:buNone/>
            </a:pPr>
            <a:r>
              <a:rPr lang="en-US" sz="2800" dirty="0" smtClean="0"/>
              <a:t>Deadlock</a:t>
            </a:r>
          </a:p>
        </p:txBody>
      </p:sp>
      <p:sp>
        <p:nvSpPr>
          <p:cNvPr id="12294" name="Rectangle 4"/>
          <p:cNvSpPr>
            <a:spLocks noChangeArrowheads="1"/>
          </p:cNvSpPr>
          <p:nvPr/>
        </p:nvSpPr>
        <p:spPr bwMode="auto">
          <a:xfrm>
            <a:off x="2667000" y="2133600"/>
            <a:ext cx="533400" cy="457200"/>
          </a:xfrm>
          <a:prstGeom prst="rect">
            <a:avLst/>
          </a:prstGeom>
          <a:solidFill>
            <a:schemeClr val="accent1"/>
          </a:solidFill>
          <a:ln w="9525">
            <a:solidFill>
              <a:schemeClr val="tx1"/>
            </a:solidFill>
            <a:miter lim="800000"/>
            <a:headEnd/>
            <a:tailEnd/>
          </a:ln>
        </p:spPr>
        <p:txBody>
          <a:bodyPr wrap="none" anchor="ctr"/>
          <a:lstStyle/>
          <a:p>
            <a:pPr algn="ctr"/>
            <a:r>
              <a:rPr lang="en-US" dirty="0">
                <a:latin typeface="Tahoma" pitchFamily="34" charset="0"/>
              </a:rPr>
              <a:t>R</a:t>
            </a:r>
          </a:p>
        </p:txBody>
      </p:sp>
      <p:sp>
        <p:nvSpPr>
          <p:cNvPr id="12295" name="Oval 5"/>
          <p:cNvSpPr>
            <a:spLocks noChangeArrowheads="1"/>
          </p:cNvSpPr>
          <p:nvPr/>
        </p:nvSpPr>
        <p:spPr bwMode="auto">
          <a:xfrm>
            <a:off x="2743200" y="1295400"/>
            <a:ext cx="381000" cy="381000"/>
          </a:xfrm>
          <a:prstGeom prst="ellipse">
            <a:avLst/>
          </a:prstGeom>
          <a:solidFill>
            <a:schemeClr val="accent1"/>
          </a:solidFill>
          <a:ln w="9525">
            <a:solidFill>
              <a:schemeClr val="tx1"/>
            </a:solidFill>
            <a:round/>
            <a:headEnd/>
            <a:tailEnd/>
          </a:ln>
        </p:spPr>
        <p:txBody>
          <a:bodyPr wrap="none" anchor="ctr"/>
          <a:lstStyle/>
          <a:p>
            <a:pPr algn="ctr"/>
            <a:r>
              <a:rPr lang="en-US" dirty="0">
                <a:latin typeface="Tahoma" pitchFamily="34" charset="0"/>
              </a:rPr>
              <a:t>A</a:t>
            </a:r>
          </a:p>
        </p:txBody>
      </p:sp>
      <p:sp>
        <p:nvSpPr>
          <p:cNvPr id="12296" name="Oval 6"/>
          <p:cNvSpPr>
            <a:spLocks noChangeArrowheads="1"/>
          </p:cNvSpPr>
          <p:nvPr/>
        </p:nvSpPr>
        <p:spPr bwMode="auto">
          <a:xfrm>
            <a:off x="3810000" y="3048000"/>
            <a:ext cx="381000" cy="381000"/>
          </a:xfrm>
          <a:prstGeom prst="ellipse">
            <a:avLst/>
          </a:prstGeom>
          <a:solidFill>
            <a:schemeClr val="accent1"/>
          </a:solidFill>
          <a:ln w="9525">
            <a:solidFill>
              <a:schemeClr val="tx1"/>
            </a:solidFill>
            <a:round/>
            <a:headEnd/>
            <a:tailEnd/>
          </a:ln>
        </p:spPr>
        <p:txBody>
          <a:bodyPr wrap="none" anchor="ctr"/>
          <a:lstStyle/>
          <a:p>
            <a:pPr algn="ctr"/>
            <a:r>
              <a:rPr lang="en-US">
                <a:latin typeface="Tahoma" pitchFamily="34" charset="0"/>
              </a:rPr>
              <a:t>A</a:t>
            </a:r>
          </a:p>
        </p:txBody>
      </p:sp>
      <p:sp>
        <p:nvSpPr>
          <p:cNvPr id="12297" name="Oval 7"/>
          <p:cNvSpPr>
            <a:spLocks noChangeArrowheads="1"/>
          </p:cNvSpPr>
          <p:nvPr/>
        </p:nvSpPr>
        <p:spPr bwMode="auto">
          <a:xfrm>
            <a:off x="3810000" y="3886200"/>
            <a:ext cx="381000" cy="381000"/>
          </a:xfrm>
          <a:prstGeom prst="ellipse">
            <a:avLst/>
          </a:prstGeom>
          <a:solidFill>
            <a:schemeClr val="accent1"/>
          </a:solidFill>
          <a:ln w="9525">
            <a:solidFill>
              <a:schemeClr val="tx1"/>
            </a:solidFill>
            <a:round/>
            <a:headEnd/>
            <a:tailEnd/>
          </a:ln>
        </p:spPr>
        <p:txBody>
          <a:bodyPr wrap="none" anchor="ctr"/>
          <a:lstStyle/>
          <a:p>
            <a:pPr algn="ctr"/>
            <a:r>
              <a:rPr lang="en-US">
                <a:latin typeface="Tahoma" pitchFamily="34" charset="0"/>
              </a:rPr>
              <a:t>A</a:t>
            </a:r>
          </a:p>
        </p:txBody>
      </p:sp>
      <p:sp>
        <p:nvSpPr>
          <p:cNvPr id="12298" name="Oval 8"/>
          <p:cNvSpPr>
            <a:spLocks noChangeArrowheads="1"/>
          </p:cNvSpPr>
          <p:nvPr/>
        </p:nvSpPr>
        <p:spPr bwMode="auto">
          <a:xfrm>
            <a:off x="7391400" y="5181600"/>
            <a:ext cx="381000" cy="381000"/>
          </a:xfrm>
          <a:prstGeom prst="ellipse">
            <a:avLst/>
          </a:prstGeom>
          <a:solidFill>
            <a:schemeClr val="accent1"/>
          </a:solidFill>
          <a:ln w="9525">
            <a:solidFill>
              <a:schemeClr val="tx1"/>
            </a:solidFill>
            <a:round/>
            <a:headEnd/>
            <a:tailEnd/>
          </a:ln>
        </p:spPr>
        <p:txBody>
          <a:bodyPr wrap="none" anchor="ctr"/>
          <a:lstStyle/>
          <a:p>
            <a:pPr algn="ctr"/>
            <a:r>
              <a:rPr lang="en-US">
                <a:latin typeface="Tahoma" pitchFamily="34" charset="0"/>
              </a:rPr>
              <a:t>B</a:t>
            </a:r>
          </a:p>
        </p:txBody>
      </p:sp>
      <p:sp>
        <p:nvSpPr>
          <p:cNvPr id="12299" name="Oval 9"/>
          <p:cNvSpPr>
            <a:spLocks noChangeArrowheads="1"/>
          </p:cNvSpPr>
          <p:nvPr/>
        </p:nvSpPr>
        <p:spPr bwMode="auto">
          <a:xfrm>
            <a:off x="7315200" y="3276600"/>
            <a:ext cx="381000" cy="381000"/>
          </a:xfrm>
          <a:prstGeom prst="ellipse">
            <a:avLst/>
          </a:prstGeom>
          <a:solidFill>
            <a:schemeClr val="accent1"/>
          </a:solidFill>
          <a:ln w="9525">
            <a:solidFill>
              <a:schemeClr val="tx1"/>
            </a:solidFill>
            <a:round/>
            <a:headEnd/>
            <a:tailEnd/>
          </a:ln>
        </p:spPr>
        <p:txBody>
          <a:bodyPr wrap="none" anchor="ctr"/>
          <a:lstStyle/>
          <a:p>
            <a:pPr algn="ctr"/>
            <a:r>
              <a:rPr lang="en-US">
                <a:latin typeface="Tahoma" pitchFamily="34" charset="0"/>
              </a:rPr>
              <a:t>A</a:t>
            </a:r>
          </a:p>
        </p:txBody>
      </p:sp>
      <p:sp>
        <p:nvSpPr>
          <p:cNvPr id="12300" name="Rectangle 10"/>
          <p:cNvSpPr>
            <a:spLocks noChangeArrowheads="1"/>
          </p:cNvSpPr>
          <p:nvPr/>
        </p:nvSpPr>
        <p:spPr bwMode="auto">
          <a:xfrm>
            <a:off x="5181600" y="2971800"/>
            <a:ext cx="533400" cy="457200"/>
          </a:xfrm>
          <a:prstGeom prst="rect">
            <a:avLst/>
          </a:prstGeom>
          <a:solidFill>
            <a:schemeClr val="accent1"/>
          </a:solidFill>
          <a:ln w="9525">
            <a:solidFill>
              <a:schemeClr val="tx1"/>
            </a:solidFill>
            <a:miter lim="800000"/>
            <a:headEnd/>
            <a:tailEnd/>
          </a:ln>
        </p:spPr>
        <p:txBody>
          <a:bodyPr wrap="none" anchor="ctr"/>
          <a:lstStyle/>
          <a:p>
            <a:pPr algn="ctr"/>
            <a:r>
              <a:rPr lang="en-US">
                <a:latin typeface="Tahoma" pitchFamily="34" charset="0"/>
              </a:rPr>
              <a:t>R</a:t>
            </a:r>
          </a:p>
        </p:txBody>
      </p:sp>
      <p:sp>
        <p:nvSpPr>
          <p:cNvPr id="12301" name="Rectangle 11"/>
          <p:cNvSpPr>
            <a:spLocks noChangeArrowheads="1"/>
          </p:cNvSpPr>
          <p:nvPr/>
        </p:nvSpPr>
        <p:spPr bwMode="auto">
          <a:xfrm>
            <a:off x="5181600" y="3810000"/>
            <a:ext cx="533400" cy="457200"/>
          </a:xfrm>
          <a:prstGeom prst="rect">
            <a:avLst/>
          </a:prstGeom>
          <a:solidFill>
            <a:schemeClr val="accent1"/>
          </a:solidFill>
          <a:ln w="9525">
            <a:solidFill>
              <a:schemeClr val="tx1"/>
            </a:solidFill>
            <a:miter lim="800000"/>
            <a:headEnd/>
            <a:tailEnd/>
          </a:ln>
        </p:spPr>
        <p:txBody>
          <a:bodyPr wrap="none" anchor="ctr"/>
          <a:lstStyle/>
          <a:p>
            <a:pPr algn="ctr"/>
            <a:r>
              <a:rPr lang="en-US">
                <a:latin typeface="Tahoma" pitchFamily="34" charset="0"/>
              </a:rPr>
              <a:t>R</a:t>
            </a:r>
          </a:p>
        </p:txBody>
      </p:sp>
      <p:sp>
        <p:nvSpPr>
          <p:cNvPr id="12302" name="Rectangle 12"/>
          <p:cNvSpPr>
            <a:spLocks noChangeArrowheads="1"/>
          </p:cNvSpPr>
          <p:nvPr/>
        </p:nvSpPr>
        <p:spPr bwMode="auto">
          <a:xfrm>
            <a:off x="6324600" y="4191000"/>
            <a:ext cx="533400" cy="457200"/>
          </a:xfrm>
          <a:prstGeom prst="rect">
            <a:avLst/>
          </a:prstGeom>
          <a:solidFill>
            <a:schemeClr val="accent1"/>
          </a:solidFill>
          <a:ln w="9525">
            <a:solidFill>
              <a:schemeClr val="tx1"/>
            </a:solidFill>
            <a:miter lim="800000"/>
            <a:headEnd/>
            <a:tailEnd/>
          </a:ln>
        </p:spPr>
        <p:txBody>
          <a:bodyPr wrap="none" anchor="ctr"/>
          <a:lstStyle/>
          <a:p>
            <a:pPr algn="ctr"/>
            <a:r>
              <a:rPr lang="en-US">
                <a:latin typeface="Tahoma" pitchFamily="34" charset="0"/>
              </a:rPr>
              <a:t>R</a:t>
            </a:r>
          </a:p>
        </p:txBody>
      </p:sp>
      <p:sp>
        <p:nvSpPr>
          <p:cNvPr id="12303" name="Rectangle 13"/>
          <p:cNvSpPr>
            <a:spLocks noChangeArrowheads="1"/>
          </p:cNvSpPr>
          <p:nvPr/>
        </p:nvSpPr>
        <p:spPr bwMode="auto">
          <a:xfrm>
            <a:off x="8305800" y="4191000"/>
            <a:ext cx="533400" cy="457200"/>
          </a:xfrm>
          <a:prstGeom prst="rect">
            <a:avLst/>
          </a:prstGeom>
          <a:solidFill>
            <a:schemeClr val="accent1"/>
          </a:solidFill>
          <a:ln w="9525">
            <a:solidFill>
              <a:schemeClr val="tx1"/>
            </a:solidFill>
            <a:miter lim="800000"/>
            <a:headEnd/>
            <a:tailEnd/>
          </a:ln>
        </p:spPr>
        <p:txBody>
          <a:bodyPr wrap="none" anchor="ctr"/>
          <a:lstStyle/>
          <a:p>
            <a:pPr algn="ctr"/>
            <a:r>
              <a:rPr lang="en-US">
                <a:latin typeface="Tahoma" pitchFamily="34" charset="0"/>
              </a:rPr>
              <a:t>S</a:t>
            </a:r>
          </a:p>
        </p:txBody>
      </p:sp>
      <p:sp>
        <p:nvSpPr>
          <p:cNvPr id="12304" name="Line 14"/>
          <p:cNvSpPr>
            <a:spLocks noChangeShapeType="1"/>
          </p:cNvSpPr>
          <p:nvPr/>
        </p:nvSpPr>
        <p:spPr bwMode="auto">
          <a:xfrm>
            <a:off x="4267200" y="3200400"/>
            <a:ext cx="838200" cy="0"/>
          </a:xfrm>
          <a:prstGeom prst="line">
            <a:avLst/>
          </a:prstGeom>
          <a:noFill/>
          <a:ln w="38100">
            <a:solidFill>
              <a:schemeClr val="tx1"/>
            </a:solidFill>
            <a:round/>
            <a:headEnd/>
            <a:tailEnd type="triangle" w="lg" len="lg"/>
          </a:ln>
          <a:extLst>
            <a:ext uri="{909E8E84-426E-40DD-AFC4-6F175D3DCCD1}">
              <a14:hiddenFill xmlns:a14="http://schemas.microsoft.com/office/drawing/2010/main" xmlns="">
                <a:noFill/>
              </a14:hiddenFill>
            </a:ext>
          </a:extLst>
        </p:spPr>
        <p:txBody>
          <a:bodyPr/>
          <a:lstStyle/>
          <a:p>
            <a:endParaRPr lang="en-US"/>
          </a:p>
        </p:txBody>
      </p:sp>
      <p:sp>
        <p:nvSpPr>
          <p:cNvPr id="12305" name="Line 15"/>
          <p:cNvSpPr>
            <a:spLocks noChangeShapeType="1"/>
          </p:cNvSpPr>
          <p:nvPr/>
        </p:nvSpPr>
        <p:spPr bwMode="auto">
          <a:xfrm flipH="1" flipV="1">
            <a:off x="4267200" y="4114800"/>
            <a:ext cx="838200" cy="0"/>
          </a:xfrm>
          <a:prstGeom prst="line">
            <a:avLst/>
          </a:prstGeom>
          <a:noFill/>
          <a:ln w="38100">
            <a:solidFill>
              <a:schemeClr val="tx1"/>
            </a:solidFill>
            <a:round/>
            <a:headEnd/>
            <a:tailEnd type="triangle" w="lg" len="lg"/>
          </a:ln>
          <a:extLst>
            <a:ext uri="{909E8E84-426E-40DD-AFC4-6F175D3DCCD1}">
              <a14:hiddenFill xmlns:a14="http://schemas.microsoft.com/office/drawing/2010/main" xmlns="">
                <a:noFill/>
              </a14:hiddenFill>
            </a:ext>
          </a:extLst>
        </p:spPr>
        <p:txBody>
          <a:bodyPr/>
          <a:lstStyle/>
          <a:p>
            <a:endParaRPr lang="en-US"/>
          </a:p>
        </p:txBody>
      </p:sp>
      <p:sp>
        <p:nvSpPr>
          <p:cNvPr id="12306" name="Freeform 17"/>
          <p:cNvSpPr>
            <a:spLocks/>
          </p:cNvSpPr>
          <p:nvPr/>
        </p:nvSpPr>
        <p:spPr bwMode="auto">
          <a:xfrm rot="16200000" flipH="1">
            <a:off x="6553200" y="3429000"/>
            <a:ext cx="774700" cy="762000"/>
          </a:xfrm>
          <a:custGeom>
            <a:avLst/>
            <a:gdLst>
              <a:gd name="T0" fmla="*/ 774700 w 488"/>
              <a:gd name="T1" fmla="*/ 0 h 480"/>
              <a:gd name="T2" fmla="*/ 317500 w 488"/>
              <a:gd name="T3" fmla="*/ 76200 h 480"/>
              <a:gd name="T4" fmla="*/ 88900 w 488"/>
              <a:gd name="T5" fmla="*/ 228600 h 480"/>
              <a:gd name="T6" fmla="*/ 12700 w 488"/>
              <a:gd name="T7" fmla="*/ 533400 h 480"/>
              <a:gd name="T8" fmla="*/ 12700 w 488"/>
              <a:gd name="T9" fmla="*/ 762000 h 480"/>
              <a:gd name="T10" fmla="*/ 0 60000 65536"/>
              <a:gd name="T11" fmla="*/ 0 60000 65536"/>
              <a:gd name="T12" fmla="*/ 0 60000 65536"/>
              <a:gd name="T13" fmla="*/ 0 60000 65536"/>
              <a:gd name="T14" fmla="*/ 0 60000 65536"/>
              <a:gd name="T15" fmla="*/ 0 w 488"/>
              <a:gd name="T16" fmla="*/ 0 h 480"/>
              <a:gd name="T17" fmla="*/ 488 w 488"/>
              <a:gd name="T18" fmla="*/ 480 h 480"/>
            </a:gdLst>
            <a:ahLst/>
            <a:cxnLst>
              <a:cxn ang="T10">
                <a:pos x="T0" y="T1"/>
              </a:cxn>
              <a:cxn ang="T11">
                <a:pos x="T2" y="T3"/>
              </a:cxn>
              <a:cxn ang="T12">
                <a:pos x="T4" y="T5"/>
              </a:cxn>
              <a:cxn ang="T13">
                <a:pos x="T6" y="T7"/>
              </a:cxn>
              <a:cxn ang="T14">
                <a:pos x="T8" y="T9"/>
              </a:cxn>
            </a:cxnLst>
            <a:rect l="T15" t="T16" r="T17" b="T18"/>
            <a:pathLst>
              <a:path w="488" h="480">
                <a:moveTo>
                  <a:pt x="488" y="0"/>
                </a:moveTo>
                <a:cubicBezTo>
                  <a:pt x="380" y="12"/>
                  <a:pt x="272" y="24"/>
                  <a:pt x="200" y="48"/>
                </a:cubicBezTo>
                <a:cubicBezTo>
                  <a:pt x="128" y="72"/>
                  <a:pt x="88" y="96"/>
                  <a:pt x="56" y="144"/>
                </a:cubicBezTo>
                <a:cubicBezTo>
                  <a:pt x="24" y="192"/>
                  <a:pt x="16" y="280"/>
                  <a:pt x="8" y="336"/>
                </a:cubicBezTo>
                <a:cubicBezTo>
                  <a:pt x="0" y="392"/>
                  <a:pt x="8" y="456"/>
                  <a:pt x="8" y="480"/>
                </a:cubicBezTo>
              </a:path>
            </a:pathLst>
          </a:custGeom>
          <a:noFill/>
          <a:ln w="34925">
            <a:solidFill>
              <a:schemeClr val="tx1"/>
            </a:solidFill>
            <a:round/>
            <a:headEnd/>
            <a:tailEnd type="triangle" w="lg" len="lg"/>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307" name="Freeform 18"/>
          <p:cNvSpPr>
            <a:spLocks/>
          </p:cNvSpPr>
          <p:nvPr/>
        </p:nvSpPr>
        <p:spPr bwMode="auto">
          <a:xfrm flipH="1">
            <a:off x="7772400" y="3429000"/>
            <a:ext cx="774700" cy="762000"/>
          </a:xfrm>
          <a:custGeom>
            <a:avLst/>
            <a:gdLst>
              <a:gd name="T0" fmla="*/ 774700 w 488"/>
              <a:gd name="T1" fmla="*/ 0 h 480"/>
              <a:gd name="T2" fmla="*/ 317500 w 488"/>
              <a:gd name="T3" fmla="*/ 76200 h 480"/>
              <a:gd name="T4" fmla="*/ 88900 w 488"/>
              <a:gd name="T5" fmla="*/ 228600 h 480"/>
              <a:gd name="T6" fmla="*/ 12700 w 488"/>
              <a:gd name="T7" fmla="*/ 533400 h 480"/>
              <a:gd name="T8" fmla="*/ 12700 w 488"/>
              <a:gd name="T9" fmla="*/ 762000 h 480"/>
              <a:gd name="T10" fmla="*/ 0 60000 65536"/>
              <a:gd name="T11" fmla="*/ 0 60000 65536"/>
              <a:gd name="T12" fmla="*/ 0 60000 65536"/>
              <a:gd name="T13" fmla="*/ 0 60000 65536"/>
              <a:gd name="T14" fmla="*/ 0 60000 65536"/>
              <a:gd name="T15" fmla="*/ 0 w 488"/>
              <a:gd name="T16" fmla="*/ 0 h 480"/>
              <a:gd name="T17" fmla="*/ 488 w 488"/>
              <a:gd name="T18" fmla="*/ 480 h 480"/>
            </a:gdLst>
            <a:ahLst/>
            <a:cxnLst>
              <a:cxn ang="T10">
                <a:pos x="T0" y="T1"/>
              </a:cxn>
              <a:cxn ang="T11">
                <a:pos x="T2" y="T3"/>
              </a:cxn>
              <a:cxn ang="T12">
                <a:pos x="T4" y="T5"/>
              </a:cxn>
              <a:cxn ang="T13">
                <a:pos x="T6" y="T7"/>
              </a:cxn>
              <a:cxn ang="T14">
                <a:pos x="T8" y="T9"/>
              </a:cxn>
            </a:cxnLst>
            <a:rect l="T15" t="T16" r="T17" b="T18"/>
            <a:pathLst>
              <a:path w="488" h="480">
                <a:moveTo>
                  <a:pt x="488" y="0"/>
                </a:moveTo>
                <a:cubicBezTo>
                  <a:pt x="380" y="12"/>
                  <a:pt x="272" y="24"/>
                  <a:pt x="200" y="48"/>
                </a:cubicBezTo>
                <a:cubicBezTo>
                  <a:pt x="128" y="72"/>
                  <a:pt x="88" y="96"/>
                  <a:pt x="56" y="144"/>
                </a:cubicBezTo>
                <a:cubicBezTo>
                  <a:pt x="24" y="192"/>
                  <a:pt x="16" y="280"/>
                  <a:pt x="8" y="336"/>
                </a:cubicBezTo>
                <a:cubicBezTo>
                  <a:pt x="0" y="392"/>
                  <a:pt x="8" y="456"/>
                  <a:pt x="8" y="480"/>
                </a:cubicBezTo>
              </a:path>
            </a:pathLst>
          </a:custGeom>
          <a:noFill/>
          <a:ln w="34925">
            <a:solidFill>
              <a:schemeClr val="tx1"/>
            </a:solidFill>
            <a:round/>
            <a:headEnd/>
            <a:tailEnd type="triangle" w="lg" len="lg"/>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308" name="Freeform 19"/>
          <p:cNvSpPr>
            <a:spLocks/>
          </p:cNvSpPr>
          <p:nvPr/>
        </p:nvSpPr>
        <p:spPr bwMode="auto">
          <a:xfrm rot="16200000" flipV="1">
            <a:off x="7842250" y="4654550"/>
            <a:ext cx="774700" cy="762000"/>
          </a:xfrm>
          <a:custGeom>
            <a:avLst/>
            <a:gdLst>
              <a:gd name="T0" fmla="*/ 774700 w 488"/>
              <a:gd name="T1" fmla="*/ 0 h 480"/>
              <a:gd name="T2" fmla="*/ 317500 w 488"/>
              <a:gd name="T3" fmla="*/ 76200 h 480"/>
              <a:gd name="T4" fmla="*/ 88900 w 488"/>
              <a:gd name="T5" fmla="*/ 228600 h 480"/>
              <a:gd name="T6" fmla="*/ 12700 w 488"/>
              <a:gd name="T7" fmla="*/ 533400 h 480"/>
              <a:gd name="T8" fmla="*/ 12700 w 488"/>
              <a:gd name="T9" fmla="*/ 762000 h 480"/>
              <a:gd name="T10" fmla="*/ 0 60000 65536"/>
              <a:gd name="T11" fmla="*/ 0 60000 65536"/>
              <a:gd name="T12" fmla="*/ 0 60000 65536"/>
              <a:gd name="T13" fmla="*/ 0 60000 65536"/>
              <a:gd name="T14" fmla="*/ 0 60000 65536"/>
              <a:gd name="T15" fmla="*/ 0 w 488"/>
              <a:gd name="T16" fmla="*/ 0 h 480"/>
              <a:gd name="T17" fmla="*/ 488 w 488"/>
              <a:gd name="T18" fmla="*/ 480 h 480"/>
            </a:gdLst>
            <a:ahLst/>
            <a:cxnLst>
              <a:cxn ang="T10">
                <a:pos x="T0" y="T1"/>
              </a:cxn>
              <a:cxn ang="T11">
                <a:pos x="T2" y="T3"/>
              </a:cxn>
              <a:cxn ang="T12">
                <a:pos x="T4" y="T5"/>
              </a:cxn>
              <a:cxn ang="T13">
                <a:pos x="T6" y="T7"/>
              </a:cxn>
              <a:cxn ang="T14">
                <a:pos x="T8" y="T9"/>
              </a:cxn>
            </a:cxnLst>
            <a:rect l="T15" t="T16" r="T17" b="T18"/>
            <a:pathLst>
              <a:path w="488" h="480">
                <a:moveTo>
                  <a:pt x="488" y="0"/>
                </a:moveTo>
                <a:cubicBezTo>
                  <a:pt x="380" y="12"/>
                  <a:pt x="272" y="24"/>
                  <a:pt x="200" y="48"/>
                </a:cubicBezTo>
                <a:cubicBezTo>
                  <a:pt x="128" y="72"/>
                  <a:pt x="88" y="96"/>
                  <a:pt x="56" y="144"/>
                </a:cubicBezTo>
                <a:cubicBezTo>
                  <a:pt x="24" y="192"/>
                  <a:pt x="16" y="280"/>
                  <a:pt x="8" y="336"/>
                </a:cubicBezTo>
                <a:cubicBezTo>
                  <a:pt x="0" y="392"/>
                  <a:pt x="8" y="456"/>
                  <a:pt x="8" y="480"/>
                </a:cubicBezTo>
              </a:path>
            </a:pathLst>
          </a:custGeom>
          <a:noFill/>
          <a:ln w="34925">
            <a:solidFill>
              <a:schemeClr val="tx1"/>
            </a:solidFill>
            <a:round/>
            <a:headEnd/>
            <a:tailEnd type="triangle" w="lg" len="lg"/>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2309" name="Freeform 20"/>
          <p:cNvSpPr>
            <a:spLocks/>
          </p:cNvSpPr>
          <p:nvPr/>
        </p:nvSpPr>
        <p:spPr bwMode="auto">
          <a:xfrm rot="10800000" flipH="1">
            <a:off x="6553200" y="4648200"/>
            <a:ext cx="774700" cy="762000"/>
          </a:xfrm>
          <a:custGeom>
            <a:avLst/>
            <a:gdLst>
              <a:gd name="T0" fmla="*/ 774700 w 488"/>
              <a:gd name="T1" fmla="*/ 0 h 480"/>
              <a:gd name="T2" fmla="*/ 317500 w 488"/>
              <a:gd name="T3" fmla="*/ 76200 h 480"/>
              <a:gd name="T4" fmla="*/ 88900 w 488"/>
              <a:gd name="T5" fmla="*/ 228600 h 480"/>
              <a:gd name="T6" fmla="*/ 12700 w 488"/>
              <a:gd name="T7" fmla="*/ 533400 h 480"/>
              <a:gd name="T8" fmla="*/ 12700 w 488"/>
              <a:gd name="T9" fmla="*/ 762000 h 480"/>
              <a:gd name="T10" fmla="*/ 0 60000 65536"/>
              <a:gd name="T11" fmla="*/ 0 60000 65536"/>
              <a:gd name="T12" fmla="*/ 0 60000 65536"/>
              <a:gd name="T13" fmla="*/ 0 60000 65536"/>
              <a:gd name="T14" fmla="*/ 0 60000 65536"/>
              <a:gd name="T15" fmla="*/ 0 w 488"/>
              <a:gd name="T16" fmla="*/ 0 h 480"/>
              <a:gd name="T17" fmla="*/ 488 w 488"/>
              <a:gd name="T18" fmla="*/ 480 h 480"/>
            </a:gdLst>
            <a:ahLst/>
            <a:cxnLst>
              <a:cxn ang="T10">
                <a:pos x="T0" y="T1"/>
              </a:cxn>
              <a:cxn ang="T11">
                <a:pos x="T2" y="T3"/>
              </a:cxn>
              <a:cxn ang="T12">
                <a:pos x="T4" y="T5"/>
              </a:cxn>
              <a:cxn ang="T13">
                <a:pos x="T6" y="T7"/>
              </a:cxn>
              <a:cxn ang="T14">
                <a:pos x="T8" y="T9"/>
              </a:cxn>
            </a:cxnLst>
            <a:rect l="T15" t="T16" r="T17" b="T18"/>
            <a:pathLst>
              <a:path w="488" h="480">
                <a:moveTo>
                  <a:pt x="488" y="0"/>
                </a:moveTo>
                <a:cubicBezTo>
                  <a:pt x="380" y="12"/>
                  <a:pt x="272" y="24"/>
                  <a:pt x="200" y="48"/>
                </a:cubicBezTo>
                <a:cubicBezTo>
                  <a:pt x="128" y="72"/>
                  <a:pt x="88" y="96"/>
                  <a:pt x="56" y="144"/>
                </a:cubicBezTo>
                <a:cubicBezTo>
                  <a:pt x="24" y="192"/>
                  <a:pt x="16" y="280"/>
                  <a:pt x="8" y="336"/>
                </a:cubicBezTo>
                <a:cubicBezTo>
                  <a:pt x="0" y="392"/>
                  <a:pt x="8" y="456"/>
                  <a:pt x="8" y="480"/>
                </a:cubicBezTo>
              </a:path>
            </a:pathLst>
          </a:custGeom>
          <a:noFill/>
          <a:ln w="34925">
            <a:solidFill>
              <a:schemeClr val="tx1"/>
            </a:solidFill>
            <a:round/>
            <a:headEnd/>
            <a:tailEnd type="triangle" w="lg" len="lg"/>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 name="Date Placeholder 19"/>
          <p:cNvSpPr>
            <a:spLocks noGrp="1"/>
          </p:cNvSpPr>
          <p:nvPr>
            <p:ph type="dt" sz="half" idx="10"/>
          </p:nvPr>
        </p:nvSpPr>
        <p:spPr/>
        <p:txBody>
          <a:bodyPr/>
          <a:lstStyle/>
          <a:p>
            <a:r>
              <a:rPr lang="en-US" smtClean="0"/>
              <a:t>Lecture-28</a:t>
            </a:r>
            <a:endParaRPr lang="en-US"/>
          </a:p>
        </p:txBody>
      </p:sp>
      <p:sp>
        <p:nvSpPr>
          <p:cNvPr id="21" name="Slide Number Placeholder 20"/>
          <p:cNvSpPr>
            <a:spLocks noGrp="1"/>
          </p:cNvSpPr>
          <p:nvPr>
            <p:ph type="sldNum" sz="quarter" idx="12"/>
          </p:nvPr>
        </p:nvSpPr>
        <p:spPr/>
        <p:txBody>
          <a:bodyPr/>
          <a:lstStyle/>
          <a:p>
            <a:fld id="{FE7AC6D1-0A6E-4A11-9540-DDF779F7552C}" type="slidenum">
              <a:rPr lang="en-US" smtClean="0"/>
              <a:pPr/>
              <a:t>14</a:t>
            </a:fld>
            <a:endParaRPr lang="en-US"/>
          </a:p>
        </p:txBody>
      </p:sp>
      <p:sp>
        <p:nvSpPr>
          <p:cNvPr id="22" name="Footer Placeholder 21"/>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3987496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4"/>
          <p:cNvSpPr>
            <a:spLocks noGrp="1"/>
          </p:cNvSpPr>
          <p:nvPr>
            <p:ph idx="1"/>
          </p:nvPr>
        </p:nvSpPr>
        <p:spPr>
          <a:xfrm>
            <a:off x="197642" y="4369824"/>
            <a:ext cx="8458200" cy="2030976"/>
          </a:xfrm>
        </p:spPr>
        <p:txBody>
          <a:bodyPr>
            <a:noAutofit/>
          </a:bodyPr>
          <a:lstStyle/>
          <a:p>
            <a:pPr eaLnBrk="1" hangingPunct="1"/>
            <a:r>
              <a:rPr lang="en-US" sz="2800" dirty="0" smtClean="0"/>
              <a:t>Resource allocation graphs. </a:t>
            </a:r>
          </a:p>
          <a:p>
            <a:pPr marL="400050" lvl="1" indent="0">
              <a:buNone/>
            </a:pPr>
            <a:r>
              <a:rPr lang="en-US" dirty="0" smtClean="0"/>
              <a:t>(a) Process A Holding a resource</a:t>
            </a:r>
            <a:r>
              <a:rPr lang="en-US" dirty="0"/>
              <a:t> </a:t>
            </a:r>
            <a:r>
              <a:rPr lang="en-US" dirty="0" smtClean="0"/>
              <a:t>R.</a:t>
            </a:r>
          </a:p>
          <a:p>
            <a:pPr marL="400050" lvl="1" indent="0">
              <a:buNone/>
            </a:pPr>
            <a:r>
              <a:rPr lang="en-US" dirty="0" smtClean="0"/>
              <a:t>(b) Process B Requesting a resource S. </a:t>
            </a:r>
          </a:p>
          <a:p>
            <a:pPr marL="400050" lvl="1" indent="0">
              <a:buNone/>
            </a:pPr>
            <a:r>
              <a:rPr lang="en-US" dirty="0" smtClean="0"/>
              <a:t>(c) Deadlock for resources T &amp; U among Process C &amp; D</a:t>
            </a:r>
          </a:p>
        </p:txBody>
      </p:sp>
      <p:sp>
        <p:nvSpPr>
          <p:cNvPr id="20483" name="Title 1"/>
          <p:cNvSpPr>
            <a:spLocks noGrp="1"/>
          </p:cNvSpPr>
          <p:nvPr>
            <p:ph type="title"/>
          </p:nvPr>
        </p:nvSpPr>
        <p:spPr>
          <a:xfrm>
            <a:off x="68363" y="0"/>
            <a:ext cx="8229600" cy="639762"/>
          </a:xfrm>
        </p:spPr>
        <p:txBody>
          <a:bodyPr>
            <a:normAutofit/>
          </a:bodyPr>
          <a:lstStyle/>
          <a:p>
            <a:r>
              <a:rPr lang="en-US" sz="3200" dirty="0">
                <a:solidFill>
                  <a:srgbClr val="7030A0"/>
                </a:solidFill>
                <a:ea typeface="ＭＳ Ｐゴシック" pitchFamily="34" charset="-128"/>
              </a:rPr>
              <a:t>Deadlock Modeling (1)</a:t>
            </a:r>
          </a:p>
        </p:txBody>
      </p:sp>
      <p:pic>
        <p:nvPicPr>
          <p:cNvPr id="2048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599" y="971550"/>
            <a:ext cx="8077201" cy="337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Oval 5"/>
          <p:cNvSpPr>
            <a:spLocks noChangeAspect="1" noChangeArrowheads="1"/>
          </p:cNvSpPr>
          <p:nvPr/>
        </p:nvSpPr>
        <p:spPr bwMode="auto">
          <a:xfrm>
            <a:off x="1752600" y="766456"/>
            <a:ext cx="457200" cy="457200"/>
          </a:xfrm>
          <a:prstGeom prst="ellipse">
            <a:avLst/>
          </a:prstGeom>
          <a:solidFill>
            <a:schemeClr val="accent1"/>
          </a:solidFill>
          <a:ln w="25400">
            <a:solidFill>
              <a:schemeClr val="tx1"/>
            </a:solidFill>
            <a:round/>
            <a:headEnd/>
            <a:tailEnd/>
          </a:ln>
        </p:spPr>
        <p:txBody>
          <a:bodyPr wrap="none" anchor="ctr"/>
          <a:lstStyle/>
          <a:p>
            <a:endParaRPr lang="en-US"/>
          </a:p>
        </p:txBody>
      </p:sp>
      <p:sp>
        <p:nvSpPr>
          <p:cNvPr id="8" name="Rectangle 6"/>
          <p:cNvSpPr>
            <a:spLocks noChangeArrowheads="1"/>
          </p:cNvSpPr>
          <p:nvPr/>
        </p:nvSpPr>
        <p:spPr bwMode="auto">
          <a:xfrm>
            <a:off x="4419600" y="766456"/>
            <a:ext cx="457200" cy="457200"/>
          </a:xfrm>
          <a:prstGeom prst="rect">
            <a:avLst/>
          </a:prstGeom>
          <a:solidFill>
            <a:schemeClr val="accent1"/>
          </a:solidFill>
          <a:ln w="25400">
            <a:solidFill>
              <a:schemeClr val="tx1"/>
            </a:solidFill>
            <a:miter lim="800000"/>
            <a:headEnd/>
            <a:tailEnd/>
          </a:ln>
        </p:spPr>
        <p:txBody>
          <a:bodyPr wrap="none" anchor="ctr"/>
          <a:lstStyle/>
          <a:p>
            <a:endParaRPr lang="en-US"/>
          </a:p>
        </p:txBody>
      </p:sp>
      <p:sp>
        <p:nvSpPr>
          <p:cNvPr id="9" name="Text Box 7"/>
          <p:cNvSpPr txBox="1">
            <a:spLocks noChangeArrowheads="1"/>
          </p:cNvSpPr>
          <p:nvPr/>
        </p:nvSpPr>
        <p:spPr bwMode="auto">
          <a:xfrm>
            <a:off x="2286000" y="780744"/>
            <a:ext cx="1447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50000"/>
              </a:spcBef>
            </a:pPr>
            <a:r>
              <a:rPr lang="en-US" sz="2400" b="0" dirty="0" smtClean="0"/>
              <a:t>Process</a:t>
            </a:r>
            <a:endParaRPr lang="en-US" sz="2400" b="0" dirty="0"/>
          </a:p>
        </p:txBody>
      </p:sp>
      <p:sp>
        <p:nvSpPr>
          <p:cNvPr id="10" name="Text Box 8"/>
          <p:cNvSpPr txBox="1">
            <a:spLocks noChangeArrowheads="1"/>
          </p:cNvSpPr>
          <p:nvPr/>
        </p:nvSpPr>
        <p:spPr bwMode="auto">
          <a:xfrm>
            <a:off x="5105400" y="766456"/>
            <a:ext cx="1828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50000"/>
              </a:spcBef>
            </a:pPr>
            <a:r>
              <a:rPr lang="en-US" sz="2400" b="0" dirty="0"/>
              <a:t>R</a:t>
            </a:r>
            <a:r>
              <a:rPr lang="en-US" sz="2400" b="0" dirty="0" smtClean="0"/>
              <a:t>esource</a:t>
            </a:r>
            <a:endParaRPr lang="en-US" sz="2400" b="0" dirty="0"/>
          </a:p>
        </p:txBody>
      </p:sp>
      <p:sp>
        <p:nvSpPr>
          <p:cNvPr id="11" name="Date Placeholder 10"/>
          <p:cNvSpPr>
            <a:spLocks noGrp="1"/>
          </p:cNvSpPr>
          <p:nvPr>
            <p:ph type="dt" sz="half" idx="10"/>
          </p:nvPr>
        </p:nvSpPr>
        <p:spPr/>
        <p:txBody>
          <a:bodyPr/>
          <a:lstStyle/>
          <a:p>
            <a:r>
              <a:rPr lang="en-US" smtClean="0"/>
              <a:t>Lecture-28</a:t>
            </a:r>
            <a:endParaRPr lang="en-US"/>
          </a:p>
        </p:txBody>
      </p:sp>
      <p:sp>
        <p:nvSpPr>
          <p:cNvPr id="12" name="Slide Number Placeholder 11"/>
          <p:cNvSpPr>
            <a:spLocks noGrp="1"/>
          </p:cNvSpPr>
          <p:nvPr>
            <p:ph type="sldNum" sz="quarter" idx="12"/>
          </p:nvPr>
        </p:nvSpPr>
        <p:spPr/>
        <p:txBody>
          <a:bodyPr/>
          <a:lstStyle/>
          <a:p>
            <a:fld id="{FE7AC6D1-0A6E-4A11-9540-DDF779F7552C}" type="slidenum">
              <a:rPr lang="en-US" smtClean="0"/>
              <a:pPr/>
              <a:t>15</a:t>
            </a:fld>
            <a:endParaRPr lang="en-US"/>
          </a:p>
        </p:txBody>
      </p:sp>
      <p:sp>
        <p:nvSpPr>
          <p:cNvPr id="13" name="Footer Placeholder 12"/>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4978594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a:xfrm>
            <a:off x="609600" y="5029200"/>
            <a:ext cx="8229600" cy="1044575"/>
          </a:xfrm>
        </p:spPr>
        <p:txBody>
          <a:bodyPr>
            <a:normAutofit/>
          </a:bodyPr>
          <a:lstStyle/>
          <a:p>
            <a:pPr eaLnBrk="1" hangingPunct="1"/>
            <a:r>
              <a:rPr lang="en-US" sz="2800" dirty="0" smtClean="0"/>
              <a:t>An example of how deadlock occurs and how it can be avoided.</a:t>
            </a:r>
          </a:p>
        </p:txBody>
      </p:sp>
      <p:sp>
        <p:nvSpPr>
          <p:cNvPr id="21507" name="Title 2"/>
          <p:cNvSpPr>
            <a:spLocks noGrp="1"/>
          </p:cNvSpPr>
          <p:nvPr>
            <p:ph type="title"/>
          </p:nvPr>
        </p:nvSpPr>
        <p:spPr>
          <a:xfrm>
            <a:off x="96838" y="152400"/>
            <a:ext cx="8229600" cy="715962"/>
          </a:xfrm>
        </p:spPr>
        <p:txBody>
          <a:bodyPr>
            <a:normAutofit/>
          </a:bodyPr>
          <a:lstStyle/>
          <a:p>
            <a:r>
              <a:rPr lang="en-US" sz="2900" dirty="0">
                <a:solidFill>
                  <a:srgbClr val="7030A0"/>
                </a:solidFill>
                <a:ea typeface="ＭＳ Ｐゴシック" pitchFamily="34" charset="-128"/>
              </a:rPr>
              <a:t>Deadlock Modeling (2)</a:t>
            </a:r>
          </a:p>
        </p:txBody>
      </p:sp>
      <p:pic>
        <p:nvPicPr>
          <p:cNvPr id="2150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2400" y="685800"/>
            <a:ext cx="8875712" cy="3984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4"/>
          <p:cNvSpPr>
            <a:spLocks noGrp="1"/>
          </p:cNvSpPr>
          <p:nvPr>
            <p:ph type="dt" sz="half" idx="10"/>
          </p:nvPr>
        </p:nvSpPr>
        <p:spPr/>
        <p:txBody>
          <a:bodyPr/>
          <a:lstStyle/>
          <a:p>
            <a:r>
              <a:rPr lang="en-US" smtClean="0"/>
              <a:t>Lecture-28</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16</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27842100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a:xfrm>
            <a:off x="685800" y="5438775"/>
            <a:ext cx="8229600" cy="885826"/>
          </a:xfrm>
        </p:spPr>
        <p:txBody>
          <a:bodyPr>
            <a:normAutofit lnSpcReduction="10000"/>
          </a:bodyPr>
          <a:lstStyle/>
          <a:p>
            <a:pPr eaLnBrk="1" hangingPunct="1"/>
            <a:r>
              <a:rPr lang="en-US" sz="2800" dirty="0" smtClean="0"/>
              <a:t>An example of how deadlock occurs and how it can be avoided.</a:t>
            </a:r>
          </a:p>
        </p:txBody>
      </p:sp>
      <p:sp>
        <p:nvSpPr>
          <p:cNvPr id="22531" name="Title 2"/>
          <p:cNvSpPr>
            <a:spLocks noGrp="1"/>
          </p:cNvSpPr>
          <p:nvPr>
            <p:ph type="title"/>
          </p:nvPr>
        </p:nvSpPr>
        <p:spPr>
          <a:xfrm>
            <a:off x="152400" y="198438"/>
            <a:ext cx="8229600" cy="563562"/>
          </a:xfrm>
        </p:spPr>
        <p:txBody>
          <a:bodyPr>
            <a:normAutofit/>
          </a:bodyPr>
          <a:lstStyle/>
          <a:p>
            <a:r>
              <a:rPr lang="en-US" sz="2900" dirty="0">
                <a:solidFill>
                  <a:srgbClr val="7030A0"/>
                </a:solidFill>
                <a:ea typeface="ＭＳ Ｐゴシック" pitchFamily="34" charset="-128"/>
              </a:rPr>
              <a:t>Deadlock Modeling </a:t>
            </a:r>
          </a:p>
        </p:txBody>
      </p:sp>
      <p:pic>
        <p:nvPicPr>
          <p:cNvPr id="2253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757084"/>
            <a:ext cx="7743825" cy="4676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4"/>
          <p:cNvSpPr>
            <a:spLocks noGrp="1"/>
          </p:cNvSpPr>
          <p:nvPr>
            <p:ph type="dt" sz="half" idx="10"/>
          </p:nvPr>
        </p:nvSpPr>
        <p:spPr/>
        <p:txBody>
          <a:bodyPr/>
          <a:lstStyle/>
          <a:p>
            <a:r>
              <a:rPr lang="en-US" smtClean="0"/>
              <a:t>Lecture-28</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17</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5207817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2"/>
          <p:cNvSpPr>
            <a:spLocks noGrp="1"/>
          </p:cNvSpPr>
          <p:nvPr>
            <p:ph type="title"/>
          </p:nvPr>
        </p:nvSpPr>
        <p:spPr>
          <a:xfrm>
            <a:off x="457200" y="152400"/>
            <a:ext cx="8229600" cy="609600"/>
          </a:xfrm>
        </p:spPr>
        <p:txBody>
          <a:bodyPr>
            <a:normAutofit/>
          </a:bodyPr>
          <a:lstStyle/>
          <a:p>
            <a:r>
              <a:rPr lang="en-US" sz="2900" dirty="0">
                <a:solidFill>
                  <a:srgbClr val="7030A0"/>
                </a:solidFill>
                <a:ea typeface="ＭＳ Ｐゴシック" pitchFamily="34" charset="-128"/>
              </a:rPr>
              <a:t>Deadlock </a:t>
            </a:r>
            <a:r>
              <a:rPr lang="en-US" sz="2900" dirty="0" smtClean="0">
                <a:solidFill>
                  <a:srgbClr val="7030A0"/>
                </a:solidFill>
                <a:ea typeface="ＭＳ Ｐゴシック" pitchFamily="34" charset="-128"/>
              </a:rPr>
              <a:t>Modeling</a:t>
            </a:r>
            <a:endParaRPr lang="en-US" sz="2900" dirty="0">
              <a:solidFill>
                <a:srgbClr val="7030A0"/>
              </a:solidFill>
              <a:ea typeface="ＭＳ Ｐゴシック" pitchFamily="34" charset="-128"/>
            </a:endParaRPr>
          </a:p>
        </p:txBody>
      </p:sp>
      <p:pic>
        <p:nvPicPr>
          <p:cNvPr id="2355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838200"/>
            <a:ext cx="8067675" cy="479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Content Placeholder 1"/>
          <p:cNvSpPr>
            <a:spLocks noGrp="1"/>
          </p:cNvSpPr>
          <p:nvPr>
            <p:ph idx="1"/>
          </p:nvPr>
        </p:nvSpPr>
        <p:spPr>
          <a:xfrm>
            <a:off x="228600" y="5612069"/>
            <a:ext cx="8229600" cy="885826"/>
          </a:xfrm>
        </p:spPr>
        <p:txBody>
          <a:bodyPr>
            <a:normAutofit lnSpcReduction="10000"/>
          </a:bodyPr>
          <a:lstStyle/>
          <a:p>
            <a:pPr eaLnBrk="1" hangingPunct="1"/>
            <a:r>
              <a:rPr lang="en-US" sz="2800" dirty="0" smtClean="0"/>
              <a:t>An example of how deadlock occurs and how it can be avoided.</a:t>
            </a:r>
          </a:p>
        </p:txBody>
      </p:sp>
      <p:sp>
        <p:nvSpPr>
          <p:cNvPr id="5" name="Date Placeholder 4"/>
          <p:cNvSpPr>
            <a:spLocks noGrp="1"/>
          </p:cNvSpPr>
          <p:nvPr>
            <p:ph type="dt" sz="half" idx="10"/>
          </p:nvPr>
        </p:nvSpPr>
        <p:spPr/>
        <p:txBody>
          <a:bodyPr/>
          <a:lstStyle/>
          <a:p>
            <a:r>
              <a:rPr lang="en-US" smtClean="0"/>
              <a:t>Lecture-28</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18</a:t>
            </a:fld>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10390741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4"/>
          <p:cNvSpPr>
            <a:spLocks noGrp="1"/>
          </p:cNvSpPr>
          <p:nvPr>
            <p:ph idx="1"/>
          </p:nvPr>
        </p:nvSpPr>
        <p:spPr>
          <a:xfrm>
            <a:off x="833437" y="4572000"/>
            <a:ext cx="8229600" cy="990600"/>
          </a:xfrm>
        </p:spPr>
        <p:txBody>
          <a:bodyPr>
            <a:normAutofit lnSpcReduction="10000"/>
          </a:bodyPr>
          <a:lstStyle/>
          <a:p>
            <a:pPr marL="400050" lvl="1" indent="0">
              <a:buNone/>
            </a:pPr>
            <a:r>
              <a:rPr lang="en-US" dirty="0" smtClean="0"/>
              <a:t>(a) A resource graph. </a:t>
            </a:r>
          </a:p>
          <a:p>
            <a:pPr marL="400050" lvl="1" indent="0">
              <a:buNone/>
            </a:pPr>
            <a:r>
              <a:rPr lang="en-US" dirty="0" smtClean="0"/>
              <a:t>(b) A cycle extracted from (a).</a:t>
            </a:r>
          </a:p>
        </p:txBody>
      </p:sp>
      <p:sp>
        <p:nvSpPr>
          <p:cNvPr id="25603" name="Title 1"/>
          <p:cNvSpPr>
            <a:spLocks noGrp="1"/>
          </p:cNvSpPr>
          <p:nvPr>
            <p:ph type="title"/>
          </p:nvPr>
        </p:nvSpPr>
        <p:spPr>
          <a:xfrm>
            <a:off x="457200" y="76200"/>
            <a:ext cx="8229600" cy="1143000"/>
          </a:xfrm>
        </p:spPr>
        <p:txBody>
          <a:bodyPr>
            <a:normAutofit/>
          </a:bodyPr>
          <a:lstStyle/>
          <a:p>
            <a:r>
              <a:rPr lang="en-US" sz="2900" dirty="0">
                <a:solidFill>
                  <a:srgbClr val="7030A0"/>
                </a:solidFill>
                <a:ea typeface="ＭＳ Ｐゴシック" pitchFamily="34" charset="-128"/>
              </a:rPr>
              <a:t>Deadlock Detection with </a:t>
            </a:r>
            <a:br>
              <a:rPr lang="en-US" sz="2900" dirty="0">
                <a:solidFill>
                  <a:srgbClr val="7030A0"/>
                </a:solidFill>
                <a:ea typeface="ＭＳ Ｐゴシック" pitchFamily="34" charset="-128"/>
              </a:rPr>
            </a:br>
            <a:r>
              <a:rPr lang="en-US" sz="2900" dirty="0">
                <a:solidFill>
                  <a:srgbClr val="7030A0"/>
                </a:solidFill>
                <a:ea typeface="ＭＳ Ｐゴシック" pitchFamily="34" charset="-128"/>
              </a:rPr>
              <a:t>One Resource of Each </a:t>
            </a:r>
            <a:r>
              <a:rPr lang="en-US" sz="2900" dirty="0" smtClean="0">
                <a:solidFill>
                  <a:srgbClr val="7030A0"/>
                </a:solidFill>
                <a:ea typeface="ＭＳ Ｐゴシック" pitchFamily="34" charset="-128"/>
              </a:rPr>
              <a:t>Type</a:t>
            </a:r>
            <a:endParaRPr lang="en-US" sz="2900" dirty="0">
              <a:solidFill>
                <a:srgbClr val="7030A0"/>
              </a:solidFill>
              <a:ea typeface="ＭＳ Ｐゴシック" pitchFamily="34" charset="-128"/>
            </a:endParaRPr>
          </a:p>
        </p:txBody>
      </p:sp>
      <p:pic>
        <p:nvPicPr>
          <p:cNvPr id="2560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371600"/>
            <a:ext cx="6064250" cy="2992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8" name="Rectangle 8"/>
          <p:cNvSpPr>
            <a:spLocks noChangeArrowheads="1"/>
          </p:cNvSpPr>
          <p:nvPr/>
        </p:nvSpPr>
        <p:spPr bwMode="auto">
          <a:xfrm>
            <a:off x="6064250" y="1752600"/>
            <a:ext cx="2998787" cy="20005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algn="l">
              <a:buFontTx/>
              <a:buChar char="•"/>
            </a:pPr>
            <a:endParaRPr lang="en-US" sz="1200" dirty="0"/>
          </a:p>
          <a:p>
            <a:pPr algn="l">
              <a:buFontTx/>
              <a:buChar char="•"/>
            </a:pPr>
            <a:r>
              <a:rPr lang="en-US" sz="1400" dirty="0"/>
              <a:t>Process </a:t>
            </a:r>
            <a:r>
              <a:rPr lang="en-US" sz="1400" i="1" dirty="0"/>
              <a:t>A </a:t>
            </a:r>
            <a:r>
              <a:rPr lang="en-US" sz="1400" dirty="0"/>
              <a:t>holds </a:t>
            </a:r>
            <a:r>
              <a:rPr lang="en-US" sz="1400" i="1" dirty="0"/>
              <a:t>R </a:t>
            </a:r>
            <a:r>
              <a:rPr lang="en-US" sz="1400" dirty="0"/>
              <a:t>and wants </a:t>
            </a:r>
            <a:r>
              <a:rPr lang="en-US" sz="1400" i="1" dirty="0"/>
              <a:t>S</a:t>
            </a:r>
            <a:r>
              <a:rPr lang="en-US" sz="1400" dirty="0"/>
              <a:t>. </a:t>
            </a:r>
          </a:p>
          <a:p>
            <a:pPr algn="l">
              <a:buFontTx/>
              <a:buChar char="•"/>
            </a:pPr>
            <a:r>
              <a:rPr lang="en-US" sz="1400" dirty="0"/>
              <a:t>Process </a:t>
            </a:r>
            <a:r>
              <a:rPr lang="en-US" sz="1400" i="1" dirty="0"/>
              <a:t>B </a:t>
            </a:r>
            <a:r>
              <a:rPr lang="en-US" sz="1400" dirty="0"/>
              <a:t>holds nothing but wants </a:t>
            </a:r>
            <a:r>
              <a:rPr lang="en-US" sz="1400" i="1" dirty="0"/>
              <a:t>T</a:t>
            </a:r>
            <a:r>
              <a:rPr lang="en-US" sz="1400" dirty="0"/>
              <a:t>. </a:t>
            </a:r>
          </a:p>
          <a:p>
            <a:pPr algn="l">
              <a:buFontTx/>
              <a:buChar char="•"/>
            </a:pPr>
            <a:r>
              <a:rPr lang="en-US" sz="1400" dirty="0"/>
              <a:t>Process </a:t>
            </a:r>
            <a:r>
              <a:rPr lang="en-US" sz="1400" i="1" dirty="0"/>
              <a:t>C</a:t>
            </a:r>
            <a:r>
              <a:rPr lang="en-US" sz="1400" dirty="0"/>
              <a:t> holds nothing but wants </a:t>
            </a:r>
            <a:r>
              <a:rPr lang="en-US" sz="1400" i="1" dirty="0"/>
              <a:t>S</a:t>
            </a:r>
            <a:r>
              <a:rPr lang="en-US" sz="1400" dirty="0"/>
              <a:t>. </a:t>
            </a:r>
          </a:p>
          <a:p>
            <a:pPr algn="l">
              <a:buFontTx/>
              <a:buChar char="•"/>
            </a:pPr>
            <a:r>
              <a:rPr lang="en-US" sz="1400" dirty="0"/>
              <a:t>Process </a:t>
            </a:r>
            <a:r>
              <a:rPr lang="en-US" sz="1400" i="1" dirty="0"/>
              <a:t>D </a:t>
            </a:r>
            <a:r>
              <a:rPr lang="en-US" sz="1400" dirty="0"/>
              <a:t>holds </a:t>
            </a:r>
            <a:r>
              <a:rPr lang="en-US" sz="1400" i="1" dirty="0"/>
              <a:t>U </a:t>
            </a:r>
            <a:r>
              <a:rPr lang="en-US" sz="1400" dirty="0"/>
              <a:t>and wants </a:t>
            </a:r>
            <a:r>
              <a:rPr lang="en-US" sz="1400" i="1" dirty="0"/>
              <a:t>S</a:t>
            </a:r>
            <a:r>
              <a:rPr lang="en-US" sz="1400" dirty="0"/>
              <a:t> and </a:t>
            </a:r>
            <a:r>
              <a:rPr lang="en-US" sz="1400" i="1" dirty="0"/>
              <a:t>T</a:t>
            </a:r>
            <a:r>
              <a:rPr lang="en-US" sz="1400" dirty="0"/>
              <a:t>. </a:t>
            </a:r>
          </a:p>
          <a:p>
            <a:pPr algn="l">
              <a:buFontTx/>
              <a:buChar char="•"/>
            </a:pPr>
            <a:r>
              <a:rPr lang="en-US" sz="1400" dirty="0"/>
              <a:t>Process </a:t>
            </a:r>
            <a:r>
              <a:rPr lang="en-US" sz="1400" i="1" dirty="0"/>
              <a:t>E </a:t>
            </a:r>
            <a:r>
              <a:rPr lang="en-US" sz="1400" dirty="0"/>
              <a:t>holds </a:t>
            </a:r>
            <a:r>
              <a:rPr lang="en-US" sz="1400" i="1" dirty="0"/>
              <a:t>T</a:t>
            </a:r>
            <a:r>
              <a:rPr lang="en-US" sz="1400" dirty="0"/>
              <a:t> and wants </a:t>
            </a:r>
            <a:r>
              <a:rPr lang="en-US" sz="1400" i="1" dirty="0"/>
              <a:t>V</a:t>
            </a:r>
            <a:r>
              <a:rPr lang="en-US" sz="1400" dirty="0"/>
              <a:t>. </a:t>
            </a:r>
          </a:p>
          <a:p>
            <a:pPr algn="l">
              <a:buFontTx/>
              <a:buChar char="•"/>
            </a:pPr>
            <a:r>
              <a:rPr lang="en-US" sz="1400" dirty="0"/>
              <a:t>Process </a:t>
            </a:r>
            <a:r>
              <a:rPr lang="en-US" sz="1400" i="1" dirty="0"/>
              <a:t>F </a:t>
            </a:r>
            <a:r>
              <a:rPr lang="en-US" sz="1400" dirty="0"/>
              <a:t>holds </a:t>
            </a:r>
            <a:r>
              <a:rPr lang="en-US" sz="1400" i="1" dirty="0"/>
              <a:t>W </a:t>
            </a:r>
            <a:r>
              <a:rPr lang="en-US" sz="1400" dirty="0"/>
              <a:t>and wants </a:t>
            </a:r>
            <a:r>
              <a:rPr lang="en-US" sz="1400" i="1" dirty="0"/>
              <a:t>S</a:t>
            </a:r>
            <a:r>
              <a:rPr lang="en-US" sz="1400" dirty="0"/>
              <a:t>. </a:t>
            </a:r>
          </a:p>
          <a:p>
            <a:pPr algn="l">
              <a:buFontTx/>
              <a:buChar char="•"/>
            </a:pPr>
            <a:r>
              <a:rPr lang="en-US" sz="1400" dirty="0"/>
              <a:t>Process </a:t>
            </a:r>
            <a:r>
              <a:rPr lang="en-US" sz="1400" i="1" dirty="0"/>
              <a:t>G </a:t>
            </a:r>
            <a:r>
              <a:rPr lang="en-US" sz="1400" dirty="0"/>
              <a:t>holds </a:t>
            </a:r>
            <a:r>
              <a:rPr lang="en-US" sz="1400" i="1" dirty="0"/>
              <a:t>V</a:t>
            </a:r>
            <a:r>
              <a:rPr lang="en-US" sz="1400" dirty="0"/>
              <a:t> and wants </a:t>
            </a:r>
            <a:r>
              <a:rPr lang="en-US" sz="1400" i="1" dirty="0"/>
              <a:t>U</a:t>
            </a:r>
            <a:r>
              <a:rPr lang="en-US" sz="1400" dirty="0"/>
              <a:t>. </a:t>
            </a:r>
          </a:p>
          <a:p>
            <a:pPr eaLnBrk="0" hangingPunct="0"/>
            <a:endParaRPr lang="en-US" sz="1400" dirty="0"/>
          </a:p>
        </p:txBody>
      </p:sp>
      <p:sp>
        <p:nvSpPr>
          <p:cNvPr id="6" name="Date Placeholder 5"/>
          <p:cNvSpPr>
            <a:spLocks noGrp="1"/>
          </p:cNvSpPr>
          <p:nvPr>
            <p:ph type="dt" sz="half" idx="10"/>
          </p:nvPr>
        </p:nvSpPr>
        <p:spPr/>
        <p:txBody>
          <a:bodyPr/>
          <a:lstStyle/>
          <a:p>
            <a:r>
              <a:rPr lang="en-US" smtClean="0"/>
              <a:t>Lecture-28</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19</a:t>
            </a:fld>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42349526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4412" y="76200"/>
            <a:ext cx="8804787" cy="563562"/>
          </a:xfrm>
        </p:spPr>
        <p:txBody>
          <a:bodyPr>
            <a:noAutofit/>
          </a:bodyPr>
          <a:lstStyle/>
          <a:p>
            <a:r>
              <a:rPr lang="en-US" sz="3200" dirty="0">
                <a:solidFill>
                  <a:srgbClr val="7030A0"/>
                </a:solidFill>
                <a:ea typeface="ＭＳ Ｐゴシック" pitchFamily="34" charset="-128"/>
              </a:rPr>
              <a:t>Deadlock Detection </a:t>
            </a:r>
            <a:r>
              <a:rPr lang="en-US" sz="3200" dirty="0" smtClean="0">
                <a:solidFill>
                  <a:srgbClr val="7030A0"/>
                </a:solidFill>
                <a:ea typeface="ＭＳ Ｐゴシック" pitchFamily="34" charset="-128"/>
              </a:rPr>
              <a:t>with One </a:t>
            </a:r>
            <a:r>
              <a:rPr lang="en-US" sz="3200" dirty="0">
                <a:solidFill>
                  <a:srgbClr val="7030A0"/>
                </a:solidFill>
                <a:ea typeface="ＭＳ Ｐゴシック" pitchFamily="34" charset="-128"/>
              </a:rPr>
              <a:t>Resource of Each Type </a:t>
            </a:r>
          </a:p>
        </p:txBody>
      </p:sp>
      <p:sp>
        <p:nvSpPr>
          <p:cNvPr id="26627" name="Content Placeholder 4"/>
          <p:cNvSpPr>
            <a:spLocks noGrp="1"/>
          </p:cNvSpPr>
          <p:nvPr>
            <p:ph idx="1"/>
          </p:nvPr>
        </p:nvSpPr>
        <p:spPr>
          <a:xfrm>
            <a:off x="228600" y="685800"/>
            <a:ext cx="8763000" cy="5715000"/>
          </a:xfrm>
        </p:spPr>
        <p:txBody>
          <a:bodyPr>
            <a:noAutofit/>
          </a:bodyPr>
          <a:lstStyle/>
          <a:p>
            <a:pPr eaLnBrk="1" hangingPunct="1">
              <a:buFontTx/>
              <a:buNone/>
            </a:pPr>
            <a:r>
              <a:rPr lang="en-US" sz="2400" dirty="0" smtClean="0"/>
              <a:t>Algorithm for detecting deadlock:</a:t>
            </a:r>
          </a:p>
          <a:p>
            <a:pPr eaLnBrk="1" hangingPunct="1">
              <a:buFontTx/>
              <a:buAutoNum type="arabicPeriod"/>
            </a:pPr>
            <a:r>
              <a:rPr lang="en-US" sz="2400" dirty="0" smtClean="0"/>
              <a:t>For each node, N in the graph, perform the following five steps with N as the starting node.</a:t>
            </a:r>
          </a:p>
          <a:p>
            <a:pPr eaLnBrk="1" hangingPunct="1">
              <a:buFontTx/>
              <a:buAutoNum type="arabicPeriod"/>
            </a:pPr>
            <a:r>
              <a:rPr lang="en-US" sz="2400" dirty="0" smtClean="0"/>
              <a:t>Initialize L to the empty list, designate all arcs as unmarked.</a:t>
            </a:r>
          </a:p>
          <a:p>
            <a:pPr eaLnBrk="1" hangingPunct="1">
              <a:buFontTx/>
              <a:buAutoNum type="arabicPeriod"/>
            </a:pPr>
            <a:r>
              <a:rPr lang="en-US" sz="2400" dirty="0" smtClean="0"/>
              <a:t>Add current node to end of L, check to see if node now appears in L two times. If it does, graph contains a cycle (listed in L), algorithm terminates.</a:t>
            </a:r>
          </a:p>
          <a:p>
            <a:pPr eaLnBrk="1" hangingPunct="1">
              <a:buFontTx/>
              <a:buAutoNum type="arabicPeriod"/>
            </a:pPr>
            <a:r>
              <a:rPr lang="en-US" sz="2400" dirty="0" smtClean="0"/>
              <a:t>From given node, see if any unmarked outgoing arcs. If so, go to step 5; if not, go to step 6.</a:t>
            </a:r>
          </a:p>
          <a:p>
            <a:pPr eaLnBrk="1" hangingPunct="1">
              <a:buFontTx/>
              <a:buAutoNum type="arabicPeriod"/>
            </a:pPr>
            <a:r>
              <a:rPr lang="en-US" sz="2400" dirty="0" smtClean="0"/>
              <a:t>Pick an unmarked outgoing arc at random and mark it. Then follow it to the new current node and go to step 3.</a:t>
            </a:r>
          </a:p>
          <a:p>
            <a:pPr eaLnBrk="1" hangingPunct="1">
              <a:buFontTx/>
              <a:buAutoNum type="arabicPeriod"/>
            </a:pPr>
            <a:r>
              <a:rPr lang="en-US" sz="2400" dirty="0" smtClean="0"/>
              <a:t>If this is initial node, graph does not contain any cycles, algorithm terminates. Otherwise, dead end. Remove it, go back to previous node, make that one current node, go to step 3.</a:t>
            </a:r>
          </a:p>
          <a:p>
            <a:pPr eaLnBrk="1" hangingPunct="1">
              <a:buFontTx/>
              <a:buNone/>
            </a:pPr>
            <a:endParaRPr lang="en-US" sz="2400" dirty="0" smtClean="0"/>
          </a:p>
        </p:txBody>
      </p:sp>
      <p:sp>
        <p:nvSpPr>
          <p:cNvPr id="4" name="Footer Placeholder 3"/>
          <p:cNvSpPr>
            <a:spLocks noGrp="1"/>
          </p:cNvSpPr>
          <p:nvPr>
            <p:ph type="ftr" sz="quarter" idx="10"/>
          </p:nvPr>
        </p:nvSpPr>
        <p:spPr/>
        <p:txBody>
          <a:bodyPr/>
          <a:lstStyle/>
          <a:p>
            <a:pPr>
              <a:defRPr/>
            </a:pPr>
            <a:r>
              <a:rPr lang="en-US" smtClean="0"/>
              <a:t>Ahmed Mumtaz Mustehsan, GM-IT, CIIT, Islamabad</a:t>
            </a:r>
            <a:endParaRPr lang="en-US"/>
          </a:p>
        </p:txBody>
      </p:sp>
    </p:spTree>
    <p:extLst>
      <p:ext uri="{BB962C8B-B14F-4D97-AF65-F5344CB8AC3E}">
        <p14:creationId xmlns:p14="http://schemas.microsoft.com/office/powerpoint/2010/main" xmlns="" val="31395460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152400"/>
            <a:ext cx="8229600" cy="1143000"/>
          </a:xfrm>
        </p:spPr>
        <p:txBody>
          <a:bodyPr>
            <a:normAutofit/>
          </a:bodyPr>
          <a:lstStyle/>
          <a:p>
            <a:pPr eaLnBrk="1" hangingPunct="1"/>
            <a:r>
              <a:rPr lang="en-US" sz="3200" dirty="0" smtClean="0">
                <a:solidFill>
                  <a:srgbClr val="7030A0"/>
                </a:solidFill>
              </a:rPr>
              <a:t>(Directed) Graphs</a:t>
            </a:r>
          </a:p>
        </p:txBody>
      </p:sp>
      <p:pic>
        <p:nvPicPr>
          <p:cNvPr id="13315" name="Picture 4"/>
          <p:cNvPicPr>
            <a:picLocks noChangeAspect="1" noChangeArrowheads="1"/>
          </p:cNvPicPr>
          <p:nvPr/>
        </p:nvPicPr>
        <p:blipFill>
          <a:blip r:embed="rId3">
            <a:extLst>
              <a:ext uri="{28A0092B-C50C-407E-A947-70E740481C1C}">
                <a14:useLocalDpi xmlns:a14="http://schemas.microsoft.com/office/drawing/2010/main" xmlns="" val="0"/>
              </a:ext>
            </a:extLst>
          </a:blip>
          <a:srcRect l="64961" b="40196"/>
          <a:stretch>
            <a:fillRect/>
          </a:stretch>
        </p:blipFill>
        <p:spPr bwMode="auto">
          <a:xfrm>
            <a:off x="5867400" y="609600"/>
            <a:ext cx="2565400" cy="2474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6" name="Rectangle 3"/>
          <p:cNvSpPr>
            <a:spLocks noGrp="1" noChangeArrowheads="1"/>
          </p:cNvSpPr>
          <p:nvPr>
            <p:ph type="body" idx="1"/>
          </p:nvPr>
        </p:nvSpPr>
        <p:spPr>
          <a:xfrm>
            <a:off x="457200" y="1295400"/>
            <a:ext cx="8229600" cy="4525963"/>
          </a:xfrm>
        </p:spPr>
        <p:txBody>
          <a:bodyPr>
            <a:normAutofit/>
          </a:bodyPr>
          <a:lstStyle/>
          <a:p>
            <a:pPr eaLnBrk="1" hangingPunct="1"/>
            <a:r>
              <a:rPr lang="en-US" sz="2800" dirty="0" smtClean="0"/>
              <a:t>A graph G = (V,E) where</a:t>
            </a:r>
          </a:p>
          <a:p>
            <a:pPr lvl="1" eaLnBrk="1" hangingPunct="1">
              <a:buFontTx/>
              <a:buNone/>
            </a:pPr>
            <a:r>
              <a:rPr lang="en-US" dirty="0" smtClean="0"/>
              <a:t>V = vertex set and</a:t>
            </a:r>
          </a:p>
          <a:p>
            <a:pPr lvl="1" eaLnBrk="1" hangingPunct="1">
              <a:buFontTx/>
              <a:buNone/>
            </a:pPr>
            <a:r>
              <a:rPr lang="en-US" dirty="0" smtClean="0"/>
              <a:t>E = edge set</a:t>
            </a:r>
          </a:p>
          <a:p>
            <a:pPr lvl="2" eaLnBrk="1" hangingPunct="1"/>
            <a:r>
              <a:rPr lang="en-US" sz="2800" dirty="0" smtClean="0"/>
              <a:t>Ordered pairs of vertices</a:t>
            </a:r>
          </a:p>
          <a:p>
            <a:pPr eaLnBrk="1" hangingPunct="1"/>
            <a:r>
              <a:rPr lang="en-US" sz="2800" dirty="0" smtClean="0"/>
              <a:t>Ex. Let G = (V,E) where</a:t>
            </a:r>
          </a:p>
          <a:p>
            <a:pPr lvl="1" eaLnBrk="1" hangingPunct="1">
              <a:buFontTx/>
              <a:buNone/>
            </a:pPr>
            <a:r>
              <a:rPr lang="en-US" dirty="0" smtClean="0"/>
              <a:t>V = { C, D, T, U } and</a:t>
            </a:r>
          </a:p>
          <a:p>
            <a:pPr lvl="1" eaLnBrk="1" hangingPunct="1">
              <a:buFontTx/>
              <a:buNone/>
            </a:pPr>
            <a:r>
              <a:rPr lang="en-US" dirty="0" smtClean="0"/>
              <a:t>E = { &lt;D,U&gt;, &lt;U,C&gt;, &lt;C,T&gt;, &lt;T,D&gt; }</a:t>
            </a:r>
          </a:p>
        </p:txBody>
      </p:sp>
      <p:sp>
        <p:nvSpPr>
          <p:cNvPr id="5" name="Date Placeholder 4"/>
          <p:cNvSpPr>
            <a:spLocks noGrp="1"/>
          </p:cNvSpPr>
          <p:nvPr>
            <p:ph type="dt" sz="half" idx="10"/>
          </p:nvPr>
        </p:nvSpPr>
        <p:spPr/>
        <p:txBody>
          <a:bodyPr/>
          <a:lstStyle/>
          <a:p>
            <a:r>
              <a:rPr lang="en-US" smtClean="0"/>
              <a:t>Lecture-28</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21</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18986939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itle 2"/>
          <p:cNvSpPr>
            <a:spLocks noGrp="1"/>
          </p:cNvSpPr>
          <p:nvPr>
            <p:ph type="title" idx="4294967295"/>
          </p:nvPr>
        </p:nvSpPr>
        <p:spPr>
          <a:xfrm>
            <a:off x="457200" y="274638"/>
            <a:ext cx="8229600" cy="715962"/>
          </a:xfrm>
        </p:spPr>
        <p:txBody>
          <a:bodyPr>
            <a:normAutofit/>
          </a:bodyPr>
          <a:lstStyle/>
          <a:p>
            <a:r>
              <a:rPr lang="en-US" sz="3200" dirty="0">
                <a:solidFill>
                  <a:srgbClr val="7030A0"/>
                </a:solidFill>
                <a:ea typeface="ＭＳ Ｐゴシック" pitchFamily="34" charset="-128"/>
              </a:rPr>
              <a:t>Deadlock </a:t>
            </a:r>
            <a:r>
              <a:rPr lang="en-US" sz="3200" dirty="0" smtClean="0">
                <a:solidFill>
                  <a:srgbClr val="7030A0"/>
                </a:solidFill>
                <a:ea typeface="ＭＳ Ｐゴシック" pitchFamily="34" charset="-128"/>
              </a:rPr>
              <a:t>Dealing Strategies</a:t>
            </a:r>
            <a:endParaRPr lang="en-US" sz="3200" dirty="0">
              <a:solidFill>
                <a:srgbClr val="7030A0"/>
              </a:solidFill>
              <a:ea typeface="ＭＳ Ｐゴシック" pitchFamily="34" charset="-128"/>
            </a:endParaRPr>
          </a:p>
        </p:txBody>
      </p:sp>
      <p:sp>
        <p:nvSpPr>
          <p:cNvPr id="10245" name="Content Placeholder 4"/>
          <p:cNvSpPr>
            <a:spLocks noGrp="1"/>
          </p:cNvSpPr>
          <p:nvPr>
            <p:ph idx="4294967295"/>
          </p:nvPr>
        </p:nvSpPr>
        <p:spPr>
          <a:xfrm>
            <a:off x="651387" y="1066800"/>
            <a:ext cx="8204200" cy="4767263"/>
          </a:xfrm>
        </p:spPr>
        <p:txBody>
          <a:bodyPr>
            <a:normAutofit/>
          </a:bodyPr>
          <a:lstStyle/>
          <a:p>
            <a:pPr marL="609600" indent="-609600" eaLnBrk="1" hangingPunct="1">
              <a:buFontTx/>
              <a:buNone/>
            </a:pPr>
            <a:r>
              <a:rPr lang="en-US" sz="2800" dirty="0" smtClean="0"/>
              <a:t>Strategies for dealing with deadlocks:</a:t>
            </a:r>
          </a:p>
          <a:p>
            <a:pPr marL="609600" indent="-609600" eaLnBrk="1" hangingPunct="1">
              <a:buFontTx/>
              <a:buAutoNum type="arabicPeriod"/>
            </a:pPr>
            <a:r>
              <a:rPr lang="en-US" sz="2800" dirty="0" smtClean="0"/>
              <a:t>Just ignore the problem. </a:t>
            </a:r>
          </a:p>
          <a:p>
            <a:pPr marL="609600" indent="-609600" eaLnBrk="1" hangingPunct="1">
              <a:buFontTx/>
              <a:buAutoNum type="arabicPeriod"/>
            </a:pPr>
            <a:r>
              <a:rPr lang="en-US" sz="2800" dirty="0" smtClean="0"/>
              <a:t>Detection and recovery. Let deadlocks occur, detect them, take action.</a:t>
            </a:r>
          </a:p>
          <a:p>
            <a:pPr marL="609600" indent="-609600" eaLnBrk="1" hangingPunct="1">
              <a:buFontTx/>
              <a:buAutoNum type="arabicPeriod"/>
            </a:pPr>
            <a:r>
              <a:rPr lang="en-US" sz="2800" dirty="0" smtClean="0"/>
              <a:t>Dynamic avoidance by careful resource allocation.</a:t>
            </a:r>
          </a:p>
          <a:p>
            <a:pPr marL="609600" indent="-609600" eaLnBrk="1" hangingPunct="1">
              <a:buFontTx/>
              <a:buAutoNum type="arabicPeriod"/>
            </a:pPr>
            <a:r>
              <a:rPr lang="en-US" sz="2800" dirty="0" smtClean="0"/>
              <a:t>Prevention, by structurally negating one of the four required conditions.</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22</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8658682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p:txBody>
          <a:bodyPr>
            <a:normAutofit/>
          </a:bodyPr>
          <a:lstStyle/>
          <a:p>
            <a:r>
              <a:rPr lang="en-US" sz="3200" dirty="0" smtClean="0">
                <a:solidFill>
                  <a:srgbClr val="7030A0"/>
                </a:solidFill>
                <a:ea typeface="ＭＳ Ｐゴシック" pitchFamily="34" charset="-128"/>
              </a:rPr>
              <a:t>Ignore </a:t>
            </a:r>
            <a:r>
              <a:rPr lang="en-US" sz="3200" dirty="0">
                <a:solidFill>
                  <a:srgbClr val="7030A0"/>
                </a:solidFill>
                <a:ea typeface="ＭＳ Ｐゴシック" pitchFamily="34" charset="-128"/>
              </a:rPr>
              <a:t>the </a:t>
            </a:r>
            <a:r>
              <a:rPr lang="en-US" sz="3200" dirty="0" smtClean="0">
                <a:solidFill>
                  <a:srgbClr val="7030A0"/>
                </a:solidFill>
                <a:ea typeface="ＭＳ Ｐゴシック" pitchFamily="34" charset="-128"/>
              </a:rPr>
              <a:t>Problem: Ostrich Problem</a:t>
            </a:r>
            <a:endParaRPr lang="en-US" sz="3200" dirty="0">
              <a:solidFill>
                <a:srgbClr val="7030A0"/>
              </a:solidFill>
              <a:ea typeface="ＭＳ Ｐゴシック" pitchFamily="34" charset="-128"/>
            </a:endParaRPr>
          </a:p>
        </p:txBody>
      </p:sp>
      <p:sp>
        <p:nvSpPr>
          <p:cNvPr id="11269" name="Rectangle 3"/>
          <p:cNvSpPr>
            <a:spLocks noGrp="1" noChangeArrowheads="1"/>
          </p:cNvSpPr>
          <p:nvPr>
            <p:ph type="body" idx="1"/>
          </p:nvPr>
        </p:nvSpPr>
        <p:spPr>
          <a:xfrm>
            <a:off x="457200" y="1600201"/>
            <a:ext cx="8229600" cy="2362200"/>
          </a:xfrm>
        </p:spPr>
        <p:txBody>
          <a:bodyPr>
            <a:normAutofit/>
          </a:bodyPr>
          <a:lstStyle/>
          <a:p>
            <a:pPr eaLnBrk="1" hangingPunct="1"/>
            <a:r>
              <a:rPr lang="en-US" sz="2800" dirty="0" smtClean="0"/>
              <a:t>May not occur very often</a:t>
            </a:r>
          </a:p>
          <a:p>
            <a:pPr eaLnBrk="1" hangingPunct="1"/>
            <a:r>
              <a:rPr lang="en-US" sz="2800" dirty="0" smtClean="0"/>
              <a:t>May not have serious consequences if it does happen</a:t>
            </a:r>
          </a:p>
          <a:p>
            <a:pPr eaLnBrk="1" hangingPunct="1"/>
            <a:r>
              <a:rPr lang="en-US" sz="2800" dirty="0" smtClean="0"/>
              <a:t>May be difficult / expensive to detect.</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23</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4036796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286000"/>
            <a:ext cx="3714750" cy="2443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99088" y="2552700"/>
            <a:ext cx="3744912" cy="4305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0"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381500" y="0"/>
            <a:ext cx="4762500" cy="3219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1"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0"/>
            <a:ext cx="2286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62" name="Rectangle 2"/>
          <p:cNvSpPr>
            <a:spLocks noGrp="1" noChangeArrowheads="1"/>
          </p:cNvSpPr>
          <p:nvPr>
            <p:ph type="title"/>
          </p:nvPr>
        </p:nvSpPr>
        <p:spPr>
          <a:xfrm>
            <a:off x="-304800" y="304800"/>
            <a:ext cx="8229600" cy="1143000"/>
          </a:xfrm>
        </p:spPr>
        <p:txBody>
          <a:bodyPr/>
          <a:lstStyle/>
          <a:p>
            <a:pPr eaLnBrk="1" hangingPunct="1"/>
            <a:r>
              <a:rPr lang="en-US" sz="3200" dirty="0" smtClean="0">
                <a:solidFill>
                  <a:srgbClr val="7030A0"/>
                </a:solidFill>
              </a:rPr>
              <a:t>Ostrich algorithm</a:t>
            </a:r>
          </a:p>
        </p:txBody>
      </p:sp>
      <p:sp>
        <p:nvSpPr>
          <p:cNvPr id="19463" name="Rectangle 3"/>
          <p:cNvSpPr>
            <a:spLocks noGrp="1" noChangeArrowheads="1"/>
          </p:cNvSpPr>
          <p:nvPr>
            <p:ph type="body" idx="1"/>
          </p:nvPr>
        </p:nvSpPr>
        <p:spPr>
          <a:xfrm>
            <a:off x="266700" y="5807075"/>
            <a:ext cx="5132388" cy="868363"/>
          </a:xfrm>
        </p:spPr>
        <p:txBody>
          <a:bodyPr>
            <a:noAutofit/>
          </a:bodyPr>
          <a:lstStyle/>
          <a:p>
            <a:pPr marL="0" indent="0" eaLnBrk="1" hangingPunct="1">
              <a:buNone/>
            </a:pPr>
            <a:r>
              <a:rPr lang="en-US" sz="2800" dirty="0" smtClean="0"/>
              <a:t>Ignore it; pretend it doesn’t happen!</a:t>
            </a:r>
          </a:p>
        </p:txBody>
      </p:sp>
      <p:pic>
        <p:nvPicPr>
          <p:cNvPr id="19464" name="Picture 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971800" y="3048000"/>
            <a:ext cx="3048000" cy="275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Date Placeholder 8"/>
          <p:cNvSpPr>
            <a:spLocks noGrp="1"/>
          </p:cNvSpPr>
          <p:nvPr>
            <p:ph type="dt" sz="half" idx="10"/>
          </p:nvPr>
        </p:nvSpPr>
        <p:spPr/>
        <p:txBody>
          <a:bodyPr/>
          <a:lstStyle/>
          <a:p>
            <a:r>
              <a:rPr lang="en-US" smtClean="0"/>
              <a:t>Lecture-28</a:t>
            </a:r>
            <a:endParaRPr lang="en-US"/>
          </a:p>
        </p:txBody>
      </p:sp>
      <p:sp>
        <p:nvSpPr>
          <p:cNvPr id="10" name="Slide Number Placeholder 9"/>
          <p:cNvSpPr>
            <a:spLocks noGrp="1"/>
          </p:cNvSpPr>
          <p:nvPr>
            <p:ph type="sldNum" sz="quarter" idx="12"/>
          </p:nvPr>
        </p:nvSpPr>
        <p:spPr/>
        <p:txBody>
          <a:bodyPr/>
          <a:lstStyle/>
          <a:p>
            <a:fld id="{FE7AC6D1-0A6E-4A11-9540-DDF779F7552C}" type="slidenum">
              <a:rPr lang="en-US" smtClean="0"/>
              <a:pPr/>
              <a:t>24</a:t>
            </a:fld>
            <a:endParaRPr lang="en-US"/>
          </a:p>
        </p:txBody>
      </p:sp>
      <p:sp>
        <p:nvSpPr>
          <p:cNvPr id="11" name="Footer Placeholder 10"/>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8627664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AU" smtClean="0"/>
              <a:t>Ahmed Mumtaz Mustehsan, GM-IT, CIIT, Islamabad</a:t>
            </a:r>
            <a:endParaRPr lang="en-AU" sz="1400" b="0"/>
          </a:p>
        </p:txBody>
      </p:sp>
      <p:sp>
        <p:nvSpPr>
          <p:cNvPr id="5" name="Slide Number Placeholder 5"/>
          <p:cNvSpPr>
            <a:spLocks noGrp="1"/>
          </p:cNvSpPr>
          <p:nvPr>
            <p:ph type="sldNum" sz="quarter" idx="12"/>
          </p:nvPr>
        </p:nvSpPr>
        <p:spPr/>
        <p:txBody>
          <a:bodyPr/>
          <a:lstStyle/>
          <a:p>
            <a:r>
              <a:rPr lang="en-AU"/>
              <a:t>2.4-</a:t>
            </a:r>
            <a:fld id="{7161AF4D-1B04-4583-BA81-866DAA7286D0}" type="slidenum">
              <a:rPr lang="en-AU"/>
              <a:pPr/>
              <a:t>25</a:t>
            </a:fld>
            <a:endParaRPr lang="en-AU"/>
          </a:p>
        </p:txBody>
      </p:sp>
      <p:sp>
        <p:nvSpPr>
          <p:cNvPr id="141314" name="Rectangle 2"/>
          <p:cNvSpPr>
            <a:spLocks noGrp="1" noChangeArrowheads="1"/>
          </p:cNvSpPr>
          <p:nvPr>
            <p:ph type="title"/>
          </p:nvPr>
        </p:nvSpPr>
        <p:spPr>
          <a:xfrm>
            <a:off x="457200" y="152400"/>
            <a:ext cx="6400800" cy="838200"/>
          </a:xfrm>
          <a:noFill/>
          <a:ln/>
        </p:spPr>
        <p:txBody>
          <a:bodyPr lIns="90488" tIns="44450" rIns="90488" bIns="44450"/>
          <a:lstStyle/>
          <a:p>
            <a:pPr algn="ctr" eaLnBrk="1" hangingPunct="1"/>
            <a:r>
              <a:rPr lang="en-AU" sz="3200" kern="1200" dirty="0" smtClean="0">
                <a:solidFill>
                  <a:srgbClr val="7030A0"/>
                </a:solidFill>
                <a:latin typeface="Calibri" pitchFamily="34" charset="0"/>
              </a:rPr>
              <a:t>Ways of Handling Deadlock</a:t>
            </a:r>
          </a:p>
        </p:txBody>
      </p:sp>
      <p:sp>
        <p:nvSpPr>
          <p:cNvPr id="141315" name="Rectangle 3"/>
          <p:cNvSpPr>
            <a:spLocks noGrp="1" noChangeArrowheads="1"/>
          </p:cNvSpPr>
          <p:nvPr>
            <p:ph type="body" idx="1"/>
          </p:nvPr>
        </p:nvSpPr>
        <p:spPr>
          <a:xfrm>
            <a:off x="1143000" y="1143000"/>
            <a:ext cx="6400800" cy="4038600"/>
          </a:xfrm>
          <a:noFill/>
          <a:ln/>
        </p:spPr>
        <p:txBody>
          <a:bodyPr lIns="90488" tIns="44450" rIns="90488" bIns="44450"/>
          <a:lstStyle/>
          <a:p>
            <a:pPr lvl="1">
              <a:lnSpc>
                <a:spcPct val="110000"/>
              </a:lnSpc>
              <a:buFont typeface="Arial" pitchFamily="34" charset="0"/>
              <a:buChar char="•"/>
            </a:pPr>
            <a:r>
              <a:rPr lang="en-AU" sz="3200" dirty="0" smtClean="0">
                <a:solidFill>
                  <a:srgbClr val="004EEA"/>
                </a:solidFill>
                <a:latin typeface="Calibri" pitchFamily="34" charset="0"/>
              </a:rPr>
              <a:t>Deadlock </a:t>
            </a:r>
            <a:r>
              <a:rPr lang="en-AU" sz="3200" dirty="0">
                <a:solidFill>
                  <a:srgbClr val="004EEA"/>
                </a:solidFill>
                <a:latin typeface="Calibri" pitchFamily="34" charset="0"/>
              </a:rPr>
              <a:t>Detection</a:t>
            </a:r>
          </a:p>
          <a:p>
            <a:pPr lvl="1">
              <a:lnSpc>
                <a:spcPct val="110000"/>
              </a:lnSpc>
              <a:buFont typeface="Arial" pitchFamily="34" charset="0"/>
              <a:buChar char="•"/>
            </a:pPr>
            <a:r>
              <a:rPr lang="en-AU" sz="3200" dirty="0">
                <a:solidFill>
                  <a:srgbClr val="004EEA"/>
                </a:solidFill>
                <a:latin typeface="Calibri" pitchFamily="34" charset="0"/>
              </a:rPr>
              <a:t>Deadlock Recovery</a:t>
            </a:r>
          </a:p>
          <a:p>
            <a:pPr lvl="1">
              <a:lnSpc>
                <a:spcPct val="110000"/>
              </a:lnSpc>
              <a:buFont typeface="Arial" pitchFamily="34" charset="0"/>
              <a:buChar char="•"/>
            </a:pPr>
            <a:r>
              <a:rPr lang="en-AU" sz="3200" dirty="0" smtClean="0">
                <a:solidFill>
                  <a:srgbClr val="004EEA"/>
                </a:solidFill>
                <a:latin typeface="Calibri" pitchFamily="34" charset="0"/>
              </a:rPr>
              <a:t>Deadlock </a:t>
            </a:r>
            <a:r>
              <a:rPr lang="en-AU" sz="3200" dirty="0">
                <a:solidFill>
                  <a:srgbClr val="004EEA"/>
                </a:solidFill>
                <a:latin typeface="Calibri" pitchFamily="34" charset="0"/>
              </a:rPr>
              <a:t>Avoidance</a:t>
            </a:r>
          </a:p>
          <a:p>
            <a:pPr lvl="1">
              <a:buFont typeface="Arial" pitchFamily="34" charset="0"/>
              <a:buChar char="•"/>
            </a:pPr>
            <a:r>
              <a:rPr lang="en-AU" sz="3200" dirty="0" smtClean="0">
                <a:solidFill>
                  <a:srgbClr val="004EEA"/>
                </a:solidFill>
                <a:latin typeface="Calibri" pitchFamily="34" charset="0"/>
              </a:rPr>
              <a:t>Deadlock </a:t>
            </a:r>
            <a:r>
              <a:rPr lang="en-AU" sz="3200" dirty="0">
                <a:solidFill>
                  <a:srgbClr val="004EEA"/>
                </a:solidFill>
                <a:latin typeface="Calibri" pitchFamily="34" charset="0"/>
              </a:rPr>
              <a:t>Prevention</a:t>
            </a:r>
          </a:p>
          <a:p>
            <a:endParaRPr lang="en-AU" dirty="0">
              <a:solidFill>
                <a:srgbClr val="004EEA"/>
              </a:solidFill>
              <a:latin typeface="Calibri" pitchFamily="34" charset="0"/>
            </a:endParaRPr>
          </a:p>
        </p:txBody>
      </p:sp>
      <p:sp>
        <p:nvSpPr>
          <p:cNvPr id="6" name="Date Placeholder 5"/>
          <p:cNvSpPr>
            <a:spLocks noGrp="1"/>
          </p:cNvSpPr>
          <p:nvPr>
            <p:ph type="dt" sz="half" idx="10"/>
          </p:nvPr>
        </p:nvSpPr>
        <p:spPr/>
        <p:txBody>
          <a:bodyPr/>
          <a:lstStyle/>
          <a:p>
            <a:r>
              <a:rPr lang="en-US" smtClean="0"/>
              <a:t>Lecture-28</a:t>
            </a:r>
            <a:endParaRPr lang="en-US"/>
          </a:p>
        </p:txBody>
      </p:sp>
    </p:spTree>
    <p:extLst>
      <p:ext uri="{BB962C8B-B14F-4D97-AF65-F5344CB8AC3E}">
        <p14:creationId xmlns:p14="http://schemas.microsoft.com/office/powerpoint/2010/main" xmlns="" val="85621284"/>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dirty="0" smtClean="0">
                <a:solidFill>
                  <a:srgbClr val="7030A0"/>
                </a:solidFill>
              </a:rPr>
              <a:t>2. </a:t>
            </a:r>
            <a:r>
              <a:rPr lang="en-US" sz="3200" dirty="0" smtClean="0">
                <a:solidFill>
                  <a:srgbClr val="7030A0"/>
                </a:solidFill>
              </a:rPr>
              <a:t>Detect and recover</a:t>
            </a:r>
          </a:p>
        </p:txBody>
      </p:sp>
      <p:sp>
        <p:nvSpPr>
          <p:cNvPr id="20483" name="Rectangle 3"/>
          <p:cNvSpPr>
            <a:spLocks noGrp="1" noChangeArrowheads="1"/>
          </p:cNvSpPr>
          <p:nvPr>
            <p:ph type="body" idx="1"/>
          </p:nvPr>
        </p:nvSpPr>
        <p:spPr>
          <a:xfrm>
            <a:off x="457200" y="1600201"/>
            <a:ext cx="8229600" cy="2438400"/>
          </a:xfrm>
        </p:spPr>
        <p:txBody>
          <a:bodyPr/>
          <a:lstStyle/>
          <a:p>
            <a:pPr marL="514350" indent="-514350" eaLnBrk="1" hangingPunct="1">
              <a:buFont typeface="Arial Black" pitchFamily="34" charset="0"/>
              <a:buAutoNum type="arabicPeriod"/>
            </a:pPr>
            <a:r>
              <a:rPr lang="en-US" dirty="0" smtClean="0"/>
              <a:t>Detection with one resource of each type</a:t>
            </a:r>
          </a:p>
          <a:p>
            <a:pPr marL="514350" indent="-514350" eaLnBrk="1" hangingPunct="1">
              <a:buFont typeface="Arial Black" pitchFamily="34" charset="0"/>
              <a:buAutoNum type="arabicPeriod"/>
            </a:pPr>
            <a:r>
              <a:rPr lang="en-US" dirty="0" smtClean="0"/>
              <a:t>Detection with multiple resources of each type</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26</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6984854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eaLnBrk="1" hangingPunct="1"/>
            <a:r>
              <a:rPr lang="en-US" sz="3200" dirty="0" smtClean="0">
                <a:solidFill>
                  <a:srgbClr val="7030A0"/>
                </a:solidFill>
              </a:rPr>
              <a:t>Detection with one resource of each type</a:t>
            </a:r>
          </a:p>
        </p:txBody>
      </p:sp>
      <p:sp>
        <p:nvSpPr>
          <p:cNvPr id="21507" name="Rectangle 3"/>
          <p:cNvSpPr>
            <a:spLocks noGrp="1" noChangeArrowheads="1"/>
          </p:cNvSpPr>
          <p:nvPr>
            <p:ph type="body" idx="1"/>
          </p:nvPr>
        </p:nvSpPr>
        <p:spPr>
          <a:xfrm>
            <a:off x="457200" y="1371601"/>
            <a:ext cx="8229600" cy="3581400"/>
          </a:xfrm>
        </p:spPr>
        <p:txBody>
          <a:bodyPr>
            <a:normAutofit/>
          </a:bodyPr>
          <a:lstStyle/>
          <a:p>
            <a:pPr marL="0" indent="0" eaLnBrk="1" hangingPunct="1">
              <a:buNone/>
            </a:pPr>
            <a:r>
              <a:rPr lang="en-US" sz="2800" dirty="0" smtClean="0">
                <a:solidFill>
                  <a:srgbClr val="004EEA"/>
                </a:solidFill>
              </a:rPr>
              <a:t>Detect cycle in digraph</a:t>
            </a:r>
          </a:p>
          <a:p>
            <a:r>
              <a:rPr lang="en-US" sz="2800" dirty="0" smtClean="0"/>
              <a:t>For each vertex v in graph,</a:t>
            </a:r>
          </a:p>
          <a:p>
            <a:pPr lvl="1">
              <a:buFont typeface="Arial" pitchFamily="34" charset="0"/>
              <a:buChar char="•"/>
            </a:pPr>
            <a:r>
              <a:rPr lang="en-US" dirty="0" smtClean="0"/>
              <a:t>search the </a:t>
            </a:r>
            <a:r>
              <a:rPr lang="en-US" dirty="0" err="1" smtClean="0"/>
              <a:t>subtree</a:t>
            </a:r>
            <a:r>
              <a:rPr lang="en-US" dirty="0" smtClean="0"/>
              <a:t> rooted at v</a:t>
            </a:r>
          </a:p>
          <a:p>
            <a:pPr lvl="1">
              <a:buFont typeface="Arial" pitchFamily="34" charset="0"/>
              <a:buChar char="•"/>
            </a:pPr>
            <a:r>
              <a:rPr lang="en-US" dirty="0" smtClean="0"/>
              <a:t>see if we visit any vertex twice (by keeping a record of already visited vertices).</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27</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3314770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0225" y="1219200"/>
            <a:ext cx="7331075" cy="427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1" name="TextBox 2"/>
          <p:cNvSpPr txBox="1">
            <a:spLocks noChangeArrowheads="1"/>
          </p:cNvSpPr>
          <p:nvPr/>
        </p:nvSpPr>
        <p:spPr bwMode="auto">
          <a:xfrm>
            <a:off x="7721600" y="2286000"/>
            <a:ext cx="279400" cy="27622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US" sz="1200">
                <a:solidFill>
                  <a:srgbClr val="000000"/>
                </a:solidFill>
              </a:rPr>
              <a:t>T</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28</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8608024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152400" y="0"/>
            <a:ext cx="8229600" cy="762000"/>
          </a:xfrm>
        </p:spPr>
        <p:txBody>
          <a:bodyPr>
            <a:normAutofit/>
          </a:bodyPr>
          <a:lstStyle/>
          <a:p>
            <a:r>
              <a:rPr lang="en-US" sz="2900" dirty="0">
                <a:solidFill>
                  <a:srgbClr val="7030A0"/>
                </a:solidFill>
                <a:ea typeface="ＭＳ Ｐゴシック" pitchFamily="34" charset="-128"/>
              </a:rPr>
              <a:t>Deadlock Detection with Multiple Resources </a:t>
            </a:r>
          </a:p>
        </p:txBody>
      </p:sp>
      <p:pic>
        <p:nvPicPr>
          <p:cNvPr id="2867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0" y="611188"/>
            <a:ext cx="7023100" cy="3198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80" name="Rectangle 8"/>
          <p:cNvSpPr>
            <a:spLocks noChangeArrowheads="1"/>
          </p:cNvSpPr>
          <p:nvPr/>
        </p:nvSpPr>
        <p:spPr bwMode="auto">
          <a:xfrm>
            <a:off x="228600" y="4025443"/>
            <a:ext cx="8686800" cy="22467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eaLnBrk="0" hangingPunct="0"/>
            <a:r>
              <a:rPr lang="en-US" sz="2800" dirty="0" smtClean="0">
                <a:solidFill>
                  <a:srgbClr val="004EEA"/>
                </a:solidFill>
              </a:rPr>
              <a:t>Four </a:t>
            </a:r>
            <a:r>
              <a:rPr lang="en-US" sz="2800" dirty="0">
                <a:solidFill>
                  <a:srgbClr val="004EEA"/>
                </a:solidFill>
              </a:rPr>
              <a:t>data structures </a:t>
            </a:r>
            <a:r>
              <a:rPr lang="en-US" sz="2800" dirty="0" smtClean="0">
                <a:solidFill>
                  <a:srgbClr val="004EEA"/>
                </a:solidFill>
              </a:rPr>
              <a:t>used </a:t>
            </a:r>
            <a:r>
              <a:rPr lang="en-US" sz="2800" dirty="0">
                <a:solidFill>
                  <a:srgbClr val="004EEA"/>
                </a:solidFill>
              </a:rPr>
              <a:t>by the deadlock detection </a:t>
            </a:r>
            <a:r>
              <a:rPr lang="en-US" sz="2800" dirty="0" err="1" smtClean="0">
                <a:solidFill>
                  <a:srgbClr val="004EEA"/>
                </a:solidFill>
              </a:rPr>
              <a:t>algo</a:t>
            </a:r>
            <a:r>
              <a:rPr lang="en-US" sz="2800" dirty="0" smtClean="0">
                <a:solidFill>
                  <a:srgbClr val="004EEA"/>
                </a:solidFill>
              </a:rPr>
              <a:t>.</a:t>
            </a:r>
            <a:endParaRPr lang="en-US" sz="2800" dirty="0">
              <a:solidFill>
                <a:srgbClr val="004EEA"/>
              </a:solidFill>
            </a:endParaRPr>
          </a:p>
          <a:p>
            <a:pPr marL="339725" indent="-339725" algn="l" eaLnBrk="0" hangingPunct="0">
              <a:buFontTx/>
              <a:buChar char="•"/>
            </a:pPr>
            <a:r>
              <a:rPr lang="en-US" sz="2800" dirty="0" smtClean="0"/>
              <a:t>i </a:t>
            </a:r>
            <a:r>
              <a:rPr lang="en-US" sz="2800" dirty="0"/>
              <a:t>denote type of resources in </a:t>
            </a:r>
            <a:r>
              <a:rPr lang="en-US" sz="2800" dirty="0" err="1"/>
              <a:t>Ei</a:t>
            </a:r>
            <a:r>
              <a:rPr lang="en-US" sz="2800" dirty="0"/>
              <a:t> and Ai</a:t>
            </a:r>
          </a:p>
          <a:p>
            <a:pPr marL="339725" indent="-339725" algn="l" eaLnBrk="0" hangingPunct="0">
              <a:buFontTx/>
              <a:buChar char="•"/>
            </a:pPr>
            <a:r>
              <a:rPr lang="en-US" sz="2800" dirty="0" err="1"/>
              <a:t>Ei</a:t>
            </a:r>
            <a:r>
              <a:rPr lang="en-US" sz="2800" dirty="0"/>
              <a:t> and Ai denote the number of resources of type i</a:t>
            </a:r>
          </a:p>
          <a:p>
            <a:pPr marL="339725" indent="-339725" algn="l" eaLnBrk="0" hangingPunct="0">
              <a:buFontTx/>
              <a:buChar char="•"/>
            </a:pPr>
            <a:r>
              <a:rPr lang="en-US" sz="2800" dirty="0"/>
              <a:t>Example, if class 1 is tape drives, then </a:t>
            </a:r>
            <a:r>
              <a:rPr lang="en-US" sz="2800" i="1" dirty="0"/>
              <a:t>E</a:t>
            </a:r>
            <a:r>
              <a:rPr lang="en-US" sz="2800" dirty="0"/>
              <a:t>1 = 2 means the system has two tape drives. </a:t>
            </a:r>
          </a:p>
        </p:txBody>
      </p:sp>
      <p:sp>
        <p:nvSpPr>
          <p:cNvPr id="5" name="Date Placeholder 4"/>
          <p:cNvSpPr>
            <a:spLocks noGrp="1"/>
          </p:cNvSpPr>
          <p:nvPr>
            <p:ph type="dt" sz="half" idx="10"/>
          </p:nvPr>
        </p:nvSpPr>
        <p:spPr/>
        <p:txBody>
          <a:bodyPr/>
          <a:lstStyle/>
          <a:p>
            <a:r>
              <a:rPr lang="en-US" smtClean="0"/>
              <a:t>Lecture-28</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29</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7979397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274638"/>
            <a:ext cx="8229600" cy="715962"/>
          </a:xfrm>
        </p:spPr>
        <p:txBody>
          <a:bodyPr>
            <a:normAutofit/>
          </a:bodyPr>
          <a:lstStyle/>
          <a:p>
            <a:r>
              <a:rPr lang="en-US" sz="2900" dirty="0">
                <a:solidFill>
                  <a:srgbClr val="7030A0"/>
                </a:solidFill>
                <a:ea typeface="ＭＳ Ｐゴシック" pitchFamily="34" charset="-128"/>
              </a:rPr>
              <a:t>Deadlock Detection with Multiple </a:t>
            </a:r>
            <a:r>
              <a:rPr lang="en-US" sz="2900" dirty="0" smtClean="0">
                <a:solidFill>
                  <a:srgbClr val="7030A0"/>
                </a:solidFill>
                <a:ea typeface="ＭＳ Ｐゴシック" pitchFamily="34" charset="-128"/>
              </a:rPr>
              <a:t>Resources</a:t>
            </a:r>
            <a:endParaRPr lang="en-US" sz="2900" dirty="0">
              <a:solidFill>
                <a:srgbClr val="7030A0"/>
              </a:solidFill>
              <a:ea typeface="ＭＳ Ｐゴシック" pitchFamily="34" charset="-128"/>
            </a:endParaRPr>
          </a:p>
        </p:txBody>
      </p:sp>
      <p:sp>
        <p:nvSpPr>
          <p:cNvPr id="29699" name="Content Placeholder 4"/>
          <p:cNvSpPr>
            <a:spLocks noGrp="1"/>
          </p:cNvSpPr>
          <p:nvPr>
            <p:ph idx="1"/>
          </p:nvPr>
        </p:nvSpPr>
        <p:spPr>
          <a:xfrm>
            <a:off x="304800" y="1219200"/>
            <a:ext cx="8369300" cy="4445000"/>
          </a:xfrm>
        </p:spPr>
        <p:txBody>
          <a:bodyPr/>
          <a:lstStyle/>
          <a:p>
            <a:pPr eaLnBrk="1" hangingPunct="1">
              <a:buFontTx/>
              <a:buNone/>
            </a:pPr>
            <a:r>
              <a:rPr lang="en-US" sz="2800" dirty="0" smtClean="0"/>
              <a:t>Deadlock detection algorithm:</a:t>
            </a:r>
          </a:p>
          <a:p>
            <a:pPr eaLnBrk="1" hangingPunct="1">
              <a:buFontTx/>
              <a:buAutoNum type="arabicPeriod"/>
            </a:pPr>
            <a:r>
              <a:rPr lang="en-US" sz="2800" dirty="0" smtClean="0"/>
              <a:t>Look for an unmarked process, </a:t>
            </a:r>
            <a:r>
              <a:rPr lang="en-US" sz="2800" i="1" dirty="0" smtClean="0"/>
              <a:t>P</a:t>
            </a:r>
            <a:r>
              <a:rPr lang="en-US" sz="2800" i="1" baseline="-25000" dirty="0" smtClean="0"/>
              <a:t>i</a:t>
            </a:r>
            <a:r>
              <a:rPr lang="en-US" sz="2800" dirty="0" smtClean="0"/>
              <a:t> , for which the i-</a:t>
            </a:r>
            <a:r>
              <a:rPr lang="en-US" sz="2800" dirty="0" err="1" smtClean="0"/>
              <a:t>th</a:t>
            </a:r>
            <a:r>
              <a:rPr lang="en-US" sz="2800" dirty="0" smtClean="0"/>
              <a:t> row of </a:t>
            </a:r>
            <a:r>
              <a:rPr lang="en-US" sz="2800" i="1" dirty="0" smtClean="0"/>
              <a:t>R</a:t>
            </a:r>
            <a:r>
              <a:rPr lang="en-US" sz="2800" dirty="0" smtClean="0"/>
              <a:t> is less than or equal to </a:t>
            </a:r>
            <a:r>
              <a:rPr lang="en-US" sz="2800" i="1" dirty="0" smtClean="0"/>
              <a:t>A</a:t>
            </a:r>
            <a:r>
              <a:rPr lang="en-US" sz="2800" dirty="0" smtClean="0"/>
              <a:t>.</a:t>
            </a:r>
          </a:p>
          <a:p>
            <a:pPr eaLnBrk="1" hangingPunct="1">
              <a:buFontTx/>
              <a:buAutoNum type="arabicPeriod"/>
            </a:pPr>
            <a:r>
              <a:rPr lang="en-US" sz="2800" dirty="0" smtClean="0"/>
              <a:t>If such a process is found, add the </a:t>
            </a:r>
            <a:r>
              <a:rPr lang="en-US" sz="2800" i="1" dirty="0" smtClean="0"/>
              <a:t>i-</a:t>
            </a:r>
            <a:r>
              <a:rPr lang="en-US" sz="2800" i="1" dirty="0" err="1" smtClean="0"/>
              <a:t>th</a:t>
            </a:r>
            <a:r>
              <a:rPr lang="en-US" sz="2800" dirty="0" smtClean="0"/>
              <a:t> row of </a:t>
            </a:r>
            <a:r>
              <a:rPr lang="en-US" sz="2800" i="1" dirty="0" smtClean="0"/>
              <a:t>C</a:t>
            </a:r>
            <a:r>
              <a:rPr lang="en-US" sz="2800" dirty="0" smtClean="0"/>
              <a:t> to </a:t>
            </a:r>
            <a:r>
              <a:rPr lang="en-US" sz="2800" i="1" dirty="0" smtClean="0"/>
              <a:t>A</a:t>
            </a:r>
            <a:r>
              <a:rPr lang="en-US" sz="2800" dirty="0" smtClean="0"/>
              <a:t>, mark the process, and go back to step 1.</a:t>
            </a:r>
          </a:p>
          <a:p>
            <a:pPr eaLnBrk="1" hangingPunct="1">
              <a:buFontTx/>
              <a:buAutoNum type="arabicPeriod"/>
            </a:pPr>
            <a:r>
              <a:rPr lang="en-US" sz="2800" dirty="0" smtClean="0"/>
              <a:t>If no such process exists, the algorithm terminates.</a:t>
            </a:r>
          </a:p>
        </p:txBody>
      </p:sp>
      <p:sp>
        <p:nvSpPr>
          <p:cNvPr id="4" name="Footer Placeholder 3"/>
          <p:cNvSpPr>
            <a:spLocks noGrp="1"/>
          </p:cNvSpPr>
          <p:nvPr>
            <p:ph type="ftr" sz="quarter" idx="10"/>
          </p:nvPr>
        </p:nvSpPr>
        <p:spPr/>
        <p:txBody>
          <a:bodyPr/>
          <a:lstStyle/>
          <a:p>
            <a:pPr>
              <a:defRPr/>
            </a:pPr>
            <a:r>
              <a:rPr lang="en-US" smtClean="0"/>
              <a:t>Ahmed Mumtaz Mustehsan, GM-IT, CIIT, Islamabad</a:t>
            </a:r>
            <a:endParaRPr lang="en-US"/>
          </a:p>
        </p:txBody>
      </p:sp>
    </p:spTree>
    <p:extLst>
      <p:ext uri="{BB962C8B-B14F-4D97-AF65-F5344CB8AC3E}">
        <p14:creationId xmlns:p14="http://schemas.microsoft.com/office/powerpoint/2010/main" xmlns="" val="41503027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5"/>
          <p:cNvSpPr>
            <a:spLocks noGrp="1"/>
          </p:cNvSpPr>
          <p:nvPr>
            <p:ph idx="1"/>
          </p:nvPr>
        </p:nvSpPr>
        <p:spPr>
          <a:xfrm>
            <a:off x="609600" y="5638800"/>
            <a:ext cx="8229600" cy="609600"/>
          </a:xfrm>
        </p:spPr>
        <p:txBody>
          <a:bodyPr>
            <a:normAutofit/>
          </a:bodyPr>
          <a:lstStyle/>
          <a:p>
            <a:pPr marL="0" indent="0" eaLnBrk="1" hangingPunct="1">
              <a:buNone/>
            </a:pPr>
            <a:r>
              <a:rPr lang="en-US" sz="2800" dirty="0" smtClean="0"/>
              <a:t>An example for the deadlock detection algorithm.</a:t>
            </a:r>
          </a:p>
        </p:txBody>
      </p:sp>
      <p:sp>
        <p:nvSpPr>
          <p:cNvPr id="30723" name="Title 1"/>
          <p:cNvSpPr>
            <a:spLocks noGrp="1"/>
          </p:cNvSpPr>
          <p:nvPr>
            <p:ph type="title"/>
          </p:nvPr>
        </p:nvSpPr>
        <p:spPr>
          <a:xfrm>
            <a:off x="457200" y="274638"/>
            <a:ext cx="8229600" cy="792162"/>
          </a:xfrm>
        </p:spPr>
        <p:txBody>
          <a:bodyPr>
            <a:normAutofit/>
          </a:bodyPr>
          <a:lstStyle/>
          <a:p>
            <a:r>
              <a:rPr lang="en-US" sz="3200" dirty="0">
                <a:solidFill>
                  <a:srgbClr val="7030A0"/>
                </a:solidFill>
                <a:ea typeface="ＭＳ Ｐゴシック" pitchFamily="34" charset="-128"/>
              </a:rPr>
              <a:t>Deadlock Detection with Multiple Resources </a:t>
            </a:r>
          </a:p>
        </p:txBody>
      </p:sp>
      <p:pic>
        <p:nvPicPr>
          <p:cNvPr id="3072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1371600"/>
            <a:ext cx="6965950" cy="409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4"/>
          <p:cNvSpPr>
            <a:spLocks noGrp="1"/>
          </p:cNvSpPr>
          <p:nvPr>
            <p:ph type="dt" sz="half" idx="10"/>
          </p:nvPr>
        </p:nvSpPr>
        <p:spPr/>
        <p:txBody>
          <a:bodyPr/>
          <a:lstStyle/>
          <a:p>
            <a:r>
              <a:rPr lang="en-US" smtClean="0"/>
              <a:t>Lecture-28</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31</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19031223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r>
              <a:rPr lang="en-US" sz="3200" dirty="0">
                <a:solidFill>
                  <a:srgbClr val="7030A0"/>
                </a:solidFill>
                <a:ea typeface="ＭＳ Ｐゴシック" pitchFamily="34" charset="-128"/>
              </a:rPr>
              <a:t>Recovery</a:t>
            </a:r>
          </a:p>
        </p:txBody>
      </p:sp>
      <p:sp>
        <p:nvSpPr>
          <p:cNvPr id="24579" name="Rectangle 3"/>
          <p:cNvSpPr>
            <a:spLocks noGrp="1" noChangeArrowheads="1"/>
          </p:cNvSpPr>
          <p:nvPr>
            <p:ph type="body" idx="1"/>
          </p:nvPr>
        </p:nvSpPr>
        <p:spPr>
          <a:xfrm>
            <a:off x="457200" y="1600201"/>
            <a:ext cx="8229600" cy="2057399"/>
          </a:xfrm>
        </p:spPr>
        <p:txBody>
          <a:bodyPr>
            <a:normAutofit/>
          </a:bodyPr>
          <a:lstStyle/>
          <a:p>
            <a:pPr marL="609600" indent="-609600" eaLnBrk="1" hangingPunct="1">
              <a:buFontTx/>
              <a:buAutoNum type="arabicPeriod"/>
            </a:pPr>
            <a:r>
              <a:rPr lang="en-US" sz="2800" dirty="0" smtClean="0"/>
              <a:t>Preemption</a:t>
            </a:r>
          </a:p>
          <a:p>
            <a:pPr marL="609600" indent="-609600" eaLnBrk="1" hangingPunct="1">
              <a:buFontTx/>
              <a:buAutoNum type="arabicPeriod"/>
            </a:pPr>
            <a:r>
              <a:rPr lang="en-US" sz="2800" dirty="0" smtClean="0"/>
              <a:t>Rollback (using checkpoints)</a:t>
            </a:r>
          </a:p>
          <a:p>
            <a:pPr marL="609600" indent="-609600" eaLnBrk="1" hangingPunct="1">
              <a:buFontTx/>
              <a:buAutoNum type="arabicPeriod"/>
            </a:pPr>
            <a:r>
              <a:rPr lang="en-US" sz="2800" dirty="0" smtClean="0"/>
              <a:t>Kill process</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32</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23364975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09600" y="304800"/>
            <a:ext cx="6858000" cy="838200"/>
          </a:xfrm>
        </p:spPr>
        <p:txBody>
          <a:bodyPr>
            <a:normAutofit/>
          </a:bodyPr>
          <a:lstStyle/>
          <a:p>
            <a:r>
              <a:rPr lang="en-US" sz="3200" dirty="0">
                <a:solidFill>
                  <a:srgbClr val="7030A0"/>
                </a:solidFill>
                <a:ea typeface="ＭＳ Ｐゴシック" pitchFamily="34" charset="-128"/>
              </a:rPr>
              <a:t>Recovery:  preemption</a:t>
            </a:r>
          </a:p>
        </p:txBody>
      </p:sp>
      <p:sp>
        <p:nvSpPr>
          <p:cNvPr id="25603" name="Rectangle 3"/>
          <p:cNvSpPr>
            <a:spLocks noGrp="1" noChangeArrowheads="1"/>
          </p:cNvSpPr>
          <p:nvPr>
            <p:ph type="body" idx="1"/>
          </p:nvPr>
        </p:nvSpPr>
        <p:spPr>
          <a:xfrm>
            <a:off x="304800" y="1295401"/>
            <a:ext cx="8229600" cy="3048000"/>
          </a:xfrm>
        </p:spPr>
        <p:txBody>
          <a:bodyPr>
            <a:normAutofit/>
          </a:bodyPr>
          <a:lstStyle/>
          <a:p>
            <a:pPr marL="609600" indent="-609600" eaLnBrk="1" hangingPunct="1"/>
            <a:r>
              <a:rPr lang="en-US" sz="2800" dirty="0" smtClean="0"/>
              <a:t>Temporarily take back needed resource</a:t>
            </a:r>
          </a:p>
          <a:p>
            <a:pPr marL="609600" indent="-609600" eaLnBrk="1" hangingPunct="1"/>
            <a:r>
              <a:rPr lang="en-US" sz="2800" dirty="0" smtClean="0"/>
              <a:t>Ex. Printer</a:t>
            </a:r>
          </a:p>
          <a:p>
            <a:pPr marL="990600" lvl="1" indent="-533400" eaLnBrk="1" hangingPunct="1">
              <a:buFontTx/>
              <a:buChar char="•"/>
            </a:pPr>
            <a:r>
              <a:rPr lang="en-US" dirty="0" smtClean="0"/>
              <a:t>Pause at end of page k</a:t>
            </a:r>
          </a:p>
          <a:p>
            <a:pPr marL="990600" lvl="1" indent="-533400" eaLnBrk="1" hangingPunct="1">
              <a:buFontTx/>
              <a:buChar char="•"/>
            </a:pPr>
            <a:r>
              <a:rPr lang="en-US" dirty="0" smtClean="0"/>
              <a:t>Start printing other job</a:t>
            </a:r>
          </a:p>
          <a:p>
            <a:pPr marL="990600" lvl="1" indent="-533400" eaLnBrk="1" hangingPunct="1">
              <a:buFontTx/>
              <a:buChar char="•"/>
            </a:pPr>
            <a:r>
              <a:rPr lang="en-US" dirty="0" smtClean="0"/>
              <a:t>Resume printing original job starting at page k+1</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33</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8993713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28600" y="304800"/>
            <a:ext cx="8229600" cy="868362"/>
          </a:xfrm>
        </p:spPr>
        <p:txBody>
          <a:bodyPr>
            <a:normAutofit/>
          </a:bodyPr>
          <a:lstStyle/>
          <a:p>
            <a:r>
              <a:rPr lang="en-US" sz="3200" dirty="0">
                <a:solidFill>
                  <a:srgbClr val="7030A0"/>
                </a:solidFill>
                <a:ea typeface="ＭＳ Ｐゴシック" pitchFamily="34" charset="-128"/>
              </a:rPr>
              <a:t>Recovery:  </a:t>
            </a:r>
            <a:r>
              <a:rPr lang="en-US" sz="3200" dirty="0" smtClean="0">
                <a:solidFill>
                  <a:srgbClr val="7030A0"/>
                </a:solidFill>
                <a:ea typeface="ＭＳ Ｐゴシック" pitchFamily="34" charset="-128"/>
              </a:rPr>
              <a:t>Rollback </a:t>
            </a:r>
            <a:endParaRPr lang="en-US" sz="3200" dirty="0">
              <a:solidFill>
                <a:srgbClr val="7030A0"/>
              </a:solidFill>
              <a:ea typeface="ＭＳ Ｐゴシック" pitchFamily="34" charset="-128"/>
            </a:endParaRPr>
          </a:p>
        </p:txBody>
      </p:sp>
      <p:sp>
        <p:nvSpPr>
          <p:cNvPr id="26627" name="Rectangle 3"/>
          <p:cNvSpPr>
            <a:spLocks noGrp="1" noChangeArrowheads="1"/>
          </p:cNvSpPr>
          <p:nvPr>
            <p:ph type="body" idx="1"/>
          </p:nvPr>
        </p:nvSpPr>
        <p:spPr>
          <a:xfrm>
            <a:off x="381000" y="1295400"/>
            <a:ext cx="8229600" cy="4525963"/>
          </a:xfrm>
        </p:spPr>
        <p:txBody>
          <a:bodyPr/>
          <a:lstStyle/>
          <a:p>
            <a:pPr eaLnBrk="1" hangingPunct="1">
              <a:lnSpc>
                <a:spcPct val="90000"/>
              </a:lnSpc>
            </a:pPr>
            <a:r>
              <a:rPr lang="en-US" sz="2800" dirty="0" smtClean="0"/>
              <a:t>Checkpoint – save entire process state (typically right before the resource was allocated)</a:t>
            </a:r>
          </a:p>
          <a:p>
            <a:pPr marL="0" indent="0" eaLnBrk="1" hangingPunct="1">
              <a:lnSpc>
                <a:spcPct val="90000"/>
              </a:lnSpc>
              <a:buNone/>
            </a:pPr>
            <a:endParaRPr lang="en-US" sz="2800" dirty="0" smtClean="0"/>
          </a:p>
          <a:p>
            <a:pPr eaLnBrk="1" hangingPunct="1">
              <a:lnSpc>
                <a:spcPct val="90000"/>
              </a:lnSpc>
            </a:pPr>
            <a:r>
              <a:rPr lang="en-US" sz="2800" dirty="0" smtClean="0"/>
              <a:t>When deadlock is detected, we kill the check pointed process, freeing the resource, and then later restart the killed process starting at the checkpoint.</a:t>
            </a:r>
          </a:p>
          <a:p>
            <a:pPr marL="742950" lvl="2" indent="-342900">
              <a:lnSpc>
                <a:spcPct val="90000"/>
              </a:lnSpc>
            </a:pPr>
            <a:r>
              <a:rPr lang="en-US" sz="2800" dirty="0" smtClean="0"/>
              <a:t>Requires </a:t>
            </a:r>
            <a:r>
              <a:rPr lang="en-US" sz="2800" dirty="0"/>
              <a:t>apps that can be restarted in this manner.</a:t>
            </a:r>
          </a:p>
          <a:p>
            <a:pPr eaLnBrk="1" hangingPunct="1">
              <a:lnSpc>
                <a:spcPct val="90000"/>
              </a:lnSpc>
            </a:pPr>
            <a:endParaRPr lang="en-US" sz="2800" dirty="0" smtClean="0"/>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34</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1406407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2133600" y="-304800"/>
            <a:ext cx="6400800" cy="1447800"/>
          </a:xfrm>
        </p:spPr>
        <p:txBody>
          <a:bodyPr>
            <a:normAutofit/>
          </a:bodyPr>
          <a:lstStyle/>
          <a:p>
            <a:r>
              <a:rPr lang="en-US" sz="3200" dirty="0" err="1">
                <a:solidFill>
                  <a:srgbClr val="7030A0"/>
                </a:solidFill>
                <a:ea typeface="ＭＳ Ｐゴシック" pitchFamily="34" charset="-128"/>
              </a:rPr>
              <a:t>Rdb’s</a:t>
            </a:r>
            <a:r>
              <a:rPr lang="en-US" sz="3200" dirty="0">
                <a:solidFill>
                  <a:srgbClr val="7030A0"/>
                </a:solidFill>
                <a:ea typeface="ＭＳ Ｐゴシック" pitchFamily="34" charset="-128"/>
              </a:rPr>
              <a:t> &amp; commit/rollback</a:t>
            </a:r>
          </a:p>
        </p:txBody>
      </p:sp>
      <p:sp>
        <p:nvSpPr>
          <p:cNvPr id="27651" name="Rectangle 3"/>
          <p:cNvSpPr>
            <a:spLocks noGrp="1" noChangeArrowheads="1"/>
          </p:cNvSpPr>
          <p:nvPr>
            <p:ph type="body" idx="1"/>
          </p:nvPr>
        </p:nvSpPr>
        <p:spPr>
          <a:xfrm>
            <a:off x="0" y="6248400"/>
            <a:ext cx="9144000" cy="457200"/>
          </a:xfrm>
        </p:spPr>
        <p:txBody>
          <a:bodyPr/>
          <a:lstStyle/>
          <a:p>
            <a:pPr eaLnBrk="1" hangingPunct="1">
              <a:buFontTx/>
              <a:buNone/>
            </a:pPr>
            <a:r>
              <a:rPr lang="en-US" sz="1800" dirty="0" smtClean="0"/>
              <a:t>From p. 62, http://www.postgresql.org/files/documentation/pdf/8.0/postgresql-8.0-US.pdf</a:t>
            </a:r>
          </a:p>
        </p:txBody>
      </p:sp>
      <p:pic>
        <p:nvPicPr>
          <p:cNvPr id="2765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5888" y="752475"/>
            <a:ext cx="8875712" cy="541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4"/>
          <p:cNvSpPr>
            <a:spLocks noGrp="1"/>
          </p:cNvSpPr>
          <p:nvPr>
            <p:ph type="dt" sz="half" idx="10"/>
          </p:nvPr>
        </p:nvSpPr>
        <p:spPr/>
        <p:txBody>
          <a:bodyPr/>
          <a:lstStyle/>
          <a:p>
            <a:r>
              <a:rPr lang="en-US" smtClean="0"/>
              <a:t>Lecture-28</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35</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11432769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33400" y="381000"/>
            <a:ext cx="6858000" cy="762000"/>
          </a:xfrm>
        </p:spPr>
        <p:txBody>
          <a:bodyPr>
            <a:normAutofit/>
          </a:bodyPr>
          <a:lstStyle/>
          <a:p>
            <a:r>
              <a:rPr lang="en-US" sz="3200" dirty="0">
                <a:solidFill>
                  <a:srgbClr val="7030A0"/>
                </a:solidFill>
                <a:ea typeface="ＭＳ Ｐゴシック" pitchFamily="34" charset="-128"/>
              </a:rPr>
              <a:t>Recovery:  kill process</a:t>
            </a:r>
          </a:p>
        </p:txBody>
      </p:sp>
      <p:sp>
        <p:nvSpPr>
          <p:cNvPr id="28675" name="Rectangle 3"/>
          <p:cNvSpPr>
            <a:spLocks noGrp="1" noChangeArrowheads="1"/>
          </p:cNvSpPr>
          <p:nvPr>
            <p:ph type="body" idx="1"/>
          </p:nvPr>
        </p:nvSpPr>
        <p:spPr>
          <a:xfrm>
            <a:off x="457200" y="1600201"/>
            <a:ext cx="8229600" cy="1600200"/>
          </a:xfrm>
        </p:spPr>
        <p:txBody>
          <a:bodyPr>
            <a:normAutofit/>
          </a:bodyPr>
          <a:lstStyle/>
          <a:p>
            <a:pPr eaLnBrk="1" hangingPunct="1"/>
            <a:r>
              <a:rPr lang="en-US" sz="2800" dirty="0" smtClean="0"/>
              <a:t>Requires apps that can be restarted from the beginning.</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36</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5702059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r>
              <a:rPr lang="en-AU" smtClean="0"/>
              <a:t>Ahmed Mumtaz Mustehsan, GM-IT, CIIT, Islamabad</a:t>
            </a:r>
            <a:endParaRPr lang="en-AU" sz="1400" b="0"/>
          </a:p>
        </p:txBody>
      </p:sp>
      <p:sp>
        <p:nvSpPr>
          <p:cNvPr id="5" name="Slide Number Placeholder 5"/>
          <p:cNvSpPr>
            <a:spLocks noGrp="1"/>
          </p:cNvSpPr>
          <p:nvPr>
            <p:ph type="sldNum" sz="quarter" idx="12"/>
          </p:nvPr>
        </p:nvSpPr>
        <p:spPr/>
        <p:txBody>
          <a:bodyPr/>
          <a:lstStyle/>
          <a:p>
            <a:r>
              <a:rPr lang="en-AU"/>
              <a:t>2.4-</a:t>
            </a:r>
            <a:fld id="{36B12576-FDAC-4EBA-9DFB-9186C0A242B6}" type="slidenum">
              <a:rPr lang="en-AU"/>
              <a:pPr/>
              <a:t>37</a:t>
            </a:fld>
            <a:endParaRPr lang="en-AU"/>
          </a:p>
        </p:txBody>
      </p:sp>
      <p:sp>
        <p:nvSpPr>
          <p:cNvPr id="143362" name="Rectangle 2"/>
          <p:cNvSpPr>
            <a:spLocks noGrp="1" noChangeArrowheads="1"/>
          </p:cNvSpPr>
          <p:nvPr>
            <p:ph type="title"/>
          </p:nvPr>
        </p:nvSpPr>
        <p:spPr>
          <a:noFill/>
          <a:ln/>
        </p:spPr>
        <p:txBody>
          <a:bodyPr lIns="90488" tIns="44450" rIns="90488" bIns="44450">
            <a:normAutofit/>
          </a:bodyPr>
          <a:lstStyle/>
          <a:p>
            <a:r>
              <a:rPr lang="en-AU" sz="3200" dirty="0">
                <a:solidFill>
                  <a:srgbClr val="7030A0"/>
                </a:solidFill>
              </a:rPr>
              <a:t>Deadlock Avoidance</a:t>
            </a:r>
          </a:p>
        </p:txBody>
      </p:sp>
      <p:sp>
        <p:nvSpPr>
          <p:cNvPr id="143363" name="Rectangle 3"/>
          <p:cNvSpPr>
            <a:spLocks noGrp="1" noChangeArrowheads="1"/>
          </p:cNvSpPr>
          <p:nvPr>
            <p:ph type="body" idx="1"/>
          </p:nvPr>
        </p:nvSpPr>
        <p:spPr>
          <a:xfrm>
            <a:off x="457200" y="1600200"/>
            <a:ext cx="8229600" cy="4038599"/>
          </a:xfrm>
          <a:noFill/>
          <a:ln/>
        </p:spPr>
        <p:txBody>
          <a:bodyPr lIns="90488" tIns="44450" rIns="90488" bIns="44450">
            <a:normAutofit/>
          </a:bodyPr>
          <a:lstStyle/>
          <a:p>
            <a:r>
              <a:rPr lang="en-AU" sz="2800" dirty="0"/>
              <a:t>Allow the chance of </a:t>
            </a:r>
            <a:r>
              <a:rPr lang="en-AU" sz="2800" dirty="0" smtClean="0"/>
              <a:t>deadlock to occur, but </a:t>
            </a:r>
            <a:r>
              <a:rPr lang="en-AU" sz="2800" dirty="0"/>
              <a:t>avoid it </a:t>
            </a:r>
            <a:r>
              <a:rPr lang="en-AU" sz="2800" dirty="0" smtClean="0"/>
              <a:t>happening when it is going to happen!!!</a:t>
            </a:r>
            <a:endParaRPr lang="en-AU" sz="2800" dirty="0"/>
          </a:p>
          <a:p>
            <a:r>
              <a:rPr lang="en-AU" sz="2800" dirty="0"/>
              <a:t>Check whether the next state (change in system) may end up in a deadlock </a:t>
            </a:r>
            <a:r>
              <a:rPr lang="en-AU" sz="2800" dirty="0" smtClean="0"/>
              <a:t>situation; avoid it.</a:t>
            </a:r>
          </a:p>
          <a:p>
            <a:r>
              <a:rPr lang="en-AU" sz="2800" dirty="0" smtClean="0"/>
              <a:t>Plotting of Graph (Next Slide) Explains the idea!!!</a:t>
            </a:r>
            <a:endParaRPr lang="en-AU" sz="2800" dirty="0"/>
          </a:p>
          <a:p>
            <a:endParaRPr lang="en-AU" sz="2800" dirty="0"/>
          </a:p>
        </p:txBody>
      </p:sp>
      <p:sp>
        <p:nvSpPr>
          <p:cNvPr id="6" name="Date Placeholder 5"/>
          <p:cNvSpPr>
            <a:spLocks noGrp="1"/>
          </p:cNvSpPr>
          <p:nvPr>
            <p:ph type="dt" sz="half" idx="10"/>
          </p:nvPr>
        </p:nvSpPr>
        <p:spPr/>
        <p:txBody>
          <a:bodyPr/>
          <a:lstStyle/>
          <a:p>
            <a:r>
              <a:rPr lang="en-US" smtClean="0"/>
              <a:t>Lecture-28</a:t>
            </a:r>
            <a:endParaRPr lang="en-US"/>
          </a:p>
        </p:txBody>
      </p:sp>
    </p:spTree>
    <p:extLst>
      <p:ext uri="{BB962C8B-B14F-4D97-AF65-F5344CB8AC3E}">
        <p14:creationId xmlns:p14="http://schemas.microsoft.com/office/powerpoint/2010/main" xmlns="" val="406912801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1"/>
          </p:nvPr>
        </p:nvSpPr>
        <p:spPr/>
        <p:txBody>
          <a:bodyPr/>
          <a:lstStyle/>
          <a:p>
            <a:pPr>
              <a:defRPr/>
            </a:pPr>
            <a:fld id="{FCAF903E-EB03-4C40-81C7-5F6CF7EBF75D}" type="slidenum">
              <a:rPr lang="en-US"/>
              <a:pPr>
                <a:defRPr/>
              </a:pPr>
              <a:t>38</a:t>
            </a:fld>
            <a:endParaRPr lang="en-US"/>
          </a:p>
        </p:txBody>
      </p:sp>
      <p:sp>
        <p:nvSpPr>
          <p:cNvPr id="32770" name="Content Placeholder 4"/>
          <p:cNvSpPr>
            <a:spLocks noGrp="1"/>
          </p:cNvSpPr>
          <p:nvPr>
            <p:ph idx="1"/>
          </p:nvPr>
        </p:nvSpPr>
        <p:spPr>
          <a:xfrm>
            <a:off x="560173" y="5454650"/>
            <a:ext cx="8229600" cy="685800"/>
          </a:xfrm>
        </p:spPr>
        <p:txBody>
          <a:bodyPr/>
          <a:lstStyle/>
          <a:p>
            <a:pPr eaLnBrk="1" hangingPunct="1"/>
            <a:r>
              <a:rPr lang="en-US" dirty="0" smtClean="0"/>
              <a:t>Two process resource trajectories.</a:t>
            </a:r>
          </a:p>
        </p:txBody>
      </p:sp>
      <p:sp>
        <p:nvSpPr>
          <p:cNvPr id="32771" name="Title 1"/>
          <p:cNvSpPr>
            <a:spLocks noGrp="1"/>
          </p:cNvSpPr>
          <p:nvPr>
            <p:ph type="title"/>
          </p:nvPr>
        </p:nvSpPr>
        <p:spPr>
          <a:xfrm>
            <a:off x="381000" y="152400"/>
            <a:ext cx="8229600" cy="487362"/>
          </a:xfrm>
        </p:spPr>
        <p:txBody>
          <a:bodyPr>
            <a:normAutofit fontScale="90000"/>
          </a:bodyPr>
          <a:lstStyle/>
          <a:p>
            <a:r>
              <a:rPr lang="en-US" sz="3600" dirty="0" smtClean="0">
                <a:solidFill>
                  <a:srgbClr val="7030A0"/>
                </a:solidFill>
              </a:rPr>
              <a:t>Deadlock</a:t>
            </a:r>
            <a:r>
              <a:rPr lang="en-US" sz="3200" dirty="0" smtClean="0">
                <a:solidFill>
                  <a:srgbClr val="7030A0"/>
                </a:solidFill>
              </a:rPr>
              <a:t> Avoidance</a:t>
            </a:r>
          </a:p>
        </p:txBody>
      </p:sp>
      <p:pic>
        <p:nvPicPr>
          <p:cNvPr id="32773" name="Picture 2"/>
          <p:cNvPicPr>
            <a:picLocks noChangeAspect="1" noChangeArrowheads="1"/>
          </p:cNvPicPr>
          <p:nvPr/>
        </p:nvPicPr>
        <p:blipFill>
          <a:blip r:embed="rId2"/>
          <a:srcRect/>
          <a:stretch>
            <a:fillRect/>
          </a:stretch>
        </p:blipFill>
        <p:spPr bwMode="auto">
          <a:xfrm>
            <a:off x="545690" y="838200"/>
            <a:ext cx="7302500" cy="4387850"/>
          </a:xfrm>
          <a:prstGeom prst="rect">
            <a:avLst/>
          </a:prstGeom>
          <a:noFill/>
          <a:ln w="9525">
            <a:noFill/>
            <a:miter lim="800000"/>
            <a:headEnd/>
            <a:tailEnd/>
          </a:ln>
        </p:spPr>
      </p:pic>
      <p:sp>
        <p:nvSpPr>
          <p:cNvPr id="7" name="Date Placeholder 6"/>
          <p:cNvSpPr>
            <a:spLocks noGrp="1"/>
          </p:cNvSpPr>
          <p:nvPr>
            <p:ph type="dt" sz="half" idx="10"/>
          </p:nvPr>
        </p:nvSpPr>
        <p:spPr/>
        <p:txBody>
          <a:bodyPr/>
          <a:lstStyle/>
          <a:p>
            <a:r>
              <a:rPr lang="en-US" smtClean="0"/>
              <a:t>Lecture-28</a:t>
            </a:r>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8455388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74638"/>
            <a:ext cx="8229600" cy="563562"/>
          </a:xfrm>
        </p:spPr>
        <p:txBody>
          <a:bodyPr>
            <a:noAutofit/>
          </a:bodyPr>
          <a:lstStyle/>
          <a:p>
            <a:pPr eaLnBrk="1" hangingPunct="1"/>
            <a:r>
              <a:rPr lang="en-US" sz="3200" dirty="0" smtClean="0">
                <a:solidFill>
                  <a:srgbClr val="7030A0"/>
                </a:solidFill>
              </a:rPr>
              <a:t>Deadlock avoidance</a:t>
            </a:r>
          </a:p>
        </p:txBody>
      </p:sp>
      <p:sp>
        <p:nvSpPr>
          <p:cNvPr id="30723" name="Rectangle 3"/>
          <p:cNvSpPr>
            <a:spLocks noGrp="1" noChangeArrowheads="1"/>
          </p:cNvSpPr>
          <p:nvPr>
            <p:ph type="body" idx="1"/>
          </p:nvPr>
        </p:nvSpPr>
        <p:spPr>
          <a:xfrm>
            <a:off x="533400" y="1066800"/>
            <a:ext cx="8229600" cy="4525963"/>
          </a:xfrm>
        </p:spPr>
        <p:txBody>
          <a:bodyPr/>
          <a:lstStyle/>
          <a:p>
            <a:pPr eaLnBrk="1" hangingPunct="1">
              <a:lnSpc>
                <a:spcPct val="90000"/>
              </a:lnSpc>
            </a:pPr>
            <a:r>
              <a:rPr lang="en-US" dirty="0" smtClean="0">
                <a:solidFill>
                  <a:srgbClr val="004EEA"/>
                </a:solidFill>
              </a:rPr>
              <a:t>Safe state </a:t>
            </a:r>
            <a:r>
              <a:rPr lang="en-US" dirty="0" smtClean="0"/>
              <a:t>= NO deadlock! there exists some scheduling order in which every process can run to completion even if all of them suddenly request their max number of resources immediately</a:t>
            </a:r>
          </a:p>
          <a:p>
            <a:pPr eaLnBrk="1" hangingPunct="1">
              <a:lnSpc>
                <a:spcPct val="90000"/>
              </a:lnSpc>
            </a:pPr>
            <a:endParaRPr lang="en-US" dirty="0" smtClean="0"/>
          </a:p>
          <a:p>
            <a:pPr eaLnBrk="1" hangingPunct="1">
              <a:lnSpc>
                <a:spcPct val="90000"/>
              </a:lnSpc>
            </a:pPr>
            <a:r>
              <a:rPr lang="en-US" dirty="0" smtClean="0">
                <a:solidFill>
                  <a:srgbClr val="004EEA"/>
                </a:solidFill>
              </a:rPr>
              <a:t>Unsafe </a:t>
            </a:r>
            <a:r>
              <a:rPr lang="en-US" dirty="0" smtClean="0"/>
              <a:t>!= deadlocked</a:t>
            </a:r>
          </a:p>
        </p:txBody>
      </p:sp>
      <p:sp>
        <p:nvSpPr>
          <p:cNvPr id="4" name="Date Placeholder 3"/>
          <p:cNvSpPr>
            <a:spLocks noGrp="1"/>
          </p:cNvSpPr>
          <p:nvPr>
            <p:ph type="dt" sz="half" idx="10"/>
          </p:nvPr>
        </p:nvSpPr>
        <p:spPr/>
        <p:txBody>
          <a:bodyPr/>
          <a:lstStyle/>
          <a:p>
            <a:r>
              <a:rPr lang="en-US" smtClean="0"/>
              <a:t>Lecture-28</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39</a:t>
            </a:fld>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16304214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62000" y="228600"/>
            <a:ext cx="6400800" cy="685800"/>
          </a:xfrm>
        </p:spPr>
        <p:txBody>
          <a:bodyPr/>
          <a:lstStyle/>
          <a:p>
            <a:pPr algn="ctr" eaLnBrk="1" hangingPunct="1"/>
            <a:r>
              <a:rPr lang="en-US" sz="3200" kern="1200" dirty="0" smtClean="0">
                <a:solidFill>
                  <a:srgbClr val="7030A0"/>
                </a:solidFill>
                <a:latin typeface="Calibri" pitchFamily="34" charset="0"/>
              </a:rPr>
              <a:t>Safe states</a:t>
            </a:r>
          </a:p>
        </p:txBody>
      </p:sp>
      <p:pic>
        <p:nvPicPr>
          <p:cNvPr id="31747"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2250" y="1219200"/>
            <a:ext cx="8693150" cy="3090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48" name="Line 5"/>
          <p:cNvSpPr>
            <a:spLocks noChangeShapeType="1"/>
          </p:cNvSpPr>
          <p:nvPr/>
        </p:nvSpPr>
        <p:spPr bwMode="auto">
          <a:xfrm>
            <a:off x="1219200" y="1995487"/>
            <a:ext cx="17526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b="1" smtClean="0">
              <a:solidFill>
                <a:srgbClr val="006699"/>
              </a:solidFill>
            </a:endParaRPr>
          </a:p>
        </p:txBody>
      </p:sp>
      <p:sp>
        <p:nvSpPr>
          <p:cNvPr id="31749" name="Line 6"/>
          <p:cNvSpPr>
            <a:spLocks noChangeShapeType="1"/>
          </p:cNvSpPr>
          <p:nvPr/>
        </p:nvSpPr>
        <p:spPr bwMode="auto">
          <a:xfrm>
            <a:off x="2895600" y="2224087"/>
            <a:ext cx="16764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b="1" smtClean="0">
              <a:solidFill>
                <a:srgbClr val="006699"/>
              </a:solidFill>
            </a:endParaRPr>
          </a:p>
        </p:txBody>
      </p:sp>
      <p:sp>
        <p:nvSpPr>
          <p:cNvPr id="31750" name="Line 7"/>
          <p:cNvSpPr>
            <a:spLocks noChangeShapeType="1"/>
          </p:cNvSpPr>
          <p:nvPr/>
        </p:nvSpPr>
        <p:spPr bwMode="auto">
          <a:xfrm flipV="1">
            <a:off x="4635500" y="2338387"/>
            <a:ext cx="16764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b="1" smtClean="0">
              <a:solidFill>
                <a:srgbClr val="006699"/>
              </a:solidFill>
            </a:endParaRPr>
          </a:p>
        </p:txBody>
      </p:sp>
      <p:sp>
        <p:nvSpPr>
          <p:cNvPr id="31751" name="Line 8"/>
          <p:cNvSpPr>
            <a:spLocks noChangeShapeType="1"/>
          </p:cNvSpPr>
          <p:nvPr/>
        </p:nvSpPr>
        <p:spPr bwMode="auto">
          <a:xfrm>
            <a:off x="6324600" y="2528887"/>
            <a:ext cx="17526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b="1" smtClean="0">
              <a:solidFill>
                <a:srgbClr val="006699"/>
              </a:solidFill>
            </a:endParaRPr>
          </a:p>
        </p:txBody>
      </p:sp>
      <p:sp>
        <p:nvSpPr>
          <p:cNvPr id="31752" name="Line 9"/>
          <p:cNvSpPr>
            <a:spLocks noChangeShapeType="1"/>
          </p:cNvSpPr>
          <p:nvPr/>
        </p:nvSpPr>
        <p:spPr bwMode="auto">
          <a:xfrm>
            <a:off x="8077200" y="1843087"/>
            <a:ext cx="8382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b="1" smtClean="0">
              <a:solidFill>
                <a:srgbClr val="006699"/>
              </a:solidFill>
            </a:endParaRPr>
          </a:p>
        </p:txBody>
      </p:sp>
      <p:cxnSp>
        <p:nvCxnSpPr>
          <p:cNvPr id="31753" name="Straight Arrow Connector 11"/>
          <p:cNvCxnSpPr>
            <a:cxnSpLocks noChangeShapeType="1"/>
          </p:cNvCxnSpPr>
          <p:nvPr/>
        </p:nvCxnSpPr>
        <p:spPr bwMode="auto">
          <a:xfrm rot="10800000">
            <a:off x="1371600" y="3062287"/>
            <a:ext cx="4267200" cy="8382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10" name="Date Placeholder 9"/>
          <p:cNvSpPr>
            <a:spLocks noGrp="1"/>
          </p:cNvSpPr>
          <p:nvPr>
            <p:ph type="dt" sz="half" idx="10"/>
          </p:nvPr>
        </p:nvSpPr>
        <p:spPr/>
        <p:txBody>
          <a:bodyPr/>
          <a:lstStyle/>
          <a:p>
            <a:r>
              <a:rPr lang="en-US" smtClean="0"/>
              <a:t>Lecture-28</a:t>
            </a:r>
            <a:endParaRPr lang="en-US"/>
          </a:p>
        </p:txBody>
      </p:sp>
      <p:sp>
        <p:nvSpPr>
          <p:cNvPr id="11" name="Slide Number Placeholder 10"/>
          <p:cNvSpPr>
            <a:spLocks noGrp="1"/>
          </p:cNvSpPr>
          <p:nvPr>
            <p:ph type="sldNum" sz="quarter" idx="12"/>
          </p:nvPr>
        </p:nvSpPr>
        <p:spPr/>
        <p:txBody>
          <a:bodyPr/>
          <a:lstStyle/>
          <a:p>
            <a:fld id="{FE7AC6D1-0A6E-4A11-9540-DDF779F7552C}" type="slidenum">
              <a:rPr lang="en-US" smtClean="0"/>
              <a:pPr/>
              <a:t>40</a:t>
            </a:fld>
            <a:endParaRPr lang="en-US"/>
          </a:p>
        </p:txBody>
      </p:sp>
      <p:sp>
        <p:nvSpPr>
          <p:cNvPr id="12" name="Footer Placeholder 11"/>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1419881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algn="ctr" eaLnBrk="1" hangingPunct="1"/>
            <a:r>
              <a:rPr lang="en-US" sz="3200" kern="1200" dirty="0" smtClean="0">
                <a:solidFill>
                  <a:srgbClr val="7030A0"/>
                </a:solidFill>
                <a:latin typeface="Calibri" pitchFamily="34" charset="0"/>
              </a:rPr>
              <a:t>Unsafe states</a:t>
            </a:r>
          </a:p>
        </p:txBody>
      </p:sp>
      <p:pic>
        <p:nvPicPr>
          <p:cNvPr id="32771"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3350" y="2057399"/>
            <a:ext cx="8858250" cy="32030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2" name="Line 5"/>
          <p:cNvSpPr>
            <a:spLocks noChangeShapeType="1"/>
          </p:cNvSpPr>
          <p:nvPr/>
        </p:nvSpPr>
        <p:spPr bwMode="auto">
          <a:xfrm>
            <a:off x="1066800" y="2438400"/>
            <a:ext cx="228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b="1" smtClean="0">
              <a:solidFill>
                <a:srgbClr val="006699"/>
              </a:solidFill>
            </a:endParaRPr>
          </a:p>
        </p:txBody>
      </p:sp>
      <p:sp>
        <p:nvSpPr>
          <p:cNvPr id="32773" name="Line 6"/>
          <p:cNvSpPr>
            <a:spLocks noChangeShapeType="1"/>
          </p:cNvSpPr>
          <p:nvPr/>
        </p:nvSpPr>
        <p:spPr bwMode="auto">
          <a:xfrm>
            <a:off x="3352800" y="2819400"/>
            <a:ext cx="24384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b="1" smtClean="0">
              <a:solidFill>
                <a:srgbClr val="006699"/>
              </a:solidFill>
            </a:endParaRPr>
          </a:p>
        </p:txBody>
      </p:sp>
      <p:sp>
        <p:nvSpPr>
          <p:cNvPr id="32774" name="Line 7"/>
          <p:cNvSpPr>
            <a:spLocks noChangeShapeType="1"/>
          </p:cNvSpPr>
          <p:nvPr/>
        </p:nvSpPr>
        <p:spPr bwMode="auto">
          <a:xfrm>
            <a:off x="5791200" y="3022600"/>
            <a:ext cx="23622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b="1" smtClean="0">
              <a:solidFill>
                <a:srgbClr val="006699"/>
              </a:solidFill>
            </a:endParaRPr>
          </a:p>
        </p:txBody>
      </p:sp>
      <p:cxnSp>
        <p:nvCxnSpPr>
          <p:cNvPr id="32775" name="Straight Arrow Connector 9"/>
          <p:cNvCxnSpPr>
            <a:cxnSpLocks noChangeShapeType="1"/>
          </p:cNvCxnSpPr>
          <p:nvPr/>
        </p:nvCxnSpPr>
        <p:spPr bwMode="auto">
          <a:xfrm rot="10800000">
            <a:off x="3581400" y="3962400"/>
            <a:ext cx="2057400" cy="7620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32776" name="Straight Arrow Connector 10"/>
          <p:cNvCxnSpPr>
            <a:cxnSpLocks noChangeShapeType="1"/>
          </p:cNvCxnSpPr>
          <p:nvPr/>
        </p:nvCxnSpPr>
        <p:spPr bwMode="auto">
          <a:xfrm flipV="1">
            <a:off x="7315200" y="3810001"/>
            <a:ext cx="609600" cy="1066799"/>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xmlns="">
                <a:noFill/>
              </a14:hiddenFill>
            </a:ext>
          </a:extLst>
        </p:spPr>
      </p:cxnSp>
      <p:sp>
        <p:nvSpPr>
          <p:cNvPr id="32777" name="TextBox 11"/>
          <p:cNvSpPr txBox="1">
            <a:spLocks noChangeArrowheads="1"/>
          </p:cNvSpPr>
          <p:nvPr/>
        </p:nvSpPr>
        <p:spPr bwMode="auto">
          <a:xfrm>
            <a:off x="5396681" y="5283907"/>
            <a:ext cx="374731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fontAlgn="base" hangingPunct="0">
              <a:spcBef>
                <a:spcPct val="0"/>
              </a:spcBef>
              <a:spcAft>
                <a:spcPct val="0"/>
              </a:spcAft>
            </a:pPr>
            <a:r>
              <a:rPr lang="en-US" dirty="0" smtClean="0">
                <a:solidFill>
                  <a:srgbClr val="004EEA"/>
                </a:solidFill>
                <a:latin typeface="Calibri" pitchFamily="34" charset="0"/>
              </a:rPr>
              <a:t>With only 4 free, neither A nor C can be completely satisfied</a:t>
            </a:r>
            <a:r>
              <a:rPr lang="en-US" dirty="0" smtClean="0">
                <a:solidFill>
                  <a:srgbClr val="006699"/>
                </a:solidFill>
              </a:rPr>
              <a:t>.</a:t>
            </a:r>
          </a:p>
        </p:txBody>
      </p:sp>
      <p:sp>
        <p:nvSpPr>
          <p:cNvPr id="10" name="Date Placeholder 9"/>
          <p:cNvSpPr>
            <a:spLocks noGrp="1"/>
          </p:cNvSpPr>
          <p:nvPr>
            <p:ph type="dt" sz="half" idx="10"/>
          </p:nvPr>
        </p:nvSpPr>
        <p:spPr/>
        <p:txBody>
          <a:bodyPr/>
          <a:lstStyle/>
          <a:p>
            <a:r>
              <a:rPr lang="en-US" smtClean="0"/>
              <a:t>Lecture-28</a:t>
            </a:r>
            <a:endParaRPr lang="en-US"/>
          </a:p>
        </p:txBody>
      </p:sp>
      <p:sp>
        <p:nvSpPr>
          <p:cNvPr id="11" name="Slide Number Placeholder 10"/>
          <p:cNvSpPr>
            <a:spLocks noGrp="1"/>
          </p:cNvSpPr>
          <p:nvPr>
            <p:ph type="sldNum" sz="quarter" idx="12"/>
          </p:nvPr>
        </p:nvSpPr>
        <p:spPr/>
        <p:txBody>
          <a:bodyPr/>
          <a:lstStyle/>
          <a:p>
            <a:fld id="{FE7AC6D1-0A6E-4A11-9540-DDF779F7552C}" type="slidenum">
              <a:rPr lang="en-US" smtClean="0"/>
              <a:pPr/>
              <a:t>41</a:t>
            </a:fld>
            <a:endParaRPr lang="en-US"/>
          </a:p>
        </p:txBody>
      </p:sp>
      <p:sp>
        <p:nvSpPr>
          <p:cNvPr id="12" name="Footer Placeholder 11"/>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18277191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docProps/app.xml><?xml version="1.0" encoding="utf-8"?>
<Properties xmlns="http://schemas.openxmlformats.org/officeDocument/2006/extended-properties" xmlns:vt="http://schemas.openxmlformats.org/officeDocument/2006/docPropsVTypes">
  <Template/>
  <TotalTime>6037</TotalTime>
  <Words>1672</Words>
  <Application>Microsoft Office PowerPoint</Application>
  <PresentationFormat>On-screen Show (4:3)</PresentationFormat>
  <Paragraphs>323</Paragraphs>
  <Slides>41</Slides>
  <Notes>3</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Slide 1</vt:lpstr>
      <vt:lpstr>Slide 2</vt:lpstr>
      <vt:lpstr>What is Deadlock?</vt:lpstr>
      <vt:lpstr>The Deadlock: How it happens? </vt:lpstr>
      <vt:lpstr>How can this happen?</vt:lpstr>
      <vt:lpstr>Preemptable and Non Preemptable Resources</vt:lpstr>
      <vt:lpstr>Resource examples</vt:lpstr>
      <vt:lpstr>Deadlock caused by Nonpreemptable Resources</vt:lpstr>
      <vt:lpstr>Resource Acquisition</vt:lpstr>
      <vt:lpstr>Resource Acquisition</vt:lpstr>
      <vt:lpstr>Resource Acquisition (3)</vt:lpstr>
      <vt:lpstr>Introduction To Deadlocks</vt:lpstr>
      <vt:lpstr>Conditions for Resource Deadlocks</vt:lpstr>
      <vt:lpstr>Resource Allocation Graphs</vt:lpstr>
      <vt:lpstr>Deadlock Modeling (1)</vt:lpstr>
      <vt:lpstr>Deadlock Modeling (2)</vt:lpstr>
      <vt:lpstr>Deadlock Modeling </vt:lpstr>
      <vt:lpstr>Deadlock Modeling</vt:lpstr>
      <vt:lpstr>Deadlock Detection with  One Resource of Each Type</vt:lpstr>
      <vt:lpstr>Deadlock Detection with One Resource of Each Type </vt:lpstr>
      <vt:lpstr>(Directed) Graphs</vt:lpstr>
      <vt:lpstr>Deadlock Dealing Strategies</vt:lpstr>
      <vt:lpstr>Ignore the Problem: Ostrich Problem</vt:lpstr>
      <vt:lpstr>Ostrich algorithm</vt:lpstr>
      <vt:lpstr>Ways of Handling Deadlock</vt:lpstr>
      <vt:lpstr>2. Detect and recover</vt:lpstr>
      <vt:lpstr>Detection with one resource of each type</vt:lpstr>
      <vt:lpstr>Slide 28</vt:lpstr>
      <vt:lpstr>Deadlock Detection with Multiple Resources </vt:lpstr>
      <vt:lpstr>Deadlock Detection with Multiple Resources</vt:lpstr>
      <vt:lpstr>Deadlock Detection with Multiple Resources </vt:lpstr>
      <vt:lpstr>Recovery</vt:lpstr>
      <vt:lpstr>Recovery:  preemption</vt:lpstr>
      <vt:lpstr>Recovery:  Rollback </vt:lpstr>
      <vt:lpstr>Rdb’s &amp; commit/rollback</vt:lpstr>
      <vt:lpstr>Recovery:  kill process</vt:lpstr>
      <vt:lpstr>Deadlock Avoidance</vt:lpstr>
      <vt:lpstr>Deadlock Avoidance</vt:lpstr>
      <vt:lpstr>Deadlock avoidance</vt:lpstr>
      <vt:lpstr>Safe states</vt:lpstr>
      <vt:lpstr>Unsafe states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vcomsats</cp:lastModifiedBy>
  <cp:revision>399</cp:revision>
  <dcterms:created xsi:type="dcterms:W3CDTF">2013-04-13T15:04:21Z</dcterms:created>
  <dcterms:modified xsi:type="dcterms:W3CDTF">2013-07-04T05:52:36Z</dcterms:modified>
</cp:coreProperties>
</file>