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624" r:id="rId2"/>
    <p:sldId id="625" r:id="rId3"/>
    <p:sldId id="585" r:id="rId4"/>
    <p:sldId id="586" r:id="rId5"/>
    <p:sldId id="587" r:id="rId6"/>
    <p:sldId id="588" r:id="rId7"/>
    <p:sldId id="589" r:id="rId8"/>
    <p:sldId id="623" r:id="rId9"/>
    <p:sldId id="621" r:id="rId10"/>
    <p:sldId id="607" r:id="rId11"/>
    <p:sldId id="608" r:id="rId12"/>
    <p:sldId id="609" r:id="rId13"/>
    <p:sldId id="610" r:id="rId14"/>
    <p:sldId id="611" r:id="rId15"/>
    <p:sldId id="612" r:id="rId16"/>
    <p:sldId id="613" r:id="rId17"/>
    <p:sldId id="614" r:id="rId18"/>
    <p:sldId id="615" r:id="rId19"/>
    <p:sldId id="616" r:id="rId20"/>
    <p:sldId id="617" r:id="rId21"/>
    <p:sldId id="618" r:id="rId22"/>
    <p:sldId id="619" r:id="rId23"/>
    <p:sldId id="620" r:id="rId24"/>
    <p:sldId id="601" r:id="rId25"/>
    <p:sldId id="622" r:id="rId26"/>
    <p:sldId id="602" r:id="rId27"/>
    <p:sldId id="595" r:id="rId28"/>
    <p:sldId id="591" r:id="rId29"/>
    <p:sldId id="603" r:id="rId30"/>
    <p:sldId id="592" r:id="rId31"/>
    <p:sldId id="604" r:id="rId32"/>
    <p:sldId id="599" r:id="rId33"/>
    <p:sldId id="593" r:id="rId34"/>
    <p:sldId id="594" r:id="rId35"/>
    <p:sldId id="60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EA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01-Jul-13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The computer system’s interface to the outside world is its I/O architecture. This</a:t>
            </a:r>
          </a:p>
          <a:p>
            <a:pPr>
              <a:defRPr/>
            </a:pPr>
            <a:r>
              <a:rPr lang="en-US" dirty="0" smtClean="0"/>
              <a:t>architecture is designed to provide a systematic means of controlling interaction</a:t>
            </a:r>
          </a:p>
          <a:p>
            <a:pPr>
              <a:defRPr/>
            </a:pPr>
            <a:r>
              <a:rPr lang="en-US" dirty="0" smtClean="0"/>
              <a:t>with the outside world and to provide the operating system with the information it</a:t>
            </a:r>
          </a:p>
          <a:p>
            <a:pPr>
              <a:defRPr/>
            </a:pPr>
            <a:r>
              <a:rPr lang="en-US" dirty="0" smtClean="0"/>
              <a:t>needs to manage I/O activity effectively.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 I/O function is generally broken up into a number of layers, with lower</a:t>
            </a:r>
          </a:p>
          <a:p>
            <a:pPr>
              <a:defRPr/>
            </a:pPr>
            <a:r>
              <a:rPr lang="en-US" dirty="0" smtClean="0"/>
              <a:t>layers dealing with details that are closer to the physical functions to be performed</a:t>
            </a:r>
          </a:p>
          <a:p>
            <a:pPr>
              <a:defRPr/>
            </a:pPr>
            <a:r>
              <a:rPr lang="en-US" dirty="0" smtClean="0"/>
              <a:t>and higher layers dealing with I/O in a logical and generic fashion. The result is that</a:t>
            </a:r>
          </a:p>
          <a:p>
            <a:pPr>
              <a:defRPr/>
            </a:pPr>
            <a:r>
              <a:rPr lang="en-US" dirty="0" smtClean="0"/>
              <a:t>changes in hardware parameters need not affect most of the I/O software.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 key aspect of I/O is the use of buffers that are controlled by I/O utilities</a:t>
            </a:r>
          </a:p>
          <a:p>
            <a:pPr>
              <a:defRPr/>
            </a:pPr>
            <a:r>
              <a:rPr lang="en-US" dirty="0" smtClean="0"/>
              <a:t>rather than by application processes. Buffering smoothes out the differences</a:t>
            </a:r>
          </a:p>
          <a:p>
            <a:pPr>
              <a:defRPr/>
            </a:pPr>
            <a:r>
              <a:rPr lang="en-US" dirty="0" smtClean="0"/>
              <a:t>between the internal speeds of the computer system and the speeds of I/O devices.</a:t>
            </a:r>
          </a:p>
          <a:p>
            <a:pPr>
              <a:defRPr/>
            </a:pPr>
            <a:r>
              <a:rPr lang="en-US" dirty="0" smtClean="0"/>
              <a:t>The use of buffers also decouples the actual I/O transfer from the address space</a:t>
            </a:r>
          </a:p>
          <a:p>
            <a:pPr>
              <a:defRPr/>
            </a:pPr>
            <a:r>
              <a:rPr lang="en-US" dirty="0" smtClean="0"/>
              <a:t>of the application process. This allows the operating system more flexibility in</a:t>
            </a:r>
          </a:p>
          <a:p>
            <a:pPr>
              <a:defRPr/>
            </a:pPr>
            <a:r>
              <a:rPr lang="en-US" dirty="0" smtClean="0"/>
              <a:t>performing its memory-management function.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The aspect of I/O that has the greatest impact on overall system performance</a:t>
            </a:r>
          </a:p>
          <a:p>
            <a:pPr>
              <a:defRPr/>
            </a:pPr>
            <a:r>
              <a:rPr lang="en-US" dirty="0" smtClean="0"/>
              <a:t>is disk I/O. Accordingly, there has been greater research and design effort in this</a:t>
            </a:r>
          </a:p>
          <a:p>
            <a:pPr>
              <a:defRPr/>
            </a:pPr>
            <a:r>
              <a:rPr lang="en-US" dirty="0" smtClean="0"/>
              <a:t>area than in any other kind of I/O. Two of the most widely used approaches to</a:t>
            </a:r>
          </a:p>
          <a:p>
            <a:pPr>
              <a:defRPr/>
            </a:pPr>
            <a:r>
              <a:rPr lang="en-US" dirty="0" smtClean="0"/>
              <a:t>improve disk I/O performance are disk scheduling and the disk cache.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At any time, there may be a queue of requests for I/O on the same disk. It is</a:t>
            </a:r>
          </a:p>
          <a:p>
            <a:pPr>
              <a:defRPr/>
            </a:pPr>
            <a:r>
              <a:rPr lang="en-US" dirty="0" smtClean="0"/>
              <a:t>the object of disk scheduling to satisfy these requests in a way that minimizes the</a:t>
            </a:r>
          </a:p>
          <a:p>
            <a:pPr>
              <a:defRPr/>
            </a:pPr>
            <a:r>
              <a:rPr lang="en-US" dirty="0" smtClean="0"/>
              <a:t>mechanical seek time of the disk and hence improves performance. The physical</a:t>
            </a:r>
          </a:p>
          <a:p>
            <a:pPr>
              <a:defRPr/>
            </a:pPr>
            <a:r>
              <a:rPr lang="en-US" dirty="0" smtClean="0"/>
              <a:t>layout of pending requests plus considerations of locality come into play.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 disk cache is a buffer, usually kept in main memory, that functions as a</a:t>
            </a:r>
          </a:p>
          <a:p>
            <a:pPr>
              <a:defRPr/>
            </a:pPr>
            <a:r>
              <a:rPr lang="en-US" dirty="0" smtClean="0"/>
              <a:t>cache of disk blocks between disk memory and the rest of main memory. Because</a:t>
            </a:r>
          </a:p>
          <a:p>
            <a:pPr>
              <a:defRPr/>
            </a:pPr>
            <a:r>
              <a:rPr lang="en-US" dirty="0" smtClean="0"/>
              <a:t>of the principle of locality, the use of a disk cache should substantially reduce the</a:t>
            </a:r>
          </a:p>
          <a:p>
            <a:pPr>
              <a:defRPr/>
            </a:pPr>
            <a:r>
              <a:rPr lang="en-US" dirty="0" smtClean="0"/>
              <a:t>number of block I/O transfers between main memory and disk.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36AE55-F2AB-40A6-9E21-49C33F5E8CD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00138" y="677863"/>
            <a:ext cx="4598987" cy="34496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6938" y="4354513"/>
            <a:ext cx="5083175" cy="41275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537" tIns="45269" rIns="90537" bIns="45269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727200"/>
            <a:ext cx="8204200" cy="4445000"/>
          </a:xfrm>
        </p:spPr>
        <p:txBody>
          <a:bodyPr/>
          <a:lstStyle>
            <a:lvl1pPr algn="l">
              <a:buFont typeface="Arial" pitchFamily="34" charset="0"/>
              <a:buChar char="•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4050" y="2286001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54050" y="4302966"/>
            <a:ext cx="7848600" cy="1828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Lecture-27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67618-9092-42D2-A50C-055AADC44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02063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472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GM-IT,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- 27: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215900" y="5105400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Chapter-5)</a:t>
            </a:r>
            <a:r>
              <a:rPr lang="en-US" dirty="0" smtClean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40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447800"/>
            <a:ext cx="7772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Input/ Output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Hardware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Magnetic Disk …..</a:t>
            </a:r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CD/ CD-ROM /DVD</a:t>
            </a:r>
          </a:p>
          <a:p>
            <a:pPr algn="ctr"/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217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900" dirty="0">
                <a:solidFill>
                  <a:srgbClr val="7030A0"/>
                </a:solidFill>
                <a:ea typeface="ＭＳ Ｐゴシック" pitchFamily="34" charset="-128"/>
              </a:rPr>
              <a:t>Stable Storage </a:t>
            </a:r>
          </a:p>
        </p:txBody>
      </p:sp>
      <p:sp>
        <p:nvSpPr>
          <p:cNvPr id="108547" name="Content Placeholder 4"/>
          <p:cNvSpPr>
            <a:spLocks noGrp="1"/>
          </p:cNvSpPr>
          <p:nvPr>
            <p:ph idx="1"/>
          </p:nvPr>
        </p:nvSpPr>
        <p:spPr>
          <a:xfrm>
            <a:off x="915988" y="1350963"/>
            <a:ext cx="7600950" cy="4862512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RAIDS can protect against sectors going bad</a:t>
            </a:r>
          </a:p>
          <a:p>
            <a:r>
              <a:rPr lang="en-US" sz="2800" dirty="0">
                <a:ea typeface="ＭＳ Ｐゴシック" pitchFamily="34" charset="-128"/>
              </a:rPr>
              <a:t>Can’t protect against write operations spitting out garbage or crashes during writes</a:t>
            </a:r>
          </a:p>
          <a:p>
            <a:r>
              <a:rPr lang="en-US" sz="2800" dirty="0">
                <a:ea typeface="ＭＳ Ｐゴシック" pitchFamily="34" charset="-128"/>
              </a:rPr>
              <a:t>Stable storage: either correct data is laid down or old data remains in place</a:t>
            </a:r>
          </a:p>
          <a:p>
            <a:r>
              <a:rPr lang="en-US" sz="2800" dirty="0">
                <a:ea typeface="ＭＳ Ｐゴシック" pitchFamily="34" charset="-128"/>
              </a:rPr>
              <a:t>Necessary for some apps-data can’t be lost or go bad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774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2900" dirty="0">
                <a:solidFill>
                  <a:srgbClr val="7030A0"/>
                </a:solidFill>
                <a:ea typeface="ＭＳ Ｐゴシック" pitchFamily="34" charset="-128"/>
              </a:rPr>
              <a:t>Assumptions </a:t>
            </a:r>
          </a:p>
        </p:txBody>
      </p:sp>
      <p:sp>
        <p:nvSpPr>
          <p:cNvPr id="109571" name="Content Placeholder 4"/>
          <p:cNvSpPr>
            <a:spLocks noGrp="1"/>
          </p:cNvSpPr>
          <p:nvPr>
            <p:ph idx="1"/>
          </p:nvPr>
        </p:nvSpPr>
        <p:spPr>
          <a:xfrm>
            <a:off x="533400" y="1219200"/>
            <a:ext cx="8001000" cy="4862512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pitchFamily="34" charset="-128"/>
              </a:rPr>
              <a:t>Can detect a bad write on subsequent reads via </a:t>
            </a: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ECC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(Error Correction Code)</a:t>
            </a:r>
            <a:endParaRPr lang="en-US" sz="2800" dirty="0">
              <a:solidFill>
                <a:srgbClr val="004EEA"/>
              </a:solidFill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Probability of having bad data in sector on two different disks is negligible</a:t>
            </a:r>
          </a:p>
          <a:p>
            <a:r>
              <a:rPr lang="en-US" sz="2800" dirty="0">
                <a:ea typeface="ＭＳ Ｐゴシック" pitchFamily="34" charset="-128"/>
              </a:rPr>
              <a:t>If CPU fails, it stops along with any write in progress at the time. Bad data can be detected later via ECC during read </a:t>
            </a:r>
            <a:r>
              <a:rPr lang="en-US" sz="2800" dirty="0" smtClean="0">
                <a:ea typeface="ＭＳ Ｐゴシック" pitchFamily="34" charset="-128"/>
              </a:rPr>
              <a:t>operation</a:t>
            </a:r>
            <a:endParaRPr lang="en-US" sz="2800" dirty="0">
              <a:ea typeface="ＭＳ Ｐゴシック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5567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The idea and the operations</a:t>
            </a:r>
          </a:p>
        </p:txBody>
      </p:sp>
      <p:sp>
        <p:nvSpPr>
          <p:cNvPr id="11059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4862512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Use 2 identical disks-do the same thing to both disks</a:t>
            </a:r>
          </a:p>
          <a:p>
            <a:r>
              <a:rPr lang="en-US" sz="2800" dirty="0">
                <a:ea typeface="ＭＳ Ｐゴシック" pitchFamily="34" charset="-128"/>
              </a:rPr>
              <a:t>Use 3 operations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4EEA"/>
                </a:solidFill>
                <a:ea typeface="ＭＳ Ｐゴシック" pitchFamily="34" charset="-128"/>
              </a:rPr>
              <a:t>Stable </a:t>
            </a: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writ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ea typeface="ＭＳ Ｐゴシック" pitchFamily="34" charset="-128"/>
              </a:rPr>
              <a:t>F</a:t>
            </a:r>
            <a:r>
              <a:rPr lang="en-US" sz="2800" dirty="0" smtClean="0">
                <a:ea typeface="ＭＳ Ｐゴシック" pitchFamily="34" charset="-128"/>
              </a:rPr>
              <a:t>irst </a:t>
            </a:r>
            <a:r>
              <a:rPr lang="en-US" sz="2800" dirty="0">
                <a:ea typeface="ＭＳ Ｐゴシック" pitchFamily="34" charset="-128"/>
              </a:rPr>
              <a:t>write, then read back and compare. </a:t>
            </a:r>
            <a:endParaRPr lang="en-US" sz="2800" dirty="0" smtClean="0">
              <a:ea typeface="ＭＳ Ｐゴシック" pitchFamily="34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If </a:t>
            </a:r>
            <a:r>
              <a:rPr lang="en-US" sz="2800" dirty="0">
                <a:ea typeface="ＭＳ Ｐゴシック" pitchFamily="34" charset="-128"/>
              </a:rPr>
              <a:t>they are the same write to second disk. </a:t>
            </a:r>
            <a:endParaRPr lang="en-US" sz="2800" dirty="0" smtClean="0">
              <a:ea typeface="ＭＳ Ｐゴシック" pitchFamily="34" charset="-128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If </a:t>
            </a:r>
            <a:r>
              <a:rPr lang="en-US" sz="2800" dirty="0">
                <a:ea typeface="ＭＳ Ｐゴシック" pitchFamily="34" charset="-128"/>
              </a:rPr>
              <a:t>write fails, try up to n times to get it to succeed. </a:t>
            </a:r>
            <a:endParaRPr lang="en-US" sz="2800" dirty="0" smtClean="0">
              <a:ea typeface="ＭＳ Ｐゴシック" pitchFamily="34" charset="-128"/>
            </a:endParaRP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After </a:t>
            </a:r>
            <a:r>
              <a:rPr lang="en-US" dirty="0">
                <a:ea typeface="ＭＳ Ｐゴシック" pitchFamily="34" charset="-128"/>
              </a:rPr>
              <a:t>n failures keep using spare sectors until it succeeds. Then go to disk 2.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361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The idea and the OPS</a:t>
            </a:r>
          </a:p>
        </p:txBody>
      </p:sp>
      <p:sp>
        <p:nvSpPr>
          <p:cNvPr id="111619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86251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004EEA"/>
                </a:solidFill>
                <a:ea typeface="ＭＳ Ｐゴシック" pitchFamily="34" charset="-128"/>
              </a:rPr>
              <a:t>Stable </a:t>
            </a: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read</a:t>
            </a:r>
          </a:p>
          <a:p>
            <a:r>
              <a:rPr lang="en-US" sz="2800" dirty="0" smtClean="0">
                <a:ea typeface="ＭＳ Ｐゴシック" pitchFamily="34" charset="-128"/>
              </a:rPr>
              <a:t>read </a:t>
            </a:r>
            <a:r>
              <a:rPr lang="en-US" sz="2800" dirty="0">
                <a:ea typeface="ＭＳ Ｐゴシック" pitchFamily="34" charset="-128"/>
              </a:rPr>
              <a:t>from disk 1 n times until get a good ECC, otherwise read from disk 2 (assumption that probability of both sectors being bad is negligible)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4EEA"/>
                </a:solidFill>
                <a:ea typeface="ＭＳ Ｐゴシック" pitchFamily="34" charset="-128"/>
              </a:rPr>
              <a:t>Crash </a:t>
            </a: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recovery</a:t>
            </a:r>
          </a:p>
          <a:p>
            <a:r>
              <a:rPr lang="en-US" sz="2800" dirty="0" smtClean="0">
                <a:ea typeface="ＭＳ Ｐゴシック" pitchFamily="34" charset="-128"/>
              </a:rPr>
              <a:t>read </a:t>
            </a:r>
            <a:r>
              <a:rPr lang="en-US" sz="2800" dirty="0">
                <a:ea typeface="ＭＳ Ｐゴシック" pitchFamily="34" charset="-128"/>
              </a:rPr>
              <a:t>both copies of blocks and compare them. If one block has an ECC error, overwrite it with the good block. If both pass the ECC test, then pick either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413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Content Placeholder 4"/>
          <p:cNvSpPr>
            <a:spLocks noGrp="1"/>
          </p:cNvSpPr>
          <p:nvPr>
            <p:ph idx="1"/>
          </p:nvPr>
        </p:nvSpPr>
        <p:spPr>
          <a:xfrm>
            <a:off x="228600" y="4114800"/>
            <a:ext cx="6934200" cy="2057399"/>
          </a:xfrm>
        </p:spPr>
        <p:txBody>
          <a:bodyPr>
            <a:normAutofit fontScale="92500" lnSpcReduction="20000"/>
          </a:bodyPr>
          <a:lstStyle/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(a)	Crash happens before write </a:t>
            </a: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(b)	Crash happens during write to 1</a:t>
            </a: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(c)	Crash happens after 1 but before 2 </a:t>
            </a: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(d) 	During 2, after 1 </a:t>
            </a: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(e) 	Both are the same</a:t>
            </a:r>
          </a:p>
        </p:txBody>
      </p:sp>
      <p:sp>
        <p:nvSpPr>
          <p:cNvPr id="112643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CPU Crashes</a:t>
            </a:r>
          </a:p>
        </p:txBody>
      </p:sp>
      <p:pic>
        <p:nvPicPr>
          <p:cNvPr id="1126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428037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019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824788" cy="457200"/>
          </a:xfrm>
        </p:spPr>
        <p:txBody>
          <a:bodyPr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609600"/>
            <a:ext cx="8763000" cy="60198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Clr>
                <a:srgbClr val="660066"/>
              </a:buClr>
              <a:buFont typeface="Calibri" pitchFamily="34" charset="0"/>
              <a:buChar char="•"/>
              <a:defRPr/>
            </a:pPr>
            <a:r>
              <a:rPr lang="en-US" sz="2400" dirty="0">
                <a:ea typeface="ＭＳ Ｐゴシック" pitchFamily="34" charset="-128"/>
              </a:rPr>
              <a:t>I/O architecture is </a:t>
            </a:r>
            <a:r>
              <a:rPr lang="en-US" sz="2400">
                <a:ea typeface="ＭＳ Ｐゴシック" pitchFamily="34" charset="-128"/>
              </a:rPr>
              <a:t>the </a:t>
            </a:r>
            <a:r>
              <a:rPr lang="en-US" sz="2400" smtClean="0">
                <a:ea typeface="ＭＳ Ｐゴシック" pitchFamily="34" charset="-128"/>
              </a:rPr>
              <a:t>system’s </a:t>
            </a:r>
            <a:r>
              <a:rPr lang="en-US" sz="2400" dirty="0">
                <a:ea typeface="ＭＳ Ｐゴシック" pitchFamily="34" charset="-128"/>
              </a:rPr>
              <a:t>interface to the outside world</a:t>
            </a:r>
          </a:p>
          <a:p>
            <a:pPr fontAlgn="auto">
              <a:spcAft>
                <a:spcPts val="0"/>
              </a:spcAft>
              <a:buClr>
                <a:srgbClr val="660066"/>
              </a:buClr>
              <a:buFont typeface="Calibri" pitchFamily="34" charset="0"/>
              <a:buChar char="•"/>
              <a:defRPr/>
            </a:pPr>
            <a:r>
              <a:rPr lang="en-US" sz="2400" dirty="0">
                <a:ea typeface="ＭＳ Ｐゴシック" pitchFamily="34" charset="-128"/>
              </a:rPr>
              <a:t>I/O functions are generally broken up into a number of layers</a:t>
            </a:r>
          </a:p>
          <a:p>
            <a:pPr marL="742950" lvl="2" indent="-342900">
              <a:buClr>
                <a:srgbClr val="660066"/>
              </a:buClr>
              <a:buFont typeface="Calibri" pitchFamily="34" charset="0"/>
              <a:buChar char="•"/>
              <a:defRPr/>
            </a:pPr>
            <a:r>
              <a:rPr lang="en-US" sz="2400" dirty="0">
                <a:ea typeface="ＭＳ Ｐゴシック" pitchFamily="34" charset="-128"/>
              </a:rPr>
              <a:t>A key aspect of I/O is the use of buffers that are controlled by I/O utilities rather than by application processes</a:t>
            </a:r>
          </a:p>
          <a:p>
            <a:pPr marL="742950" lvl="2" indent="-342900">
              <a:buClr>
                <a:srgbClr val="660066"/>
              </a:buClr>
              <a:buFont typeface="Calibri" pitchFamily="34" charset="0"/>
              <a:buChar char="•"/>
              <a:defRPr/>
            </a:pPr>
            <a:r>
              <a:rPr lang="en-US" sz="2400" dirty="0">
                <a:ea typeface="ＭＳ Ｐゴシック" pitchFamily="34" charset="-128"/>
              </a:rPr>
              <a:t>Buffering smoothes out the differences between the speeds</a:t>
            </a:r>
          </a:p>
          <a:p>
            <a:pPr marL="742950" lvl="2" indent="-342900">
              <a:buClr>
                <a:srgbClr val="660066"/>
              </a:buClr>
              <a:buFont typeface="Calibri" pitchFamily="34" charset="0"/>
              <a:buChar char="•"/>
              <a:defRPr/>
            </a:pPr>
            <a:r>
              <a:rPr lang="en-US" sz="2400" dirty="0">
                <a:ea typeface="ＭＳ Ｐゴシック" pitchFamily="34" charset="-128"/>
              </a:rPr>
              <a:t>The use of buffers also decouples the actual I/O transfer from the address space of the application process</a:t>
            </a:r>
          </a:p>
          <a:p>
            <a:pPr marL="742950" lvl="2" indent="-342900">
              <a:buClr>
                <a:srgbClr val="660066"/>
              </a:buClr>
              <a:buFont typeface="Calibri" pitchFamily="34" charset="0"/>
              <a:buChar char="•"/>
              <a:defRPr/>
            </a:pPr>
            <a:r>
              <a:rPr lang="en-US" sz="2400" dirty="0">
                <a:ea typeface="ＭＳ Ｐゴシック" pitchFamily="34" charset="-128"/>
              </a:rPr>
              <a:t>Disk I/O has the greatest impact on overall system performance</a:t>
            </a:r>
          </a:p>
          <a:p>
            <a:pPr marL="742950" lvl="2" indent="-342900">
              <a:buClr>
                <a:srgbClr val="660066"/>
              </a:buClr>
              <a:buFont typeface="Calibri" pitchFamily="34" charset="0"/>
              <a:buChar char="•"/>
              <a:defRPr/>
            </a:pPr>
            <a:r>
              <a:rPr lang="en-US" sz="2400" dirty="0">
                <a:ea typeface="ＭＳ Ｐゴシック" pitchFamily="34" charset="-128"/>
              </a:rPr>
              <a:t>Two of the most widely used approaches are disk scheduling and the disk cache</a:t>
            </a:r>
          </a:p>
          <a:p>
            <a:pPr marL="742950" lvl="2" indent="-342900">
              <a:buClr>
                <a:srgbClr val="660066"/>
              </a:buClr>
              <a:buFont typeface="Calibri" pitchFamily="34" charset="0"/>
              <a:buChar char="•"/>
              <a:defRPr/>
            </a:pPr>
            <a:r>
              <a:rPr lang="en-US" sz="2400" dirty="0">
                <a:ea typeface="ＭＳ Ｐゴシック" pitchFamily="34" charset="-128"/>
              </a:rPr>
              <a:t>A disk cache is a buffer, usually kept in main memory, that functions as a cache of disk block between disk memory and the rest of main memory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Lecture-27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2067618-9092-42D2-A50C-055AADC44CF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226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447800"/>
            <a:ext cx="7772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Input/ Output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Hardware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CD/ CD-ROM /DVD</a:t>
            </a:r>
          </a:p>
          <a:p>
            <a:pPr algn="ctr"/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217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Content Placeholder 10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4556125"/>
          </a:xfrm>
        </p:spPr>
        <p:txBody>
          <a:bodyPr/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Optical disks  have higher density then magnetic disks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Used for distributing commercial software and reference works (books)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Cheap because of high production volume and consumption (for music CDs)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First used for playing music digitally </a:t>
            </a:r>
          </a:p>
          <a:p>
            <a:pPr eaLnBrk="1" hangingPunct="1">
              <a:buNone/>
            </a:pPr>
            <a:endParaRPr lang="en-US" dirty="0" smtClean="0">
              <a:solidFill>
                <a:srgbClr val="000090"/>
              </a:solidFill>
              <a:ea typeface="ＭＳ Ｐゴシック" pitchFamily="34" charset="-128"/>
            </a:endParaRPr>
          </a:p>
        </p:txBody>
      </p:sp>
      <p:sp>
        <p:nvSpPr>
          <p:cNvPr id="77828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609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Content Placeholder 10"/>
          <p:cNvSpPr>
            <a:spLocks noGrp="1"/>
          </p:cNvSpPr>
          <p:nvPr>
            <p:ph idx="1"/>
          </p:nvPr>
        </p:nvSpPr>
        <p:spPr>
          <a:xfrm>
            <a:off x="457200" y="914400"/>
            <a:ext cx="8204200" cy="4556125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Laser burns holes on a master (coated glass) disk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Mold is made with bumps where holes were Polycarbonate resin (sticking) poured into – has same pattern of holes as glass disk 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Aluminum coated put on top of </a:t>
            </a:r>
            <a:r>
              <a:rPr lang="en-US" sz="2800" dirty="0">
                <a:ea typeface="ＭＳ Ｐゴシック" pitchFamily="34" charset="-128"/>
              </a:rPr>
              <a:t>Polycarbonate </a:t>
            </a:r>
            <a:r>
              <a:rPr lang="en-US" sz="2800" dirty="0" smtClean="0">
                <a:ea typeface="ＭＳ Ｐゴシック" pitchFamily="34" charset="-128"/>
              </a:rPr>
              <a:t> resin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Pits (depressions) and lands (unburned area) are arranged in spirals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Laser is used to read the pits and lands and convert them into bits (0 and 1)</a:t>
            </a:r>
          </a:p>
          <a:p>
            <a:pPr eaLnBrk="1" hangingPunct="1">
              <a:buFont typeface="Courier New" pitchFamily="49" charset="0"/>
              <a:buChar char="o"/>
            </a:pPr>
            <a:endParaRPr lang="en-US" dirty="0" smtClean="0">
              <a:solidFill>
                <a:srgbClr val="000090"/>
              </a:solidFill>
              <a:ea typeface="ＭＳ Ｐゴシック" pitchFamily="34" charset="-128"/>
            </a:endParaRPr>
          </a:p>
        </p:txBody>
      </p:sp>
      <p:sp>
        <p:nvSpPr>
          <p:cNvPr id="78852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119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Content Placeholder 1"/>
          <p:cNvSpPr>
            <a:spLocks noGrp="1"/>
          </p:cNvSpPr>
          <p:nvPr>
            <p:ph idx="1"/>
          </p:nvPr>
        </p:nvSpPr>
        <p:spPr>
          <a:xfrm>
            <a:off x="457200" y="5105400"/>
            <a:ext cx="8229600" cy="563563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Recording structure of a compact disc or CD-ROM.</a:t>
            </a:r>
          </a:p>
        </p:txBody>
      </p:sp>
      <p:sp>
        <p:nvSpPr>
          <p:cNvPr id="79875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</a:t>
            </a:r>
          </a:p>
        </p:txBody>
      </p:sp>
      <p:pic>
        <p:nvPicPr>
          <p:cNvPr id="798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04800"/>
            <a:ext cx="56292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453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Content Placeholder 10"/>
          <p:cNvSpPr>
            <a:spLocks noGrp="1"/>
          </p:cNvSpPr>
          <p:nvPr>
            <p:ph idx="1"/>
          </p:nvPr>
        </p:nvSpPr>
        <p:spPr>
          <a:xfrm>
            <a:off x="457200" y="1143000"/>
            <a:ext cx="8204200" cy="4556125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CD’s can be used to store data as well as audio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Enter the CD-ROM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Needed to improve the error-correcting ability of the CD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Encode each byte (8 bits) in a 14 bit symbol with 6 bits of ECC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42 symbols form a frame 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Group 98 frames into a CD-ROM per sector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Extra error-correcting code is attached to sector</a:t>
            </a:r>
          </a:p>
        </p:txBody>
      </p:sp>
      <p:sp>
        <p:nvSpPr>
          <p:cNvPr id="80900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CD-ROM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410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Content Placeholder 1"/>
          <p:cNvSpPr>
            <a:spLocks noGrp="1"/>
          </p:cNvSpPr>
          <p:nvPr>
            <p:ph idx="1"/>
          </p:nvPr>
        </p:nvSpPr>
        <p:spPr>
          <a:xfrm>
            <a:off x="304800" y="4343400"/>
            <a:ext cx="8534400" cy="1828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Each symbol = 14 bits (8 data 6 </a:t>
            </a:r>
            <a:r>
              <a:rPr lang="en-US" sz="2800" dirty="0" err="1" smtClean="0">
                <a:ea typeface="ＭＳ Ｐゴシック" pitchFamily="34" charset="-128"/>
              </a:rPr>
              <a:t>ecc</a:t>
            </a:r>
            <a:r>
              <a:rPr lang="en-US" sz="2800" dirty="0" smtClean="0">
                <a:ea typeface="ＭＳ Ｐゴシック" pitchFamily="34" charset="-128"/>
              </a:rPr>
              <a:t>)</a:t>
            </a:r>
          </a:p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42 symbols makes 1 frame (192 data bits, 396 </a:t>
            </a:r>
            <a:r>
              <a:rPr lang="en-US" sz="2800" dirty="0" err="1" smtClean="0">
                <a:ea typeface="ＭＳ Ｐゴシック" pitchFamily="34" charset="-128"/>
              </a:rPr>
              <a:t>ecc</a:t>
            </a:r>
            <a:r>
              <a:rPr lang="en-US" sz="2800" dirty="0" smtClean="0">
                <a:ea typeface="ＭＳ Ｐゴシック" pitchFamily="34" charset="-128"/>
              </a:rPr>
              <a:t> bits)</a:t>
            </a:r>
          </a:p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98 frames makes 1 sector (2352 Bytes)</a:t>
            </a:r>
          </a:p>
        </p:txBody>
      </p:sp>
      <p:sp>
        <p:nvSpPr>
          <p:cNvPr id="8192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CD-ROMs Sector Layout</a:t>
            </a:r>
          </a:p>
        </p:txBody>
      </p:sp>
      <p:pic>
        <p:nvPicPr>
          <p:cNvPr id="819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82867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577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Content Placeholder 10"/>
          <p:cNvSpPr>
            <a:spLocks noGrp="1"/>
          </p:cNvSpPr>
          <p:nvPr>
            <p:ph idx="1"/>
          </p:nvPr>
        </p:nvSpPr>
        <p:spPr>
          <a:xfrm>
            <a:off x="457200" y="1295401"/>
            <a:ext cx="8204200" cy="3581400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650 MB capacity </a:t>
            </a:r>
            <a:r>
              <a:rPr lang="en-US" sz="2800" dirty="0" err="1" smtClean="0">
                <a:ea typeface="ＭＳ Ｐゴシック" pitchFamily="34" charset="-128"/>
              </a:rPr>
              <a:t>vs</a:t>
            </a:r>
            <a:r>
              <a:rPr lang="en-US" sz="2800" dirty="0" smtClean="0">
                <a:ea typeface="ＭＳ Ｐゴシック" pitchFamily="34" charset="-128"/>
              </a:rPr>
              <a:t>  150 GB SCSI disk capacity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150 KB/sec in mode 1, (1 x)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up to 5 MB/sec for 32 x CD-ROM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SCSI-2 magnetic disk transfers at 10 MB/sec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  <a:ea typeface="ＭＳ Ｐゴシック" pitchFamily="34" charset="-128"/>
              </a:rPr>
              <a:t>Bottom line: </a:t>
            </a:r>
          </a:p>
          <a:p>
            <a:pPr marL="400050" lvl="1" indent="0">
              <a:buNone/>
            </a:pPr>
            <a:r>
              <a:rPr lang="en-US" dirty="0" smtClean="0">
                <a:ea typeface="ＭＳ Ｐゴシック" pitchFamily="34" charset="-128"/>
              </a:rPr>
              <a:t>CD drives can’t compare to SCSI disk drives</a:t>
            </a:r>
          </a:p>
        </p:txBody>
      </p:sp>
      <p:sp>
        <p:nvSpPr>
          <p:cNvPr id="82948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CD-ROM Performance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852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Content Placeholder 10"/>
          <p:cNvSpPr>
            <a:spLocks noGrp="1"/>
          </p:cNvSpPr>
          <p:nvPr>
            <p:ph idx="1"/>
          </p:nvPr>
        </p:nvSpPr>
        <p:spPr>
          <a:xfrm>
            <a:off x="533400" y="1143000"/>
            <a:ext cx="8204200" cy="4556125"/>
          </a:xfrm>
        </p:spPr>
        <p:txBody>
          <a:bodyPr/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Added graphics, video, data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File system standards agreed upon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High Sierra for file names of 8 characters, file type 3 characters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Rock ridge for longer names and extensions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>
                <a:ea typeface="ＭＳ Ｐゴシック" pitchFamily="34" charset="-128"/>
              </a:rPr>
              <a:t>CD-ROM’s used for publishing  games, movies, commercial software, reference works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  <a:ea typeface="ＭＳ Ｐゴシック" pitchFamily="34" charset="-128"/>
              </a:rPr>
              <a:t>Why? Cheap to manufacture and large capacity</a:t>
            </a:r>
          </a:p>
        </p:txBody>
      </p:sp>
      <p:sp>
        <p:nvSpPr>
          <p:cNvPr id="83972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CD-ROM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958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Content Placeholder 10"/>
          <p:cNvSpPr>
            <a:spLocks noGrp="1"/>
          </p:cNvSpPr>
          <p:nvPr>
            <p:ph idx="1"/>
          </p:nvPr>
        </p:nvSpPr>
        <p:spPr>
          <a:xfrm>
            <a:off x="381000" y="1219200"/>
            <a:ext cx="8204200" cy="4556125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Cheaper manufacturing process led to cheaper CD-ROM (CD-R)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Used as backup to disk drives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Small companies can use to make masters which they give to high volume plants to reproduce</a:t>
            </a:r>
          </a:p>
        </p:txBody>
      </p:sp>
      <p:sp>
        <p:nvSpPr>
          <p:cNvPr id="84996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CD-Recordable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173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Content Placeholder 1"/>
          <p:cNvSpPr>
            <a:spLocks noGrp="1"/>
          </p:cNvSpPr>
          <p:nvPr>
            <p:ph idx="1"/>
          </p:nvPr>
        </p:nvSpPr>
        <p:spPr>
          <a:xfrm>
            <a:off x="228600" y="5029200"/>
            <a:ext cx="8763000" cy="1371600"/>
          </a:xfrm>
        </p:spPr>
        <p:txBody>
          <a:bodyPr>
            <a:noAutofit/>
          </a:bodyPr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Cross section of a CD-R disk and laser. A silver </a:t>
            </a:r>
            <a:br>
              <a:rPr lang="en-US" sz="2800" dirty="0" smtClean="0">
                <a:ea typeface="ＭＳ Ｐゴシック" pitchFamily="34" charset="-128"/>
              </a:rPr>
            </a:br>
            <a:r>
              <a:rPr lang="en-US" sz="2800" dirty="0" smtClean="0">
                <a:ea typeface="ＭＳ Ｐゴシック" pitchFamily="34" charset="-128"/>
              </a:rPr>
              <a:t>CD-ROM has similar structure, except without dye layer and with pitted aluminum layer instead of  gold layer.</a:t>
            </a:r>
          </a:p>
        </p:txBody>
      </p:sp>
      <p:sp>
        <p:nvSpPr>
          <p:cNvPr id="86019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CD-Recordable  </a:t>
            </a:r>
          </a:p>
        </p:txBody>
      </p:sp>
      <p:pic>
        <p:nvPicPr>
          <p:cNvPr id="860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79629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470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DVD (Digital Video Disk; Digital Versatile Disk)</a:t>
            </a:r>
          </a:p>
        </p:txBody>
      </p:sp>
      <p:sp>
        <p:nvSpPr>
          <p:cNvPr id="87043" name="Content Placeholder 4"/>
          <p:cNvSpPr>
            <a:spLocks noGrp="1"/>
          </p:cNvSpPr>
          <p:nvPr>
            <p:ph idx="1"/>
          </p:nvPr>
        </p:nvSpPr>
        <p:spPr>
          <a:xfrm>
            <a:off x="381000" y="1143000"/>
            <a:ext cx="82042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ea typeface="ＭＳ Ｐゴシック" pitchFamily="34" charset="-128"/>
              </a:rPr>
              <a:t>DVD use same design as CD with a few improvements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Smaller pits </a:t>
            </a:r>
            <a:br>
              <a:rPr lang="en-US" sz="2800" dirty="0" smtClean="0">
                <a:ea typeface="ＭＳ Ｐゴシック" pitchFamily="34" charset="-128"/>
              </a:rPr>
            </a:br>
            <a:r>
              <a:rPr lang="en-US" sz="2800" dirty="0" smtClean="0">
                <a:ea typeface="ＭＳ Ｐゴシック" pitchFamily="34" charset="-128"/>
              </a:rPr>
              <a:t>(0.4 microns versus 0.8 microns for CDs).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A tighter spiral </a:t>
            </a:r>
            <a:br>
              <a:rPr lang="en-US" sz="2800" dirty="0" smtClean="0">
                <a:ea typeface="ＭＳ Ｐゴシック" pitchFamily="34" charset="-128"/>
              </a:rPr>
            </a:br>
            <a:r>
              <a:rPr lang="en-US" sz="2800" dirty="0" smtClean="0">
                <a:ea typeface="ＭＳ Ｐゴシック" pitchFamily="34" charset="-128"/>
              </a:rPr>
              <a:t>(0.74 microns between tracks versus 1.6 microns for CDs).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A red laser </a:t>
            </a:r>
            <a:br>
              <a:rPr lang="en-US" sz="2800" dirty="0" smtClean="0">
                <a:ea typeface="ＭＳ Ｐゴシック" pitchFamily="34" charset="-128"/>
              </a:rPr>
            </a:br>
            <a:r>
              <a:rPr lang="en-US" sz="2800" dirty="0" smtClean="0">
                <a:ea typeface="ＭＳ Ｐゴシック" pitchFamily="34" charset="-128"/>
              </a:rPr>
              <a:t>(at 0.65 microns versus 0.78 microns for CDs).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354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DVD (Digital Versatile Disk)</a:t>
            </a:r>
          </a:p>
        </p:txBody>
      </p:sp>
      <p:sp>
        <p:nvSpPr>
          <p:cNvPr id="88067" name="Content Placeholder 4"/>
          <p:cNvSpPr>
            <a:spLocks noGrp="1"/>
          </p:cNvSpPr>
          <p:nvPr>
            <p:ph idx="1"/>
          </p:nvPr>
        </p:nvSpPr>
        <p:spPr>
          <a:xfrm>
            <a:off x="381000" y="1143000"/>
            <a:ext cx="8204200" cy="4445000"/>
          </a:xfrm>
        </p:spPr>
        <p:txBody>
          <a:bodyPr/>
          <a:lstStyle/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This led to much bigger capacity ~ 5 </a:t>
            </a:r>
            <a:r>
              <a:rPr lang="en-US" sz="2800" dirty="0" err="1" smtClean="0">
                <a:ea typeface="ＭＳ Ｐゴシック" pitchFamily="34" charset="-128"/>
              </a:rPr>
              <a:t>Gbyte</a:t>
            </a:r>
            <a:r>
              <a:rPr lang="en-US" sz="2800" dirty="0" smtClean="0">
                <a:ea typeface="ＭＳ Ｐゴシック" pitchFamily="34" charset="-128"/>
              </a:rPr>
              <a:t>  (seven fold increase in capacity)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Can put a standard movie on the DVD (133 minutes)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Hollywood wants more movies on the same disk, so have 4 formats</a:t>
            </a:r>
          </a:p>
          <a:p>
            <a:pPr eaLnBrk="1" hangingPunct="1">
              <a:buFontTx/>
              <a:buNone/>
            </a:pPr>
            <a:endParaRPr lang="en-US" sz="2800" dirty="0" smtClean="0">
              <a:ea typeface="ＭＳ Ｐゴシック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233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DVD 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7591425" cy="48212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ea typeface="ＭＳ Ｐゴシック" pitchFamily="34" charset="-128"/>
              </a:rPr>
              <a:t>DVD Formats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Single-sided, single-layer (4.7 GB).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Single-sided, dual-layer (8.5 GB).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Double-sided, single-layer (9.4 GB).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Double-sided, dual-layer (17 GB).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547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2"/>
          <p:cNvSpPr>
            <a:spLocks noGrp="1"/>
          </p:cNvSpPr>
          <p:nvPr>
            <p:ph type="title"/>
          </p:nvPr>
        </p:nvSpPr>
        <p:spPr>
          <a:xfrm>
            <a:off x="363538" y="0"/>
            <a:ext cx="91440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DVD: next generation</a:t>
            </a:r>
          </a:p>
        </p:txBody>
      </p:sp>
      <p:sp>
        <p:nvSpPr>
          <p:cNvPr id="9011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04200" cy="2286000"/>
          </a:xfrm>
        </p:spPr>
        <p:txBody>
          <a:bodyPr/>
          <a:lstStyle/>
          <a:p>
            <a:pPr>
              <a:buFont typeface="Calibri" pitchFamily="34" charset="0"/>
              <a:buChar char="•"/>
            </a:pPr>
            <a:r>
              <a:rPr lang="en-US" sz="2800" dirty="0" err="1" smtClean="0">
                <a:ea typeface="ＭＳ Ｐゴシック" pitchFamily="34" charset="-128"/>
              </a:rPr>
              <a:t>Blu</a:t>
            </a:r>
            <a:r>
              <a:rPr lang="en-US" sz="2800" dirty="0" smtClean="0">
                <a:ea typeface="ＭＳ Ｐゴシック" pitchFamily="34" charset="-128"/>
              </a:rPr>
              <a:t>-ray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HD</a:t>
            </a:r>
          </a:p>
          <a:p>
            <a:pPr>
              <a:buFont typeface="Calibri" pitchFamily="34" charset="0"/>
              <a:buChar char="•"/>
            </a:pPr>
            <a:r>
              <a:rPr lang="en-US" sz="2800" dirty="0" smtClean="0">
                <a:ea typeface="ＭＳ Ｐゴシック" pitchFamily="34" charset="-128"/>
              </a:rPr>
              <a:t>Computer industry and Hollywood have not agreed on formats yet!!</a:t>
            </a:r>
          </a:p>
          <a:p>
            <a:pPr eaLnBrk="1" hangingPunct="1">
              <a:buFontTx/>
              <a:buNone/>
            </a:pPr>
            <a:endParaRPr lang="en-US" sz="2800" dirty="0" smtClean="0">
              <a:ea typeface="ＭＳ Ｐゴシック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862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Content Placeholder 4"/>
          <p:cNvSpPr>
            <a:spLocks noGrp="1"/>
          </p:cNvSpPr>
          <p:nvPr>
            <p:ph idx="1"/>
          </p:nvPr>
        </p:nvSpPr>
        <p:spPr>
          <a:xfrm>
            <a:off x="381000" y="48006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A double-sided, dual-layer DVD disk.</a:t>
            </a:r>
          </a:p>
        </p:txBody>
      </p:sp>
      <p:sp>
        <p:nvSpPr>
          <p:cNvPr id="9113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34" charset="-128"/>
              </a:rPr>
              <a:t>DVD </a:t>
            </a:r>
          </a:p>
        </p:txBody>
      </p:sp>
      <p:pic>
        <p:nvPicPr>
          <p:cNvPr id="911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066800"/>
            <a:ext cx="8820150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47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7772400" cy="6096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7030A0"/>
                </a:solidFill>
                <a:ea typeface="ＭＳ Ｐゴシック" pitchFamily="34" charset="-128"/>
              </a:rPr>
              <a:t>Clock Hardware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382000" cy="5181600"/>
          </a:xfrm>
        </p:spPr>
        <p:txBody>
          <a:bodyPr>
            <a:noAutofit/>
          </a:bodyPr>
          <a:lstStyle/>
          <a:p>
            <a:pPr marL="0" lvl="1" indent="0">
              <a:lnSpc>
                <a:spcPct val="90000"/>
              </a:lnSpc>
              <a:buNone/>
            </a:pPr>
            <a:r>
              <a:rPr lang="en-GB" dirty="0">
                <a:solidFill>
                  <a:srgbClr val="004EEA"/>
                </a:solidFill>
                <a:ea typeface="ＭＳ Ｐゴシック" pitchFamily="34" charset="-128"/>
              </a:rPr>
              <a:t>50 Hz clocks (1 interrupt (clock tic) per voltage cycle)</a:t>
            </a:r>
          </a:p>
          <a:p>
            <a:pPr marL="342900" lvl="2" indent="-342900">
              <a:lnSpc>
                <a:spcPct val="90000"/>
              </a:lnSpc>
            </a:pPr>
            <a:r>
              <a:rPr lang="en-GB" sz="2800" dirty="0">
                <a:ea typeface="ＭＳ Ｐゴシック" pitchFamily="34" charset="-128"/>
              </a:rPr>
              <a:t>Simple, cheap, not very accurate, not very </a:t>
            </a:r>
            <a:r>
              <a:rPr lang="en-GB" sz="2800" dirty="0" smtClean="0">
                <a:ea typeface="ＭＳ Ｐゴシック" pitchFamily="34" charset="-128"/>
              </a:rPr>
              <a:t>functional</a:t>
            </a:r>
          </a:p>
          <a:p>
            <a:pPr marL="0" lvl="2" indent="0">
              <a:lnSpc>
                <a:spcPct val="90000"/>
              </a:lnSpc>
              <a:buNone/>
            </a:pPr>
            <a:r>
              <a:rPr lang="en-GB" sz="2800" dirty="0" smtClean="0">
                <a:solidFill>
                  <a:srgbClr val="004EEA"/>
                </a:solidFill>
                <a:ea typeface="ＭＳ Ｐゴシック" pitchFamily="34" charset="-128"/>
              </a:rPr>
              <a:t>High </a:t>
            </a:r>
            <a:r>
              <a:rPr lang="en-GB" sz="2800" dirty="0">
                <a:solidFill>
                  <a:srgbClr val="004EEA"/>
                </a:solidFill>
                <a:ea typeface="ＭＳ Ｐゴシック" pitchFamily="34" charset="-128"/>
              </a:rPr>
              <a:t>precision clocks (5-100 MHz, or higher</a:t>
            </a:r>
            <a:r>
              <a:rPr lang="en-GB" sz="2800" dirty="0" smtClean="0">
                <a:solidFill>
                  <a:srgbClr val="004EEA"/>
                </a:solidFill>
                <a:ea typeface="ＭＳ Ｐゴシック" pitchFamily="34" charset="-128"/>
              </a:rPr>
              <a:t>)</a:t>
            </a:r>
            <a:endParaRPr lang="en-GB" dirty="0">
              <a:solidFill>
                <a:srgbClr val="004EEA"/>
              </a:solidFill>
              <a:ea typeface="ＭＳ Ｐゴシック" pitchFamily="34" charset="-128"/>
            </a:endParaRPr>
          </a:p>
          <a:p>
            <a:pPr marL="342900" lvl="2" indent="-342900">
              <a:lnSpc>
                <a:spcPct val="90000"/>
              </a:lnSpc>
            </a:pPr>
            <a:r>
              <a:rPr lang="en-GB" sz="2800" dirty="0">
                <a:ea typeface="ＭＳ Ｐゴシック" pitchFamily="34" charset="-128"/>
              </a:rPr>
              <a:t>Contain a quarts oscillator</a:t>
            </a:r>
          </a:p>
          <a:p>
            <a:pPr marL="342900" lvl="2" indent="-342900">
              <a:lnSpc>
                <a:spcPct val="90000"/>
              </a:lnSpc>
            </a:pPr>
            <a:r>
              <a:rPr lang="en-GB" sz="2800" dirty="0">
                <a:ea typeface="ＭＳ Ｐゴシック" pitchFamily="34" charset="-128"/>
              </a:rPr>
              <a:t>Steers a counter counting down</a:t>
            </a:r>
          </a:p>
          <a:p>
            <a:pPr marL="342900" lvl="2" indent="-342900">
              <a:lnSpc>
                <a:spcPct val="90000"/>
              </a:lnSpc>
            </a:pPr>
            <a:r>
              <a:rPr lang="en-GB" sz="2800" dirty="0">
                <a:ea typeface="ＭＳ Ｐゴシック" pitchFamily="34" charset="-128"/>
              </a:rPr>
              <a:t>Generates an interrupt when counter reaches 0</a:t>
            </a:r>
          </a:p>
          <a:p>
            <a:pPr marL="342900" lvl="2" indent="-342900">
              <a:lnSpc>
                <a:spcPct val="90000"/>
              </a:lnSpc>
            </a:pPr>
            <a:r>
              <a:rPr lang="en-GB" sz="2800" dirty="0">
                <a:ea typeface="ＭＳ Ｐゴシック" pitchFamily="34" charset="-128"/>
              </a:rPr>
              <a:t>Counter is eventually reloaded from a programmable register</a:t>
            </a:r>
          </a:p>
          <a:p>
            <a:pPr marL="342900" lvl="2" indent="-342900">
              <a:lnSpc>
                <a:spcPct val="90000"/>
              </a:lnSpc>
            </a:pPr>
            <a:r>
              <a:rPr lang="en-GB" sz="2800" dirty="0">
                <a:ea typeface="ＭＳ Ｐゴシック" pitchFamily="34" charset="-128"/>
              </a:rPr>
              <a:t>One chip normally implements multiple </a:t>
            </a:r>
            <a:r>
              <a:rPr lang="en-GB" sz="2800" dirty="0" smtClean="0">
                <a:ea typeface="ＭＳ Ｐゴシック" pitchFamily="34" charset="-128"/>
              </a:rPr>
              <a:t>clocks</a:t>
            </a:r>
            <a:endParaRPr lang="en-GB" sz="2800" dirty="0">
              <a:ea typeface="ＭＳ Ｐゴシック" pitchFamily="34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83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447800"/>
            <a:ext cx="7772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Input/ Output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Hardware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Clock (Hardware and software)</a:t>
            </a:r>
          </a:p>
          <a:p>
            <a:pPr algn="ctr"/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255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7772400" cy="6096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7030A0"/>
                </a:solidFill>
                <a:ea typeface="ＭＳ Ｐゴシック" pitchFamily="34" charset="-128"/>
              </a:rPr>
              <a:t>Clock Hardware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609600"/>
            <a:ext cx="8458200" cy="5181600"/>
          </a:xfrm>
        </p:spPr>
        <p:txBody>
          <a:bodyPr>
            <a:noAutofit/>
          </a:bodyPr>
          <a:lstStyle/>
          <a:p>
            <a:pPr marL="0" lvl="2" indent="0">
              <a:lnSpc>
                <a:spcPct val="90000"/>
              </a:lnSpc>
              <a:buNone/>
            </a:pPr>
            <a:r>
              <a:rPr lang="en-GB" sz="2800" dirty="0" smtClean="0">
                <a:solidFill>
                  <a:srgbClr val="004EEA"/>
                </a:solidFill>
                <a:ea typeface="ＭＳ Ｐゴシック" pitchFamily="34" charset="-128"/>
              </a:rPr>
              <a:t>One </a:t>
            </a:r>
            <a:r>
              <a:rPr lang="en-GB" sz="2800" dirty="0">
                <a:solidFill>
                  <a:srgbClr val="004EEA"/>
                </a:solidFill>
                <a:ea typeface="ＭＳ Ｐゴシック" pitchFamily="34" charset="-128"/>
              </a:rPr>
              <a:t>shot mode: </a:t>
            </a:r>
            <a:endParaRPr lang="en-GB" sz="2800" dirty="0" smtClean="0">
              <a:solidFill>
                <a:srgbClr val="004EEA"/>
              </a:solidFill>
              <a:ea typeface="ＭＳ Ｐゴシック" pitchFamily="34" charset="-128"/>
            </a:endParaRPr>
          </a:p>
          <a:p>
            <a:pPr marL="342900" lvl="2" indent="-342900">
              <a:lnSpc>
                <a:spcPct val="90000"/>
              </a:lnSpc>
            </a:pPr>
            <a:r>
              <a:rPr lang="en-GB" sz="2800" dirty="0" smtClean="0">
                <a:ea typeface="ＭＳ Ｐゴシック" pitchFamily="34" charset="-128"/>
              </a:rPr>
              <a:t>clock </a:t>
            </a:r>
            <a:r>
              <a:rPr lang="en-GB" sz="2800" dirty="0">
                <a:ea typeface="ＭＳ Ｐゴシック" pitchFamily="34" charset="-128"/>
              </a:rPr>
              <a:t>counts down from register value once and waits for software to start it </a:t>
            </a:r>
            <a:r>
              <a:rPr lang="en-GB" sz="2800" dirty="0" smtClean="0">
                <a:ea typeface="ＭＳ Ｐゴシック" pitchFamily="34" charset="-128"/>
              </a:rPr>
              <a:t>again</a:t>
            </a:r>
          </a:p>
          <a:p>
            <a:pPr marL="0" lvl="2" indent="0">
              <a:lnSpc>
                <a:spcPct val="90000"/>
              </a:lnSpc>
              <a:buNone/>
            </a:pPr>
            <a:endParaRPr lang="en-GB" sz="2800" dirty="0">
              <a:ea typeface="ＭＳ Ｐゴシック" pitchFamily="34" charset="-128"/>
            </a:endParaRPr>
          </a:p>
          <a:p>
            <a:pPr marL="0" lvl="2" indent="0">
              <a:lnSpc>
                <a:spcPct val="90000"/>
              </a:lnSpc>
              <a:buNone/>
            </a:pPr>
            <a:r>
              <a:rPr lang="en-GB" sz="2800" dirty="0">
                <a:solidFill>
                  <a:srgbClr val="004EEA"/>
                </a:solidFill>
                <a:ea typeface="ＭＳ Ｐゴシック" pitchFamily="34" charset="-128"/>
              </a:rPr>
              <a:t>Block wave mode: </a:t>
            </a:r>
            <a:endParaRPr lang="en-GB" sz="2800" dirty="0" smtClean="0">
              <a:solidFill>
                <a:srgbClr val="004EEA"/>
              </a:solidFill>
              <a:ea typeface="ＭＳ Ｐゴシック" pitchFamily="34" charset="-128"/>
            </a:endParaRPr>
          </a:p>
          <a:p>
            <a:pPr marL="342900" lvl="2" indent="-342900">
              <a:lnSpc>
                <a:spcPct val="90000"/>
              </a:lnSpc>
            </a:pPr>
            <a:r>
              <a:rPr lang="en-GB" sz="2800" dirty="0" smtClean="0">
                <a:ea typeface="ＭＳ Ｐゴシック" pitchFamily="34" charset="-128"/>
              </a:rPr>
              <a:t>counter </a:t>
            </a:r>
            <a:r>
              <a:rPr lang="en-GB" sz="2800" dirty="0">
                <a:ea typeface="ＭＳ Ｐゴシック" pitchFamily="34" charset="-128"/>
              </a:rPr>
              <a:t>is automatically reloaded (generates clock tics)</a:t>
            </a:r>
          </a:p>
          <a:p>
            <a:pPr marL="342900" lvl="2" indent="-342900">
              <a:lnSpc>
                <a:spcPct val="90000"/>
              </a:lnSpc>
            </a:pPr>
            <a:endParaRPr lang="en-GB" dirty="0" smtClean="0">
              <a:ea typeface="ＭＳ Ｐゴシック" pitchFamily="34" charset="-128"/>
            </a:endParaRPr>
          </a:p>
          <a:p>
            <a:pPr marL="0" lvl="2" indent="0">
              <a:lnSpc>
                <a:spcPct val="90000"/>
              </a:lnSpc>
              <a:buNone/>
            </a:pPr>
            <a:r>
              <a:rPr lang="en-GB" sz="2800" dirty="0" smtClean="0">
                <a:solidFill>
                  <a:srgbClr val="004EEA"/>
                </a:solidFill>
                <a:ea typeface="ＭＳ Ｐゴシック" pitchFamily="34" charset="-128"/>
              </a:rPr>
              <a:t>Ranges</a:t>
            </a:r>
            <a:r>
              <a:rPr lang="en-GB" sz="2800" dirty="0">
                <a:solidFill>
                  <a:srgbClr val="004EEA"/>
                </a:solidFill>
                <a:ea typeface="ＭＳ Ｐゴシック" pitchFamily="34" charset="-128"/>
              </a:rPr>
              <a:t>: </a:t>
            </a:r>
            <a:endParaRPr lang="en-GB" sz="2800" dirty="0" smtClean="0">
              <a:solidFill>
                <a:srgbClr val="004EEA"/>
              </a:solidFill>
              <a:ea typeface="ＭＳ Ｐゴシック" pitchFamily="34" charset="-128"/>
            </a:endParaRPr>
          </a:p>
          <a:p>
            <a:pPr marL="0" lvl="2" indent="0">
              <a:lnSpc>
                <a:spcPct val="90000"/>
              </a:lnSpc>
              <a:buNone/>
            </a:pPr>
            <a:r>
              <a:rPr lang="en-GB" sz="2800" dirty="0" smtClean="0">
                <a:ea typeface="ＭＳ Ｐゴシック" pitchFamily="34" charset="-128"/>
              </a:rPr>
              <a:t>e.g</a:t>
            </a:r>
            <a:r>
              <a:rPr lang="en-GB" sz="2800" dirty="0">
                <a:ea typeface="ＭＳ Ｐゴシック" pitchFamily="34" charset="-128"/>
              </a:rPr>
              <a:t>. 1000 MHz clock with a 16 bits register can fix time intervals between 1 nanosecond and 65,535 microseconds.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932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noFill/>
          <a:ln/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7030A0"/>
                </a:solidFill>
                <a:ea typeface="ＭＳ Ｐゴシック" pitchFamily="34" charset="-128"/>
              </a:rPr>
              <a:t>Clock Hardware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5565775"/>
            <a:ext cx="7772400" cy="781050"/>
          </a:xfrm>
          <a:noFill/>
          <a:ln/>
        </p:spPr>
        <p:txBody>
          <a:bodyPr/>
          <a:lstStyle/>
          <a:p>
            <a:r>
              <a:rPr lang="en-US" dirty="0"/>
              <a:t>Time of day to time quantum</a:t>
            </a:r>
          </a:p>
        </p:txBody>
      </p:sp>
      <p:grpSp>
        <p:nvGrpSpPr>
          <p:cNvPr id="50190" name="Group 14"/>
          <p:cNvGrpSpPr>
            <a:grpSpLocks/>
          </p:cNvGrpSpPr>
          <p:nvPr/>
        </p:nvGrpSpPr>
        <p:grpSpPr bwMode="auto">
          <a:xfrm>
            <a:off x="1143000" y="3006725"/>
            <a:ext cx="3048000" cy="381000"/>
            <a:chOff x="1152" y="2880"/>
            <a:chExt cx="1920" cy="240"/>
          </a:xfrm>
        </p:grpSpPr>
        <p:sp>
          <p:nvSpPr>
            <p:cNvPr id="50180" name="Rectangle 4"/>
            <p:cNvSpPr>
              <a:spLocks noChangeArrowheads="1"/>
            </p:cNvSpPr>
            <p:nvPr/>
          </p:nvSpPr>
          <p:spPr bwMode="auto">
            <a:xfrm>
              <a:off x="1152" y="2880"/>
              <a:ext cx="1920" cy="2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1" name="Line 5"/>
            <p:cNvSpPr>
              <a:spLocks noChangeShapeType="1"/>
            </p:cNvSpPr>
            <p:nvPr/>
          </p:nvSpPr>
          <p:spPr bwMode="auto">
            <a:xfrm>
              <a:off x="1344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2" name="Line 6"/>
            <p:cNvSpPr>
              <a:spLocks noChangeShapeType="1"/>
            </p:cNvSpPr>
            <p:nvPr/>
          </p:nvSpPr>
          <p:spPr bwMode="auto">
            <a:xfrm>
              <a:off x="1536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3" name="Line 7"/>
            <p:cNvSpPr>
              <a:spLocks noChangeShapeType="1"/>
            </p:cNvSpPr>
            <p:nvPr/>
          </p:nvSpPr>
          <p:spPr bwMode="auto">
            <a:xfrm>
              <a:off x="1728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4" name="Line 8"/>
            <p:cNvSpPr>
              <a:spLocks noChangeShapeType="1"/>
            </p:cNvSpPr>
            <p:nvPr/>
          </p:nvSpPr>
          <p:spPr bwMode="auto">
            <a:xfrm>
              <a:off x="1920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5" name="Line 9"/>
            <p:cNvSpPr>
              <a:spLocks noChangeShapeType="1"/>
            </p:cNvSpPr>
            <p:nvPr/>
          </p:nvSpPr>
          <p:spPr bwMode="auto">
            <a:xfrm>
              <a:off x="2112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6" name="Line 10"/>
            <p:cNvSpPr>
              <a:spLocks noChangeShapeType="1"/>
            </p:cNvSpPr>
            <p:nvPr/>
          </p:nvSpPr>
          <p:spPr bwMode="auto">
            <a:xfrm>
              <a:off x="2304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7" name="Line 11"/>
            <p:cNvSpPr>
              <a:spLocks noChangeShapeType="1"/>
            </p:cNvSpPr>
            <p:nvPr/>
          </p:nvSpPr>
          <p:spPr bwMode="auto">
            <a:xfrm>
              <a:off x="2496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8" name="Line 12"/>
            <p:cNvSpPr>
              <a:spLocks noChangeShapeType="1"/>
            </p:cNvSpPr>
            <p:nvPr/>
          </p:nvSpPr>
          <p:spPr bwMode="auto">
            <a:xfrm>
              <a:off x="2688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9" name="Line 13"/>
            <p:cNvSpPr>
              <a:spLocks noChangeShapeType="1"/>
            </p:cNvSpPr>
            <p:nvPr/>
          </p:nvSpPr>
          <p:spPr bwMode="auto">
            <a:xfrm>
              <a:off x="2880" y="2881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191" name="Rectangle 15"/>
          <p:cNvSpPr>
            <a:spLocks noChangeArrowheads="1"/>
          </p:cNvSpPr>
          <p:nvPr/>
        </p:nvSpPr>
        <p:spPr bwMode="auto">
          <a:xfrm>
            <a:off x="1524000" y="1711325"/>
            <a:ext cx="2362200" cy="533400"/>
          </a:xfrm>
          <a:prstGeom prst="rect">
            <a:avLst/>
          </a:prstGeom>
          <a:solidFill>
            <a:srgbClr val="CC33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/>
              <a:t>Crystal Oscillator</a:t>
            </a:r>
          </a:p>
        </p:txBody>
      </p:sp>
      <p:sp>
        <p:nvSpPr>
          <p:cNvPr id="50192" name="Line 16"/>
          <p:cNvSpPr>
            <a:spLocks noChangeShapeType="1"/>
          </p:cNvSpPr>
          <p:nvPr/>
        </p:nvSpPr>
        <p:spPr bwMode="auto">
          <a:xfrm>
            <a:off x="3887788" y="2016125"/>
            <a:ext cx="15986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3" name="Line 17"/>
          <p:cNvSpPr>
            <a:spLocks noChangeShapeType="1"/>
          </p:cNvSpPr>
          <p:nvPr/>
        </p:nvSpPr>
        <p:spPr bwMode="auto">
          <a:xfrm>
            <a:off x="4192588" y="3159125"/>
            <a:ext cx="12938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4" name="Line 18"/>
          <p:cNvSpPr>
            <a:spLocks noChangeShapeType="1"/>
          </p:cNvSpPr>
          <p:nvPr/>
        </p:nvSpPr>
        <p:spPr bwMode="auto">
          <a:xfrm>
            <a:off x="5486400" y="2017713"/>
            <a:ext cx="0" cy="11414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5" name="Rectangle 19"/>
          <p:cNvSpPr>
            <a:spLocks noChangeArrowheads="1"/>
          </p:cNvSpPr>
          <p:nvPr/>
        </p:nvSpPr>
        <p:spPr bwMode="auto">
          <a:xfrm>
            <a:off x="4937125" y="914400"/>
            <a:ext cx="3290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Pulse from 5 to 300 MHz</a:t>
            </a:r>
          </a:p>
        </p:txBody>
      </p:sp>
      <p:sp>
        <p:nvSpPr>
          <p:cNvPr id="50196" name="Rectangle 20"/>
          <p:cNvSpPr>
            <a:spLocks noChangeArrowheads="1"/>
          </p:cNvSpPr>
          <p:nvPr/>
        </p:nvSpPr>
        <p:spPr bwMode="auto">
          <a:xfrm>
            <a:off x="5715000" y="2794000"/>
            <a:ext cx="2763385" cy="12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400" dirty="0"/>
              <a:t>Decrement counter</a:t>
            </a:r>
          </a:p>
          <a:p>
            <a:r>
              <a:rPr lang="en-US" sz="2400" dirty="0"/>
              <a:t>when == 0</a:t>
            </a:r>
          </a:p>
          <a:p>
            <a:r>
              <a:rPr lang="en-US" sz="2400" dirty="0"/>
              <a:t>    </a:t>
            </a:r>
            <a:r>
              <a:rPr lang="en-US" sz="2400" dirty="0" smtClean="0"/>
              <a:t>generate </a:t>
            </a:r>
            <a:r>
              <a:rPr lang="en-US" sz="2400" dirty="0"/>
              <a:t>interrupt</a:t>
            </a:r>
          </a:p>
        </p:txBody>
      </p:sp>
      <p:grpSp>
        <p:nvGrpSpPr>
          <p:cNvPr id="50207" name="Group 31"/>
          <p:cNvGrpSpPr>
            <a:grpSpLocks/>
          </p:cNvGrpSpPr>
          <p:nvPr/>
        </p:nvGrpSpPr>
        <p:grpSpPr bwMode="auto">
          <a:xfrm>
            <a:off x="1143000" y="4073525"/>
            <a:ext cx="3048000" cy="381000"/>
            <a:chOff x="1152" y="3552"/>
            <a:chExt cx="1920" cy="240"/>
          </a:xfrm>
        </p:grpSpPr>
        <p:sp>
          <p:nvSpPr>
            <p:cNvPr id="50197" name="Rectangle 21"/>
            <p:cNvSpPr>
              <a:spLocks noChangeArrowheads="1"/>
            </p:cNvSpPr>
            <p:nvPr/>
          </p:nvSpPr>
          <p:spPr bwMode="auto">
            <a:xfrm>
              <a:off x="1152" y="3552"/>
              <a:ext cx="1920" cy="24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8" name="Line 22"/>
            <p:cNvSpPr>
              <a:spLocks noChangeShapeType="1"/>
            </p:cNvSpPr>
            <p:nvPr/>
          </p:nvSpPr>
          <p:spPr bwMode="auto">
            <a:xfrm>
              <a:off x="1344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9" name="Line 23"/>
            <p:cNvSpPr>
              <a:spLocks noChangeShapeType="1"/>
            </p:cNvSpPr>
            <p:nvPr/>
          </p:nvSpPr>
          <p:spPr bwMode="auto">
            <a:xfrm>
              <a:off x="1536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0" name="Line 24"/>
            <p:cNvSpPr>
              <a:spLocks noChangeShapeType="1"/>
            </p:cNvSpPr>
            <p:nvPr/>
          </p:nvSpPr>
          <p:spPr bwMode="auto">
            <a:xfrm>
              <a:off x="1728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1" name="Line 25"/>
            <p:cNvSpPr>
              <a:spLocks noChangeShapeType="1"/>
            </p:cNvSpPr>
            <p:nvPr/>
          </p:nvSpPr>
          <p:spPr bwMode="auto">
            <a:xfrm>
              <a:off x="1920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2" name="Line 26"/>
            <p:cNvSpPr>
              <a:spLocks noChangeShapeType="1"/>
            </p:cNvSpPr>
            <p:nvPr/>
          </p:nvSpPr>
          <p:spPr bwMode="auto">
            <a:xfrm>
              <a:off x="2112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3" name="Line 27"/>
            <p:cNvSpPr>
              <a:spLocks noChangeShapeType="1"/>
            </p:cNvSpPr>
            <p:nvPr/>
          </p:nvSpPr>
          <p:spPr bwMode="auto">
            <a:xfrm>
              <a:off x="2304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4" name="Line 28"/>
            <p:cNvSpPr>
              <a:spLocks noChangeShapeType="1"/>
            </p:cNvSpPr>
            <p:nvPr/>
          </p:nvSpPr>
          <p:spPr bwMode="auto">
            <a:xfrm>
              <a:off x="2496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5" name="Line 29"/>
            <p:cNvSpPr>
              <a:spLocks noChangeShapeType="1"/>
            </p:cNvSpPr>
            <p:nvPr/>
          </p:nvSpPr>
          <p:spPr bwMode="auto">
            <a:xfrm>
              <a:off x="2688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6" name="Line 30"/>
            <p:cNvSpPr>
              <a:spLocks noChangeShapeType="1"/>
            </p:cNvSpPr>
            <p:nvPr/>
          </p:nvSpPr>
          <p:spPr bwMode="auto">
            <a:xfrm>
              <a:off x="2880" y="3553"/>
              <a:ext cx="0" cy="2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208" name="Line 32"/>
          <p:cNvSpPr>
            <a:spLocks noChangeShapeType="1"/>
          </p:cNvSpPr>
          <p:nvPr/>
        </p:nvSpPr>
        <p:spPr bwMode="auto">
          <a:xfrm flipV="1">
            <a:off x="2667000" y="3541713"/>
            <a:ext cx="0" cy="455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9" name="Rectangle 33"/>
          <p:cNvSpPr>
            <a:spLocks noChangeArrowheads="1"/>
          </p:cNvSpPr>
          <p:nvPr/>
        </p:nvSpPr>
        <p:spPr bwMode="auto">
          <a:xfrm>
            <a:off x="4674804" y="4105122"/>
            <a:ext cx="2942665" cy="12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sz="2400" dirty="0"/>
              <a:t>Holding register to</a:t>
            </a:r>
          </a:p>
          <a:p>
            <a:r>
              <a:rPr lang="en-US" sz="2400" dirty="0"/>
              <a:t>load counter</a:t>
            </a:r>
          </a:p>
          <a:p>
            <a:r>
              <a:rPr lang="en-US" sz="2400" dirty="0"/>
              <a:t>Can control clock ticks</a:t>
            </a:r>
          </a:p>
        </p:txBody>
      </p:sp>
      <p:sp>
        <p:nvSpPr>
          <p:cNvPr id="34" name="Date Placeholder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782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2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639762"/>
          </a:xfrm>
        </p:spPr>
        <p:txBody>
          <a:bodyPr>
            <a:normAutofit/>
          </a:bodyPr>
          <a:lstStyle/>
          <a:p>
            <a:r>
              <a:rPr lang="en-US" sz="2900" dirty="0">
                <a:solidFill>
                  <a:srgbClr val="7030A0"/>
                </a:solidFill>
                <a:ea typeface="ＭＳ Ｐゴシック" pitchFamily="34" charset="-128"/>
              </a:rPr>
              <a:t>Clock Software </a:t>
            </a:r>
            <a:r>
              <a:rPr lang="en-US" sz="2900" dirty="0" smtClean="0">
                <a:solidFill>
                  <a:srgbClr val="7030A0"/>
                </a:solidFill>
                <a:ea typeface="ＭＳ Ｐゴシック" pitchFamily="34" charset="-128"/>
              </a:rPr>
              <a:t> </a:t>
            </a:r>
            <a:endParaRPr lang="en-US" sz="2900" dirty="0">
              <a:solidFill>
                <a:srgbClr val="7030A0"/>
              </a:solidFill>
              <a:ea typeface="ＭＳ Ｐゴシック" pitchFamily="34" charset="-128"/>
            </a:endParaRPr>
          </a:p>
        </p:txBody>
      </p:sp>
      <p:sp>
        <p:nvSpPr>
          <p:cNvPr id="114691" name="Content Placeholder 4"/>
          <p:cNvSpPr>
            <a:spLocks noGrp="1"/>
          </p:cNvSpPr>
          <p:nvPr>
            <p:ph idx="1"/>
          </p:nvPr>
        </p:nvSpPr>
        <p:spPr>
          <a:xfrm>
            <a:off x="341313" y="1173163"/>
            <a:ext cx="8396287" cy="49990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ea typeface="ＭＳ Ｐゴシック" pitchFamily="34" charset="-128"/>
              </a:rPr>
              <a:t>Typical duties of a clock driver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Maintaining the time of day.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Preventing processes from running longer than they are allowed to.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Accounting for CPU usage.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Handling alarm system call made by user processes.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Providing watchdog timers for parts of the system itself.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solidFill>
                  <a:srgbClr val="004EEA"/>
                </a:solidFill>
                <a:ea typeface="ＭＳ Ｐゴシック" pitchFamily="34" charset="-128"/>
              </a:rPr>
              <a:t>Doing profiling, monitoring, statistics gathering.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6624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GB" sz="3200" dirty="0">
                <a:solidFill>
                  <a:srgbClr val="7030A0"/>
                </a:solidFill>
                <a:ea typeface="ＭＳ Ｐゴシック" pitchFamily="34" charset="-128"/>
              </a:rPr>
              <a:t>Clock Software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533400"/>
            <a:ext cx="7772400" cy="579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Software is responsible for the semantics behind the clock tics: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004EEA"/>
                </a:solidFill>
              </a:rPr>
              <a:t>Time of the day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1/1/1970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Is an easy task, just calculate the exact time between two tics and adjust the clock on each </a:t>
            </a:r>
            <a:r>
              <a:rPr lang="en-GB" dirty="0" smtClean="0"/>
              <a:t>interrupt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464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Content Placeholder 4"/>
          <p:cNvSpPr>
            <a:spLocks noGrp="1"/>
          </p:cNvSpPr>
          <p:nvPr>
            <p:ph idx="1"/>
          </p:nvPr>
        </p:nvSpPr>
        <p:spPr>
          <a:xfrm>
            <a:off x="235616" y="3343275"/>
            <a:ext cx="8603584" cy="2600325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11200" dirty="0" smtClean="0">
                <a:ea typeface="ＭＳ Ｐゴシック" pitchFamily="34" charset="-128"/>
              </a:rPr>
              <a:t>Three ways to maintain the time of day.</a:t>
            </a:r>
          </a:p>
          <a:p>
            <a:pPr marL="0" indent="0" eaLnBrk="1" hangingPunct="1">
              <a:buNone/>
            </a:pPr>
            <a:r>
              <a:rPr lang="en-GB" sz="11200" dirty="0" smtClean="0"/>
              <a:t>Size </a:t>
            </a:r>
            <a:r>
              <a:rPr lang="en-GB" sz="11200" dirty="0"/>
              <a:t>of the time register may cause a problem:</a:t>
            </a:r>
          </a:p>
          <a:p>
            <a:r>
              <a:rPr lang="en-GB" sz="11200" dirty="0"/>
              <a:t>32 bits register overflows after 2 years storing 60 Hz tics</a:t>
            </a:r>
          </a:p>
          <a:p>
            <a:r>
              <a:rPr lang="en-GB" sz="11200" dirty="0"/>
              <a:t>64 bits is more expensive, but lasts forever</a:t>
            </a:r>
          </a:p>
          <a:p>
            <a:r>
              <a:rPr lang="en-GB" sz="11200" dirty="0"/>
              <a:t>Store seconds in stead of tics (2</a:t>
            </a:r>
            <a:r>
              <a:rPr lang="en-GB" sz="11200" baseline="30000" dirty="0"/>
              <a:t>32</a:t>
            </a:r>
            <a:r>
              <a:rPr lang="en-GB" sz="11200" dirty="0"/>
              <a:t> seconds is 136 years)</a:t>
            </a:r>
          </a:p>
          <a:p>
            <a:r>
              <a:rPr lang="en-GB" sz="11200" dirty="0"/>
              <a:t>Use another reference in stead of 1/1/1970 (start time</a:t>
            </a:r>
            <a:r>
              <a:rPr lang="en-GB" sz="11200" dirty="0" smtClean="0"/>
              <a:t>)</a:t>
            </a:r>
            <a:endParaRPr lang="en-GB" sz="11200" dirty="0"/>
          </a:p>
        </p:txBody>
      </p:sp>
      <p:sp>
        <p:nvSpPr>
          <p:cNvPr id="115715" name="Title 1"/>
          <p:cNvSpPr>
            <a:spLocks noGrp="1"/>
          </p:cNvSpPr>
          <p:nvPr>
            <p:ph type="title"/>
          </p:nvPr>
        </p:nvSpPr>
        <p:spPr>
          <a:xfrm>
            <a:off x="257124" y="24581"/>
            <a:ext cx="8229600" cy="715962"/>
          </a:xfrm>
        </p:spPr>
        <p:txBody>
          <a:bodyPr>
            <a:normAutofit/>
          </a:bodyPr>
          <a:lstStyle/>
          <a:p>
            <a:r>
              <a:rPr lang="en-US" sz="2900" dirty="0">
                <a:solidFill>
                  <a:srgbClr val="7030A0"/>
                </a:solidFill>
                <a:ea typeface="ＭＳ Ｐゴシック" pitchFamily="34" charset="-128"/>
              </a:rPr>
              <a:t>Clock </a:t>
            </a:r>
            <a:r>
              <a:rPr lang="en-US" sz="2900" dirty="0" smtClean="0">
                <a:solidFill>
                  <a:srgbClr val="7030A0"/>
                </a:solidFill>
                <a:ea typeface="ＭＳ Ｐゴシック" pitchFamily="34" charset="-128"/>
              </a:rPr>
              <a:t>Software</a:t>
            </a:r>
            <a:endParaRPr lang="en-US" sz="2900" dirty="0">
              <a:solidFill>
                <a:srgbClr val="7030A0"/>
              </a:solidFill>
              <a:ea typeface="ＭＳ Ｐゴシック" pitchFamily="34" charset="-128"/>
            </a:endParaRPr>
          </a:p>
        </p:txBody>
      </p:sp>
      <p:pic>
        <p:nvPicPr>
          <p:cNvPr id="1157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59" y="685800"/>
            <a:ext cx="86550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60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4245"/>
            <a:ext cx="7772400" cy="6096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7030A0"/>
                </a:solidFill>
                <a:ea typeface="ＭＳ Ｐゴシック" pitchFamily="34" charset="-128"/>
              </a:rPr>
              <a:t>Clock Software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609600"/>
            <a:ext cx="85344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 dirty="0" smtClean="0">
                <a:solidFill>
                  <a:srgbClr val="004EEA"/>
                </a:solidFill>
              </a:rPr>
              <a:t>2. Administration </a:t>
            </a:r>
            <a:r>
              <a:rPr lang="en-GB" sz="2800" dirty="0">
                <a:solidFill>
                  <a:srgbClr val="004EEA"/>
                </a:solidFill>
              </a:rPr>
              <a:t>of process time slices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Each running process has “time left” counter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This counter is decremented at each interrupt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rgbClr val="004EEA"/>
                </a:solidFill>
              </a:rPr>
              <a:t>3. Administration </a:t>
            </a:r>
            <a:r>
              <a:rPr lang="en-GB" sz="2800" dirty="0">
                <a:solidFill>
                  <a:srgbClr val="004EEA"/>
                </a:solidFill>
              </a:rPr>
              <a:t>of CPU usage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Counter starts when process starts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Counter is part of the “Process environment”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Is stopped while handling an interrupt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Field in the process table can be used directly (through pointer to running process)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Interrupts cause problems</a:t>
            </a:r>
          </a:p>
          <a:p>
            <a:pPr lvl="2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110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7030A0"/>
                </a:solidFill>
                <a:ea typeface="ＭＳ Ｐゴシック" pitchFamily="34" charset="-128"/>
              </a:rPr>
              <a:t>Clock Software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8077200" cy="51054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800" dirty="0" smtClean="0">
                <a:solidFill>
                  <a:srgbClr val="004EEA"/>
                </a:solidFill>
              </a:rPr>
              <a:t>4. Simulating Multiple Timers</a:t>
            </a:r>
            <a:endParaRPr lang="en-GB" sz="2800" dirty="0" smtClean="0"/>
          </a:p>
          <a:p>
            <a:pPr>
              <a:lnSpc>
                <a:spcPct val="90000"/>
              </a:lnSpc>
            </a:pPr>
            <a:r>
              <a:rPr lang="en-GB" sz="2800" dirty="0"/>
              <a:t>SLEEP system call (UNIX)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/>
              <a:t>e</a:t>
            </a:r>
            <a:r>
              <a:rPr lang="en-GB" dirty="0" smtClean="0"/>
              <a:t>.g</a:t>
            </a:r>
            <a:r>
              <a:rPr lang="en-GB" dirty="0"/>
              <a:t>. late </a:t>
            </a:r>
            <a:r>
              <a:rPr lang="en-GB" dirty="0" err="1"/>
              <a:t>ack</a:t>
            </a:r>
            <a:r>
              <a:rPr lang="en-GB" dirty="0"/>
              <a:t> of package sent, sleeping e-student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Clock driver has a limited number of hardware clocks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/>
              <a:t>Implements virtual clocks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/>
              <a:t>Uses a table with all times for the hanging timers and one variable with the next signal time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/>
              <a:t>In case of a heavy clock-usage, the signal times may be kept in a well ordered linked list (e.g. 4203,4307,4213)</a:t>
            </a:r>
          </a:p>
          <a:p>
            <a:pPr lvl="1">
              <a:lnSpc>
                <a:spcPct val="90000"/>
              </a:lnSpc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850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Content Placeholder 1"/>
          <p:cNvSpPr>
            <a:spLocks noGrp="1"/>
          </p:cNvSpPr>
          <p:nvPr>
            <p:ph idx="1"/>
          </p:nvPr>
        </p:nvSpPr>
        <p:spPr>
          <a:xfrm>
            <a:off x="401638" y="4800600"/>
            <a:ext cx="8229600" cy="5334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34" charset="-128"/>
              </a:rPr>
              <a:t>Simulating multiple timers with a single clock.</a:t>
            </a:r>
          </a:p>
        </p:txBody>
      </p:sp>
      <p:sp>
        <p:nvSpPr>
          <p:cNvPr id="116739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900" dirty="0">
                <a:solidFill>
                  <a:srgbClr val="7030A0"/>
                </a:solidFill>
                <a:ea typeface="ＭＳ Ｐゴシック" pitchFamily="34" charset="-128"/>
              </a:rPr>
              <a:t>Clock Software </a:t>
            </a:r>
          </a:p>
        </p:txBody>
      </p:sp>
      <p:pic>
        <p:nvPicPr>
          <p:cNvPr id="1167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85914"/>
            <a:ext cx="786923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346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900" dirty="0">
                <a:solidFill>
                  <a:srgbClr val="7030A0"/>
                </a:solidFill>
                <a:ea typeface="ＭＳ Ｐゴシック" pitchFamily="34" charset="-128"/>
              </a:rPr>
              <a:t>Soft Timers</a:t>
            </a:r>
          </a:p>
        </p:txBody>
      </p:sp>
      <p:sp>
        <p:nvSpPr>
          <p:cNvPr id="117763" name="Content Placeholder 5"/>
          <p:cNvSpPr>
            <a:spLocks noGrp="1"/>
          </p:cNvSpPr>
          <p:nvPr>
            <p:ph idx="1"/>
          </p:nvPr>
        </p:nvSpPr>
        <p:spPr>
          <a:xfrm>
            <a:off x="609600" y="1143000"/>
            <a:ext cx="8204200" cy="4445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>
                <a:ea typeface="ＭＳ Ｐゴシック" pitchFamily="34" charset="-128"/>
              </a:rPr>
              <a:t>Soft timers succeed according to rate at which kernel entries are made because of: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System calls.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TLB misses.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Page faults.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I/O interrupts.</a:t>
            </a:r>
          </a:p>
          <a:p>
            <a:pPr eaLnBrk="1" hangingPunct="1">
              <a:buFontTx/>
              <a:buAutoNum type="arabicPeriod"/>
            </a:pPr>
            <a:r>
              <a:rPr lang="en-US" sz="2800" dirty="0" smtClean="0">
                <a:ea typeface="ＭＳ Ｐゴシック" pitchFamily="34" charset="-128"/>
              </a:rPr>
              <a:t>The CPU going idle.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183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858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7030A0"/>
                </a:solidFill>
                <a:ea typeface="ＭＳ Ｐゴシック" pitchFamily="34" charset="-128"/>
              </a:rPr>
              <a:t>Clock Software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685800"/>
            <a:ext cx="7772400" cy="5410200"/>
          </a:xfrm>
        </p:spPr>
        <p:txBody>
          <a:bodyPr>
            <a:no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 startAt="5"/>
            </a:pPr>
            <a:r>
              <a:rPr lang="en-GB" sz="2800" dirty="0">
                <a:solidFill>
                  <a:srgbClr val="004EEA"/>
                </a:solidFill>
              </a:rPr>
              <a:t>Watchdog timers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Floppy disk drive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/>
              <a:t>Start motor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/>
              <a:t>Wait for 500 </a:t>
            </a:r>
            <a:r>
              <a:rPr lang="en-US" dirty="0"/>
              <a:t>milliseconds</a:t>
            </a:r>
            <a:endParaRPr lang="en-GB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/>
              <a:t>-&gt; better to wait for 3 seconds after I/O operation, just in case a new request arrives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/>
              <a:t>Watchdog timers start user specified routine after the time has elapsed within the code of the caller</a:t>
            </a:r>
          </a:p>
          <a:p>
            <a:pPr marL="0" indent="0">
              <a:buNone/>
            </a:pPr>
            <a:r>
              <a:rPr lang="en-GB" sz="2800" dirty="0" smtClean="0">
                <a:solidFill>
                  <a:srgbClr val="004EEA"/>
                </a:solidFill>
              </a:rPr>
              <a:t>6. </a:t>
            </a:r>
            <a:r>
              <a:rPr lang="en-US" sz="2800" dirty="0">
                <a:solidFill>
                  <a:srgbClr val="004EEA"/>
                </a:solidFill>
                <a:ea typeface="ＭＳ Ｐゴシック" pitchFamily="34" charset="-128"/>
              </a:rPr>
              <a:t>Doing profiling, monitoring, statistics gathering.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/>
              <a:t>For </a:t>
            </a:r>
            <a:r>
              <a:rPr lang="en-GB" dirty="0"/>
              <a:t>program performance analysis</a:t>
            </a:r>
          </a:p>
          <a:p>
            <a:pPr lvl="1">
              <a:buFont typeface="Arial" pitchFamily="34" charset="0"/>
              <a:buChar char="•"/>
            </a:pPr>
            <a:r>
              <a:rPr lang="en-GB" dirty="0"/>
              <a:t>Information where the CPU time is spent 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GM-IT, CIIT, Islamabad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560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5961</TotalTime>
  <Words>2200</Words>
  <Application>Microsoft Office PowerPoint</Application>
  <PresentationFormat>On-screen Show (4:3)</PresentationFormat>
  <Paragraphs>308</Paragraphs>
  <Slides>35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Stable Storage </vt:lpstr>
      <vt:lpstr>Assumptions </vt:lpstr>
      <vt:lpstr>The idea and the operations</vt:lpstr>
      <vt:lpstr>The idea and the OPS</vt:lpstr>
      <vt:lpstr>CPU Crashes</vt:lpstr>
      <vt:lpstr>Summary</vt:lpstr>
      <vt:lpstr>Slide 9</vt:lpstr>
      <vt:lpstr>CD</vt:lpstr>
      <vt:lpstr>CD</vt:lpstr>
      <vt:lpstr>CD</vt:lpstr>
      <vt:lpstr>CD-ROM</vt:lpstr>
      <vt:lpstr>CD-ROMs Sector Layout</vt:lpstr>
      <vt:lpstr>CD-ROM Performance</vt:lpstr>
      <vt:lpstr>CD-ROM</vt:lpstr>
      <vt:lpstr>CD-Recordable</vt:lpstr>
      <vt:lpstr>CD-Recordable  </vt:lpstr>
      <vt:lpstr>DVD (Digital Video Disk; Digital Versatile Disk)</vt:lpstr>
      <vt:lpstr>DVD (Digital Versatile Disk)</vt:lpstr>
      <vt:lpstr>DVD </vt:lpstr>
      <vt:lpstr>DVD: next generation</vt:lpstr>
      <vt:lpstr>DVD </vt:lpstr>
      <vt:lpstr>Clock Hardware</vt:lpstr>
      <vt:lpstr>Slide 25</vt:lpstr>
      <vt:lpstr>Clock Hardware</vt:lpstr>
      <vt:lpstr>Clock Hardware</vt:lpstr>
      <vt:lpstr>Clock Software  </vt:lpstr>
      <vt:lpstr>Clock Software</vt:lpstr>
      <vt:lpstr>Clock Software</vt:lpstr>
      <vt:lpstr>Clock Software</vt:lpstr>
      <vt:lpstr>Clock Software</vt:lpstr>
      <vt:lpstr>Clock Software </vt:lpstr>
      <vt:lpstr>Soft Timers</vt:lpstr>
      <vt:lpstr>Clock Software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vcomsats</cp:lastModifiedBy>
  <cp:revision>401</cp:revision>
  <dcterms:created xsi:type="dcterms:W3CDTF">2013-04-13T15:04:21Z</dcterms:created>
  <dcterms:modified xsi:type="dcterms:W3CDTF">2013-07-01T13:17:26Z</dcterms:modified>
</cp:coreProperties>
</file>