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8"/>
  </p:notesMasterIdLst>
  <p:sldIdLst>
    <p:sldId id="517" r:id="rId2"/>
    <p:sldId id="518" r:id="rId3"/>
    <p:sldId id="519" r:id="rId4"/>
    <p:sldId id="520" r:id="rId5"/>
    <p:sldId id="521" r:id="rId6"/>
    <p:sldId id="522" r:id="rId7"/>
    <p:sldId id="523" r:id="rId8"/>
    <p:sldId id="555" r:id="rId9"/>
    <p:sldId id="557" r:id="rId10"/>
    <p:sldId id="558" r:id="rId11"/>
    <p:sldId id="559" r:id="rId12"/>
    <p:sldId id="560" r:id="rId13"/>
    <p:sldId id="561" r:id="rId14"/>
    <p:sldId id="562" r:id="rId15"/>
    <p:sldId id="563" r:id="rId16"/>
    <p:sldId id="524" r:id="rId17"/>
    <p:sldId id="525" r:id="rId18"/>
    <p:sldId id="526" r:id="rId19"/>
    <p:sldId id="527" r:id="rId20"/>
    <p:sldId id="564" r:id="rId21"/>
    <p:sldId id="542" r:id="rId22"/>
    <p:sldId id="543" r:id="rId23"/>
    <p:sldId id="544" r:id="rId24"/>
    <p:sldId id="545" r:id="rId25"/>
    <p:sldId id="546" r:id="rId26"/>
    <p:sldId id="547" r:id="rId27"/>
    <p:sldId id="548" r:id="rId28"/>
    <p:sldId id="567" r:id="rId29"/>
    <p:sldId id="568" r:id="rId30"/>
    <p:sldId id="549" r:id="rId31"/>
    <p:sldId id="570" r:id="rId32"/>
    <p:sldId id="569" r:id="rId33"/>
    <p:sldId id="571" r:id="rId34"/>
    <p:sldId id="572" r:id="rId35"/>
    <p:sldId id="577" r:id="rId36"/>
    <p:sldId id="578" r:id="rId37"/>
    <p:sldId id="573" r:id="rId38"/>
    <p:sldId id="574" r:id="rId39"/>
    <p:sldId id="579" r:id="rId40"/>
    <p:sldId id="575" r:id="rId41"/>
    <p:sldId id="576" r:id="rId42"/>
    <p:sldId id="554" r:id="rId43"/>
    <p:sldId id="565" r:id="rId44"/>
    <p:sldId id="582" r:id="rId45"/>
    <p:sldId id="583" r:id="rId46"/>
    <p:sldId id="584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EA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99B0F0-A053-6A48-A5C4-2CAC6803C603}" type="doc">
      <dgm:prSet loTypeId="urn:microsoft.com/office/officeart/2005/8/layout/radial6" loCatId="cycle" qsTypeId="urn:microsoft.com/office/officeart/2005/8/quickstyle/simple4" qsCatId="simple" csTypeId="urn:microsoft.com/office/officeart/2005/8/colors/accent1_2#16" csCatId="accent1" phldr="1"/>
      <dgm:spPr/>
      <dgm:t>
        <a:bodyPr/>
        <a:lstStyle/>
        <a:p>
          <a:endParaRPr lang="en-US"/>
        </a:p>
      </dgm:t>
    </dgm:pt>
    <dgm:pt modelId="{04283F98-1782-B546-97A3-B573F8168FA8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/>
            <a:t>Design architectures share three characteristics:</a:t>
          </a:r>
          <a:endParaRPr lang="en-US" dirty="0"/>
        </a:p>
      </dgm:t>
    </dgm:pt>
    <dgm:pt modelId="{714065D3-EF8B-7147-9DC7-01EEA1A1D54D}" type="parTrans" cxnId="{94A586EA-84C6-2241-850C-9D6C353A1AEF}">
      <dgm:prSet/>
      <dgm:spPr/>
      <dgm:t>
        <a:bodyPr/>
        <a:lstStyle/>
        <a:p>
          <a:endParaRPr lang="en-US"/>
        </a:p>
      </dgm:t>
    </dgm:pt>
    <dgm:pt modelId="{3812E879-D69E-7C49-96B4-30ECFD84AF2C}" type="sibTrans" cxnId="{94A586EA-84C6-2241-850C-9D6C353A1AEF}">
      <dgm:prSet/>
      <dgm:spPr/>
      <dgm:t>
        <a:bodyPr/>
        <a:lstStyle/>
        <a:p>
          <a:endParaRPr lang="en-US"/>
        </a:p>
      </dgm:t>
    </dgm:pt>
    <dgm:pt modelId="{C21C886C-4955-7948-9662-2E9F8647B739}">
      <dgm:prSet custT="1"/>
      <dgm:spPr>
        <a:solidFill>
          <a:srgbClr val="0070C0"/>
        </a:solidFill>
      </dgm:spPr>
      <dgm:t>
        <a:bodyPr/>
        <a:lstStyle/>
        <a:p>
          <a:r>
            <a:rPr lang="en-US" sz="1400" dirty="0" smtClean="0"/>
            <a:t>RAID is a set of physical disk drives viewed by the operating system as a single logical drive</a:t>
          </a:r>
        </a:p>
      </dgm:t>
    </dgm:pt>
    <dgm:pt modelId="{67E6E4AD-DE09-D841-8897-EB31A9B4534F}" type="parTrans" cxnId="{2E3FFE48-8D1E-C946-A5BA-897087AD81D0}">
      <dgm:prSet/>
      <dgm:spPr/>
      <dgm:t>
        <a:bodyPr/>
        <a:lstStyle/>
        <a:p>
          <a:endParaRPr lang="en-US"/>
        </a:p>
      </dgm:t>
    </dgm:pt>
    <dgm:pt modelId="{36DFB653-CBD6-BF4D-8E1C-70119C005BF6}" type="sibTrans" cxnId="{2E3FFE48-8D1E-C946-A5BA-897087AD81D0}">
      <dgm:prSet/>
      <dgm:spPr>
        <a:solidFill>
          <a:srgbClr val="660066"/>
        </a:solidFill>
        <a:effectLst>
          <a:glow rad="101600">
            <a:schemeClr val="accent2">
              <a:alpha val="75000"/>
            </a:schemeClr>
          </a:glow>
          <a:softEdge rad="38100"/>
        </a:effectLst>
      </dgm:spPr>
      <dgm:t>
        <a:bodyPr/>
        <a:lstStyle/>
        <a:p>
          <a:endParaRPr lang="en-US"/>
        </a:p>
      </dgm:t>
    </dgm:pt>
    <dgm:pt modelId="{56A8334D-CC9F-4443-ABB3-EED837876C14}">
      <dgm:prSet custT="1"/>
      <dgm:spPr>
        <a:solidFill>
          <a:srgbClr val="0070C0"/>
        </a:solidFill>
      </dgm:spPr>
      <dgm:t>
        <a:bodyPr/>
        <a:lstStyle/>
        <a:p>
          <a:r>
            <a:rPr lang="en-US" sz="1400" dirty="0" smtClean="0"/>
            <a:t>data are distributed across the physical drives of an array in a scheme known as striping</a:t>
          </a:r>
        </a:p>
      </dgm:t>
    </dgm:pt>
    <dgm:pt modelId="{7FEC567C-030B-5845-96D3-5536B73B9D2B}" type="parTrans" cxnId="{3D5D19B9-80BC-B940-A72A-3FA8E1E24DA8}">
      <dgm:prSet/>
      <dgm:spPr/>
      <dgm:t>
        <a:bodyPr/>
        <a:lstStyle/>
        <a:p>
          <a:endParaRPr lang="en-US"/>
        </a:p>
      </dgm:t>
    </dgm:pt>
    <dgm:pt modelId="{7F096F61-96A9-8449-B30E-D6877572DF77}" type="sibTrans" cxnId="{3D5D19B9-80BC-B940-A72A-3FA8E1E24DA8}">
      <dgm:prSet/>
      <dgm:spPr>
        <a:solidFill>
          <a:srgbClr val="660066"/>
        </a:solidFill>
        <a:effectLst>
          <a:glow rad="101600">
            <a:schemeClr val="accent2">
              <a:alpha val="75000"/>
            </a:schemeClr>
          </a:glow>
          <a:softEdge rad="38100"/>
        </a:effectLst>
      </dgm:spPr>
      <dgm:t>
        <a:bodyPr/>
        <a:lstStyle/>
        <a:p>
          <a:endParaRPr lang="en-US"/>
        </a:p>
      </dgm:t>
    </dgm:pt>
    <dgm:pt modelId="{5AF4FB94-E203-9941-908C-1D98442DD0DC}">
      <dgm:prSet custT="1"/>
      <dgm:spPr>
        <a:solidFill>
          <a:srgbClr val="0070C0"/>
        </a:solidFill>
      </dgm:spPr>
      <dgm:t>
        <a:bodyPr/>
        <a:lstStyle/>
        <a:p>
          <a:r>
            <a:rPr lang="en-US" sz="1400" dirty="0" smtClean="0"/>
            <a:t>redundant disk capacity is used to store parity information, which guarantees data recoverability in case of a disk failure</a:t>
          </a:r>
        </a:p>
      </dgm:t>
    </dgm:pt>
    <dgm:pt modelId="{7B4C8023-BDFB-4742-A15F-3BFA0A936A0B}" type="parTrans" cxnId="{4EC42065-7C62-C943-8705-AB351D89DA89}">
      <dgm:prSet/>
      <dgm:spPr/>
      <dgm:t>
        <a:bodyPr/>
        <a:lstStyle/>
        <a:p>
          <a:endParaRPr lang="en-US"/>
        </a:p>
      </dgm:t>
    </dgm:pt>
    <dgm:pt modelId="{3EA5DB6F-B814-DE46-8E68-2F089B764518}" type="sibTrans" cxnId="{4EC42065-7C62-C943-8705-AB351D89DA89}">
      <dgm:prSet/>
      <dgm:spPr>
        <a:solidFill>
          <a:srgbClr val="660066"/>
        </a:solidFill>
        <a:effectLst>
          <a:glow rad="101600">
            <a:schemeClr val="accent2">
              <a:alpha val="75000"/>
            </a:schemeClr>
          </a:glow>
          <a:softEdge rad="38100"/>
        </a:effectLst>
      </dgm:spPr>
      <dgm:t>
        <a:bodyPr/>
        <a:lstStyle/>
        <a:p>
          <a:endParaRPr lang="en-US"/>
        </a:p>
      </dgm:t>
    </dgm:pt>
    <dgm:pt modelId="{9BA4650C-00B1-874F-9A00-7CD94E6343DF}" type="pres">
      <dgm:prSet presAssocID="{FD99B0F0-A053-6A48-A5C4-2CAC6803C60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25BB83-2A41-5D43-8FBC-BDA48E16B62E}" type="pres">
      <dgm:prSet presAssocID="{04283F98-1782-B546-97A3-B573F8168FA8}" presName="centerShape" presStyleLbl="node0" presStyleIdx="0" presStyleCnt="1" custLinFactNeighborX="7171" custLinFactNeighborY="-5563"/>
      <dgm:spPr/>
      <dgm:t>
        <a:bodyPr/>
        <a:lstStyle/>
        <a:p>
          <a:endParaRPr lang="en-US"/>
        </a:p>
      </dgm:t>
    </dgm:pt>
    <dgm:pt modelId="{F0ECC5BA-B2AE-EB4D-841F-101D1AFD4833}" type="pres">
      <dgm:prSet presAssocID="{C21C886C-4955-7948-9662-2E9F8647B739}" presName="node" presStyleLbl="node1" presStyleIdx="0" presStyleCnt="3" custScaleX="193849" custRadScaleRad="101135" custRadScaleInc="199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3611D0-FA5A-1647-9883-7786E9183578}" type="pres">
      <dgm:prSet presAssocID="{C21C886C-4955-7948-9662-2E9F8647B739}" presName="dummy" presStyleCnt="0"/>
      <dgm:spPr/>
    </dgm:pt>
    <dgm:pt modelId="{98F89655-7812-ED49-B6F7-5A03ADD378C3}" type="pres">
      <dgm:prSet presAssocID="{36DFB653-CBD6-BF4D-8E1C-70119C005BF6}" presName="sibTrans" presStyleLbl="sibTrans2D1" presStyleIdx="0" presStyleCnt="3"/>
      <dgm:spPr/>
      <dgm:t>
        <a:bodyPr/>
        <a:lstStyle/>
        <a:p>
          <a:endParaRPr lang="en-US"/>
        </a:p>
      </dgm:t>
    </dgm:pt>
    <dgm:pt modelId="{5E167099-31A5-5442-AFA2-F77104F37352}" type="pres">
      <dgm:prSet presAssocID="{56A8334D-CC9F-4443-ABB3-EED837876C14}" presName="node" presStyleLbl="node1" presStyleIdx="1" presStyleCnt="3" custScaleX="207133" custScaleY="142497" custRadScaleRad="121751" custRadScaleInc="-196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2F736-2BF9-3840-8D71-A88D0548A299}" type="pres">
      <dgm:prSet presAssocID="{56A8334D-CC9F-4443-ABB3-EED837876C14}" presName="dummy" presStyleCnt="0"/>
      <dgm:spPr/>
    </dgm:pt>
    <dgm:pt modelId="{ED29189C-FEBF-5D43-9AE1-09F1543B00F5}" type="pres">
      <dgm:prSet presAssocID="{7F096F61-96A9-8449-B30E-D6877572DF77}" presName="sibTrans" presStyleLbl="sibTrans2D1" presStyleIdx="1" presStyleCnt="3" custScaleY="77302" custLinFactNeighborX="-2812"/>
      <dgm:spPr/>
      <dgm:t>
        <a:bodyPr/>
        <a:lstStyle/>
        <a:p>
          <a:endParaRPr lang="en-US"/>
        </a:p>
      </dgm:t>
    </dgm:pt>
    <dgm:pt modelId="{729DF47F-7ACD-6547-A7C6-4776125E4E24}" type="pres">
      <dgm:prSet presAssocID="{5AF4FB94-E203-9941-908C-1D98442DD0DC}" presName="node" presStyleLbl="node1" presStyleIdx="2" presStyleCnt="3" custScaleX="222159" custScaleY="1424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44F72E-F6EB-3847-B8CF-F38DD9D5B316}" type="pres">
      <dgm:prSet presAssocID="{5AF4FB94-E203-9941-908C-1D98442DD0DC}" presName="dummy" presStyleCnt="0"/>
      <dgm:spPr/>
    </dgm:pt>
    <dgm:pt modelId="{49509A77-E9B9-3643-9870-F7859BB971F0}" type="pres">
      <dgm:prSet presAssocID="{3EA5DB6F-B814-DE46-8E68-2F089B764518}" presName="sibTrans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193830AD-2215-4ACA-812B-2B18355FEA77}" type="presOf" srcId="{3EA5DB6F-B814-DE46-8E68-2F089B764518}" destId="{49509A77-E9B9-3643-9870-F7859BB971F0}" srcOrd="0" destOrd="0" presId="urn:microsoft.com/office/officeart/2005/8/layout/radial6"/>
    <dgm:cxn modelId="{B862AB68-FE2C-46EB-B92B-F294A63A7720}" type="presOf" srcId="{5AF4FB94-E203-9941-908C-1D98442DD0DC}" destId="{729DF47F-7ACD-6547-A7C6-4776125E4E24}" srcOrd="0" destOrd="0" presId="urn:microsoft.com/office/officeart/2005/8/layout/radial6"/>
    <dgm:cxn modelId="{3D5D19B9-80BC-B940-A72A-3FA8E1E24DA8}" srcId="{04283F98-1782-B546-97A3-B573F8168FA8}" destId="{56A8334D-CC9F-4443-ABB3-EED837876C14}" srcOrd="1" destOrd="0" parTransId="{7FEC567C-030B-5845-96D3-5536B73B9D2B}" sibTransId="{7F096F61-96A9-8449-B30E-D6877572DF77}"/>
    <dgm:cxn modelId="{DA54588B-BC0A-4EFB-93DE-C5FF17B0BE64}" type="presOf" srcId="{56A8334D-CC9F-4443-ABB3-EED837876C14}" destId="{5E167099-31A5-5442-AFA2-F77104F37352}" srcOrd="0" destOrd="0" presId="urn:microsoft.com/office/officeart/2005/8/layout/radial6"/>
    <dgm:cxn modelId="{F3F3C78B-C747-4836-8E28-342C27221001}" type="presOf" srcId="{36DFB653-CBD6-BF4D-8E1C-70119C005BF6}" destId="{98F89655-7812-ED49-B6F7-5A03ADD378C3}" srcOrd="0" destOrd="0" presId="urn:microsoft.com/office/officeart/2005/8/layout/radial6"/>
    <dgm:cxn modelId="{4703B141-4D03-4D04-ACFB-665DF4563713}" type="presOf" srcId="{04283F98-1782-B546-97A3-B573F8168FA8}" destId="{3025BB83-2A41-5D43-8FBC-BDA48E16B62E}" srcOrd="0" destOrd="0" presId="urn:microsoft.com/office/officeart/2005/8/layout/radial6"/>
    <dgm:cxn modelId="{E076FF0A-D415-4595-8075-06CDDDC3D2C0}" type="presOf" srcId="{7F096F61-96A9-8449-B30E-D6877572DF77}" destId="{ED29189C-FEBF-5D43-9AE1-09F1543B00F5}" srcOrd="0" destOrd="0" presId="urn:microsoft.com/office/officeart/2005/8/layout/radial6"/>
    <dgm:cxn modelId="{4EC42065-7C62-C943-8705-AB351D89DA89}" srcId="{04283F98-1782-B546-97A3-B573F8168FA8}" destId="{5AF4FB94-E203-9941-908C-1D98442DD0DC}" srcOrd="2" destOrd="0" parTransId="{7B4C8023-BDFB-4742-A15F-3BFA0A936A0B}" sibTransId="{3EA5DB6F-B814-DE46-8E68-2F089B764518}"/>
    <dgm:cxn modelId="{2E3FFE48-8D1E-C946-A5BA-897087AD81D0}" srcId="{04283F98-1782-B546-97A3-B573F8168FA8}" destId="{C21C886C-4955-7948-9662-2E9F8647B739}" srcOrd="0" destOrd="0" parTransId="{67E6E4AD-DE09-D841-8897-EB31A9B4534F}" sibTransId="{36DFB653-CBD6-BF4D-8E1C-70119C005BF6}"/>
    <dgm:cxn modelId="{146F07A3-F294-493D-B516-3C0861AB1968}" type="presOf" srcId="{FD99B0F0-A053-6A48-A5C4-2CAC6803C603}" destId="{9BA4650C-00B1-874F-9A00-7CD94E6343DF}" srcOrd="0" destOrd="0" presId="urn:microsoft.com/office/officeart/2005/8/layout/radial6"/>
    <dgm:cxn modelId="{7B7C6B01-51E4-4BF5-8FE9-E876E9E0D553}" type="presOf" srcId="{C21C886C-4955-7948-9662-2E9F8647B739}" destId="{F0ECC5BA-B2AE-EB4D-841F-101D1AFD4833}" srcOrd="0" destOrd="0" presId="urn:microsoft.com/office/officeart/2005/8/layout/radial6"/>
    <dgm:cxn modelId="{94A586EA-84C6-2241-850C-9D6C353A1AEF}" srcId="{FD99B0F0-A053-6A48-A5C4-2CAC6803C603}" destId="{04283F98-1782-B546-97A3-B573F8168FA8}" srcOrd="0" destOrd="0" parTransId="{714065D3-EF8B-7147-9DC7-01EEA1A1D54D}" sibTransId="{3812E879-D69E-7C49-96B4-30ECFD84AF2C}"/>
    <dgm:cxn modelId="{8828A555-2A94-449D-81BF-DD06B2201356}" type="presParOf" srcId="{9BA4650C-00B1-874F-9A00-7CD94E6343DF}" destId="{3025BB83-2A41-5D43-8FBC-BDA48E16B62E}" srcOrd="0" destOrd="0" presId="urn:microsoft.com/office/officeart/2005/8/layout/radial6"/>
    <dgm:cxn modelId="{027CD920-DE02-4E56-85C3-1AFCC3218E86}" type="presParOf" srcId="{9BA4650C-00B1-874F-9A00-7CD94E6343DF}" destId="{F0ECC5BA-B2AE-EB4D-841F-101D1AFD4833}" srcOrd="1" destOrd="0" presId="urn:microsoft.com/office/officeart/2005/8/layout/radial6"/>
    <dgm:cxn modelId="{10424D0C-2418-487A-9883-D2D3E3226F71}" type="presParOf" srcId="{9BA4650C-00B1-874F-9A00-7CD94E6343DF}" destId="{3B3611D0-FA5A-1647-9883-7786E9183578}" srcOrd="2" destOrd="0" presId="urn:microsoft.com/office/officeart/2005/8/layout/radial6"/>
    <dgm:cxn modelId="{2CFF50C5-49F8-40E2-B0CB-83FAAB9C1EFC}" type="presParOf" srcId="{9BA4650C-00B1-874F-9A00-7CD94E6343DF}" destId="{98F89655-7812-ED49-B6F7-5A03ADD378C3}" srcOrd="3" destOrd="0" presId="urn:microsoft.com/office/officeart/2005/8/layout/radial6"/>
    <dgm:cxn modelId="{29D004D9-5CD9-4619-ABDE-EAD5E27D6799}" type="presParOf" srcId="{9BA4650C-00B1-874F-9A00-7CD94E6343DF}" destId="{5E167099-31A5-5442-AFA2-F77104F37352}" srcOrd="4" destOrd="0" presId="urn:microsoft.com/office/officeart/2005/8/layout/radial6"/>
    <dgm:cxn modelId="{EC96AFBD-A0B2-419F-B7A9-75366F04CF06}" type="presParOf" srcId="{9BA4650C-00B1-874F-9A00-7CD94E6343DF}" destId="{0592F736-2BF9-3840-8D71-A88D0548A299}" srcOrd="5" destOrd="0" presId="urn:microsoft.com/office/officeart/2005/8/layout/radial6"/>
    <dgm:cxn modelId="{C7488345-0CF6-4F59-BA67-2DF99C98E8A8}" type="presParOf" srcId="{9BA4650C-00B1-874F-9A00-7CD94E6343DF}" destId="{ED29189C-FEBF-5D43-9AE1-09F1543B00F5}" srcOrd="6" destOrd="0" presId="urn:microsoft.com/office/officeart/2005/8/layout/radial6"/>
    <dgm:cxn modelId="{F6E16D26-5AC9-47FF-8B67-2FD8C3BB295E}" type="presParOf" srcId="{9BA4650C-00B1-874F-9A00-7CD94E6343DF}" destId="{729DF47F-7ACD-6547-A7C6-4776125E4E24}" srcOrd="7" destOrd="0" presId="urn:microsoft.com/office/officeart/2005/8/layout/radial6"/>
    <dgm:cxn modelId="{7C990757-48AD-45B6-8CD4-67CC2F1A0F45}" type="presParOf" srcId="{9BA4650C-00B1-874F-9A00-7CD94E6343DF}" destId="{EA44F72E-F6EB-3847-B8CF-F38DD9D5B316}" srcOrd="8" destOrd="0" presId="urn:microsoft.com/office/officeart/2005/8/layout/radial6"/>
    <dgm:cxn modelId="{676FC891-2B55-4A46-9A88-2F1D933FD841}" type="presParOf" srcId="{9BA4650C-00B1-874F-9A00-7CD94E6343DF}" destId="{49509A77-E9B9-3643-9870-F7859BB971F0}" srcOrd="9" destOrd="0" presId="urn:microsoft.com/office/officeart/2005/8/layout/radial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E23643-239F-704D-9174-375EC0C99BFB}" type="doc">
      <dgm:prSet loTypeId="urn:microsoft.com/office/officeart/2005/8/layout/hierarchy2" loCatId="hierarchy" qsTypeId="urn:microsoft.com/office/officeart/2005/8/quickstyle/simple4" qsCatId="simple" csTypeId="urn:microsoft.com/office/officeart/2005/8/colors/accent1_2#17" csCatId="accent1" phldr="1"/>
      <dgm:spPr/>
      <dgm:t>
        <a:bodyPr/>
        <a:lstStyle/>
        <a:p>
          <a:endParaRPr lang="en-US"/>
        </a:p>
      </dgm:t>
    </dgm:pt>
    <dgm:pt modelId="{E339C726-30C1-4247-B54C-41E7A51C97E5}">
      <dgm:prSet phldrT="[Text]"/>
      <dgm:spPr>
        <a:solidFill>
          <a:srgbClr val="660066"/>
        </a:solidFill>
        <a:effectLst>
          <a:glow rad="101600">
            <a:schemeClr val="accent2">
              <a:alpha val="75000"/>
            </a:schemeClr>
          </a:glow>
        </a:effectLst>
      </dgm:spPr>
      <dgm:t>
        <a:bodyPr/>
        <a:lstStyle/>
        <a:p>
          <a:r>
            <a:rPr lang="en-NZ" dirty="0" smtClean="0"/>
            <a:t>when an I/O request is made for a particular sector, a check is made to determine if the sector is in the disk cache</a:t>
          </a:r>
          <a:endParaRPr lang="en-US" dirty="0"/>
        </a:p>
      </dgm:t>
    </dgm:pt>
    <dgm:pt modelId="{BEBD9205-419E-3941-9C8A-2518EF1625EF}" type="parTrans" cxnId="{D1437C7A-974C-0040-BCDC-D5B6A13C80D1}">
      <dgm:prSet/>
      <dgm:spPr/>
      <dgm:t>
        <a:bodyPr/>
        <a:lstStyle/>
        <a:p>
          <a:endParaRPr lang="en-US"/>
        </a:p>
      </dgm:t>
    </dgm:pt>
    <dgm:pt modelId="{63D0AC24-DAB7-6045-A2F1-82D3F976336D}" type="sibTrans" cxnId="{D1437C7A-974C-0040-BCDC-D5B6A13C80D1}">
      <dgm:prSet/>
      <dgm:spPr/>
      <dgm:t>
        <a:bodyPr/>
        <a:lstStyle/>
        <a:p>
          <a:endParaRPr lang="en-US"/>
        </a:p>
      </dgm:t>
    </dgm:pt>
    <dgm:pt modelId="{6125D627-D40F-2741-9F28-46F703BC210C}">
      <dgm:prSet phldrT="[Text]"/>
      <dgm:spPr>
        <a:solidFill>
          <a:srgbClr val="660066"/>
        </a:solidFill>
      </dgm:spPr>
      <dgm:t>
        <a:bodyPr/>
        <a:lstStyle/>
        <a:p>
          <a:r>
            <a:rPr lang="en-NZ" dirty="0" smtClean="0"/>
            <a:t>if YES</a:t>
          </a:r>
          <a:endParaRPr lang="en-US" dirty="0"/>
        </a:p>
      </dgm:t>
    </dgm:pt>
    <dgm:pt modelId="{1D22DB38-8FBF-054A-BCB0-D289130A0A0A}" type="parTrans" cxnId="{BAF0654F-567B-A845-AFB0-7B93CB7C39F1}">
      <dgm:prSet/>
      <dgm:spPr>
        <a:ln>
          <a:solidFill>
            <a:srgbClr val="660066"/>
          </a:solidFill>
        </a:ln>
      </dgm:spPr>
      <dgm:t>
        <a:bodyPr/>
        <a:lstStyle/>
        <a:p>
          <a:endParaRPr lang="en-US"/>
        </a:p>
      </dgm:t>
    </dgm:pt>
    <dgm:pt modelId="{4BC44360-EBD3-C14D-9EE9-B79B59607E1C}" type="sibTrans" cxnId="{BAF0654F-567B-A845-AFB0-7B93CB7C39F1}">
      <dgm:prSet/>
      <dgm:spPr/>
      <dgm:t>
        <a:bodyPr/>
        <a:lstStyle/>
        <a:p>
          <a:endParaRPr lang="en-US"/>
        </a:p>
      </dgm:t>
    </dgm:pt>
    <dgm:pt modelId="{ABB40615-2FC6-544E-8172-70D3CA0D2D22}">
      <dgm:prSet phldrT="[Text]"/>
      <dgm:spPr>
        <a:solidFill>
          <a:srgbClr val="660066"/>
        </a:solidFill>
      </dgm:spPr>
      <dgm:t>
        <a:bodyPr/>
        <a:lstStyle/>
        <a:p>
          <a:r>
            <a:rPr lang="en-NZ" dirty="0" smtClean="0"/>
            <a:t>the request is satisfied via the cache</a:t>
          </a:r>
          <a:endParaRPr lang="en-US" dirty="0"/>
        </a:p>
      </dgm:t>
    </dgm:pt>
    <dgm:pt modelId="{BF855875-DA89-A44C-91D2-AAA4F5C43743}" type="parTrans" cxnId="{6BD8AAC7-2104-8647-9A3F-A0384AD5FFF3}">
      <dgm:prSet/>
      <dgm:spPr>
        <a:ln>
          <a:solidFill>
            <a:srgbClr val="660066"/>
          </a:solidFill>
        </a:ln>
      </dgm:spPr>
      <dgm:t>
        <a:bodyPr/>
        <a:lstStyle/>
        <a:p>
          <a:endParaRPr lang="en-US"/>
        </a:p>
      </dgm:t>
    </dgm:pt>
    <dgm:pt modelId="{3615E2F2-EEFB-FF4C-82E0-3BEC6B1089BE}" type="sibTrans" cxnId="{6BD8AAC7-2104-8647-9A3F-A0384AD5FFF3}">
      <dgm:prSet/>
      <dgm:spPr/>
      <dgm:t>
        <a:bodyPr/>
        <a:lstStyle/>
        <a:p>
          <a:endParaRPr lang="en-US"/>
        </a:p>
      </dgm:t>
    </dgm:pt>
    <dgm:pt modelId="{E1BC94C9-D2B2-B040-A5E8-759FC3DB7DD8}">
      <dgm:prSet phldrT="[Text]"/>
      <dgm:spPr>
        <a:solidFill>
          <a:srgbClr val="660066"/>
        </a:solidFill>
      </dgm:spPr>
      <dgm:t>
        <a:bodyPr/>
        <a:lstStyle/>
        <a:p>
          <a:r>
            <a:rPr lang="en-NZ" dirty="0" smtClean="0"/>
            <a:t>if NO</a:t>
          </a:r>
          <a:endParaRPr lang="en-US" dirty="0"/>
        </a:p>
      </dgm:t>
    </dgm:pt>
    <dgm:pt modelId="{8697926B-6046-784F-828D-890126172FEF}" type="parTrans" cxnId="{EA2575A1-32F1-4F44-97D0-B89762A781DA}">
      <dgm:prSet/>
      <dgm:spPr>
        <a:ln>
          <a:solidFill>
            <a:srgbClr val="660066"/>
          </a:solidFill>
        </a:ln>
      </dgm:spPr>
      <dgm:t>
        <a:bodyPr/>
        <a:lstStyle/>
        <a:p>
          <a:endParaRPr lang="en-US"/>
        </a:p>
      </dgm:t>
    </dgm:pt>
    <dgm:pt modelId="{64356DDB-718D-6D4C-819A-49EB3F767203}" type="sibTrans" cxnId="{EA2575A1-32F1-4F44-97D0-B89762A781DA}">
      <dgm:prSet/>
      <dgm:spPr/>
      <dgm:t>
        <a:bodyPr/>
        <a:lstStyle/>
        <a:p>
          <a:endParaRPr lang="en-US"/>
        </a:p>
      </dgm:t>
    </dgm:pt>
    <dgm:pt modelId="{8399BF13-058F-4142-AC15-ADBB3A9E19B8}">
      <dgm:prSet phldrT="[Text]"/>
      <dgm:spPr>
        <a:solidFill>
          <a:srgbClr val="660066"/>
        </a:solidFill>
      </dgm:spPr>
      <dgm:t>
        <a:bodyPr/>
        <a:lstStyle/>
        <a:p>
          <a:r>
            <a:rPr lang="en-NZ" dirty="0" smtClean="0"/>
            <a:t>the requested sector is read into the disk cache from the disk</a:t>
          </a:r>
          <a:endParaRPr lang="en-US" dirty="0"/>
        </a:p>
      </dgm:t>
    </dgm:pt>
    <dgm:pt modelId="{C590289E-014E-E543-8A21-C98C3DD295EE}" type="parTrans" cxnId="{C0280B93-3116-B949-B666-F20D9E7B25D0}">
      <dgm:prSet/>
      <dgm:spPr>
        <a:ln>
          <a:solidFill>
            <a:srgbClr val="660066"/>
          </a:solidFill>
        </a:ln>
      </dgm:spPr>
      <dgm:t>
        <a:bodyPr/>
        <a:lstStyle/>
        <a:p>
          <a:endParaRPr lang="en-US"/>
        </a:p>
      </dgm:t>
    </dgm:pt>
    <dgm:pt modelId="{FE7A5DDC-E19D-634B-9CDF-60D564885F31}" type="sibTrans" cxnId="{C0280B93-3116-B949-B666-F20D9E7B25D0}">
      <dgm:prSet/>
      <dgm:spPr/>
      <dgm:t>
        <a:bodyPr/>
        <a:lstStyle/>
        <a:p>
          <a:endParaRPr lang="en-US"/>
        </a:p>
      </dgm:t>
    </dgm:pt>
    <dgm:pt modelId="{99D64273-F6AA-3340-BDCE-439DA5608A05}" type="pres">
      <dgm:prSet presAssocID="{03E23643-239F-704D-9174-375EC0C99BF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A76870-DC46-0946-8BE6-A31DD92D2004}" type="pres">
      <dgm:prSet presAssocID="{E339C726-30C1-4247-B54C-41E7A51C97E5}" presName="root1" presStyleCnt="0"/>
      <dgm:spPr/>
    </dgm:pt>
    <dgm:pt modelId="{805BFE25-984C-A04D-AA30-C56FFDB121DB}" type="pres">
      <dgm:prSet presAssocID="{E339C726-30C1-4247-B54C-41E7A51C97E5}" presName="LevelOneTextNode" presStyleLbl="node0" presStyleIdx="0" presStyleCnt="1" custScaleX="128694" custScaleY="1390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F6B11F-3E83-9C4E-B4D0-9DC67F82824D}" type="pres">
      <dgm:prSet presAssocID="{E339C726-30C1-4247-B54C-41E7A51C97E5}" presName="level2hierChild" presStyleCnt="0"/>
      <dgm:spPr/>
    </dgm:pt>
    <dgm:pt modelId="{123B932B-EEEB-6D44-B64A-312A0F015D5D}" type="pres">
      <dgm:prSet presAssocID="{1D22DB38-8FBF-054A-BCB0-D289130A0A0A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35FDC7EC-6B35-6F44-B619-D552976C0CD0}" type="pres">
      <dgm:prSet presAssocID="{1D22DB38-8FBF-054A-BCB0-D289130A0A0A}" presName="connTx" presStyleLbl="parChTrans1D2" presStyleIdx="0" presStyleCnt="2"/>
      <dgm:spPr/>
      <dgm:t>
        <a:bodyPr/>
        <a:lstStyle/>
        <a:p>
          <a:endParaRPr lang="en-US"/>
        </a:p>
      </dgm:t>
    </dgm:pt>
    <dgm:pt modelId="{C55BD53E-8213-9B43-AC35-B03CA02B525E}" type="pres">
      <dgm:prSet presAssocID="{6125D627-D40F-2741-9F28-46F703BC210C}" presName="root2" presStyleCnt="0"/>
      <dgm:spPr/>
    </dgm:pt>
    <dgm:pt modelId="{CEDE1FB3-33A8-8848-8CAA-483726766D5D}" type="pres">
      <dgm:prSet presAssocID="{6125D627-D40F-2741-9F28-46F703BC210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E3EEC3-61F8-6A41-881D-EF6A02A22B8B}" type="pres">
      <dgm:prSet presAssocID="{6125D627-D40F-2741-9F28-46F703BC210C}" presName="level3hierChild" presStyleCnt="0"/>
      <dgm:spPr/>
    </dgm:pt>
    <dgm:pt modelId="{D65D3A73-CA3C-F74F-9094-55B13D878142}" type="pres">
      <dgm:prSet presAssocID="{BF855875-DA89-A44C-91D2-AAA4F5C43743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0870CB0C-A92F-E745-85DF-DC66ED5B62A9}" type="pres">
      <dgm:prSet presAssocID="{BF855875-DA89-A44C-91D2-AAA4F5C43743}" presName="connTx" presStyleLbl="parChTrans1D3" presStyleIdx="0" presStyleCnt="2"/>
      <dgm:spPr/>
      <dgm:t>
        <a:bodyPr/>
        <a:lstStyle/>
        <a:p>
          <a:endParaRPr lang="en-US"/>
        </a:p>
      </dgm:t>
    </dgm:pt>
    <dgm:pt modelId="{3CEB6922-B13B-6845-B782-060E1309B5A8}" type="pres">
      <dgm:prSet presAssocID="{ABB40615-2FC6-544E-8172-70D3CA0D2D22}" presName="root2" presStyleCnt="0"/>
      <dgm:spPr/>
    </dgm:pt>
    <dgm:pt modelId="{500F2F28-DF3C-6945-893C-BD2FCDABF125}" type="pres">
      <dgm:prSet presAssocID="{ABB40615-2FC6-544E-8172-70D3CA0D2D22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ED404C-3ADB-2B49-929F-5D5E43E6C040}" type="pres">
      <dgm:prSet presAssocID="{ABB40615-2FC6-544E-8172-70D3CA0D2D22}" presName="level3hierChild" presStyleCnt="0"/>
      <dgm:spPr/>
    </dgm:pt>
    <dgm:pt modelId="{8EE7C0DA-F16A-C245-8FB0-BB6CDAFC25A1}" type="pres">
      <dgm:prSet presAssocID="{8697926B-6046-784F-828D-890126172FEF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E72AB11D-E2F2-CE48-8383-1B632A3076CB}" type="pres">
      <dgm:prSet presAssocID="{8697926B-6046-784F-828D-890126172FEF}" presName="connTx" presStyleLbl="parChTrans1D2" presStyleIdx="1" presStyleCnt="2"/>
      <dgm:spPr/>
      <dgm:t>
        <a:bodyPr/>
        <a:lstStyle/>
        <a:p>
          <a:endParaRPr lang="en-US"/>
        </a:p>
      </dgm:t>
    </dgm:pt>
    <dgm:pt modelId="{ED892B85-5E85-2F4E-A366-C2D125F7C548}" type="pres">
      <dgm:prSet presAssocID="{E1BC94C9-D2B2-B040-A5E8-759FC3DB7DD8}" presName="root2" presStyleCnt="0"/>
      <dgm:spPr/>
    </dgm:pt>
    <dgm:pt modelId="{7B0A7DFA-A561-8C45-B1C5-6750CFC00DB6}" type="pres">
      <dgm:prSet presAssocID="{E1BC94C9-D2B2-B040-A5E8-759FC3DB7DD8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E78BA9-DE36-1C4F-982D-F2008F44F8C6}" type="pres">
      <dgm:prSet presAssocID="{E1BC94C9-D2B2-B040-A5E8-759FC3DB7DD8}" presName="level3hierChild" presStyleCnt="0"/>
      <dgm:spPr/>
    </dgm:pt>
    <dgm:pt modelId="{F7A4FD81-375C-2E4F-BDF1-3D1909345CF5}" type="pres">
      <dgm:prSet presAssocID="{C590289E-014E-E543-8A21-C98C3DD295EE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4D6D2667-6B28-9B44-AC80-48AB201060FC}" type="pres">
      <dgm:prSet presAssocID="{C590289E-014E-E543-8A21-C98C3DD295EE}" presName="connTx" presStyleLbl="parChTrans1D3" presStyleIdx="1" presStyleCnt="2"/>
      <dgm:spPr/>
      <dgm:t>
        <a:bodyPr/>
        <a:lstStyle/>
        <a:p>
          <a:endParaRPr lang="en-US"/>
        </a:p>
      </dgm:t>
    </dgm:pt>
    <dgm:pt modelId="{A46323F7-262A-254D-9328-5C164DAE3A0B}" type="pres">
      <dgm:prSet presAssocID="{8399BF13-058F-4142-AC15-ADBB3A9E19B8}" presName="root2" presStyleCnt="0"/>
      <dgm:spPr/>
    </dgm:pt>
    <dgm:pt modelId="{79FE47B7-A032-BA43-9EED-8D802012E4A3}" type="pres">
      <dgm:prSet presAssocID="{8399BF13-058F-4142-AC15-ADBB3A9E19B8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674A32-11EB-3047-83E2-C43537E92B40}" type="pres">
      <dgm:prSet presAssocID="{8399BF13-058F-4142-AC15-ADBB3A9E19B8}" presName="level3hierChild" presStyleCnt="0"/>
      <dgm:spPr/>
    </dgm:pt>
  </dgm:ptLst>
  <dgm:cxnLst>
    <dgm:cxn modelId="{EA2575A1-32F1-4F44-97D0-B89762A781DA}" srcId="{E339C726-30C1-4247-B54C-41E7A51C97E5}" destId="{E1BC94C9-D2B2-B040-A5E8-759FC3DB7DD8}" srcOrd="1" destOrd="0" parTransId="{8697926B-6046-784F-828D-890126172FEF}" sibTransId="{64356DDB-718D-6D4C-819A-49EB3F767203}"/>
    <dgm:cxn modelId="{E023A792-41E4-49DD-8C4E-F6E2C205CAE0}" type="presOf" srcId="{C590289E-014E-E543-8A21-C98C3DD295EE}" destId="{4D6D2667-6B28-9B44-AC80-48AB201060FC}" srcOrd="1" destOrd="0" presId="urn:microsoft.com/office/officeart/2005/8/layout/hierarchy2"/>
    <dgm:cxn modelId="{EA063D34-ED6D-4EE8-B4A4-7E0CD237ECED}" type="presOf" srcId="{BF855875-DA89-A44C-91D2-AAA4F5C43743}" destId="{0870CB0C-A92F-E745-85DF-DC66ED5B62A9}" srcOrd="1" destOrd="0" presId="urn:microsoft.com/office/officeart/2005/8/layout/hierarchy2"/>
    <dgm:cxn modelId="{B6DE98E6-252C-40B3-8975-B4A32DA3AEA1}" type="presOf" srcId="{BF855875-DA89-A44C-91D2-AAA4F5C43743}" destId="{D65D3A73-CA3C-F74F-9094-55B13D878142}" srcOrd="0" destOrd="0" presId="urn:microsoft.com/office/officeart/2005/8/layout/hierarchy2"/>
    <dgm:cxn modelId="{D1437C7A-974C-0040-BCDC-D5B6A13C80D1}" srcId="{03E23643-239F-704D-9174-375EC0C99BFB}" destId="{E339C726-30C1-4247-B54C-41E7A51C97E5}" srcOrd="0" destOrd="0" parTransId="{BEBD9205-419E-3941-9C8A-2518EF1625EF}" sibTransId="{63D0AC24-DAB7-6045-A2F1-82D3F976336D}"/>
    <dgm:cxn modelId="{1CDB4A03-6014-419D-A00A-94432D5FBB93}" type="presOf" srcId="{8697926B-6046-784F-828D-890126172FEF}" destId="{8EE7C0DA-F16A-C245-8FB0-BB6CDAFC25A1}" srcOrd="0" destOrd="0" presId="urn:microsoft.com/office/officeart/2005/8/layout/hierarchy2"/>
    <dgm:cxn modelId="{312624BD-825D-4593-8A25-A2EF6F63D79C}" type="presOf" srcId="{8399BF13-058F-4142-AC15-ADBB3A9E19B8}" destId="{79FE47B7-A032-BA43-9EED-8D802012E4A3}" srcOrd="0" destOrd="0" presId="urn:microsoft.com/office/officeart/2005/8/layout/hierarchy2"/>
    <dgm:cxn modelId="{037544D1-48DA-4170-B5AF-727A12C85996}" type="presOf" srcId="{1D22DB38-8FBF-054A-BCB0-D289130A0A0A}" destId="{123B932B-EEEB-6D44-B64A-312A0F015D5D}" srcOrd="0" destOrd="0" presId="urn:microsoft.com/office/officeart/2005/8/layout/hierarchy2"/>
    <dgm:cxn modelId="{71B595DC-BE6B-4404-A11F-F90C9D2B8D00}" type="presOf" srcId="{C590289E-014E-E543-8A21-C98C3DD295EE}" destId="{F7A4FD81-375C-2E4F-BDF1-3D1909345CF5}" srcOrd="0" destOrd="0" presId="urn:microsoft.com/office/officeart/2005/8/layout/hierarchy2"/>
    <dgm:cxn modelId="{49E39761-E289-4435-AC7F-C56CE0D2FFFC}" type="presOf" srcId="{E1BC94C9-D2B2-B040-A5E8-759FC3DB7DD8}" destId="{7B0A7DFA-A561-8C45-B1C5-6750CFC00DB6}" srcOrd="0" destOrd="0" presId="urn:microsoft.com/office/officeart/2005/8/layout/hierarchy2"/>
    <dgm:cxn modelId="{BAF0654F-567B-A845-AFB0-7B93CB7C39F1}" srcId="{E339C726-30C1-4247-B54C-41E7A51C97E5}" destId="{6125D627-D40F-2741-9F28-46F703BC210C}" srcOrd="0" destOrd="0" parTransId="{1D22DB38-8FBF-054A-BCB0-D289130A0A0A}" sibTransId="{4BC44360-EBD3-C14D-9EE9-B79B59607E1C}"/>
    <dgm:cxn modelId="{550E9D7A-9EB6-46B1-BC0D-65A1F6AB5351}" type="presOf" srcId="{1D22DB38-8FBF-054A-BCB0-D289130A0A0A}" destId="{35FDC7EC-6B35-6F44-B619-D552976C0CD0}" srcOrd="1" destOrd="0" presId="urn:microsoft.com/office/officeart/2005/8/layout/hierarchy2"/>
    <dgm:cxn modelId="{C4A6EF4F-0E96-4CAF-9EA6-A065F4A8C578}" type="presOf" srcId="{ABB40615-2FC6-544E-8172-70D3CA0D2D22}" destId="{500F2F28-DF3C-6945-893C-BD2FCDABF125}" srcOrd="0" destOrd="0" presId="urn:microsoft.com/office/officeart/2005/8/layout/hierarchy2"/>
    <dgm:cxn modelId="{367DDC2B-082C-4752-BD74-D7AD095F5811}" type="presOf" srcId="{E339C726-30C1-4247-B54C-41E7A51C97E5}" destId="{805BFE25-984C-A04D-AA30-C56FFDB121DB}" srcOrd="0" destOrd="0" presId="urn:microsoft.com/office/officeart/2005/8/layout/hierarchy2"/>
    <dgm:cxn modelId="{C0280B93-3116-B949-B666-F20D9E7B25D0}" srcId="{E1BC94C9-D2B2-B040-A5E8-759FC3DB7DD8}" destId="{8399BF13-058F-4142-AC15-ADBB3A9E19B8}" srcOrd="0" destOrd="0" parTransId="{C590289E-014E-E543-8A21-C98C3DD295EE}" sibTransId="{FE7A5DDC-E19D-634B-9CDF-60D564885F31}"/>
    <dgm:cxn modelId="{B3B2B3D4-3AD9-4C29-B3D9-0D0396768580}" type="presOf" srcId="{03E23643-239F-704D-9174-375EC0C99BFB}" destId="{99D64273-F6AA-3340-BDCE-439DA5608A05}" srcOrd="0" destOrd="0" presId="urn:microsoft.com/office/officeart/2005/8/layout/hierarchy2"/>
    <dgm:cxn modelId="{6BD8AAC7-2104-8647-9A3F-A0384AD5FFF3}" srcId="{6125D627-D40F-2741-9F28-46F703BC210C}" destId="{ABB40615-2FC6-544E-8172-70D3CA0D2D22}" srcOrd="0" destOrd="0" parTransId="{BF855875-DA89-A44C-91D2-AAA4F5C43743}" sibTransId="{3615E2F2-EEFB-FF4C-82E0-3BEC6B1089BE}"/>
    <dgm:cxn modelId="{3F389D66-2657-4673-A54B-EB6B4FCB9C9D}" type="presOf" srcId="{6125D627-D40F-2741-9F28-46F703BC210C}" destId="{CEDE1FB3-33A8-8848-8CAA-483726766D5D}" srcOrd="0" destOrd="0" presId="urn:microsoft.com/office/officeart/2005/8/layout/hierarchy2"/>
    <dgm:cxn modelId="{2BFB4C8E-09AF-4C3D-87C4-7778EA2938C8}" type="presOf" srcId="{8697926B-6046-784F-828D-890126172FEF}" destId="{E72AB11D-E2F2-CE48-8383-1B632A3076CB}" srcOrd="1" destOrd="0" presId="urn:microsoft.com/office/officeart/2005/8/layout/hierarchy2"/>
    <dgm:cxn modelId="{D2C9E655-6110-4AFD-BC53-1B6B29BC3F6F}" type="presParOf" srcId="{99D64273-F6AA-3340-BDCE-439DA5608A05}" destId="{28A76870-DC46-0946-8BE6-A31DD92D2004}" srcOrd="0" destOrd="0" presId="urn:microsoft.com/office/officeart/2005/8/layout/hierarchy2"/>
    <dgm:cxn modelId="{748867EF-88E7-4253-99FF-167F04684A98}" type="presParOf" srcId="{28A76870-DC46-0946-8BE6-A31DD92D2004}" destId="{805BFE25-984C-A04D-AA30-C56FFDB121DB}" srcOrd="0" destOrd="0" presId="urn:microsoft.com/office/officeart/2005/8/layout/hierarchy2"/>
    <dgm:cxn modelId="{B9B73158-8FD5-43A1-A943-E6B64B52A52F}" type="presParOf" srcId="{28A76870-DC46-0946-8BE6-A31DD92D2004}" destId="{30F6B11F-3E83-9C4E-B4D0-9DC67F82824D}" srcOrd="1" destOrd="0" presId="urn:microsoft.com/office/officeart/2005/8/layout/hierarchy2"/>
    <dgm:cxn modelId="{35211DF4-1991-4342-A4AE-0985FEBB0666}" type="presParOf" srcId="{30F6B11F-3E83-9C4E-B4D0-9DC67F82824D}" destId="{123B932B-EEEB-6D44-B64A-312A0F015D5D}" srcOrd="0" destOrd="0" presId="urn:microsoft.com/office/officeart/2005/8/layout/hierarchy2"/>
    <dgm:cxn modelId="{C072ECB5-9B3C-4348-93A0-F7FAD429961C}" type="presParOf" srcId="{123B932B-EEEB-6D44-B64A-312A0F015D5D}" destId="{35FDC7EC-6B35-6F44-B619-D552976C0CD0}" srcOrd="0" destOrd="0" presId="urn:microsoft.com/office/officeart/2005/8/layout/hierarchy2"/>
    <dgm:cxn modelId="{066762AD-26D6-4309-8951-7EE98C041042}" type="presParOf" srcId="{30F6B11F-3E83-9C4E-B4D0-9DC67F82824D}" destId="{C55BD53E-8213-9B43-AC35-B03CA02B525E}" srcOrd="1" destOrd="0" presId="urn:microsoft.com/office/officeart/2005/8/layout/hierarchy2"/>
    <dgm:cxn modelId="{C5942C10-BEFA-4AA5-9CB1-BAAFBFF90E08}" type="presParOf" srcId="{C55BD53E-8213-9B43-AC35-B03CA02B525E}" destId="{CEDE1FB3-33A8-8848-8CAA-483726766D5D}" srcOrd="0" destOrd="0" presId="urn:microsoft.com/office/officeart/2005/8/layout/hierarchy2"/>
    <dgm:cxn modelId="{6F0871C4-8FF7-499C-BECA-C50B920A260A}" type="presParOf" srcId="{C55BD53E-8213-9B43-AC35-B03CA02B525E}" destId="{E5E3EEC3-61F8-6A41-881D-EF6A02A22B8B}" srcOrd="1" destOrd="0" presId="urn:microsoft.com/office/officeart/2005/8/layout/hierarchy2"/>
    <dgm:cxn modelId="{A0D0B192-7642-404C-AF0B-AA83F8B749E4}" type="presParOf" srcId="{E5E3EEC3-61F8-6A41-881D-EF6A02A22B8B}" destId="{D65D3A73-CA3C-F74F-9094-55B13D878142}" srcOrd="0" destOrd="0" presId="urn:microsoft.com/office/officeart/2005/8/layout/hierarchy2"/>
    <dgm:cxn modelId="{82CED5C3-7233-47C9-BB3E-A545BCCCBFEF}" type="presParOf" srcId="{D65D3A73-CA3C-F74F-9094-55B13D878142}" destId="{0870CB0C-A92F-E745-85DF-DC66ED5B62A9}" srcOrd="0" destOrd="0" presId="urn:microsoft.com/office/officeart/2005/8/layout/hierarchy2"/>
    <dgm:cxn modelId="{718EA818-4C62-4A05-874D-AB8DE53989F0}" type="presParOf" srcId="{E5E3EEC3-61F8-6A41-881D-EF6A02A22B8B}" destId="{3CEB6922-B13B-6845-B782-060E1309B5A8}" srcOrd="1" destOrd="0" presId="urn:microsoft.com/office/officeart/2005/8/layout/hierarchy2"/>
    <dgm:cxn modelId="{4ED01133-B9B3-4B04-B0CF-197B64756AF3}" type="presParOf" srcId="{3CEB6922-B13B-6845-B782-060E1309B5A8}" destId="{500F2F28-DF3C-6945-893C-BD2FCDABF125}" srcOrd="0" destOrd="0" presId="urn:microsoft.com/office/officeart/2005/8/layout/hierarchy2"/>
    <dgm:cxn modelId="{63E2407E-79C0-40C1-8954-E7F58A9DF294}" type="presParOf" srcId="{3CEB6922-B13B-6845-B782-060E1309B5A8}" destId="{45ED404C-3ADB-2B49-929F-5D5E43E6C040}" srcOrd="1" destOrd="0" presId="urn:microsoft.com/office/officeart/2005/8/layout/hierarchy2"/>
    <dgm:cxn modelId="{B9478BAF-D4AF-4BA4-B977-FC7F6B522233}" type="presParOf" srcId="{30F6B11F-3E83-9C4E-B4D0-9DC67F82824D}" destId="{8EE7C0DA-F16A-C245-8FB0-BB6CDAFC25A1}" srcOrd="2" destOrd="0" presId="urn:microsoft.com/office/officeart/2005/8/layout/hierarchy2"/>
    <dgm:cxn modelId="{0C18CB84-27F2-4F55-B6AF-7785F016DF63}" type="presParOf" srcId="{8EE7C0DA-F16A-C245-8FB0-BB6CDAFC25A1}" destId="{E72AB11D-E2F2-CE48-8383-1B632A3076CB}" srcOrd="0" destOrd="0" presId="urn:microsoft.com/office/officeart/2005/8/layout/hierarchy2"/>
    <dgm:cxn modelId="{64DB71CD-6262-4394-B54C-F723D2B8CB50}" type="presParOf" srcId="{30F6B11F-3E83-9C4E-B4D0-9DC67F82824D}" destId="{ED892B85-5E85-2F4E-A366-C2D125F7C548}" srcOrd="3" destOrd="0" presId="urn:microsoft.com/office/officeart/2005/8/layout/hierarchy2"/>
    <dgm:cxn modelId="{C5391550-7169-4FA0-9B15-2A3582869273}" type="presParOf" srcId="{ED892B85-5E85-2F4E-A366-C2D125F7C548}" destId="{7B0A7DFA-A561-8C45-B1C5-6750CFC00DB6}" srcOrd="0" destOrd="0" presId="urn:microsoft.com/office/officeart/2005/8/layout/hierarchy2"/>
    <dgm:cxn modelId="{8FEA96DE-18F9-4C74-AF6D-A2AEBA0C2301}" type="presParOf" srcId="{ED892B85-5E85-2F4E-A366-C2D125F7C548}" destId="{27E78BA9-DE36-1C4F-982D-F2008F44F8C6}" srcOrd="1" destOrd="0" presId="urn:microsoft.com/office/officeart/2005/8/layout/hierarchy2"/>
    <dgm:cxn modelId="{0061A301-1786-404E-B71E-CF78E76BDE18}" type="presParOf" srcId="{27E78BA9-DE36-1C4F-982D-F2008F44F8C6}" destId="{F7A4FD81-375C-2E4F-BDF1-3D1909345CF5}" srcOrd="0" destOrd="0" presId="urn:microsoft.com/office/officeart/2005/8/layout/hierarchy2"/>
    <dgm:cxn modelId="{6A85E206-5958-4CC3-AFE1-5306CAF51AAE}" type="presParOf" srcId="{F7A4FD81-375C-2E4F-BDF1-3D1909345CF5}" destId="{4D6D2667-6B28-9B44-AC80-48AB201060FC}" srcOrd="0" destOrd="0" presId="urn:microsoft.com/office/officeart/2005/8/layout/hierarchy2"/>
    <dgm:cxn modelId="{93141535-B6D6-4FF7-80B0-1A2AA5B8DF5B}" type="presParOf" srcId="{27E78BA9-DE36-1C4F-982D-F2008F44F8C6}" destId="{A46323F7-262A-254D-9328-5C164DAE3A0B}" srcOrd="1" destOrd="0" presId="urn:microsoft.com/office/officeart/2005/8/layout/hierarchy2"/>
    <dgm:cxn modelId="{4FE34DF0-0BCC-4BC9-980F-A54ABF0B0541}" type="presParOf" srcId="{A46323F7-262A-254D-9328-5C164DAE3A0B}" destId="{79FE47B7-A032-BA43-9EED-8D802012E4A3}" srcOrd="0" destOrd="0" presId="urn:microsoft.com/office/officeart/2005/8/layout/hierarchy2"/>
    <dgm:cxn modelId="{643004A6-8D25-4118-99F4-FB9739950FDD}" type="presParOf" srcId="{A46323F7-262A-254D-9328-5C164DAE3A0B}" destId="{42674A32-11EB-3047-83E2-C43537E92B40}" srcOrd="1" destOrd="0" presId="urn:microsoft.com/office/officeart/2005/8/layout/hierarchy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09A77-E9B9-3643-9870-F7859BB971F0}">
      <dsp:nvSpPr>
        <dsp:cNvPr id="0" name=""/>
        <dsp:cNvSpPr/>
      </dsp:nvSpPr>
      <dsp:spPr>
        <a:xfrm>
          <a:off x="1760745" y="545191"/>
          <a:ext cx="3781883" cy="3781883"/>
        </a:xfrm>
        <a:prstGeom prst="blockArc">
          <a:avLst>
            <a:gd name="adj1" fmla="val 8950044"/>
            <a:gd name="adj2" fmla="val 16709245"/>
            <a:gd name="adj3" fmla="val 4640"/>
          </a:avLst>
        </a:prstGeom>
        <a:solidFill>
          <a:srgbClr val="660066"/>
        </a:solidFill>
        <a:ln>
          <a:noFill/>
        </a:ln>
        <a:effectLst>
          <a:glow rad="101600">
            <a:schemeClr val="accent2">
              <a:alpha val="75000"/>
            </a:schemeClr>
          </a:glow>
          <a:softEdge rad="381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29189C-FEBF-5D43-9AE1-09F1543B00F5}">
      <dsp:nvSpPr>
        <dsp:cNvPr id="0" name=""/>
        <dsp:cNvSpPr/>
      </dsp:nvSpPr>
      <dsp:spPr>
        <a:xfrm>
          <a:off x="1904983" y="1724735"/>
          <a:ext cx="3781883" cy="2923471"/>
        </a:xfrm>
        <a:prstGeom prst="blockArc">
          <a:avLst>
            <a:gd name="adj1" fmla="val 111893"/>
            <a:gd name="adj2" fmla="val 10433874"/>
            <a:gd name="adj3" fmla="val 4640"/>
          </a:avLst>
        </a:prstGeom>
        <a:solidFill>
          <a:srgbClr val="660066"/>
        </a:solidFill>
        <a:ln>
          <a:noFill/>
        </a:ln>
        <a:effectLst>
          <a:glow rad="101600">
            <a:schemeClr val="accent2">
              <a:alpha val="75000"/>
            </a:schemeClr>
          </a:glow>
          <a:softEdge rad="381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F89655-7812-ED49-B6F7-5A03ADD378C3}">
      <dsp:nvSpPr>
        <dsp:cNvPr id="0" name=""/>
        <dsp:cNvSpPr/>
      </dsp:nvSpPr>
      <dsp:spPr>
        <a:xfrm>
          <a:off x="2191135" y="558668"/>
          <a:ext cx="3781883" cy="3781883"/>
        </a:xfrm>
        <a:prstGeom prst="blockArc">
          <a:avLst>
            <a:gd name="adj1" fmla="val 15905990"/>
            <a:gd name="adj2" fmla="val 1533679"/>
            <a:gd name="adj3" fmla="val 4640"/>
          </a:avLst>
        </a:prstGeom>
        <a:solidFill>
          <a:srgbClr val="660066"/>
        </a:solidFill>
        <a:ln>
          <a:noFill/>
        </a:ln>
        <a:effectLst>
          <a:glow rad="101600">
            <a:schemeClr val="accent2">
              <a:alpha val="75000"/>
            </a:schemeClr>
          </a:glow>
          <a:softEdge rad="381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25BB83-2A41-5D43-8FBC-BDA48E16B62E}">
      <dsp:nvSpPr>
        <dsp:cNvPr id="0" name=""/>
        <dsp:cNvSpPr/>
      </dsp:nvSpPr>
      <dsp:spPr>
        <a:xfrm>
          <a:off x="3059771" y="1383361"/>
          <a:ext cx="1740823" cy="1740823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Design architectures share three characteristics:</a:t>
          </a:r>
          <a:endParaRPr lang="en-US" sz="1500" kern="1200" dirty="0"/>
        </a:p>
      </dsp:txBody>
      <dsp:txXfrm>
        <a:off x="3314709" y="1638299"/>
        <a:ext cx="1230947" cy="1230947"/>
      </dsp:txXfrm>
    </dsp:sp>
    <dsp:sp modelId="{F0ECC5BA-B2AE-EB4D-841F-101D1AFD4833}">
      <dsp:nvSpPr>
        <dsp:cNvPr id="0" name=""/>
        <dsp:cNvSpPr/>
      </dsp:nvSpPr>
      <dsp:spPr>
        <a:xfrm>
          <a:off x="2743201" y="0"/>
          <a:ext cx="2362198" cy="1218576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RAID is a set of physical disk drives viewed by the operating system as a single logical drive</a:t>
          </a:r>
        </a:p>
      </dsp:txBody>
      <dsp:txXfrm>
        <a:off x="3089137" y="178456"/>
        <a:ext cx="1670326" cy="861664"/>
      </dsp:txXfrm>
    </dsp:sp>
    <dsp:sp modelId="{5E167099-31A5-5442-AFA2-F77104F37352}">
      <dsp:nvSpPr>
        <dsp:cNvPr id="0" name=""/>
        <dsp:cNvSpPr/>
      </dsp:nvSpPr>
      <dsp:spPr>
        <a:xfrm>
          <a:off x="4486328" y="2378361"/>
          <a:ext cx="2524074" cy="1736435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data are distributed across the physical drives of an array in a scheme known as striping</a:t>
          </a:r>
        </a:p>
      </dsp:txBody>
      <dsp:txXfrm>
        <a:off x="4855970" y="2632656"/>
        <a:ext cx="1784790" cy="1227845"/>
      </dsp:txXfrm>
    </dsp:sp>
    <dsp:sp modelId="{729DF47F-7ACD-6547-A7C6-4776125E4E24}">
      <dsp:nvSpPr>
        <dsp:cNvPr id="0" name=""/>
        <dsp:cNvSpPr/>
      </dsp:nvSpPr>
      <dsp:spPr>
        <a:xfrm>
          <a:off x="712074" y="2590801"/>
          <a:ext cx="2707177" cy="1584027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redundant disk capacity is used to store parity information, which guarantees data recoverability in case of a disk failure</a:t>
          </a:r>
        </a:p>
      </dsp:txBody>
      <dsp:txXfrm>
        <a:off x="1108531" y="2822776"/>
        <a:ext cx="1914263" cy="11200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BFE25-984C-A04D-AA30-C56FFDB121DB}">
      <dsp:nvSpPr>
        <dsp:cNvPr id="0" name=""/>
        <dsp:cNvSpPr/>
      </dsp:nvSpPr>
      <dsp:spPr>
        <a:xfrm>
          <a:off x="1365" y="406397"/>
          <a:ext cx="2350619" cy="1270005"/>
        </a:xfrm>
        <a:prstGeom prst="roundRect">
          <a:avLst>
            <a:gd name="adj" fmla="val 10000"/>
          </a:avLst>
        </a:prstGeom>
        <a:solidFill>
          <a:srgbClr val="660066"/>
        </a:solidFill>
        <a:ln>
          <a:noFill/>
        </a:ln>
        <a:effectLst>
          <a:glow rad="101600">
            <a:schemeClr val="accent2">
              <a:alpha val="75000"/>
            </a:schemeClr>
          </a:glo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500" kern="1200" dirty="0" smtClean="0"/>
            <a:t>when an I/O request is made for a particular sector, a check is made to determine if the sector is in the disk cache</a:t>
          </a:r>
          <a:endParaRPr lang="en-US" sz="1500" kern="1200" dirty="0"/>
        </a:p>
      </dsp:txBody>
      <dsp:txXfrm>
        <a:off x="38562" y="443594"/>
        <a:ext cx="2276225" cy="1195611"/>
      </dsp:txXfrm>
    </dsp:sp>
    <dsp:sp modelId="{123B932B-EEEB-6D44-B64A-312A0F015D5D}">
      <dsp:nvSpPr>
        <dsp:cNvPr id="0" name=""/>
        <dsp:cNvSpPr/>
      </dsp:nvSpPr>
      <dsp:spPr>
        <a:xfrm rot="19457599">
          <a:off x="2267415" y="739375"/>
          <a:ext cx="899745" cy="78925"/>
        </a:xfrm>
        <a:custGeom>
          <a:avLst/>
          <a:gdLst/>
          <a:ahLst/>
          <a:cxnLst/>
          <a:rect l="0" t="0" r="0" b="0"/>
          <a:pathLst>
            <a:path>
              <a:moveTo>
                <a:pt x="0" y="39462"/>
              </a:moveTo>
              <a:lnTo>
                <a:pt x="899745" y="39462"/>
              </a:lnTo>
            </a:path>
          </a:pathLst>
        </a:custGeom>
        <a:noFill/>
        <a:ln w="9525" cap="flat" cmpd="sng" algn="ctr">
          <a:solidFill>
            <a:srgbClr val="660066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694794" y="756344"/>
        <a:ext cx="44987" cy="44987"/>
      </dsp:txXfrm>
    </dsp:sp>
    <dsp:sp modelId="{CEDE1FB3-33A8-8848-8CAA-483726766D5D}">
      <dsp:nvSpPr>
        <dsp:cNvPr id="0" name=""/>
        <dsp:cNvSpPr/>
      </dsp:nvSpPr>
      <dsp:spPr>
        <a:xfrm>
          <a:off x="3082591" y="59646"/>
          <a:ext cx="1826517" cy="913258"/>
        </a:xfrm>
        <a:prstGeom prst="roundRect">
          <a:avLst>
            <a:gd name="adj" fmla="val 10000"/>
          </a:avLst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500" kern="1200" dirty="0" smtClean="0"/>
            <a:t>if YES</a:t>
          </a:r>
          <a:endParaRPr lang="en-US" sz="1500" kern="1200" dirty="0"/>
        </a:p>
      </dsp:txBody>
      <dsp:txXfrm>
        <a:off x="3109339" y="86394"/>
        <a:ext cx="1773021" cy="859762"/>
      </dsp:txXfrm>
    </dsp:sp>
    <dsp:sp modelId="{D65D3A73-CA3C-F74F-9094-55B13D878142}">
      <dsp:nvSpPr>
        <dsp:cNvPr id="0" name=""/>
        <dsp:cNvSpPr/>
      </dsp:nvSpPr>
      <dsp:spPr>
        <a:xfrm>
          <a:off x="4909109" y="476813"/>
          <a:ext cx="730607" cy="78925"/>
        </a:xfrm>
        <a:custGeom>
          <a:avLst/>
          <a:gdLst/>
          <a:ahLst/>
          <a:cxnLst/>
          <a:rect l="0" t="0" r="0" b="0"/>
          <a:pathLst>
            <a:path>
              <a:moveTo>
                <a:pt x="0" y="39462"/>
              </a:moveTo>
              <a:lnTo>
                <a:pt x="730607" y="39462"/>
              </a:lnTo>
            </a:path>
          </a:pathLst>
        </a:custGeom>
        <a:noFill/>
        <a:ln w="9525" cap="flat" cmpd="sng" algn="ctr">
          <a:solidFill>
            <a:srgbClr val="660066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56147" y="498010"/>
        <a:ext cx="36530" cy="36530"/>
      </dsp:txXfrm>
    </dsp:sp>
    <dsp:sp modelId="{500F2F28-DF3C-6945-893C-BD2FCDABF125}">
      <dsp:nvSpPr>
        <dsp:cNvPr id="0" name=""/>
        <dsp:cNvSpPr/>
      </dsp:nvSpPr>
      <dsp:spPr>
        <a:xfrm>
          <a:off x="5639716" y="59646"/>
          <a:ext cx="1826517" cy="913258"/>
        </a:xfrm>
        <a:prstGeom prst="roundRect">
          <a:avLst>
            <a:gd name="adj" fmla="val 10000"/>
          </a:avLst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500" kern="1200" dirty="0" smtClean="0"/>
            <a:t>the request is satisfied via the cache</a:t>
          </a:r>
          <a:endParaRPr lang="en-US" sz="1500" kern="1200" dirty="0"/>
        </a:p>
      </dsp:txBody>
      <dsp:txXfrm>
        <a:off x="5666464" y="86394"/>
        <a:ext cx="1773021" cy="859762"/>
      </dsp:txXfrm>
    </dsp:sp>
    <dsp:sp modelId="{8EE7C0DA-F16A-C245-8FB0-BB6CDAFC25A1}">
      <dsp:nvSpPr>
        <dsp:cNvPr id="0" name=""/>
        <dsp:cNvSpPr/>
      </dsp:nvSpPr>
      <dsp:spPr>
        <a:xfrm rot="2142401">
          <a:off x="2267415" y="1264499"/>
          <a:ext cx="899745" cy="78925"/>
        </a:xfrm>
        <a:custGeom>
          <a:avLst/>
          <a:gdLst/>
          <a:ahLst/>
          <a:cxnLst/>
          <a:rect l="0" t="0" r="0" b="0"/>
          <a:pathLst>
            <a:path>
              <a:moveTo>
                <a:pt x="0" y="39462"/>
              </a:moveTo>
              <a:lnTo>
                <a:pt x="899745" y="39462"/>
              </a:lnTo>
            </a:path>
          </a:pathLst>
        </a:custGeom>
        <a:noFill/>
        <a:ln w="9525" cap="flat" cmpd="sng" algn="ctr">
          <a:solidFill>
            <a:srgbClr val="660066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694794" y="1281468"/>
        <a:ext cx="44987" cy="44987"/>
      </dsp:txXfrm>
    </dsp:sp>
    <dsp:sp modelId="{7B0A7DFA-A561-8C45-B1C5-6750CFC00DB6}">
      <dsp:nvSpPr>
        <dsp:cNvPr id="0" name=""/>
        <dsp:cNvSpPr/>
      </dsp:nvSpPr>
      <dsp:spPr>
        <a:xfrm>
          <a:off x="3082591" y="1109894"/>
          <a:ext cx="1826517" cy="913258"/>
        </a:xfrm>
        <a:prstGeom prst="roundRect">
          <a:avLst>
            <a:gd name="adj" fmla="val 10000"/>
          </a:avLst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500" kern="1200" dirty="0" smtClean="0"/>
            <a:t>if NO</a:t>
          </a:r>
          <a:endParaRPr lang="en-US" sz="1500" kern="1200" dirty="0"/>
        </a:p>
      </dsp:txBody>
      <dsp:txXfrm>
        <a:off x="3109339" y="1136642"/>
        <a:ext cx="1773021" cy="859762"/>
      </dsp:txXfrm>
    </dsp:sp>
    <dsp:sp modelId="{F7A4FD81-375C-2E4F-BDF1-3D1909345CF5}">
      <dsp:nvSpPr>
        <dsp:cNvPr id="0" name=""/>
        <dsp:cNvSpPr/>
      </dsp:nvSpPr>
      <dsp:spPr>
        <a:xfrm>
          <a:off x="4909109" y="1527061"/>
          <a:ext cx="730607" cy="78925"/>
        </a:xfrm>
        <a:custGeom>
          <a:avLst/>
          <a:gdLst/>
          <a:ahLst/>
          <a:cxnLst/>
          <a:rect l="0" t="0" r="0" b="0"/>
          <a:pathLst>
            <a:path>
              <a:moveTo>
                <a:pt x="0" y="39462"/>
              </a:moveTo>
              <a:lnTo>
                <a:pt x="730607" y="39462"/>
              </a:lnTo>
            </a:path>
          </a:pathLst>
        </a:custGeom>
        <a:noFill/>
        <a:ln w="9525" cap="flat" cmpd="sng" algn="ctr">
          <a:solidFill>
            <a:srgbClr val="660066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56147" y="1548258"/>
        <a:ext cx="36530" cy="36530"/>
      </dsp:txXfrm>
    </dsp:sp>
    <dsp:sp modelId="{79FE47B7-A032-BA43-9EED-8D802012E4A3}">
      <dsp:nvSpPr>
        <dsp:cNvPr id="0" name=""/>
        <dsp:cNvSpPr/>
      </dsp:nvSpPr>
      <dsp:spPr>
        <a:xfrm>
          <a:off x="5639716" y="1109894"/>
          <a:ext cx="1826517" cy="913258"/>
        </a:xfrm>
        <a:prstGeom prst="roundRect">
          <a:avLst>
            <a:gd name="adj" fmla="val 10000"/>
          </a:avLst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500" kern="1200" dirty="0" smtClean="0"/>
            <a:t>the requested sector is read into the disk cache from the disk</a:t>
          </a:r>
          <a:endParaRPr lang="en-US" sz="1500" kern="1200" dirty="0"/>
        </a:p>
      </dsp:txBody>
      <dsp:txXfrm>
        <a:off x="5666464" y="1136642"/>
        <a:ext cx="1773021" cy="859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01-Jul-13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With the use of multiple disks, there is a wide variety of ways in which the data</a:t>
            </a:r>
          </a:p>
          <a:p>
            <a:r>
              <a:rPr lang="en-US" smtClean="0"/>
              <a:t>can be organized and in which redundancy can be added to improve reliability. This</a:t>
            </a:r>
          </a:p>
          <a:p>
            <a:r>
              <a:rPr lang="en-US" smtClean="0"/>
              <a:t>could make it difficult to develop database schemes that are usable on a number of</a:t>
            </a:r>
          </a:p>
          <a:p>
            <a:r>
              <a:rPr lang="en-US" smtClean="0"/>
              <a:t>platforms and operating systems. Fortunately, industry has agreed on a standardized</a:t>
            </a:r>
          </a:p>
          <a:p>
            <a:r>
              <a:rPr lang="en-US" smtClean="0"/>
              <a:t>scheme for multiple-disk database design, known as RAID (redundant array of</a:t>
            </a:r>
          </a:p>
          <a:p>
            <a:r>
              <a:rPr lang="en-US" smtClean="0"/>
              <a:t>independent disks). The RAID scheme consists of seven levels, 2 zero through six.</a:t>
            </a:r>
          </a:p>
          <a:p>
            <a:r>
              <a:rPr lang="en-US" smtClean="0"/>
              <a:t>These levels do not imply a hierarchical relationship but designate different design</a:t>
            </a:r>
          </a:p>
          <a:p>
            <a:r>
              <a:rPr lang="en-US" smtClean="0"/>
              <a:t>architectures that share three common characteristics:</a:t>
            </a:r>
          </a:p>
          <a:p>
            <a:endParaRPr lang="en-US" smtClean="0"/>
          </a:p>
          <a:p>
            <a:r>
              <a:rPr lang="en-US" b="1" smtClean="0"/>
              <a:t>1. RAID is a set of physical disk drives viewed by the operating system as a single</a:t>
            </a:r>
          </a:p>
          <a:p>
            <a:r>
              <a:rPr lang="en-US" smtClean="0"/>
              <a:t>logical drive.</a:t>
            </a:r>
          </a:p>
          <a:p>
            <a:endParaRPr lang="en-US" b="1" smtClean="0"/>
          </a:p>
          <a:p>
            <a:r>
              <a:rPr lang="en-US" b="1" smtClean="0"/>
              <a:t>2. Data are distributed across the physical drives of an array in a scheme known</a:t>
            </a:r>
          </a:p>
          <a:p>
            <a:r>
              <a:rPr lang="en-US" smtClean="0"/>
              <a:t>as striping, described subsequently.</a:t>
            </a:r>
          </a:p>
          <a:p>
            <a:endParaRPr lang="en-US" b="1" smtClean="0"/>
          </a:p>
          <a:p>
            <a:r>
              <a:rPr lang="en-US" b="1" smtClean="0"/>
              <a:t>3. Redundant disk capacity is used to store parity information, which guarantees</a:t>
            </a:r>
          </a:p>
          <a:p>
            <a:r>
              <a:rPr lang="en-US" smtClean="0"/>
              <a:t>data recoverability in case of a disk failure.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82669-294B-4BB2-BA94-7B3144710EE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RAID level 0 is not a true member of the RAID family, because it does not include</a:t>
            </a:r>
          </a:p>
          <a:p>
            <a:r>
              <a:rPr lang="en-US" smtClean="0"/>
              <a:t>redundancy to improve performance or provide data protection. However, there</a:t>
            </a:r>
          </a:p>
          <a:p>
            <a:r>
              <a:rPr lang="en-US" smtClean="0"/>
              <a:t>are a few applications, such as some on supercomputers in which performance</a:t>
            </a:r>
          </a:p>
          <a:p>
            <a:r>
              <a:rPr lang="en-US" smtClean="0"/>
              <a:t>and capacity are primary concerns and low cost is more important than improved</a:t>
            </a:r>
          </a:p>
          <a:p>
            <a:r>
              <a:rPr lang="en-US" smtClean="0"/>
              <a:t>reliability.</a:t>
            </a:r>
          </a:p>
          <a:p>
            <a:endParaRPr lang="en-US" smtClean="0"/>
          </a:p>
          <a:p>
            <a:r>
              <a:rPr lang="en-US" smtClean="0"/>
              <a:t>For RAID 0, the user and system data are distributed across all of the disks</a:t>
            </a:r>
          </a:p>
          <a:p>
            <a:r>
              <a:rPr lang="en-US" smtClean="0"/>
              <a:t>in the array. This has a notable advantage over the use of a single large disk: If two</a:t>
            </a:r>
          </a:p>
          <a:p>
            <a:r>
              <a:rPr lang="en-US" smtClean="0"/>
              <a:t>different I/O requests are pending for two different blocks of data, then there is a</a:t>
            </a:r>
          </a:p>
          <a:p>
            <a:r>
              <a:rPr lang="en-US" smtClean="0"/>
              <a:t>good chance that the requested blocks are on different disks. Thus, the two requests</a:t>
            </a:r>
          </a:p>
          <a:p>
            <a:r>
              <a:rPr lang="en-US" smtClean="0"/>
              <a:t>can be issued in parallel, reducing the I/O queuing time.</a:t>
            </a:r>
          </a:p>
          <a:p>
            <a:endParaRPr lang="en-US" smtClean="0"/>
          </a:p>
          <a:p>
            <a:r>
              <a:rPr lang="en-US" smtClean="0"/>
              <a:t>But RAID 0, as with all of the RAID levels, goes further than simply distributing</a:t>
            </a:r>
          </a:p>
          <a:p>
            <a:r>
              <a:rPr lang="en-US" smtClean="0"/>
              <a:t>the data across a disk array: The data are </a:t>
            </a:r>
            <a:r>
              <a:rPr lang="en-US" i="1" smtClean="0"/>
              <a:t>striped across the available disks.</a:t>
            </a:r>
          </a:p>
          <a:p>
            <a:r>
              <a:rPr lang="en-US" smtClean="0"/>
              <a:t>This is best understood by considering Figure 11.8 . All user and system data are</a:t>
            </a:r>
          </a:p>
          <a:p>
            <a:r>
              <a:rPr lang="en-US" smtClean="0"/>
              <a:t>viewed as being stored on a logical disk. The logical disk is divided into strips; these</a:t>
            </a:r>
          </a:p>
          <a:p>
            <a:r>
              <a:rPr lang="en-US" smtClean="0"/>
              <a:t>strips may be physical blocks, sectors, or some other unit. The strips are mapped</a:t>
            </a:r>
          </a:p>
          <a:p>
            <a:r>
              <a:rPr lang="en-US" smtClean="0"/>
              <a:t>round robin to consecutive physical disks in the RAID array. A set of logically</a:t>
            </a:r>
          </a:p>
          <a:p>
            <a:r>
              <a:rPr lang="en-US" smtClean="0"/>
              <a:t>consecutive strips that maps exactly one strip to each array member is referred</a:t>
            </a:r>
          </a:p>
          <a:p>
            <a:r>
              <a:rPr lang="en-US" smtClean="0"/>
              <a:t>to as a </a:t>
            </a:r>
            <a:r>
              <a:rPr lang="en-US" b="1" smtClean="0"/>
              <a:t>stripe . In an </a:t>
            </a:r>
            <a:r>
              <a:rPr lang="en-US" b="1" i="1" smtClean="0"/>
              <a:t>n -disk array, the first n logical strips are physically stored as</a:t>
            </a:r>
          </a:p>
          <a:p>
            <a:r>
              <a:rPr lang="en-US" smtClean="0"/>
              <a:t>the first strip on each of the </a:t>
            </a:r>
            <a:r>
              <a:rPr lang="en-US" i="1" smtClean="0"/>
              <a:t>n disks, forming the first stripe; the second n strips</a:t>
            </a:r>
          </a:p>
          <a:p>
            <a:r>
              <a:rPr lang="en-US" smtClean="0"/>
              <a:t>are distributed as the second strips on each disk; and so on. The advantage of this</a:t>
            </a:r>
          </a:p>
          <a:p>
            <a:r>
              <a:rPr lang="en-US" smtClean="0"/>
              <a:t>layout is that if a single I/O request consists of multiple logically contiguous strips,</a:t>
            </a:r>
          </a:p>
          <a:p>
            <a:r>
              <a:rPr lang="en-US" smtClean="0"/>
              <a:t>then up to </a:t>
            </a:r>
            <a:r>
              <a:rPr lang="en-US" i="1" smtClean="0"/>
              <a:t>n strips for that request can be handled in parallel, greatly reducing the</a:t>
            </a:r>
          </a:p>
          <a:p>
            <a:r>
              <a:rPr lang="en-US" smtClean="0"/>
              <a:t>I/O transfer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1F584E-3D73-458A-96E5-5DF5A910A22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RAID 1 differs from RAID levels 2 through 6 in the way in which redundancy is</a:t>
            </a:r>
          </a:p>
          <a:p>
            <a:r>
              <a:rPr lang="en-US" smtClean="0"/>
              <a:t>achieved. In these other RAID schemes, some form of parity calculation is used</a:t>
            </a:r>
          </a:p>
          <a:p>
            <a:r>
              <a:rPr lang="en-US" smtClean="0"/>
              <a:t>to introduce redundancy, whereas in RAID 1, redundancy is achieved by the simple</a:t>
            </a:r>
          </a:p>
          <a:p>
            <a:r>
              <a:rPr lang="en-US" smtClean="0"/>
              <a:t>expedient of duplicating all the data. Figure 11.8b shows data striping being</a:t>
            </a:r>
          </a:p>
          <a:p>
            <a:r>
              <a:rPr lang="en-US" smtClean="0"/>
              <a:t>used, as in RAID 0. But in this case, each logical strip is mapped to two separate</a:t>
            </a:r>
          </a:p>
          <a:p>
            <a:r>
              <a:rPr lang="en-US" smtClean="0"/>
              <a:t>physical disks so that every disk in the array has a mirror disk that contains the</a:t>
            </a:r>
          </a:p>
          <a:p>
            <a:r>
              <a:rPr lang="en-US" smtClean="0"/>
              <a:t>same data. RAID 1 can also be implemented without data striping, though this is</a:t>
            </a:r>
          </a:p>
          <a:p>
            <a:r>
              <a:rPr lang="en-US" smtClean="0"/>
              <a:t>less common.</a:t>
            </a:r>
          </a:p>
          <a:p>
            <a:endParaRPr lang="en-US" smtClean="0"/>
          </a:p>
          <a:p>
            <a:r>
              <a:rPr lang="en-US" smtClean="0"/>
              <a:t>There are a number of positive aspects to the RAID 1 organization:</a:t>
            </a:r>
          </a:p>
          <a:p>
            <a:endParaRPr lang="en-US" b="1" smtClean="0"/>
          </a:p>
          <a:p>
            <a:r>
              <a:rPr lang="en-US" b="1" smtClean="0"/>
              <a:t>1. A read request can be serviced by either of the two disks that contains the</a:t>
            </a:r>
          </a:p>
          <a:p>
            <a:r>
              <a:rPr lang="en-US" smtClean="0"/>
              <a:t>requested data, whichever one involves the minimum seek time plus rotational</a:t>
            </a:r>
          </a:p>
          <a:p>
            <a:r>
              <a:rPr lang="en-US" smtClean="0"/>
              <a:t>latency.</a:t>
            </a:r>
          </a:p>
          <a:p>
            <a:endParaRPr lang="en-US" b="1" smtClean="0"/>
          </a:p>
          <a:p>
            <a:r>
              <a:rPr lang="en-US" b="1" smtClean="0"/>
              <a:t>2. A write request requires that both corresponding strips be updated, but this</a:t>
            </a:r>
          </a:p>
          <a:p>
            <a:r>
              <a:rPr lang="en-US" smtClean="0"/>
              <a:t>can be done in parallel. Thus, the write performance is dictated by the slower</a:t>
            </a:r>
          </a:p>
          <a:p>
            <a:r>
              <a:rPr lang="en-US" smtClean="0"/>
              <a:t>of the two writes (i.e., the one that involves the larger seek time plus rotational</a:t>
            </a:r>
          </a:p>
          <a:p>
            <a:r>
              <a:rPr lang="en-US" smtClean="0"/>
              <a:t>latency). However, there is no “write penalty” with RAID 1. RAID levels</a:t>
            </a:r>
          </a:p>
          <a:p>
            <a:r>
              <a:rPr lang="en-US" smtClean="0"/>
              <a:t>2 through 6 involve the use of parity bits. Therefore, when a single strip is</a:t>
            </a:r>
          </a:p>
          <a:p>
            <a:r>
              <a:rPr lang="en-US" smtClean="0"/>
              <a:t>updated, the array management software must first compute and update the</a:t>
            </a:r>
          </a:p>
          <a:p>
            <a:r>
              <a:rPr lang="en-US" smtClean="0"/>
              <a:t>parity bits as well as updating the actual strip in question.</a:t>
            </a:r>
          </a:p>
          <a:p>
            <a:endParaRPr lang="en-US" b="1" smtClean="0"/>
          </a:p>
          <a:p>
            <a:r>
              <a:rPr lang="en-US" b="1" smtClean="0"/>
              <a:t>3. Recovery from a failure is simple. When a drive fails, the data may still be</a:t>
            </a:r>
          </a:p>
          <a:p>
            <a:r>
              <a:rPr lang="en-US" smtClean="0"/>
              <a:t>accessed from the second drive.</a:t>
            </a:r>
          </a:p>
          <a:p>
            <a:endParaRPr lang="en-US" smtClean="0"/>
          </a:p>
          <a:p>
            <a:r>
              <a:rPr lang="en-US" smtClean="0"/>
              <a:t>The principal disadvantage of RAID 1 is the cost; it requires twice the disk</a:t>
            </a:r>
          </a:p>
          <a:p>
            <a:r>
              <a:rPr lang="en-US" smtClean="0"/>
              <a:t>space of the logical disk that it supports. Because of that, a RAID 1 configuration</a:t>
            </a:r>
          </a:p>
          <a:p>
            <a:r>
              <a:rPr lang="en-US" smtClean="0"/>
              <a:t>is likely to be limited to drives that store system software and data and other highly</a:t>
            </a:r>
          </a:p>
          <a:p>
            <a:r>
              <a:rPr lang="en-US" smtClean="0"/>
              <a:t>critical files. In these cases, RAID 1 provides real-time backup of all data so that in</a:t>
            </a:r>
          </a:p>
          <a:p>
            <a:r>
              <a:rPr lang="en-US" smtClean="0"/>
              <a:t>the event of a disk failure, all of the critical data is still immediately available.</a:t>
            </a:r>
          </a:p>
          <a:p>
            <a:endParaRPr lang="en-US" smtClean="0"/>
          </a:p>
          <a:p>
            <a:r>
              <a:rPr lang="en-US" smtClean="0"/>
              <a:t>In a transaction-oriented environment, RAID 1 can achieve high I/O request</a:t>
            </a:r>
          </a:p>
          <a:p>
            <a:r>
              <a:rPr lang="en-US" smtClean="0"/>
              <a:t>rates if the bulk of the requests are reads. In this situation, the performance of RAID</a:t>
            </a:r>
          </a:p>
          <a:p>
            <a:r>
              <a:rPr lang="en-US" smtClean="0"/>
              <a:t>1 can approach double of that of RAID 0. However, if a substantial fraction of the I/O</a:t>
            </a:r>
          </a:p>
          <a:p>
            <a:r>
              <a:rPr lang="en-US" smtClean="0"/>
              <a:t>requests are write requests, then there may be no significant performance gain over</a:t>
            </a:r>
          </a:p>
          <a:p>
            <a:r>
              <a:rPr lang="en-US" smtClean="0"/>
              <a:t>RAID 0. RAID 1 may also provide improved performance over RAID 0 for data</a:t>
            </a:r>
          </a:p>
          <a:p>
            <a:r>
              <a:rPr lang="en-US" smtClean="0"/>
              <a:t>transfer intensive applications with a high percentage of reads. Improvement occurs</a:t>
            </a:r>
          </a:p>
          <a:p>
            <a:r>
              <a:rPr lang="en-US" smtClean="0"/>
              <a:t>if the application can split each read request so that both disk members participate.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398C6B-C86D-4DE6-B207-27DBE01DFA8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RAID levels 2 and 3 make use of a parallel access technique. In a parallel access</a:t>
            </a:r>
          </a:p>
          <a:p>
            <a:r>
              <a:rPr lang="en-US" smtClean="0"/>
              <a:t>array, all member disks participate in the execution of every I/O request. Typically,</a:t>
            </a:r>
          </a:p>
          <a:p>
            <a:r>
              <a:rPr lang="en-US" smtClean="0"/>
              <a:t>the spindles of the individual drives are synchronized so that each disk head is in the</a:t>
            </a:r>
          </a:p>
          <a:p>
            <a:r>
              <a:rPr lang="en-US" smtClean="0"/>
              <a:t>same position on each disk at any given time.</a:t>
            </a:r>
          </a:p>
          <a:p>
            <a:endParaRPr lang="en-US" smtClean="0"/>
          </a:p>
          <a:p>
            <a:r>
              <a:rPr lang="en-US" smtClean="0"/>
              <a:t>As in the other RAID schemes, data striping is used. In the case of RAID 2</a:t>
            </a:r>
          </a:p>
          <a:p>
            <a:r>
              <a:rPr lang="en-US" smtClean="0"/>
              <a:t>and 3, the strips are very small, often as small as a single byte or word. With RAID 2,</a:t>
            </a:r>
          </a:p>
          <a:p>
            <a:r>
              <a:rPr lang="en-US" smtClean="0"/>
              <a:t>an error-correcting code is calculated across corresponding bits on each data disk,</a:t>
            </a:r>
          </a:p>
          <a:p>
            <a:r>
              <a:rPr lang="en-US" smtClean="0"/>
              <a:t>and the bits of the code are stored in the corresponding bit positions on multiple</a:t>
            </a:r>
          </a:p>
          <a:p>
            <a:r>
              <a:rPr lang="en-US" smtClean="0"/>
              <a:t>parity disks. Typically, a Hamming code is used, which is able to correct single-bit</a:t>
            </a:r>
          </a:p>
          <a:p>
            <a:r>
              <a:rPr lang="en-US" smtClean="0"/>
              <a:t>errors and detect double-bit errors.</a:t>
            </a:r>
          </a:p>
          <a:p>
            <a:endParaRPr lang="en-US" smtClean="0"/>
          </a:p>
          <a:p>
            <a:r>
              <a:rPr lang="en-US" smtClean="0"/>
              <a:t>Although RAID 2 requires fewer disks than RAID 1, it is still rather costly.</a:t>
            </a:r>
          </a:p>
          <a:p>
            <a:r>
              <a:rPr lang="en-US" smtClean="0"/>
              <a:t>The number of redundant disks is proportional to the log of the number of data</a:t>
            </a:r>
          </a:p>
          <a:p>
            <a:r>
              <a:rPr lang="en-US" smtClean="0"/>
              <a:t>disks. On a single read, all disks are simultaneously accessed. The requested data</a:t>
            </a:r>
          </a:p>
          <a:p>
            <a:r>
              <a:rPr lang="en-US" smtClean="0"/>
              <a:t>and the associated error-correcting code are delivered to the array controller. If</a:t>
            </a:r>
          </a:p>
          <a:p>
            <a:r>
              <a:rPr lang="en-US" smtClean="0"/>
              <a:t>there is a single-bit error, the controller can recognize and correct the error instantly,</a:t>
            </a:r>
          </a:p>
          <a:p>
            <a:r>
              <a:rPr lang="en-US" smtClean="0"/>
              <a:t>so that the read access time is not slowed. On a single write, all data disks and parity</a:t>
            </a:r>
          </a:p>
          <a:p>
            <a:r>
              <a:rPr lang="en-US" smtClean="0"/>
              <a:t>disks must be accessed for the write operation.</a:t>
            </a:r>
          </a:p>
          <a:p>
            <a:endParaRPr lang="en-US" smtClean="0"/>
          </a:p>
          <a:p>
            <a:r>
              <a:rPr lang="en-US" smtClean="0"/>
              <a:t>RAID 2 would only be an effective choice in an environment in which many</a:t>
            </a:r>
          </a:p>
          <a:p>
            <a:r>
              <a:rPr lang="en-US" smtClean="0"/>
              <a:t>disk errors occur. Given the high reliability of individual disks and disk drives,</a:t>
            </a:r>
          </a:p>
          <a:p>
            <a:r>
              <a:rPr lang="en-US" smtClean="0"/>
              <a:t>RAID 2 is overkill and is not implemented.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BB5E0A-5D8B-43AD-B134-72929A3D6E5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en-US" dirty="0" smtClean="0"/>
              <a:t>RAID 3 is organized in a similar fashion to RAID 2. The difference is that RAID 3</a:t>
            </a:r>
          </a:p>
          <a:p>
            <a:pPr>
              <a:defRPr/>
            </a:pPr>
            <a:r>
              <a:rPr lang="en-US" dirty="0" smtClean="0"/>
              <a:t>requires only a single redundant disk, no matter how large the disk array. RAID 3</a:t>
            </a:r>
          </a:p>
          <a:p>
            <a:pPr>
              <a:defRPr/>
            </a:pPr>
            <a:r>
              <a:rPr lang="en-US" dirty="0" smtClean="0"/>
              <a:t>employs parallel access, with data distributed in small strips. Instead of an error correcting</a:t>
            </a:r>
          </a:p>
          <a:p>
            <a:pPr>
              <a:defRPr/>
            </a:pPr>
            <a:r>
              <a:rPr lang="en-US" dirty="0" smtClean="0"/>
              <a:t>code, a simple parity bit is computed for the set of individual bits in the</a:t>
            </a:r>
          </a:p>
          <a:p>
            <a:pPr>
              <a:defRPr/>
            </a:pPr>
            <a:r>
              <a:rPr lang="en-US" dirty="0" smtClean="0"/>
              <a:t>same position on all of the data disks.</a:t>
            </a:r>
          </a:p>
          <a:p>
            <a:pPr>
              <a:defRPr/>
            </a:pPr>
            <a:endParaRPr lang="en-US" b="1" i="1" dirty="0" smtClean="0"/>
          </a:p>
          <a:p>
            <a:pPr>
              <a:defRPr/>
            </a:pPr>
            <a:r>
              <a:rPr lang="en-US" b="1" i="1" dirty="0" smtClean="0"/>
              <a:t>REDUNDANCY In the event of a drive failure, the parity drive is accessed and data</a:t>
            </a:r>
          </a:p>
          <a:p>
            <a:pPr>
              <a:defRPr/>
            </a:pPr>
            <a:r>
              <a:rPr lang="en-US" dirty="0" smtClean="0"/>
              <a:t>is reconstructed from the remaining devices. Once the failed drive is replaced, the</a:t>
            </a:r>
          </a:p>
          <a:p>
            <a:pPr>
              <a:defRPr/>
            </a:pPr>
            <a:r>
              <a:rPr lang="en-US" dirty="0" smtClean="0"/>
              <a:t>missing data can be restored on the new drive and operation resumed.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Data reconstruction is simple. Consider an array of five drives in which X0</a:t>
            </a:r>
          </a:p>
          <a:p>
            <a:pPr>
              <a:defRPr/>
            </a:pPr>
            <a:r>
              <a:rPr lang="en-US" dirty="0" smtClean="0"/>
              <a:t>through X3 contain data and X4 is the parity disk. The parity for the </a:t>
            </a:r>
            <a:r>
              <a:rPr lang="en-US" i="1" dirty="0" smtClean="0"/>
              <a:t>i th bit is</a:t>
            </a:r>
          </a:p>
          <a:p>
            <a:pPr>
              <a:defRPr/>
            </a:pPr>
            <a:r>
              <a:rPr lang="en-US" dirty="0" smtClean="0"/>
              <a:t>calculated as follows:</a:t>
            </a:r>
          </a:p>
          <a:p>
            <a:pPr>
              <a:defRPr/>
            </a:pPr>
            <a:r>
              <a:rPr lang="en-US" dirty="0" smtClean="0"/>
              <a:t>X4(</a:t>
            </a:r>
            <a:r>
              <a:rPr lang="en-US" i="1" dirty="0" smtClean="0"/>
              <a:t>i) = X3(i) X2(i) X1(i) X0(i)</a:t>
            </a:r>
          </a:p>
          <a:p>
            <a:pPr>
              <a:defRPr/>
            </a:pPr>
            <a:r>
              <a:rPr lang="en-US" dirty="0" smtClean="0"/>
              <a:t>where  is exclusive-OR function.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Suppose that drive X1 has failed. If we add X4(</a:t>
            </a:r>
            <a:r>
              <a:rPr lang="en-US" i="1" dirty="0" smtClean="0"/>
              <a:t>i) X1(i) to both sides of the</a:t>
            </a:r>
          </a:p>
          <a:p>
            <a:pPr>
              <a:defRPr/>
            </a:pPr>
            <a:r>
              <a:rPr lang="en-US" dirty="0" smtClean="0"/>
              <a:t>preceding equation, we get</a:t>
            </a:r>
          </a:p>
          <a:p>
            <a:pPr>
              <a:defRPr/>
            </a:pPr>
            <a:r>
              <a:rPr lang="en-US" dirty="0" smtClean="0"/>
              <a:t>X1(</a:t>
            </a:r>
            <a:r>
              <a:rPr lang="en-US" i="1" dirty="0" smtClean="0"/>
              <a:t>i) = X4(i) X3(i) X2(i) X0(i)</a:t>
            </a:r>
          </a:p>
          <a:p>
            <a:pPr>
              <a:defRPr/>
            </a:pPr>
            <a:r>
              <a:rPr lang="en-US" dirty="0" smtClean="0"/>
              <a:t>Thus, the contents of each strip of data on X1 can be regenerated from the contents</a:t>
            </a:r>
          </a:p>
          <a:p>
            <a:pPr>
              <a:defRPr/>
            </a:pPr>
            <a:r>
              <a:rPr lang="en-US" dirty="0" smtClean="0"/>
              <a:t>of the corresponding strips on the remaining disks in the array. This principle is true</a:t>
            </a:r>
          </a:p>
          <a:p>
            <a:pPr>
              <a:defRPr/>
            </a:pPr>
            <a:r>
              <a:rPr lang="en-US" dirty="0" smtClean="0"/>
              <a:t>for RAID levels 3 through 6.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In the event of a disk failure, all of the data are still available in what is referred</a:t>
            </a:r>
          </a:p>
          <a:p>
            <a:pPr>
              <a:defRPr/>
            </a:pPr>
            <a:r>
              <a:rPr lang="en-US" dirty="0" smtClean="0"/>
              <a:t>to as reduced mode. In this mode, for reads, the missing data are regenerated on the</a:t>
            </a:r>
          </a:p>
          <a:p>
            <a:pPr>
              <a:defRPr/>
            </a:pPr>
            <a:r>
              <a:rPr lang="en-US" dirty="0" smtClean="0"/>
              <a:t>fly using the exclusive-OR calculation. When data are written to a reduced RAID 3</a:t>
            </a:r>
          </a:p>
          <a:p>
            <a:pPr>
              <a:defRPr/>
            </a:pPr>
            <a:r>
              <a:rPr lang="en-US" dirty="0" smtClean="0"/>
              <a:t>array, consistency of the parity must be maintained for later regeneration. Return to</a:t>
            </a:r>
          </a:p>
          <a:p>
            <a:pPr>
              <a:defRPr/>
            </a:pPr>
            <a:r>
              <a:rPr lang="en-US" dirty="0" smtClean="0"/>
              <a:t>full operation requires that the failed disk be replaced and the entire contents of the</a:t>
            </a:r>
          </a:p>
          <a:p>
            <a:pPr>
              <a:defRPr/>
            </a:pPr>
            <a:r>
              <a:rPr lang="en-US" dirty="0" smtClean="0"/>
              <a:t>failed disk be regenerated on the new disk.</a:t>
            </a:r>
          </a:p>
          <a:p>
            <a:pPr>
              <a:defRPr/>
            </a:pPr>
            <a:endParaRPr lang="en-US" b="1" i="1" dirty="0" smtClean="0"/>
          </a:p>
          <a:p>
            <a:pPr>
              <a:defRPr/>
            </a:pPr>
            <a:r>
              <a:rPr lang="en-US" b="1" i="1" dirty="0" smtClean="0"/>
              <a:t>PERFORMANCE Because data are striped in very small strips, RAID 3 can achieve</a:t>
            </a:r>
          </a:p>
          <a:p>
            <a:pPr>
              <a:defRPr/>
            </a:pPr>
            <a:r>
              <a:rPr lang="en-US" dirty="0" smtClean="0"/>
              <a:t>very high data transfer rates. Any I/O request will involve the parallel transfer of</a:t>
            </a:r>
          </a:p>
          <a:p>
            <a:pPr>
              <a:defRPr/>
            </a:pPr>
            <a:r>
              <a:rPr lang="en-US" dirty="0" smtClean="0"/>
              <a:t>data from all of the data disks. For large transfers, the performance improvement is</a:t>
            </a:r>
          </a:p>
          <a:p>
            <a:pPr>
              <a:defRPr/>
            </a:pPr>
            <a:r>
              <a:rPr lang="en-US" dirty="0" smtClean="0"/>
              <a:t>especially noticeable. On the other hand, only one I/O request can be executed at a</a:t>
            </a:r>
          </a:p>
          <a:p>
            <a:pPr>
              <a:defRPr/>
            </a:pPr>
            <a:r>
              <a:rPr lang="en-US" dirty="0" smtClean="0"/>
              <a:t>time. Thus, in a transaction-oriented environment, performance suffers.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9B310E-1B16-41FA-AAC7-A7E197D7A10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RAID levels 4 through 6 make use of an independent access technique. In an independent</a:t>
            </a:r>
          </a:p>
          <a:p>
            <a:r>
              <a:rPr lang="en-US" dirty="0" smtClean="0"/>
              <a:t>access array, each member disk operates independently, so that separate</a:t>
            </a:r>
          </a:p>
          <a:p>
            <a:r>
              <a:rPr lang="en-US" dirty="0" smtClean="0"/>
              <a:t>I/O requests can be satisfied in parallel. Because of this, independent access arrays</a:t>
            </a:r>
          </a:p>
          <a:p>
            <a:r>
              <a:rPr lang="en-US" dirty="0" smtClean="0"/>
              <a:t>are more suitable for applications that require high I/O request rates and are relatively</a:t>
            </a:r>
          </a:p>
          <a:p>
            <a:r>
              <a:rPr lang="en-US" dirty="0" smtClean="0"/>
              <a:t>less suited for applications that require high data transfer rates.</a:t>
            </a:r>
          </a:p>
          <a:p>
            <a:endParaRPr lang="en-US" dirty="0" smtClean="0"/>
          </a:p>
          <a:p>
            <a:r>
              <a:rPr lang="en-US" dirty="0" smtClean="0"/>
              <a:t>As in the other RAID schemes, data striping is used. In the case of RAID</a:t>
            </a:r>
          </a:p>
          <a:p>
            <a:r>
              <a:rPr lang="en-US" dirty="0" smtClean="0"/>
              <a:t>4 through 6, the strips are relatively large. With RAID 4, a bit-by-bit parity strip</a:t>
            </a:r>
          </a:p>
          <a:p>
            <a:r>
              <a:rPr lang="en-US" dirty="0" smtClean="0"/>
              <a:t>is calculated across corresponding strips on each data disk, and the parity bits are</a:t>
            </a:r>
          </a:p>
          <a:p>
            <a:r>
              <a:rPr lang="en-US" dirty="0" smtClean="0"/>
              <a:t>stored in the corresponding strip on the parity disk.</a:t>
            </a:r>
          </a:p>
          <a:p>
            <a:endParaRPr lang="en-US" dirty="0" smtClean="0"/>
          </a:p>
          <a:p>
            <a:r>
              <a:rPr lang="en-US" dirty="0" smtClean="0"/>
              <a:t>RAID 4 involves a write penalty when an I/O write request of small size is performed.</a:t>
            </a:r>
          </a:p>
          <a:p>
            <a:r>
              <a:rPr lang="en-US" dirty="0" smtClean="0"/>
              <a:t>Each time that a write occurs, the array management software must update</a:t>
            </a:r>
          </a:p>
          <a:p>
            <a:r>
              <a:rPr lang="en-US" dirty="0" smtClean="0"/>
              <a:t>not only the user data but also the corresponding parity bits. Consider an array of</a:t>
            </a:r>
          </a:p>
          <a:p>
            <a:r>
              <a:rPr lang="en-US" dirty="0" smtClean="0"/>
              <a:t>five drives in which X0 through X3 contain data and X4 is the parity disk. Suppose</a:t>
            </a:r>
          </a:p>
          <a:p>
            <a:r>
              <a:rPr lang="en-US" dirty="0" smtClean="0"/>
              <a:t>that a write is performed that only involves a strip on disk X1. Initially, for each bit</a:t>
            </a:r>
          </a:p>
          <a:p>
            <a:r>
              <a:rPr lang="en-US" i="1" dirty="0" err="1" smtClean="0"/>
              <a:t>i</a:t>
            </a:r>
            <a:r>
              <a:rPr lang="en-US" i="1" dirty="0" smtClean="0"/>
              <a:t> , we have the following relationship:</a:t>
            </a:r>
          </a:p>
          <a:p>
            <a:r>
              <a:rPr lang="en-US" dirty="0" smtClean="0"/>
              <a:t>X4(</a:t>
            </a:r>
            <a:r>
              <a:rPr lang="en-US" i="1" dirty="0" err="1" smtClean="0"/>
              <a:t>i</a:t>
            </a:r>
            <a:r>
              <a:rPr lang="en-US" i="1" dirty="0" smtClean="0"/>
              <a:t>) = X3(</a:t>
            </a:r>
            <a:r>
              <a:rPr lang="en-US" i="1" dirty="0" err="1" smtClean="0"/>
              <a:t>i</a:t>
            </a:r>
            <a:r>
              <a:rPr lang="en-US" i="1" dirty="0" smtClean="0"/>
              <a:t>) X2(</a:t>
            </a:r>
            <a:r>
              <a:rPr lang="en-US" i="1" dirty="0" err="1" smtClean="0"/>
              <a:t>i</a:t>
            </a:r>
            <a:r>
              <a:rPr lang="en-US" i="1" dirty="0" smtClean="0"/>
              <a:t>) X1(</a:t>
            </a:r>
            <a:r>
              <a:rPr lang="en-US" i="1" dirty="0" err="1" smtClean="0"/>
              <a:t>i</a:t>
            </a:r>
            <a:r>
              <a:rPr lang="en-US" i="1" dirty="0" smtClean="0"/>
              <a:t>) X0(</a:t>
            </a:r>
            <a:r>
              <a:rPr lang="en-US" i="1" dirty="0" err="1" smtClean="0"/>
              <a:t>i</a:t>
            </a:r>
            <a:r>
              <a:rPr lang="en-US" i="1" dirty="0" smtClean="0"/>
              <a:t>) </a:t>
            </a:r>
            <a:r>
              <a:rPr lang="en-US" b="1" i="1" dirty="0" smtClean="0"/>
              <a:t>(11.1)</a:t>
            </a:r>
          </a:p>
          <a:p>
            <a:r>
              <a:rPr lang="en-US" dirty="0" smtClean="0"/>
              <a:t>After the update, with potentially altered bits indicated by a prime symbol:</a:t>
            </a:r>
          </a:p>
          <a:p>
            <a:r>
              <a:rPr lang="en-US" dirty="0" smtClean="0"/>
              <a:t>X4=(</a:t>
            </a:r>
            <a:r>
              <a:rPr lang="en-US" i="1" dirty="0" err="1" smtClean="0"/>
              <a:t>i</a:t>
            </a:r>
            <a:r>
              <a:rPr lang="en-US" i="1" dirty="0" smtClean="0"/>
              <a:t>) = X3(</a:t>
            </a:r>
            <a:r>
              <a:rPr lang="en-US" i="1" dirty="0" err="1" smtClean="0"/>
              <a:t>i</a:t>
            </a:r>
            <a:r>
              <a:rPr lang="en-US" i="1" dirty="0" smtClean="0"/>
              <a:t>) X2(</a:t>
            </a:r>
            <a:r>
              <a:rPr lang="en-US" i="1" dirty="0" err="1" smtClean="0"/>
              <a:t>i</a:t>
            </a:r>
            <a:r>
              <a:rPr lang="en-US" i="1" dirty="0" smtClean="0"/>
              <a:t>) X1=(</a:t>
            </a:r>
            <a:r>
              <a:rPr lang="en-US" i="1" dirty="0" err="1" smtClean="0"/>
              <a:t>i</a:t>
            </a:r>
            <a:r>
              <a:rPr lang="en-US" i="1" dirty="0" smtClean="0"/>
              <a:t>) X0(</a:t>
            </a:r>
            <a:r>
              <a:rPr lang="en-US" i="1" dirty="0" err="1" smtClean="0"/>
              <a:t>i</a:t>
            </a:r>
            <a:r>
              <a:rPr lang="en-US" i="1" dirty="0" smtClean="0"/>
              <a:t>)</a:t>
            </a:r>
          </a:p>
          <a:p>
            <a:r>
              <a:rPr lang="en-US" dirty="0" smtClean="0"/>
              <a:t>= X3(</a:t>
            </a:r>
            <a:r>
              <a:rPr lang="en-US" i="1" dirty="0" err="1" smtClean="0"/>
              <a:t>i</a:t>
            </a:r>
            <a:r>
              <a:rPr lang="en-US" i="1" dirty="0" smtClean="0"/>
              <a:t>) X2(</a:t>
            </a:r>
            <a:r>
              <a:rPr lang="en-US" i="1" dirty="0" err="1" smtClean="0"/>
              <a:t>i</a:t>
            </a:r>
            <a:r>
              <a:rPr lang="en-US" i="1" dirty="0" smtClean="0"/>
              <a:t>) X1=(</a:t>
            </a:r>
            <a:r>
              <a:rPr lang="en-US" i="1" dirty="0" err="1" smtClean="0"/>
              <a:t>i</a:t>
            </a:r>
            <a:r>
              <a:rPr lang="en-US" i="1" dirty="0" smtClean="0"/>
              <a:t>) X0(</a:t>
            </a:r>
            <a:r>
              <a:rPr lang="en-US" i="1" dirty="0" err="1" smtClean="0"/>
              <a:t>i</a:t>
            </a:r>
            <a:r>
              <a:rPr lang="en-US" i="1" dirty="0" smtClean="0"/>
              <a:t>) X1(</a:t>
            </a:r>
            <a:r>
              <a:rPr lang="en-US" i="1" dirty="0" err="1" smtClean="0"/>
              <a:t>i</a:t>
            </a:r>
            <a:r>
              <a:rPr lang="en-US" i="1" dirty="0" smtClean="0"/>
              <a:t>) X1(</a:t>
            </a:r>
            <a:r>
              <a:rPr lang="en-US" i="1" dirty="0" err="1" smtClean="0"/>
              <a:t>i</a:t>
            </a:r>
            <a:r>
              <a:rPr lang="en-US" i="1" dirty="0" smtClean="0"/>
              <a:t>)</a:t>
            </a:r>
          </a:p>
          <a:p>
            <a:r>
              <a:rPr lang="en-US" dirty="0" smtClean="0"/>
              <a:t>= X3(</a:t>
            </a:r>
            <a:r>
              <a:rPr lang="en-US" i="1" dirty="0" err="1" smtClean="0"/>
              <a:t>i</a:t>
            </a:r>
            <a:r>
              <a:rPr lang="en-US" i="1" dirty="0" smtClean="0"/>
              <a:t>) X2(</a:t>
            </a:r>
            <a:r>
              <a:rPr lang="en-US" i="1" dirty="0" err="1" smtClean="0"/>
              <a:t>i</a:t>
            </a:r>
            <a:r>
              <a:rPr lang="en-US" i="1" dirty="0" smtClean="0"/>
              <a:t>) X1 (</a:t>
            </a:r>
            <a:r>
              <a:rPr lang="en-US" i="1" dirty="0" err="1" smtClean="0"/>
              <a:t>i</a:t>
            </a:r>
            <a:r>
              <a:rPr lang="en-US" i="1" dirty="0" smtClean="0"/>
              <a:t>) X0(</a:t>
            </a:r>
            <a:r>
              <a:rPr lang="en-US" i="1" dirty="0" err="1" smtClean="0"/>
              <a:t>i</a:t>
            </a:r>
            <a:r>
              <a:rPr lang="en-US" i="1" dirty="0" smtClean="0"/>
              <a:t>) X1(</a:t>
            </a:r>
            <a:r>
              <a:rPr lang="en-US" i="1" dirty="0" err="1" smtClean="0"/>
              <a:t>i</a:t>
            </a:r>
            <a:r>
              <a:rPr lang="en-US" i="1" dirty="0" smtClean="0"/>
              <a:t>) X1=(</a:t>
            </a:r>
            <a:r>
              <a:rPr lang="en-US" i="1" dirty="0" err="1" smtClean="0"/>
              <a:t>i</a:t>
            </a:r>
            <a:r>
              <a:rPr lang="en-US" i="1" dirty="0" smtClean="0"/>
              <a:t>)</a:t>
            </a:r>
          </a:p>
          <a:p>
            <a:r>
              <a:rPr lang="en-US" dirty="0" smtClean="0"/>
              <a:t>= X4(</a:t>
            </a:r>
            <a:r>
              <a:rPr lang="en-US" i="1" dirty="0" err="1" smtClean="0"/>
              <a:t>i</a:t>
            </a:r>
            <a:r>
              <a:rPr lang="en-US" i="1" dirty="0" smtClean="0"/>
              <a:t>) X1(</a:t>
            </a:r>
            <a:r>
              <a:rPr lang="en-US" i="1" dirty="0" err="1" smtClean="0"/>
              <a:t>i</a:t>
            </a:r>
            <a:r>
              <a:rPr lang="en-US" i="1" dirty="0" smtClean="0"/>
              <a:t>) X1=(</a:t>
            </a:r>
            <a:r>
              <a:rPr lang="en-US" i="1" dirty="0" err="1" smtClean="0"/>
              <a:t>i</a:t>
            </a:r>
            <a:r>
              <a:rPr lang="en-US" i="1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The preceding set of equations is derived as follows. The first line shows that</a:t>
            </a:r>
          </a:p>
          <a:p>
            <a:r>
              <a:rPr lang="en-US" dirty="0" smtClean="0"/>
              <a:t>a change in X1 will also affect the parity disk X4. In the second line, we add the</a:t>
            </a:r>
          </a:p>
          <a:p>
            <a:r>
              <a:rPr lang="en-US" dirty="0" smtClean="0"/>
              <a:t>terms [ X1(</a:t>
            </a:r>
            <a:r>
              <a:rPr lang="en-US" i="1" dirty="0" err="1" smtClean="0"/>
              <a:t>i</a:t>
            </a:r>
            <a:r>
              <a:rPr lang="en-US" i="1" dirty="0" smtClean="0"/>
              <a:t>) X1(</a:t>
            </a:r>
            <a:r>
              <a:rPr lang="en-US" i="1" dirty="0" err="1" smtClean="0"/>
              <a:t>i</a:t>
            </a:r>
            <a:r>
              <a:rPr lang="en-US" i="1" dirty="0" smtClean="0"/>
              <a:t>)] . Because the exclusive-OR of any quantity with itself</a:t>
            </a:r>
          </a:p>
          <a:p>
            <a:r>
              <a:rPr lang="en-US" dirty="0" smtClean="0"/>
              <a:t>is 0, this does not affect the equation. However, it is a convenience that is used to</a:t>
            </a:r>
          </a:p>
          <a:p>
            <a:r>
              <a:rPr lang="en-US" dirty="0" smtClean="0"/>
              <a:t>create the third line, by reordering. Finally, Equation ( 11.1 ) is used to replace the</a:t>
            </a:r>
          </a:p>
          <a:p>
            <a:r>
              <a:rPr lang="en-US" dirty="0" smtClean="0"/>
              <a:t>first four terms by X4( </a:t>
            </a:r>
            <a:r>
              <a:rPr lang="en-US" i="1" dirty="0" err="1" smtClean="0"/>
              <a:t>i</a:t>
            </a:r>
            <a:r>
              <a:rPr lang="en-US" i="1" dirty="0" smtClean="0"/>
              <a:t> ).</a:t>
            </a:r>
          </a:p>
          <a:p>
            <a:endParaRPr lang="en-US" dirty="0" smtClean="0"/>
          </a:p>
          <a:p>
            <a:r>
              <a:rPr lang="en-US" dirty="0" smtClean="0"/>
              <a:t>To calculate the new parity, the array management software must read the old</a:t>
            </a:r>
          </a:p>
          <a:p>
            <a:r>
              <a:rPr lang="en-US" dirty="0" smtClean="0"/>
              <a:t>user strip and the old parity strip. Then it can update these two strips with the new</a:t>
            </a:r>
          </a:p>
          <a:p>
            <a:r>
              <a:rPr lang="en-US" dirty="0" smtClean="0"/>
              <a:t>data and the newly calculated parity. Thus, each strip write involves two reads and</a:t>
            </a:r>
          </a:p>
          <a:p>
            <a:r>
              <a:rPr lang="en-US" dirty="0" smtClean="0"/>
              <a:t>two writes.</a:t>
            </a:r>
          </a:p>
          <a:p>
            <a:endParaRPr lang="en-US" dirty="0" smtClean="0"/>
          </a:p>
          <a:p>
            <a:r>
              <a:rPr lang="en-US" dirty="0" smtClean="0"/>
              <a:t>In the case of a larger size I/O write that involves strips on all disk drives, parity</a:t>
            </a:r>
          </a:p>
          <a:p>
            <a:r>
              <a:rPr lang="en-US" dirty="0" smtClean="0"/>
              <a:t>is easily computed by calculation using only the new data bits. Thus, the parity drive</a:t>
            </a:r>
          </a:p>
          <a:p>
            <a:r>
              <a:rPr lang="en-US" dirty="0" smtClean="0"/>
              <a:t>can be updated in parallel with the data drives and there are no extra reads or writes.</a:t>
            </a:r>
          </a:p>
          <a:p>
            <a:endParaRPr lang="en-US" dirty="0" smtClean="0"/>
          </a:p>
          <a:p>
            <a:r>
              <a:rPr lang="en-US" dirty="0" smtClean="0"/>
              <a:t>In any case, every write operation must involve the parity disk, which therefore</a:t>
            </a:r>
          </a:p>
          <a:p>
            <a:r>
              <a:rPr lang="en-US" dirty="0" smtClean="0"/>
              <a:t>can become a bottleneck.</a:t>
            </a:r>
            <a:endParaRPr lang="en-NZ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C78AC2-00B9-427E-BF35-4734A9DCF53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RAID 5 is organized in a similar fashion to RAID 4. The difference is that RAID</a:t>
            </a:r>
          </a:p>
          <a:p>
            <a:r>
              <a:rPr lang="en-US" smtClean="0"/>
              <a:t>5 distributes the parity strips across all disks. A typical allocation is a round-robin</a:t>
            </a:r>
          </a:p>
          <a:p>
            <a:r>
              <a:rPr lang="en-US" smtClean="0"/>
              <a:t>scheme, as illustrated in Figure 11.8f . For an </a:t>
            </a:r>
            <a:r>
              <a:rPr lang="en-US" i="1" smtClean="0"/>
              <a:t>n -disk array, the parity strip is on a</a:t>
            </a:r>
          </a:p>
          <a:p>
            <a:r>
              <a:rPr lang="en-US" smtClean="0"/>
              <a:t>different disk for the first </a:t>
            </a:r>
            <a:r>
              <a:rPr lang="en-US" i="1" smtClean="0"/>
              <a:t>n stripes, and the pattern then repeats.</a:t>
            </a:r>
          </a:p>
          <a:p>
            <a:endParaRPr lang="en-US" smtClean="0"/>
          </a:p>
          <a:p>
            <a:r>
              <a:rPr lang="en-US" smtClean="0"/>
              <a:t>The distribution of parity strips across all drives avoids the potential I/O</a:t>
            </a:r>
          </a:p>
          <a:p>
            <a:r>
              <a:rPr lang="en-US" smtClean="0"/>
              <a:t>bottleneck of the single parity disk found in RAID 4. Further, RAID 5 has the</a:t>
            </a:r>
          </a:p>
          <a:p>
            <a:r>
              <a:rPr lang="en-US" smtClean="0"/>
              <a:t>characteristic that the loss of any one disk does not result in data loss.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7687F5-9F9E-4017-9961-D0F1D9884CF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RAID 6 was introduced in a subsequent paper by the Berkeley researchers</a:t>
            </a:r>
          </a:p>
          <a:p>
            <a:r>
              <a:rPr lang="en-US" smtClean="0"/>
              <a:t>[KATZ89]. In the RAID 6 scheme, two different parity calculations are carried out</a:t>
            </a:r>
          </a:p>
          <a:p>
            <a:r>
              <a:rPr lang="en-US" smtClean="0"/>
              <a:t>and stored in separate blocks on different disks. Thus, a RAID 6 array whose user</a:t>
            </a:r>
          </a:p>
          <a:p>
            <a:r>
              <a:rPr lang="en-US" smtClean="0"/>
              <a:t>data require </a:t>
            </a:r>
            <a:r>
              <a:rPr lang="en-US" i="1" smtClean="0"/>
              <a:t>N disks consists of N + 2 disks.</a:t>
            </a:r>
          </a:p>
          <a:p>
            <a:endParaRPr lang="en-US" smtClean="0"/>
          </a:p>
          <a:p>
            <a:r>
              <a:rPr lang="en-US" smtClean="0"/>
              <a:t>Figure 11.8g illustrates the scheme. P and Q are two different data check algorithms.</a:t>
            </a:r>
          </a:p>
          <a:p>
            <a:r>
              <a:rPr lang="en-US" smtClean="0"/>
              <a:t>One of the two is the exclusive-OR calculation used in RAID 4 and 5. But</a:t>
            </a:r>
          </a:p>
          <a:p>
            <a:r>
              <a:rPr lang="en-US" smtClean="0"/>
              <a:t>the other is an independent data check algorithm. This makes it possible to regenerate</a:t>
            </a:r>
          </a:p>
          <a:p>
            <a:r>
              <a:rPr lang="en-US" smtClean="0"/>
              <a:t>data even if two disks containing user data fail.</a:t>
            </a:r>
          </a:p>
          <a:p>
            <a:endParaRPr lang="en-US" smtClean="0"/>
          </a:p>
          <a:p>
            <a:r>
              <a:rPr lang="en-US" smtClean="0"/>
              <a:t>The advantage of RAID 6 is that it provides extremely high data availability.</a:t>
            </a:r>
          </a:p>
          <a:p>
            <a:r>
              <a:rPr lang="en-US" smtClean="0"/>
              <a:t>Three disks would have to fail within the MTTR (mean time to repair) interval to</a:t>
            </a:r>
          </a:p>
          <a:p>
            <a:r>
              <a:rPr lang="en-US" smtClean="0"/>
              <a:t>cause data to be lost. On the other hand, RAID 6 incurs a substantial write penalty,</a:t>
            </a:r>
          </a:p>
          <a:p>
            <a:r>
              <a:rPr lang="en-US" smtClean="0"/>
              <a:t>because each write affects two parity blocks. Performance benchmarks [EISC07]</a:t>
            </a:r>
          </a:p>
          <a:p>
            <a:r>
              <a:rPr lang="en-US" smtClean="0"/>
              <a:t>show a RAID 6 controller can suffer more than a 30% drop in overall write performance</a:t>
            </a:r>
          </a:p>
          <a:p>
            <a:r>
              <a:rPr lang="en-US" smtClean="0"/>
              <a:t>compared with a RAID 5 implementation. RAID 5 and RAID 6 read</a:t>
            </a:r>
          </a:p>
          <a:p>
            <a:r>
              <a:rPr lang="en-US" smtClean="0"/>
              <a:t>performance is comparable.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C9B81B-3491-491E-8B6D-73C8A3327DC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We now examine each of the RAID levels. Table 11.4 provides a rough</a:t>
            </a:r>
          </a:p>
          <a:p>
            <a:r>
              <a:rPr lang="en-US" smtClean="0"/>
              <a:t>guide to the seven levels. In the table, I/O performance is shown both in terms of</a:t>
            </a:r>
          </a:p>
          <a:p>
            <a:r>
              <a:rPr lang="en-US" smtClean="0"/>
              <a:t>data transfer capacity, or ability to move data, and I/O request rate, or ability to</a:t>
            </a:r>
          </a:p>
          <a:p>
            <a:r>
              <a:rPr lang="en-US" smtClean="0"/>
              <a:t>satisfy I/O requests, since these RAID levels inherently perform differently relative</a:t>
            </a:r>
          </a:p>
          <a:p>
            <a:r>
              <a:rPr lang="en-US" smtClean="0"/>
              <a:t>to these two metrics. Each RAID level’s strong point is highlighted in color.</a:t>
            </a:r>
          </a:p>
          <a:p>
            <a:endParaRPr lang="en-US" smtClean="0"/>
          </a:p>
          <a:p>
            <a:r>
              <a:rPr lang="en-US" smtClean="0"/>
              <a:t>Of the seven RAID levels described, only four are commonly used: RAID</a:t>
            </a:r>
          </a:p>
          <a:p>
            <a:r>
              <a:rPr lang="en-US" smtClean="0"/>
              <a:t>levels 0, 1, 5, and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1C05ED-1F06-4709-9A4D-20E73F7B19E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The actual details of disk I/O operation depend on the computer system, the operating</a:t>
            </a:r>
          </a:p>
          <a:p>
            <a:r>
              <a:rPr lang="en-US" smtClean="0"/>
              <a:t>system, and the nature of the I/O channel and disk controller hardware. A</a:t>
            </a:r>
          </a:p>
          <a:p>
            <a:r>
              <a:rPr lang="en-US" smtClean="0"/>
              <a:t>general timing diagram of disk I/O transfer is shown in Figure 11.6 .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32B912-2B7F-43A8-B764-D6AB468044A1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When the disk drive is operating, the disk is rotating at constant speed. To</a:t>
            </a:r>
          </a:p>
          <a:p>
            <a:r>
              <a:rPr lang="en-US" smtClean="0"/>
              <a:t>read or write, the head must be positioned at the desired track and at the beginning</a:t>
            </a:r>
          </a:p>
          <a:p>
            <a:r>
              <a:rPr lang="en-US" smtClean="0"/>
              <a:t>of the desired sector on that track. 1 Track selection involves moving the head in a</a:t>
            </a:r>
          </a:p>
          <a:p>
            <a:r>
              <a:rPr lang="en-US" smtClean="0"/>
              <a:t>movable-head system or electronically selecting one head on a fixed-head system.</a:t>
            </a:r>
          </a:p>
          <a:p>
            <a:r>
              <a:rPr lang="en-US" smtClean="0"/>
              <a:t>On a movable-head system, the time it takes to position the head at the track is</a:t>
            </a:r>
          </a:p>
          <a:p>
            <a:r>
              <a:rPr lang="en-US" smtClean="0"/>
              <a:t>known as </a:t>
            </a:r>
            <a:r>
              <a:rPr lang="en-US" b="1" smtClean="0"/>
              <a:t>seek time . In either case, once the track is selected, the disk controller</a:t>
            </a:r>
          </a:p>
          <a:p>
            <a:r>
              <a:rPr lang="en-US" smtClean="0"/>
              <a:t>waits until the appropriate sector rotates to line up with the head. The time it takes</a:t>
            </a:r>
          </a:p>
          <a:p>
            <a:r>
              <a:rPr lang="en-US" smtClean="0"/>
              <a:t>for the beginning of the sector to reach the head is known as </a:t>
            </a:r>
            <a:r>
              <a:rPr lang="en-US" b="1" smtClean="0"/>
              <a:t>rotational delay , or</a:t>
            </a:r>
          </a:p>
          <a:p>
            <a:r>
              <a:rPr lang="en-US" smtClean="0"/>
              <a:t>rotational latency. The sum of the seek time, if any, and the rotational delay equals</a:t>
            </a:r>
          </a:p>
          <a:p>
            <a:r>
              <a:rPr lang="en-US" smtClean="0"/>
              <a:t>the </a:t>
            </a:r>
            <a:r>
              <a:rPr lang="en-US" b="1" smtClean="0"/>
              <a:t>access time , which is the time it takes to get into position to read or write. Once</a:t>
            </a:r>
          </a:p>
          <a:p>
            <a:r>
              <a:rPr lang="en-US" smtClean="0"/>
              <a:t>the head is in position, the read or write operation is then performed as the sector</a:t>
            </a:r>
          </a:p>
          <a:p>
            <a:r>
              <a:rPr lang="en-US" smtClean="0"/>
              <a:t>moves under the head; this is the data transfer portion of the operation; the time</a:t>
            </a:r>
          </a:p>
          <a:p>
            <a:r>
              <a:rPr lang="en-US" smtClean="0"/>
              <a:t>required for the transfer is the </a:t>
            </a:r>
            <a:r>
              <a:rPr lang="en-US" b="1" smtClean="0"/>
              <a:t>transfer time .</a:t>
            </a:r>
          </a:p>
          <a:p>
            <a:endParaRPr lang="en-US" b="1" smtClean="0"/>
          </a:p>
          <a:p>
            <a:r>
              <a:rPr lang="en-US" smtClean="0"/>
              <a:t>In addition to the access time and transfer time, there are several queuing</a:t>
            </a:r>
          </a:p>
          <a:p>
            <a:r>
              <a:rPr lang="en-US" smtClean="0"/>
              <a:t>delays normally associated with a disk I/O operation. When a process issues an</a:t>
            </a:r>
          </a:p>
          <a:p>
            <a:r>
              <a:rPr lang="en-US" smtClean="0"/>
              <a:t>I/O request, it must first wait in a queue for the device to be available. At that</a:t>
            </a:r>
          </a:p>
          <a:p>
            <a:r>
              <a:rPr lang="en-US" smtClean="0"/>
              <a:t>time, the device is assigned to the process. If the device shares a single I/O channel</a:t>
            </a:r>
          </a:p>
          <a:p>
            <a:r>
              <a:rPr lang="en-US" smtClean="0"/>
              <a:t>or a set of I/O channels with other disk drives, then there may be an additional</a:t>
            </a:r>
          </a:p>
          <a:p>
            <a:r>
              <a:rPr lang="en-US" smtClean="0"/>
              <a:t>wait for the channel to be available. At that point, the seek is performed to begin</a:t>
            </a:r>
          </a:p>
          <a:p>
            <a:r>
              <a:rPr lang="en-US" smtClean="0"/>
              <a:t>disk access.</a:t>
            </a:r>
          </a:p>
          <a:p>
            <a:endParaRPr lang="en-US" smtClean="0"/>
          </a:p>
          <a:p>
            <a:r>
              <a:rPr lang="en-US" smtClean="0"/>
              <a:t>In some high-end systems for servers, a technique known as rotational</a:t>
            </a:r>
          </a:p>
          <a:p>
            <a:r>
              <a:rPr lang="en-US" smtClean="0"/>
              <a:t>positional sensing (RPS) is used. This works as follows: When the seek command</a:t>
            </a:r>
          </a:p>
          <a:p>
            <a:r>
              <a:rPr lang="en-US" smtClean="0"/>
              <a:t>has been issued, the channel is released to handle other I/O operations. When</a:t>
            </a:r>
          </a:p>
          <a:p>
            <a:r>
              <a:rPr lang="en-US" smtClean="0"/>
              <a:t>the seek is completed, the device determines when the data will rotate under</a:t>
            </a:r>
          </a:p>
          <a:p>
            <a:r>
              <a:rPr lang="en-US" smtClean="0"/>
              <a:t>the head. As that sector approaches the head, the device tries to reestablish the</a:t>
            </a:r>
          </a:p>
          <a:p>
            <a:r>
              <a:rPr lang="en-US" smtClean="0"/>
              <a:t>communication path back to the host. If either the control unit or the channel is</a:t>
            </a:r>
          </a:p>
          <a:p>
            <a:r>
              <a:rPr lang="en-US" smtClean="0"/>
              <a:t>busy with another I/O, then the reconnection attempt fails and the device must</a:t>
            </a:r>
          </a:p>
          <a:p>
            <a:r>
              <a:rPr lang="en-US" smtClean="0"/>
              <a:t>rotate one whole revolution before it can attempt to reconnect, which is called</a:t>
            </a:r>
          </a:p>
          <a:p>
            <a:r>
              <a:rPr lang="en-US" smtClean="0"/>
              <a:t>an RPS miss. This is an extra delay element that must be added to the time line</a:t>
            </a:r>
          </a:p>
          <a:p>
            <a:r>
              <a:rPr lang="en-US" smtClean="0"/>
              <a:t>of Figure 11.6 .</a:t>
            </a:r>
            <a:endParaRPr lang="en-NZ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C1706B-2E4D-4291-B527-11A4B24AFB83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Table 11.3   Disk Scheduling Algorithms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CE99DA-9BC4-4ED0-9962-3061BA3C8E9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The simplest form of scheduling is first-in-first-out (FIFO)</a:t>
            </a:r>
          </a:p>
          <a:p>
            <a:pPr>
              <a:defRPr/>
            </a:pPr>
            <a:r>
              <a:rPr lang="en-US" dirty="0" smtClean="0"/>
              <a:t>scheduling, which processes items from the queue in sequential order. This strategy</a:t>
            </a:r>
          </a:p>
          <a:p>
            <a:pPr>
              <a:defRPr/>
            </a:pPr>
            <a:r>
              <a:rPr lang="en-US" dirty="0" smtClean="0"/>
              <a:t>has the advantage of being fair, because every request is honored and the requests are</a:t>
            </a:r>
          </a:p>
          <a:p>
            <a:pPr>
              <a:defRPr/>
            </a:pPr>
            <a:r>
              <a:rPr lang="en-US" dirty="0" smtClean="0"/>
              <a:t>honored in the order received. Figure 11.7a illustrates the disk arm movement with</a:t>
            </a:r>
          </a:p>
          <a:p>
            <a:pPr>
              <a:defRPr/>
            </a:pPr>
            <a:r>
              <a:rPr lang="en-US" dirty="0" smtClean="0"/>
              <a:t>FIFO. This graph is generated directly from the data in Table 11.2a . As can be seen,</a:t>
            </a:r>
          </a:p>
          <a:p>
            <a:pPr>
              <a:defRPr/>
            </a:pPr>
            <a:r>
              <a:rPr lang="en-US" dirty="0" smtClean="0"/>
              <a:t>the disk accesses are in the same order as the requests were originally received.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With FIFO, if there are only a few processes that require access and if many</a:t>
            </a:r>
          </a:p>
          <a:p>
            <a:pPr>
              <a:defRPr/>
            </a:pPr>
            <a:r>
              <a:rPr lang="en-US" dirty="0" smtClean="0"/>
              <a:t>of the requests are to clustered file sectors, then we can hope for good performance.</a:t>
            </a:r>
          </a:p>
          <a:p>
            <a:pPr>
              <a:defRPr/>
            </a:pPr>
            <a:r>
              <a:rPr lang="en-US" dirty="0" smtClean="0"/>
              <a:t>However, this technique will often approximate random scheduling in performance,</a:t>
            </a:r>
          </a:p>
          <a:p>
            <a:pPr>
              <a:defRPr/>
            </a:pPr>
            <a:r>
              <a:rPr lang="en-US" dirty="0" smtClean="0"/>
              <a:t>if there are many processes competing for the disk. Thus, it may be profitable to</a:t>
            </a:r>
          </a:p>
          <a:p>
            <a:pPr>
              <a:defRPr/>
            </a:pPr>
            <a:r>
              <a:rPr lang="en-US" dirty="0" smtClean="0"/>
              <a:t>consider a more sophisticated scheduling policy. A number of these are listed in</a:t>
            </a:r>
          </a:p>
          <a:p>
            <a:pPr>
              <a:defRPr/>
            </a:pPr>
            <a:r>
              <a:rPr lang="en-US" dirty="0" smtClean="0"/>
              <a:t>Table 11.3 and will now be considered.</a:t>
            </a: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EF5356-C7A7-45D9-B321-D11DDA4A8DD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With a system based on priority (PRI), the control of the scheduling is</a:t>
            </a:r>
          </a:p>
          <a:p>
            <a:r>
              <a:rPr lang="en-US" smtClean="0"/>
              <a:t>outside the control of disk management software. Such an approach is not intended</a:t>
            </a:r>
          </a:p>
          <a:p>
            <a:r>
              <a:rPr lang="en-US" smtClean="0"/>
              <a:t>to optimize disk utilization but to meet other objectives within the operating system.</a:t>
            </a:r>
          </a:p>
          <a:p>
            <a:r>
              <a:rPr lang="en-US" smtClean="0"/>
              <a:t>Often short batch jobs and interactive jobs are given higher priority than longer jobs</a:t>
            </a:r>
          </a:p>
          <a:p>
            <a:r>
              <a:rPr lang="en-US" smtClean="0"/>
              <a:t>that require longer computation. This allows a lot of short jobs to be flushed through</a:t>
            </a:r>
          </a:p>
          <a:p>
            <a:r>
              <a:rPr lang="en-US" smtClean="0"/>
              <a:t>the system quickly and may provide good interactive response time. However, longer</a:t>
            </a:r>
          </a:p>
          <a:p>
            <a:r>
              <a:rPr lang="en-US" smtClean="0"/>
              <a:t>jobs may have to wait excessively long times. Furthermore, such a policy could lead</a:t>
            </a:r>
          </a:p>
          <a:p>
            <a:r>
              <a:rPr lang="en-US" smtClean="0"/>
              <a:t>to countermeasures on the part of users, who split their jobs into smaller pieces to</a:t>
            </a:r>
          </a:p>
          <a:p>
            <a:r>
              <a:rPr lang="en-US" smtClean="0"/>
              <a:t>beat the system. This type of policy tends to be poor for database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C1029B-EA97-49F7-A7E6-6DBEB2B78109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The shortest-service-time-first (SSTF) policy</a:t>
            </a:r>
          </a:p>
          <a:p>
            <a:r>
              <a:rPr lang="en-US" smtClean="0"/>
              <a:t>is to select the disk I/O request that requires the least movement of the disk arm</a:t>
            </a:r>
          </a:p>
          <a:p>
            <a:r>
              <a:rPr lang="en-US" smtClean="0"/>
              <a:t>from its current position. Thus, we always choose to incur the minimum seek time.</a:t>
            </a:r>
          </a:p>
          <a:p>
            <a:r>
              <a:rPr lang="en-US" smtClean="0"/>
              <a:t>Of course, always choosing the minimum seek time does not guarantee that the</a:t>
            </a:r>
          </a:p>
          <a:p>
            <a:r>
              <a:rPr lang="en-US" smtClean="0"/>
              <a:t>average seek time over a number of arm movements will be minimum. However,</a:t>
            </a:r>
          </a:p>
          <a:p>
            <a:r>
              <a:rPr lang="en-US" smtClean="0"/>
              <a:t>this should provide better performance than FIFO. Because the arm can move in</a:t>
            </a:r>
          </a:p>
          <a:p>
            <a:r>
              <a:rPr lang="en-US" smtClean="0"/>
              <a:t>two directions, a random tie-breaking algorithm may be used to resolve cases of</a:t>
            </a:r>
          </a:p>
          <a:p>
            <a:r>
              <a:rPr lang="en-US" smtClean="0"/>
              <a:t>equal distances.</a:t>
            </a:r>
          </a:p>
          <a:p>
            <a:endParaRPr lang="en-US" smtClean="0"/>
          </a:p>
          <a:p>
            <a:r>
              <a:rPr lang="en-US" smtClean="0"/>
              <a:t>Figure 11.7b and Table 11.2b show the performance of SSTF on the same</a:t>
            </a:r>
          </a:p>
          <a:p>
            <a:r>
              <a:rPr lang="en-US" smtClean="0"/>
              <a:t>example as was used for FIFO. The first track accessed is 90, because this is the</a:t>
            </a:r>
          </a:p>
          <a:p>
            <a:r>
              <a:rPr lang="en-US" smtClean="0"/>
              <a:t>closest requested track to the starting position. The next track accessed is 58 because</a:t>
            </a:r>
          </a:p>
          <a:p>
            <a:r>
              <a:rPr lang="en-US" smtClean="0"/>
              <a:t>this is the closest of the remaining requested tracks to the current position of 90.</a:t>
            </a:r>
          </a:p>
          <a:p>
            <a:r>
              <a:rPr lang="en-US" smtClean="0"/>
              <a:t>Subsequent tracks are selected accordingly.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3459D0-5FD3-4422-8691-C11FABA5497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/>
              <a:t>With the exception of FIFO, all of the policies described so far can leave</a:t>
            </a:r>
          </a:p>
          <a:p>
            <a:pPr>
              <a:defRPr/>
            </a:pPr>
            <a:r>
              <a:rPr lang="en-US" dirty="0" smtClean="0"/>
              <a:t>some request unfulfilled until the entire queue is emptied. That is, there may always</a:t>
            </a:r>
          </a:p>
          <a:p>
            <a:pPr>
              <a:defRPr/>
            </a:pPr>
            <a:r>
              <a:rPr lang="en-US" dirty="0" smtClean="0"/>
              <a:t>be new requests arriving that will be chosen before an existing request. A simple</a:t>
            </a:r>
          </a:p>
          <a:p>
            <a:pPr>
              <a:defRPr/>
            </a:pPr>
            <a:r>
              <a:rPr lang="en-US" dirty="0" smtClean="0"/>
              <a:t>alternative that prevents this sort of starvation is the SCAN algorithm, also known</a:t>
            </a:r>
          </a:p>
          <a:p>
            <a:pPr>
              <a:defRPr/>
            </a:pPr>
            <a:r>
              <a:rPr lang="en-US" dirty="0" smtClean="0"/>
              <a:t>as the elevator algorithm because it operates much the way an elevator does.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With SCAN, the arm is required to move in one direction only, satisfying all</a:t>
            </a:r>
          </a:p>
          <a:p>
            <a:pPr>
              <a:defRPr/>
            </a:pPr>
            <a:r>
              <a:rPr lang="en-US" dirty="0" smtClean="0"/>
              <a:t>outstanding requests en route, until it reaches the last track in that direction or until</a:t>
            </a:r>
          </a:p>
          <a:p>
            <a:pPr>
              <a:defRPr/>
            </a:pPr>
            <a:r>
              <a:rPr lang="en-US" dirty="0" smtClean="0"/>
              <a:t>there are no more requests in that direction. This latter refinement is sometimes</a:t>
            </a:r>
          </a:p>
          <a:p>
            <a:pPr>
              <a:defRPr/>
            </a:pPr>
            <a:r>
              <a:rPr lang="en-US" dirty="0" smtClean="0"/>
              <a:t>referred to as the LOOK policy. The service direction is then reversed and the scan</a:t>
            </a:r>
          </a:p>
          <a:p>
            <a:pPr>
              <a:defRPr/>
            </a:pPr>
            <a:r>
              <a:rPr lang="en-US" dirty="0" smtClean="0"/>
              <a:t>proceeds in the opposite direction, again picking up all requests in order.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Figure 11.7c and Table 11.2c illustrate the SCAN policy. Assuming that the</a:t>
            </a:r>
          </a:p>
          <a:p>
            <a:pPr>
              <a:defRPr/>
            </a:pPr>
            <a:r>
              <a:rPr lang="en-US" dirty="0" smtClean="0"/>
              <a:t>initial direction is of increasing track number, then the first track selected is 150,</a:t>
            </a:r>
          </a:p>
          <a:p>
            <a:pPr>
              <a:defRPr/>
            </a:pPr>
            <a:r>
              <a:rPr lang="en-US" dirty="0" smtClean="0"/>
              <a:t>since this is the closest track to the starting track of 100 in the increasing direction.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As can be seen, the SCAN policy behaves almost identically with the SSTF</a:t>
            </a:r>
          </a:p>
          <a:p>
            <a:pPr>
              <a:defRPr/>
            </a:pPr>
            <a:r>
              <a:rPr lang="en-US" dirty="0" smtClean="0"/>
              <a:t>policy. Indeed, if we had assumed that the arm was moving in the direction of lower</a:t>
            </a:r>
          </a:p>
          <a:p>
            <a:pPr>
              <a:defRPr/>
            </a:pPr>
            <a:r>
              <a:rPr lang="en-US" dirty="0" smtClean="0"/>
              <a:t>track numbers at the beginning of the example, then the scheduling pattern would</a:t>
            </a:r>
          </a:p>
          <a:p>
            <a:pPr>
              <a:defRPr/>
            </a:pPr>
            <a:r>
              <a:rPr lang="en-US" dirty="0" smtClean="0"/>
              <a:t>have been identical for SSTF and SCAN. However, this is a static example in which</a:t>
            </a:r>
          </a:p>
          <a:p>
            <a:pPr>
              <a:defRPr/>
            </a:pPr>
            <a:r>
              <a:rPr lang="en-US" dirty="0" smtClean="0"/>
              <a:t>no new items are added to the queue. Even when the queue is dynamically changing,</a:t>
            </a:r>
          </a:p>
          <a:p>
            <a:pPr>
              <a:defRPr/>
            </a:pPr>
            <a:r>
              <a:rPr lang="en-US" dirty="0" smtClean="0"/>
              <a:t>SCAN will be similar to SSTF unless the request pattern is unusual.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Note that the SCAN policy is biased against the area most recently traversed.</a:t>
            </a:r>
          </a:p>
          <a:p>
            <a:pPr>
              <a:defRPr/>
            </a:pPr>
            <a:r>
              <a:rPr lang="en-US" dirty="0" smtClean="0"/>
              <a:t>Thus it does not exploit locality as well as SSTF.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It is not difficult to see that the SCAN policy favors jobs whose requests are</a:t>
            </a:r>
          </a:p>
          <a:p>
            <a:pPr>
              <a:defRPr/>
            </a:pPr>
            <a:r>
              <a:rPr lang="en-US" dirty="0" smtClean="0"/>
              <a:t>for tracks nearest to both innermost and outermost tracks and favors the latest arriving</a:t>
            </a:r>
          </a:p>
          <a:p>
            <a:pPr>
              <a:defRPr/>
            </a:pPr>
            <a:r>
              <a:rPr lang="en-US" dirty="0" smtClean="0"/>
              <a:t>jobs. The first problem can be avoided via the C-SCAN policy, while the</a:t>
            </a:r>
          </a:p>
          <a:p>
            <a:pPr>
              <a:defRPr/>
            </a:pPr>
            <a:r>
              <a:rPr lang="en-US" dirty="0" smtClean="0"/>
              <a:t>second problem is addressed by the N-step-SCAN policy.</a:t>
            </a: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97E499-93EE-46C8-88F2-1E91A27C0AF9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The C-SCAN (circular SCAN) policy restricts scanning to one direction</a:t>
            </a:r>
          </a:p>
          <a:p>
            <a:r>
              <a:rPr lang="en-US" smtClean="0"/>
              <a:t>only. Thus, when the last track has been visited in one direction, the arm is returned</a:t>
            </a:r>
          </a:p>
          <a:p>
            <a:r>
              <a:rPr lang="en-US" smtClean="0"/>
              <a:t>to the opposite end of the disk and the scan begins again. This reduces the maximum</a:t>
            </a:r>
          </a:p>
          <a:p>
            <a:r>
              <a:rPr lang="en-US" smtClean="0"/>
              <a:t>delay experienced by new requests. With SCAN, if the expected time for a scan</a:t>
            </a:r>
          </a:p>
          <a:p>
            <a:r>
              <a:rPr lang="en-US" smtClean="0"/>
              <a:t>from inner track to outer track is </a:t>
            </a:r>
            <a:r>
              <a:rPr lang="en-US" i="1" smtClean="0"/>
              <a:t>t , then the expected service interval for sectors at</a:t>
            </a:r>
          </a:p>
          <a:p>
            <a:r>
              <a:rPr lang="en-US" smtClean="0"/>
              <a:t>the periphery is 2 </a:t>
            </a:r>
            <a:r>
              <a:rPr lang="en-US" i="1" smtClean="0"/>
              <a:t>t. With C-SCAN, the interval is on the order of t + s max , where</a:t>
            </a:r>
          </a:p>
          <a:p>
            <a:r>
              <a:rPr lang="en-US" i="1" smtClean="0"/>
              <a:t>s max is the maximum seek time.</a:t>
            </a:r>
          </a:p>
          <a:p>
            <a:endParaRPr lang="en-US" i="1" smtClean="0"/>
          </a:p>
          <a:p>
            <a:r>
              <a:rPr lang="en-US" smtClean="0"/>
              <a:t>Figure 11.7d and Table 11.2d illustrate C-SCAN behavior. In this case the first</a:t>
            </a:r>
          </a:p>
          <a:p>
            <a:r>
              <a:rPr lang="en-US" smtClean="0"/>
              <a:t>three requested tracks encountered are 150, 160, and 184. Then the scan begins</a:t>
            </a:r>
          </a:p>
          <a:p>
            <a:r>
              <a:rPr lang="en-US" smtClean="0"/>
              <a:t>starting at the lowest track number, and the next requested track encountered is 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4659F7-E3C9-49B3-BE81-124607C95CFF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With SSTF, SCAN, and C-SCAN, it is possible that</a:t>
            </a:r>
          </a:p>
          <a:p>
            <a:r>
              <a:rPr lang="en-US" smtClean="0"/>
              <a:t>the arm may not move for a considerable period of time. For example, if one or a</a:t>
            </a:r>
          </a:p>
          <a:p>
            <a:r>
              <a:rPr lang="en-US" smtClean="0"/>
              <a:t>few processes have high access rates to one track, they can monopolize the entire</a:t>
            </a:r>
          </a:p>
          <a:p>
            <a:r>
              <a:rPr lang="en-US" smtClean="0"/>
              <a:t>device by repeated requests to that track. High-density multisurface disks are more</a:t>
            </a:r>
          </a:p>
          <a:p>
            <a:r>
              <a:rPr lang="en-US" smtClean="0"/>
              <a:t>likely to be affected by this characteristic than lower-density disks and/or disks with</a:t>
            </a:r>
          </a:p>
          <a:p>
            <a:r>
              <a:rPr lang="en-US" smtClean="0"/>
              <a:t>only one or two surfaces. To avoid this “arm stickiness,” the disk request queue</a:t>
            </a:r>
          </a:p>
          <a:p>
            <a:r>
              <a:rPr lang="en-US" smtClean="0"/>
              <a:t>can be segmented, with one segment at a time being processed completely. Two</a:t>
            </a:r>
          </a:p>
          <a:p>
            <a:r>
              <a:rPr lang="en-US" smtClean="0"/>
              <a:t>examples of this approach are </a:t>
            </a:r>
            <a:r>
              <a:rPr lang="en-US" i="1" smtClean="0"/>
              <a:t>N -step-SCAN and FSCAN.</a:t>
            </a:r>
          </a:p>
          <a:p>
            <a:endParaRPr lang="en-US" smtClean="0"/>
          </a:p>
          <a:p>
            <a:r>
              <a:rPr lang="en-US" smtClean="0"/>
              <a:t>The </a:t>
            </a:r>
            <a:r>
              <a:rPr lang="en-US" i="1" smtClean="0"/>
              <a:t>N -step-SCAN policy segments the disk request queue into subqueues of</a:t>
            </a:r>
          </a:p>
          <a:p>
            <a:r>
              <a:rPr lang="en-US" smtClean="0"/>
              <a:t>length </a:t>
            </a:r>
            <a:r>
              <a:rPr lang="en-US" i="1" smtClean="0"/>
              <a:t>N. Subqueues are processed one at a time, using SCAN. While a queue is</a:t>
            </a:r>
          </a:p>
          <a:p>
            <a:r>
              <a:rPr lang="en-US" smtClean="0"/>
              <a:t>being processed, new requests must be added to some other queue. If fewer than </a:t>
            </a:r>
            <a:r>
              <a:rPr lang="en-US" i="1" smtClean="0"/>
              <a:t>N</a:t>
            </a:r>
          </a:p>
          <a:p>
            <a:r>
              <a:rPr lang="en-US" smtClean="0"/>
              <a:t>requests are available at the end of a scan, then all of them are processed with the</a:t>
            </a:r>
          </a:p>
          <a:p>
            <a:r>
              <a:rPr lang="en-US" smtClean="0"/>
              <a:t>next scan. With large values of </a:t>
            </a:r>
            <a:r>
              <a:rPr lang="en-US" i="1" smtClean="0"/>
              <a:t>N , the performance of N -step-SCAN approaches</a:t>
            </a:r>
          </a:p>
          <a:p>
            <a:r>
              <a:rPr lang="en-US" smtClean="0"/>
              <a:t>that of SCAN; with a value of </a:t>
            </a:r>
            <a:r>
              <a:rPr lang="en-US" i="1" smtClean="0"/>
              <a:t>N = 1 , the FIFO policy is adopted.</a:t>
            </a:r>
          </a:p>
          <a:p>
            <a:endParaRPr lang="en-US" smtClean="0"/>
          </a:p>
          <a:p>
            <a:r>
              <a:rPr lang="en-US" smtClean="0"/>
              <a:t>FSCAN is a policy that uses two subqueues. When a scan begins, all of the</a:t>
            </a:r>
          </a:p>
          <a:p>
            <a:r>
              <a:rPr lang="en-US" smtClean="0"/>
              <a:t>requests are in one of the queues, with the other empty. During the scan, all new</a:t>
            </a:r>
          </a:p>
          <a:p>
            <a:r>
              <a:rPr lang="en-US" smtClean="0"/>
              <a:t>requests are put into the other queue. Thus, service of new requests is deferred until</a:t>
            </a:r>
          </a:p>
          <a:p>
            <a:r>
              <a:rPr lang="en-US" smtClean="0"/>
              <a:t>all of the old requests have been processed.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8CCE0C-6645-4D90-9106-F4D4A32004A1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FSCAN is a policy that uses two subqueues. When a scan begins, all of the</a:t>
            </a:r>
          </a:p>
          <a:p>
            <a:r>
              <a:rPr lang="en-US" smtClean="0"/>
              <a:t>requests are in one of the queues, with the other empty. During the scan, all new</a:t>
            </a:r>
          </a:p>
          <a:p>
            <a:r>
              <a:rPr lang="en-US" smtClean="0"/>
              <a:t>requests are put into the other queue. Thus, service of new requests is deferred until</a:t>
            </a:r>
          </a:p>
          <a:p>
            <a:r>
              <a:rPr lang="en-US" smtClean="0"/>
              <a:t>all of the old requests have been processed.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815C55-D3C2-41F1-9449-F229A438C52C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In Section 1.6 and Appendix 1A, we summarized the principles of cache memory.</a:t>
            </a:r>
          </a:p>
          <a:p>
            <a:r>
              <a:rPr lang="en-US" smtClean="0"/>
              <a:t>The term </a:t>
            </a:r>
            <a:r>
              <a:rPr lang="en-US" i="1" smtClean="0"/>
              <a:t>cache memory is usually used to apply to a memory that is smaller and</a:t>
            </a:r>
          </a:p>
          <a:p>
            <a:r>
              <a:rPr lang="en-US" smtClean="0"/>
              <a:t>faster than main memory and that is interposed between main memory and the</a:t>
            </a:r>
          </a:p>
          <a:p>
            <a:r>
              <a:rPr lang="en-US" smtClean="0"/>
              <a:t>processor. Such a cache memory reduces average memory access time by exploiting</a:t>
            </a:r>
          </a:p>
          <a:p>
            <a:r>
              <a:rPr lang="en-US" smtClean="0"/>
              <a:t>the principle of locality.</a:t>
            </a:r>
          </a:p>
          <a:p>
            <a:endParaRPr lang="en-US" smtClean="0"/>
          </a:p>
          <a:p>
            <a:r>
              <a:rPr lang="en-US" smtClean="0"/>
              <a:t>The same principle can be applied to disk memory. Specifically, a disk cache</a:t>
            </a:r>
          </a:p>
          <a:p>
            <a:r>
              <a:rPr lang="en-US" smtClean="0"/>
              <a:t>is a buffer in main memory for disk sectors. The cache contains a copy of some of</a:t>
            </a:r>
          </a:p>
          <a:p>
            <a:r>
              <a:rPr lang="en-US" smtClean="0"/>
              <a:t>the sectors on the disk. When an I/O request is made for a particular sector, a check</a:t>
            </a:r>
          </a:p>
          <a:p>
            <a:r>
              <a:rPr lang="en-US" smtClean="0"/>
              <a:t>is made to determine if the sector is in the disk cache. If so, the request is satisfied</a:t>
            </a:r>
          </a:p>
          <a:p>
            <a:r>
              <a:rPr lang="en-US" smtClean="0"/>
              <a:t>via the cache. If not, the requested sector is read into the disk cache from the disk.</a:t>
            </a:r>
          </a:p>
          <a:p>
            <a:r>
              <a:rPr lang="en-US" smtClean="0"/>
              <a:t>Because of the phenomenon of locality of reference, when a block of data is fetched</a:t>
            </a:r>
          </a:p>
          <a:p>
            <a:r>
              <a:rPr lang="en-US" smtClean="0"/>
              <a:t>into the cache to satisfy a single I/O request, it is likely that there will be future</a:t>
            </a:r>
          </a:p>
          <a:p>
            <a:r>
              <a:rPr lang="en-US" smtClean="0"/>
              <a:t>references to that same block.</a:t>
            </a:r>
            <a:endParaRPr lang="en-NZ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E213E8-B114-449B-B1F4-0DB1BC9E9AE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4724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727200"/>
            <a:ext cx="8204200" cy="4445000"/>
          </a:xfrm>
        </p:spPr>
        <p:txBody>
          <a:bodyPr/>
          <a:lstStyle>
            <a:lvl1pPr algn="l">
              <a:buFont typeface="Arial" pitchFamily="34" charset="0"/>
              <a:buChar char="•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Tanenbaum, Modern Operating Systems 3 e, (c) 2008 Prentice-Hall, Inc. All rights reserved. 0-13-</a:t>
            </a:r>
            <a:r>
              <a:rPr lang="en-US" b="1" smtClean="0"/>
              <a:t>6006639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Word_Document2.doc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- 26: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215900" y="5105400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(Chapter-5)</a:t>
            </a:r>
            <a:r>
              <a:rPr lang="en-US" dirty="0" smtClean="0"/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Silberschatz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Galvin and Gagne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2002, Operating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Concepts, </a:t>
            </a: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3329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447800"/>
            <a:ext cx="7772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Input/ Output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Hardware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Disk (Magnetic / Optical )</a:t>
            </a:r>
          </a:p>
          <a:p>
            <a:pPr algn="ctr"/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505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411162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Disks</a:t>
            </a:r>
          </a:p>
        </p:txBody>
      </p:sp>
      <p:sp>
        <p:nvSpPr>
          <p:cNvPr id="68612" name="Content Placeholder 10"/>
          <p:cNvSpPr>
            <a:spLocks noGrp="1"/>
          </p:cNvSpPr>
          <p:nvPr>
            <p:ph idx="1"/>
          </p:nvPr>
        </p:nvSpPr>
        <p:spPr>
          <a:xfrm>
            <a:off x="381000" y="762000"/>
            <a:ext cx="8204200" cy="4556125"/>
          </a:xfrm>
        </p:spPr>
        <p:txBody>
          <a:bodyPr>
            <a:normAutofit/>
          </a:bodyPr>
          <a:lstStyle/>
          <a:p>
            <a:pPr eaLnBrk="1" hangingPunct="1"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Called Magnetic (hard) disk</a:t>
            </a:r>
          </a:p>
          <a:p>
            <a:pPr lvl="1" eaLnBrk="1" hangingPunct="1">
              <a:buFont typeface="Calibri" pitchFamily="34" charset="0"/>
              <a:buChar char="•"/>
            </a:pPr>
            <a:r>
              <a:rPr lang="en-US" dirty="0" smtClean="0">
                <a:ea typeface="ＭＳ Ｐゴシック" pitchFamily="34" charset="-128"/>
              </a:rPr>
              <a:t> Reads and writes are equally fast</a:t>
            </a:r>
          </a:p>
          <a:p>
            <a:pPr lvl="1" eaLnBrk="1" hangingPunct="1">
              <a:buFont typeface="Calibri" pitchFamily="34" charset="0"/>
              <a:buChar char="•"/>
            </a:pP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>
                <a:ea typeface="ＭＳ Ｐゴシック" pitchFamily="34" charset="-128"/>
              </a:rPr>
              <a:t>G</a:t>
            </a:r>
            <a:r>
              <a:rPr lang="en-US" dirty="0" smtClean="0">
                <a:ea typeface="ＭＳ Ｐゴシック" pitchFamily="34" charset="-128"/>
              </a:rPr>
              <a:t>ood for storing file systems </a:t>
            </a:r>
          </a:p>
          <a:p>
            <a:pPr lvl="1" eaLnBrk="1" hangingPunct="1">
              <a:buFont typeface="Calibri" pitchFamily="34" charset="0"/>
              <a:buChar char="•"/>
            </a:pPr>
            <a:r>
              <a:rPr lang="en-US" dirty="0" smtClean="0">
                <a:ea typeface="ＭＳ Ｐゴシック" pitchFamily="34" charset="-128"/>
              </a:rPr>
              <a:t>Disk arrays are used for reliable storage (RAID)</a:t>
            </a:r>
          </a:p>
          <a:p>
            <a:pPr eaLnBrk="1" hangingPunct="1"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Optical disks (CD-ROM, CD-Recordable, DVD) used for program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ontent Placeholder 1"/>
          <p:cNvSpPr>
            <a:spLocks noGrp="1"/>
          </p:cNvSpPr>
          <p:nvPr>
            <p:ph idx="1"/>
          </p:nvPr>
        </p:nvSpPr>
        <p:spPr>
          <a:xfrm>
            <a:off x="304800" y="5105400"/>
            <a:ext cx="8229600" cy="8382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ea typeface="ＭＳ Ｐゴシック" pitchFamily="34" charset="-128"/>
              </a:rPr>
              <a:t>Seek time is 7x better, transfer rate is 1300 x better, capacity is 50,000 x better</a:t>
            </a:r>
            <a:r>
              <a:rPr lang="en-US" dirty="0" smtClean="0">
                <a:ea typeface="ＭＳ Ｐゴシック" pitchFamily="34" charset="-128"/>
              </a:rPr>
              <a:t>.</a:t>
            </a:r>
          </a:p>
        </p:txBody>
      </p:sp>
      <p:sp>
        <p:nvSpPr>
          <p:cNvPr id="6963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Floppy </a:t>
            </a:r>
            <a:r>
              <a:rPr lang="en-US" sz="3200" dirty="0" err="1" smtClean="0">
                <a:solidFill>
                  <a:srgbClr val="7030A0"/>
                </a:solidFill>
                <a:ea typeface="ＭＳ Ｐゴシック" pitchFamily="34" charset="-128"/>
              </a:rPr>
              <a:t>vs</a:t>
            </a:r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 hard disk (20 years apart)</a:t>
            </a:r>
          </a:p>
        </p:txBody>
      </p:sp>
      <p:pic>
        <p:nvPicPr>
          <p:cNvPr id="696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838200"/>
            <a:ext cx="8154987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Disks-more stuff</a:t>
            </a:r>
          </a:p>
        </p:txBody>
      </p:sp>
      <p:sp>
        <p:nvSpPr>
          <p:cNvPr id="70660" name="Content Placeholder 10"/>
          <p:cNvSpPr>
            <a:spLocks noGrp="1"/>
          </p:cNvSpPr>
          <p:nvPr>
            <p:ph idx="1"/>
          </p:nvPr>
        </p:nvSpPr>
        <p:spPr>
          <a:xfrm>
            <a:off x="457200" y="838200"/>
            <a:ext cx="8204200" cy="4976813"/>
          </a:xfrm>
        </p:spPr>
        <p:txBody>
          <a:bodyPr>
            <a:normAutofit lnSpcReduction="10000"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Some disks have microcontrollers which do bad block re-mapping, track caching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Some disk controllers are capable of doing more then one seek at a time, i.e. they can read on one disk while writing on another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Real disk geometry is different from geometry used by driver, since controller has to re-map request for (cylinder, head, sector) onto actual disk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Disks are divided into zones, with fewer sector at the inner side, gradually progressing to more on the outer 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Content Placeholder 1"/>
          <p:cNvSpPr>
            <a:spLocks noGrp="1"/>
          </p:cNvSpPr>
          <p:nvPr>
            <p:ph idx="1"/>
          </p:nvPr>
        </p:nvSpPr>
        <p:spPr>
          <a:xfrm>
            <a:off x="533400" y="5105400"/>
            <a:ext cx="8229600" cy="1143000"/>
          </a:xfrm>
        </p:spPr>
        <p:txBody>
          <a:bodyPr/>
          <a:lstStyle/>
          <a:p>
            <a:pPr eaLnBrk="1" hangingPunct="1">
              <a:buNone/>
            </a:pPr>
            <a:r>
              <a:rPr lang="en-US" dirty="0" smtClean="0">
                <a:ea typeface="ＭＳ Ｐゴシック" pitchFamily="34" charset="-128"/>
              </a:rPr>
              <a:t>	</a:t>
            </a:r>
            <a:r>
              <a:rPr lang="en-US" sz="2800" dirty="0" smtClean="0">
                <a:ea typeface="ＭＳ Ｐゴシック" pitchFamily="34" charset="-128"/>
              </a:rPr>
              <a:t>(a) Physical geometry of a disk with two zones. </a:t>
            </a:r>
          </a:p>
          <a:p>
            <a:pPr eaLnBrk="1" hangingPunct="1">
              <a:buNone/>
            </a:pPr>
            <a:r>
              <a:rPr lang="en-US" sz="2800" dirty="0" smtClean="0">
                <a:ea typeface="ＭＳ Ｐゴシック" pitchFamily="34" charset="-128"/>
              </a:rPr>
              <a:t>	(b) A possible virtual geometry for this disk.</a:t>
            </a:r>
          </a:p>
        </p:txBody>
      </p:sp>
      <p:sp>
        <p:nvSpPr>
          <p:cNvPr id="7168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Disk Zones</a:t>
            </a:r>
          </a:p>
        </p:txBody>
      </p:sp>
      <p:pic>
        <p:nvPicPr>
          <p:cNvPr id="716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82677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1371600" y="1943101"/>
            <a:ext cx="2133600" cy="2057400"/>
          </a:xfrm>
          <a:prstGeom prst="ellipse">
            <a:avLst/>
          </a:prstGeom>
          <a:solidFill>
            <a:srgbClr val="FF0000">
              <a:alpha val="1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Redundant Array of Inexpensive Disks (RAID)</a:t>
            </a:r>
          </a:p>
        </p:txBody>
      </p:sp>
      <p:sp>
        <p:nvSpPr>
          <p:cNvPr id="72708" name="Content Placeholder 10"/>
          <p:cNvSpPr>
            <a:spLocks noGrp="1"/>
          </p:cNvSpPr>
          <p:nvPr>
            <p:ph idx="1"/>
          </p:nvPr>
        </p:nvSpPr>
        <p:spPr>
          <a:xfrm>
            <a:off x="457200" y="914400"/>
            <a:ext cx="8204200" cy="4114800"/>
          </a:xfrm>
        </p:spPr>
        <p:txBody>
          <a:bodyPr>
            <a:normAutofit fontScale="92500"/>
          </a:bodyPr>
          <a:lstStyle/>
          <a:p>
            <a:pPr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Parallel I/O to improve performance and reliability</a:t>
            </a:r>
          </a:p>
          <a:p>
            <a:pPr lvl="1">
              <a:buNone/>
            </a:pPr>
            <a:r>
              <a:rPr lang="en-US" sz="3000" dirty="0" err="1" smtClean="0">
                <a:ea typeface="ＭＳ Ｐゴシック" pitchFamily="34" charset="-128"/>
              </a:rPr>
              <a:t>vs</a:t>
            </a:r>
            <a:r>
              <a:rPr lang="en-US" sz="3000" dirty="0" smtClean="0">
                <a:ea typeface="ＭＳ Ｐゴシック" pitchFamily="34" charset="-128"/>
              </a:rPr>
              <a:t> SLED, Single Large Expensive Disk</a:t>
            </a:r>
            <a:endParaRPr lang="en-US" sz="2600" dirty="0" smtClean="0">
              <a:ea typeface="ＭＳ Ｐゴシック" pitchFamily="34" charset="-128"/>
            </a:endParaRPr>
          </a:p>
          <a:p>
            <a:pPr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RAID; A bunch of disks which appear like a single disk to the OS</a:t>
            </a:r>
          </a:p>
          <a:p>
            <a:pPr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SCSI disks often used-cheap, 7 disks per controller</a:t>
            </a:r>
          </a:p>
          <a:p>
            <a:pPr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SCSI is set of standards to connect CPU to peripherals</a:t>
            </a:r>
          </a:p>
          <a:p>
            <a:pPr>
              <a:buFont typeface="Calibri" pitchFamily="34" charset="0"/>
              <a:buChar char="•"/>
            </a:pPr>
            <a:r>
              <a:rPr lang="en-US" sz="3000" dirty="0" smtClean="0">
                <a:ea typeface="ＭＳ Ｐゴシック" pitchFamily="34" charset="-128"/>
              </a:rPr>
              <a:t>Different architectures-level 0 through level 6</a:t>
            </a:r>
          </a:p>
          <a:p>
            <a:pPr eaLnBrk="1" hangingPunct="1">
              <a:buFont typeface="Courier New" pitchFamily="49" charset="0"/>
              <a:buChar char="o"/>
            </a:pPr>
            <a:endParaRPr lang="en-US" dirty="0" smtClean="0">
              <a:solidFill>
                <a:srgbClr val="00009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2084387" cy="381000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RAID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4294967295"/>
          </p:nvPr>
        </p:nvSpPr>
        <p:spPr>
          <a:xfrm>
            <a:off x="914400" y="5410200"/>
            <a:ext cx="7848600" cy="9144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 smtClean="0"/>
              <a:t>Redundant Array of </a:t>
            </a:r>
            <a:r>
              <a:rPr lang="en-US" sz="2800" dirty="0">
                <a:solidFill>
                  <a:srgbClr val="7030A0"/>
                </a:solidFill>
                <a:latin typeface="+mj-lt"/>
                <a:ea typeface="ＭＳ Ｐゴシック" pitchFamily="34" charset="-128"/>
                <a:cs typeface="+mj-cs"/>
              </a:rPr>
              <a:t>Independent</a:t>
            </a:r>
            <a:r>
              <a:rPr lang="en-US" sz="2800" dirty="0" smtClean="0"/>
              <a:t> Disks</a:t>
            </a:r>
          </a:p>
          <a:p>
            <a:pPr eaLnBrk="1" hangingPunct="1"/>
            <a:r>
              <a:rPr lang="en-US" sz="2800" dirty="0" smtClean="0"/>
              <a:t>Consists of seven levels, zero through six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3621523276"/>
              </p:ext>
            </p:extLst>
          </p:nvPr>
        </p:nvGraphicFramePr>
        <p:xfrm>
          <a:off x="990600" y="609600"/>
          <a:ext cx="7239000" cy="459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72200" y="7620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4EEA"/>
                </a:solidFill>
              </a:rPr>
              <a:t>Integrated</a:t>
            </a:r>
            <a:endParaRPr lang="en-US" sz="2800" dirty="0">
              <a:solidFill>
                <a:srgbClr val="004EE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0" y="48768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4EEA"/>
                </a:solidFill>
              </a:rPr>
              <a:t>Performance</a:t>
            </a:r>
            <a:endParaRPr lang="en-US" sz="2800" dirty="0">
              <a:solidFill>
                <a:srgbClr val="004EEA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590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4EEA"/>
                </a:solidFill>
              </a:rPr>
              <a:t>Redundancy</a:t>
            </a:r>
            <a:endParaRPr lang="en-US" sz="2800" dirty="0">
              <a:solidFill>
                <a:srgbClr val="004EEA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8117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2667000" cy="609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0" dirty="0">
                <a:solidFill>
                  <a:srgbClr val="7030A0"/>
                </a:solidFill>
                <a:ea typeface="ＭＳ Ｐゴシック" pitchFamily="34" charset="-128"/>
              </a:rPr>
              <a:t>RAID Level 0</a:t>
            </a:r>
          </a:p>
        </p:txBody>
      </p:sp>
      <p:pic>
        <p:nvPicPr>
          <p:cNvPr id="46083" name="Content Placeholder 3" descr="Fig11_08a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07307" b="-107307"/>
          <a:stretch>
            <a:fillRect/>
          </a:stretch>
        </p:blipFill>
        <p:spPr>
          <a:xfrm>
            <a:off x="1143000" y="0"/>
            <a:ext cx="7467600" cy="9691688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722671"/>
            <a:ext cx="871383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SzPct val="100000"/>
              <a:buFont typeface="Arial" pitchFamily="34" charset="0"/>
              <a:buChar char="•"/>
              <a:defRPr/>
            </a:pPr>
            <a:r>
              <a:rPr lang="en-NZ" sz="2800" dirty="0">
                <a:ea typeface="ＭＳ Ｐゴシック" pitchFamily="34" charset="-128"/>
              </a:rPr>
              <a:t>Not a true RAID because it does not include redundancy to improve performance or provide data protection</a:t>
            </a:r>
          </a:p>
          <a:p>
            <a:pPr marL="342900" indent="-342900">
              <a:buSzPct val="100000"/>
              <a:buFont typeface="Arial" pitchFamily="34" charset="0"/>
              <a:buChar char="•"/>
              <a:defRPr/>
            </a:pPr>
            <a:r>
              <a:rPr lang="en-NZ" sz="2800" dirty="0">
                <a:ea typeface="ＭＳ Ｐゴシック" pitchFamily="34" charset="-128"/>
              </a:rPr>
              <a:t>User and system data are distributed across all of the disks in the array</a:t>
            </a:r>
          </a:p>
          <a:p>
            <a:pPr marL="342900" indent="-342900">
              <a:buSzPct val="100000"/>
              <a:buFont typeface="Arial" pitchFamily="34" charset="0"/>
              <a:buChar char="•"/>
              <a:defRPr/>
            </a:pPr>
            <a:r>
              <a:rPr lang="en-NZ" sz="2800" dirty="0">
                <a:ea typeface="ＭＳ Ｐゴシック" pitchFamily="34" charset="-128"/>
              </a:rPr>
              <a:t>Logical disk is divided into strips</a:t>
            </a:r>
          </a:p>
          <a:p>
            <a:pPr marL="342900" indent="-342900" eaLnBrk="0" hangingPunct="0">
              <a:spcBef>
                <a:spcPts val="1200"/>
              </a:spcBef>
              <a:defRPr/>
            </a:pPr>
            <a:endParaRPr lang="en-NZ" sz="16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4353202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3379787" cy="609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0" dirty="0">
                <a:solidFill>
                  <a:srgbClr val="7030A0"/>
                </a:solidFill>
                <a:ea typeface="ＭＳ Ｐゴシック" pitchFamily="34" charset="-128"/>
              </a:rPr>
              <a:t>RAID Level 1</a:t>
            </a:r>
          </a:p>
        </p:txBody>
      </p:sp>
      <p:sp>
        <p:nvSpPr>
          <p:cNvPr id="47107" name="Content Placeholder 5"/>
          <p:cNvSpPr>
            <a:spLocks noGrp="1"/>
          </p:cNvSpPr>
          <p:nvPr>
            <p:ph idx="1"/>
          </p:nvPr>
        </p:nvSpPr>
        <p:spPr>
          <a:xfrm>
            <a:off x="152400" y="762000"/>
            <a:ext cx="8534400" cy="2895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Redundancy is achieved by the simple expedient of duplicating all the data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There is no “write penalty”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When a drive fails the data may still be accessed from the second drive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Principal disadvantage is the cost</a:t>
            </a:r>
          </a:p>
        </p:txBody>
      </p:sp>
      <p:pic>
        <p:nvPicPr>
          <p:cNvPr id="47108" name="Content Placeholder 3" descr="Fig11_08b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3962400"/>
            <a:ext cx="82486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4289694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3455987" cy="609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0" dirty="0">
                <a:solidFill>
                  <a:srgbClr val="7030A0"/>
                </a:solidFill>
                <a:ea typeface="ＭＳ Ｐゴシック" pitchFamily="34" charset="-128"/>
              </a:rPr>
              <a:t>RAID Level 2</a:t>
            </a:r>
          </a:p>
        </p:txBody>
      </p:sp>
      <p:sp>
        <p:nvSpPr>
          <p:cNvPr id="48131" name="Content Placeholder 4"/>
          <p:cNvSpPr>
            <a:spLocks noGrp="1"/>
          </p:cNvSpPr>
          <p:nvPr>
            <p:ph idx="1"/>
          </p:nvPr>
        </p:nvSpPr>
        <p:spPr>
          <a:xfrm>
            <a:off x="304800" y="838200"/>
            <a:ext cx="8401050" cy="2286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Makes use of a parallel access technique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Data striping is used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Typically a Hamming code is used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Effective choice in an environment in which many disk errors occur</a:t>
            </a:r>
          </a:p>
        </p:txBody>
      </p:sp>
      <p:pic>
        <p:nvPicPr>
          <p:cNvPr id="48132" name="Content Placeholder 3" descr="Fig11_08c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86200"/>
            <a:ext cx="82486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1315532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3455988" cy="5651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0" dirty="0">
                <a:solidFill>
                  <a:srgbClr val="7030A0"/>
                </a:solidFill>
                <a:ea typeface="ＭＳ Ｐゴシック" pitchFamily="34" charset="-128"/>
              </a:rPr>
              <a:t>RAID Level 3</a:t>
            </a:r>
          </a:p>
        </p:txBody>
      </p:sp>
      <p:sp>
        <p:nvSpPr>
          <p:cNvPr id="49155" name="Content Placeholder 4"/>
          <p:cNvSpPr>
            <a:spLocks noGrp="1"/>
          </p:cNvSpPr>
          <p:nvPr>
            <p:ph idx="1"/>
          </p:nvPr>
        </p:nvSpPr>
        <p:spPr>
          <a:xfrm>
            <a:off x="609600" y="654050"/>
            <a:ext cx="8077200" cy="23939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Requires only a single redundant disk, no matter how large the disk array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Employs parallel access, with data distributed in small strips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Can achieve very high data transfer rates</a:t>
            </a:r>
          </a:p>
        </p:txBody>
      </p:sp>
      <p:pic>
        <p:nvPicPr>
          <p:cNvPr id="49156" name="Content Placeholder 3" descr="Fig11_08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0"/>
            <a:ext cx="82296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0007788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3455987" cy="533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0" dirty="0">
                <a:solidFill>
                  <a:srgbClr val="7030A0"/>
                </a:solidFill>
                <a:ea typeface="ＭＳ Ｐゴシック" pitchFamily="34" charset="-128"/>
              </a:rPr>
              <a:t>RAID Level 4</a:t>
            </a:r>
          </a:p>
        </p:txBody>
      </p:sp>
      <p:sp>
        <p:nvSpPr>
          <p:cNvPr id="50179" name="Content Placeholder 4"/>
          <p:cNvSpPr>
            <a:spLocks noGrp="1"/>
          </p:cNvSpPr>
          <p:nvPr>
            <p:ph idx="1"/>
          </p:nvPr>
        </p:nvSpPr>
        <p:spPr>
          <a:xfrm>
            <a:off x="152400" y="533400"/>
            <a:ext cx="8974394" cy="2851150"/>
          </a:xfrm>
        </p:spPr>
        <p:txBody>
          <a:bodyPr>
            <a:noAutofit/>
          </a:bodyPr>
          <a:lstStyle/>
          <a:p>
            <a:pPr marL="339725" indent="-280988"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Makes use of an independent access technique</a:t>
            </a:r>
          </a:p>
          <a:p>
            <a:pPr marL="339725" indent="-280988"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A bit-by-bit parity strip is calculated across </a:t>
            </a:r>
            <a:r>
              <a:rPr lang="en-NZ" sz="2800" dirty="0" smtClean="0">
                <a:ea typeface="ＭＳ Ｐゴシック" pitchFamily="34" charset="-128"/>
              </a:rPr>
              <a:t>corresponding </a:t>
            </a:r>
            <a:r>
              <a:rPr lang="en-NZ" sz="2800" dirty="0">
                <a:ea typeface="ＭＳ Ｐゴシック" pitchFamily="34" charset="-128"/>
              </a:rPr>
              <a:t>strips on each data disk, and the parity bits are stored in the corresponding strip on the parity disk</a:t>
            </a:r>
          </a:p>
          <a:p>
            <a:pPr marL="339725" indent="-280988"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Involves a write penalty when an I/O write request of small size is performed</a:t>
            </a:r>
          </a:p>
        </p:txBody>
      </p:sp>
      <p:pic>
        <p:nvPicPr>
          <p:cNvPr id="50180" name="Content Placeholder 3" descr="Fig11_08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808990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538702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3455988" cy="609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900" b="0" dirty="0">
                <a:solidFill>
                  <a:srgbClr val="7030A0"/>
                </a:solidFill>
                <a:ea typeface="ＭＳ Ｐゴシック" pitchFamily="34" charset="-128"/>
              </a:rPr>
              <a:t>RAID Level 5</a:t>
            </a:r>
          </a:p>
        </p:txBody>
      </p:sp>
      <p:sp>
        <p:nvSpPr>
          <p:cNvPr id="51203" name="Content Placeholder 4"/>
          <p:cNvSpPr>
            <a:spLocks noGrp="1"/>
          </p:cNvSpPr>
          <p:nvPr>
            <p:ph idx="1"/>
          </p:nvPr>
        </p:nvSpPr>
        <p:spPr>
          <a:xfrm>
            <a:off x="152400" y="654050"/>
            <a:ext cx="8534400" cy="24701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Similar to RAID-4 but distributes the parity bits across all disks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Typical allocation is a round-robin scheme</a:t>
            </a:r>
          </a:p>
          <a:p>
            <a:r>
              <a:rPr lang="en-NZ" sz="2800" dirty="0">
                <a:ea typeface="ＭＳ Ｐゴシック" pitchFamily="34" charset="-128"/>
              </a:rPr>
              <a:t>Has the characteristic that the loss of any one disk does not result in data loss</a:t>
            </a:r>
          </a:p>
        </p:txBody>
      </p:sp>
      <p:pic>
        <p:nvPicPr>
          <p:cNvPr id="51204" name="Content Placeholder 3" descr="Fig11_08f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3124200"/>
            <a:ext cx="8066087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7279357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3532188" cy="609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900" b="0" dirty="0">
                <a:solidFill>
                  <a:srgbClr val="7030A0"/>
                </a:solidFill>
                <a:ea typeface="ＭＳ Ｐゴシック" pitchFamily="34" charset="-128"/>
              </a:rPr>
              <a:t>RAID Level 6</a:t>
            </a:r>
          </a:p>
        </p:txBody>
      </p:sp>
      <p:sp>
        <p:nvSpPr>
          <p:cNvPr id="52227" name="Content Placeholder 4"/>
          <p:cNvSpPr>
            <a:spLocks noGrp="1"/>
          </p:cNvSpPr>
          <p:nvPr>
            <p:ph idx="1"/>
          </p:nvPr>
        </p:nvSpPr>
        <p:spPr>
          <a:xfrm>
            <a:off x="457200" y="654050"/>
            <a:ext cx="8229600" cy="24701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Two different parity calculations are carried out and stored in separate blocks on different disks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Provides extremely high data availability</a:t>
            </a:r>
          </a:p>
          <a:p>
            <a:pPr>
              <a:spcBef>
                <a:spcPts val="0"/>
              </a:spcBef>
            </a:pPr>
            <a:r>
              <a:rPr lang="en-NZ" sz="2800" dirty="0">
                <a:ea typeface="ＭＳ Ｐゴシック" pitchFamily="34" charset="-128"/>
              </a:rPr>
              <a:t>Incurs a substantial write penalty because each write affects two parity blocks</a:t>
            </a:r>
          </a:p>
        </p:txBody>
      </p:sp>
      <p:pic>
        <p:nvPicPr>
          <p:cNvPr id="52228" name="Content Placeholder 3" descr="Fig11_08g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822483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3844474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Raid Levels</a:t>
            </a:r>
          </a:p>
        </p:txBody>
      </p:sp>
      <p:sp>
        <p:nvSpPr>
          <p:cNvPr id="73732" name="Content Placeholder 10"/>
          <p:cNvSpPr>
            <a:spLocks noGrp="1"/>
          </p:cNvSpPr>
          <p:nvPr>
            <p:ph idx="1"/>
          </p:nvPr>
        </p:nvSpPr>
        <p:spPr>
          <a:xfrm>
            <a:off x="533400" y="1066800"/>
            <a:ext cx="8204200" cy="4976813"/>
          </a:xfrm>
        </p:spPr>
        <p:txBody>
          <a:bodyPr>
            <a:normAutofit lnSpcReduction="10000"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Raid level 0 uses strips of k sectors per strip.</a:t>
            </a:r>
          </a:p>
          <a:p>
            <a:pPr lvl="1">
              <a:buFont typeface="Calibri" pitchFamily="34" charset="0"/>
              <a:buChar char="•"/>
            </a:pPr>
            <a:r>
              <a:rPr lang="en-US" dirty="0" smtClean="0">
                <a:ea typeface="ＭＳ Ｐゴシック" pitchFamily="34" charset="-128"/>
              </a:rPr>
              <a:t>Consecutive strips are on different disks</a:t>
            </a:r>
          </a:p>
          <a:p>
            <a:pPr lvl="1">
              <a:buFont typeface="Calibri" pitchFamily="34" charset="0"/>
              <a:buChar char="•"/>
            </a:pPr>
            <a:r>
              <a:rPr lang="en-US" dirty="0" smtClean="0">
                <a:ea typeface="ＭＳ Ｐゴシック" pitchFamily="34" charset="-128"/>
              </a:rPr>
              <a:t>Write/read on consecutive strips in parallel </a:t>
            </a:r>
          </a:p>
          <a:p>
            <a:pPr lvl="1">
              <a:buFont typeface="Calibri" pitchFamily="34" charset="0"/>
              <a:buChar char="•"/>
            </a:pPr>
            <a:r>
              <a:rPr lang="en-US" dirty="0" smtClean="0">
                <a:ea typeface="ＭＳ Ｐゴシック" pitchFamily="34" charset="-128"/>
              </a:rPr>
              <a:t>Good for big enough requests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Raid level 1 duplicates the disks</a:t>
            </a:r>
          </a:p>
          <a:p>
            <a:pPr lvl="1">
              <a:buFont typeface="Calibri" pitchFamily="34" charset="0"/>
              <a:buChar char="•"/>
            </a:pPr>
            <a:r>
              <a:rPr lang="en-US" dirty="0" smtClean="0">
                <a:ea typeface="ＭＳ Ｐゴシック" pitchFamily="34" charset="-128"/>
              </a:rPr>
              <a:t>Writes are done twice, reads can use either disk</a:t>
            </a:r>
          </a:p>
          <a:p>
            <a:pPr lvl="1">
              <a:buFont typeface="Calibri" pitchFamily="34" charset="0"/>
              <a:buChar char="•"/>
            </a:pPr>
            <a:r>
              <a:rPr lang="en-US" dirty="0" smtClean="0">
                <a:ea typeface="ＭＳ Ｐゴシック" pitchFamily="34" charset="-128"/>
              </a:rPr>
              <a:t>Improves reliability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Level 2 works with individual words, spreading word + </a:t>
            </a:r>
            <a:r>
              <a:rPr lang="en-US" sz="2800" dirty="0" err="1" smtClean="0">
                <a:ea typeface="ＭＳ Ｐゴシック" pitchFamily="34" charset="-128"/>
              </a:rPr>
              <a:t>ecc</a:t>
            </a:r>
            <a:r>
              <a:rPr lang="en-US" sz="2800" dirty="0" smtClean="0">
                <a:ea typeface="ＭＳ Ｐゴシック" pitchFamily="34" charset="-128"/>
              </a:rPr>
              <a:t> over disks.</a:t>
            </a:r>
          </a:p>
          <a:p>
            <a:pPr lvl="1">
              <a:buFont typeface="Calibri" pitchFamily="34" charset="0"/>
              <a:buChar char="•"/>
            </a:pPr>
            <a:r>
              <a:rPr lang="en-US" dirty="0" smtClean="0">
                <a:ea typeface="ＭＳ Ｐゴシック" pitchFamily="34" charset="-128"/>
              </a:rPr>
              <a:t>Need to synchronize arms to get parallelism</a:t>
            </a:r>
          </a:p>
          <a:p>
            <a:pPr eaLnBrk="1" hangingPunct="1">
              <a:buFont typeface="Courier New" pitchFamily="49" charset="0"/>
              <a:buChar char="o"/>
            </a:pPr>
            <a:endParaRPr lang="en-US" dirty="0" smtClean="0">
              <a:solidFill>
                <a:srgbClr val="00009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762000"/>
            <a:ext cx="7491412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Content Placeholder 1"/>
          <p:cNvSpPr>
            <a:spLocks noGrp="1"/>
          </p:cNvSpPr>
          <p:nvPr>
            <p:ph idx="1"/>
          </p:nvPr>
        </p:nvSpPr>
        <p:spPr>
          <a:xfrm>
            <a:off x="381000" y="5562600"/>
            <a:ext cx="8229600" cy="609599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Backup and parity drives are shown shaded.</a:t>
            </a:r>
          </a:p>
        </p:txBody>
      </p:sp>
      <p:sp>
        <p:nvSpPr>
          <p:cNvPr id="74756" name="Title 2"/>
          <p:cNvSpPr>
            <a:spLocks noGrp="1"/>
          </p:cNvSpPr>
          <p:nvPr>
            <p:ph type="title"/>
          </p:nvPr>
        </p:nvSpPr>
        <p:spPr>
          <a:xfrm>
            <a:off x="490538" y="0"/>
            <a:ext cx="7383462" cy="6096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3600" dirty="0" smtClean="0">
                <a:solidFill>
                  <a:srgbClr val="7030A0"/>
                </a:solidFill>
                <a:ea typeface="ＭＳ Ｐゴシック" pitchFamily="34" charset="-128"/>
              </a:rPr>
              <a:t>RAID Levels 0,1,2</a:t>
            </a:r>
            <a:r>
              <a:rPr lang="en-US" dirty="0" smtClean="0">
                <a:ea typeface="ＭＳ Ｐゴシック" pitchFamily="34" charset="-128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Raid Levels 3, 4 and 5</a:t>
            </a:r>
          </a:p>
        </p:txBody>
      </p:sp>
      <p:sp>
        <p:nvSpPr>
          <p:cNvPr id="75780" name="Content Placeholder 10"/>
          <p:cNvSpPr>
            <a:spLocks noGrp="1"/>
          </p:cNvSpPr>
          <p:nvPr>
            <p:ph idx="1"/>
          </p:nvPr>
        </p:nvSpPr>
        <p:spPr>
          <a:xfrm>
            <a:off x="381000" y="1066800"/>
            <a:ext cx="8204200" cy="2379662"/>
          </a:xfrm>
        </p:spPr>
        <p:txBody>
          <a:bodyPr>
            <a:normAutofit fontScale="92500" lnSpcReduction="20000"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Raid level 3 works like level 2, except all parity bits go on a single drive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Raid 4 and 5 work with strips. Parity bits for strips go on separate drive (level 4) or several drives (level 5)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Raid 6, High Data availability, two different parity computed on different disks, write expensive.  </a:t>
            </a:r>
          </a:p>
          <a:p>
            <a:pPr eaLnBrk="1" hangingPunct="1">
              <a:buFontTx/>
              <a:buNone/>
            </a:pPr>
            <a:endParaRPr lang="en-US" dirty="0" smtClean="0">
              <a:solidFill>
                <a:srgbClr val="000090"/>
              </a:solidFill>
              <a:ea typeface="ＭＳ Ｐゴシック" pitchFamily="34" charset="-128"/>
            </a:endParaRPr>
          </a:p>
          <a:p>
            <a:pPr eaLnBrk="1" hangingPunct="1">
              <a:buFont typeface="Courier New" pitchFamily="49" charset="0"/>
              <a:buChar char="o"/>
            </a:pPr>
            <a:endParaRPr lang="en-US" dirty="0" smtClean="0">
              <a:solidFill>
                <a:srgbClr val="000090"/>
              </a:solidFill>
              <a:ea typeface="ＭＳ Ｐゴシック" pitchFamily="34" charset="-128"/>
            </a:endParaRPr>
          </a:p>
          <a:p>
            <a:pPr eaLnBrk="1" hangingPunct="1">
              <a:buFont typeface="Courier New" pitchFamily="49" charset="0"/>
              <a:buChar char="o"/>
            </a:pPr>
            <a:endParaRPr lang="en-US" dirty="0" smtClean="0">
              <a:solidFill>
                <a:srgbClr val="00009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idx="1"/>
          </p:nvPr>
        </p:nvSpPr>
        <p:spPr>
          <a:xfrm>
            <a:off x="457200" y="5638800"/>
            <a:ext cx="8229600" cy="4572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Backup and parity drives are shown shaded.</a:t>
            </a:r>
          </a:p>
        </p:txBody>
      </p:sp>
      <p:sp>
        <p:nvSpPr>
          <p:cNvPr id="76803" name="Title 2"/>
          <p:cNvSpPr>
            <a:spLocks noGrp="1"/>
          </p:cNvSpPr>
          <p:nvPr>
            <p:ph type="title"/>
          </p:nvPr>
        </p:nvSpPr>
        <p:spPr>
          <a:xfrm>
            <a:off x="463550" y="641350"/>
            <a:ext cx="8434388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RAID</a:t>
            </a:r>
          </a:p>
        </p:txBody>
      </p:sp>
      <p:pic>
        <p:nvPicPr>
          <p:cNvPr id="768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9925" y="136525"/>
            <a:ext cx="5641975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76200"/>
            <a:ext cx="8001000" cy="685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900" b="0" dirty="0" smtClean="0">
                <a:solidFill>
                  <a:srgbClr val="7030A0"/>
                </a:solidFill>
                <a:ea typeface="ＭＳ Ｐゴシック" pitchFamily="34" charset="-128"/>
              </a:rPr>
              <a:t>RAID Levels</a:t>
            </a:r>
            <a:endParaRPr lang="en-US" sz="2900" b="0" dirty="0">
              <a:solidFill>
                <a:srgbClr val="7030A0"/>
              </a:solidFill>
              <a:ea typeface="ＭＳ Ｐゴシック" pitchFamily="34" charset="-128"/>
            </a:endParaRPr>
          </a:p>
        </p:txBody>
      </p:sp>
      <p:graphicFrame>
        <p:nvGraphicFramePr>
          <p:cNvPr id="4505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78153559"/>
              </p:ext>
            </p:extLst>
          </p:nvPr>
        </p:nvGraphicFramePr>
        <p:xfrm>
          <a:off x="228600" y="914400"/>
          <a:ext cx="8382000" cy="5546185"/>
        </p:xfrm>
        <a:graphic>
          <a:graphicData uri="http://schemas.openxmlformats.org/presentationml/2006/ole">
            <p:oleObj spid="_x0000_s2065" name="Document" r:id="rId4" imgW="8368992" imgH="5536996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019522002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Hard Disk Formatting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609600" y="1143001"/>
            <a:ext cx="7591425" cy="18288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z="2800" dirty="0" smtClean="0">
                <a:ea typeface="ＭＳ Ｐゴシック" pitchFamily="34" charset="-128"/>
              </a:rPr>
              <a:t>Low level format-software lays down tracks and sectors on empty disk (picture next slide)</a:t>
            </a:r>
          </a:p>
          <a:p>
            <a:pPr eaLnBrk="1" hangingPunct="1">
              <a:buFontTx/>
              <a:buChar char="•"/>
            </a:pPr>
            <a:r>
              <a:rPr lang="en-US" sz="2800" dirty="0" smtClean="0">
                <a:ea typeface="ＭＳ Ｐゴシック" pitchFamily="34" charset="-128"/>
              </a:rPr>
              <a:t>High level format is done next-partitions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Content Placeholder 1"/>
          <p:cNvSpPr>
            <a:spLocks noGrp="1"/>
          </p:cNvSpPr>
          <p:nvPr>
            <p:ph idx="1"/>
          </p:nvPr>
        </p:nvSpPr>
        <p:spPr>
          <a:xfrm>
            <a:off x="381000" y="2514600"/>
            <a:ext cx="83820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  <a:ea typeface="ＭＳ Ｐゴシック" pitchFamily="34" charset="-128"/>
              </a:rPr>
              <a:t>The preamble </a:t>
            </a:r>
            <a:r>
              <a:rPr lang="en-US" sz="2800" dirty="0">
                <a:ea typeface="ＭＳ Ｐゴシック" pitchFamily="34" charset="-128"/>
              </a:rPr>
              <a:t>starts with a certain bit pattern that allows the hardware </a:t>
            </a:r>
            <a:r>
              <a:rPr lang="en-US" sz="2800" dirty="0" smtClean="0">
                <a:ea typeface="ＭＳ Ｐゴシック" pitchFamily="34" charset="-128"/>
              </a:rPr>
              <a:t>to recognize </a:t>
            </a:r>
            <a:r>
              <a:rPr lang="en-US" sz="2800" dirty="0">
                <a:ea typeface="ＭＳ Ｐゴシック" pitchFamily="34" charset="-128"/>
              </a:rPr>
              <a:t>the start of the sector. </a:t>
            </a:r>
            <a:r>
              <a:rPr lang="en-US" sz="2800" dirty="0" smtClean="0">
                <a:ea typeface="ＭＳ Ｐゴシック" pitchFamily="34" charset="-128"/>
              </a:rPr>
              <a:t>Also </a:t>
            </a:r>
            <a:r>
              <a:rPr lang="en-US" sz="2800" dirty="0">
                <a:ea typeface="ＭＳ Ｐゴシック" pitchFamily="34" charset="-128"/>
              </a:rPr>
              <a:t>contains the cylinder and sector </a:t>
            </a:r>
            <a:r>
              <a:rPr lang="en-US" sz="2800" dirty="0" smtClean="0">
                <a:ea typeface="ＭＳ Ｐゴシック" pitchFamily="34" charset="-128"/>
              </a:rPr>
              <a:t>numbers </a:t>
            </a:r>
            <a:r>
              <a:rPr lang="en-US" sz="2800" dirty="0" smtClean="0"/>
              <a:t>and: 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512 bit sectors standard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ECC for recovery from errors</a:t>
            </a:r>
          </a:p>
        </p:txBody>
      </p:sp>
      <p:sp>
        <p:nvSpPr>
          <p:cNvPr id="93187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9263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Sector Format</a:t>
            </a:r>
          </a:p>
        </p:txBody>
      </p:sp>
      <p:pic>
        <p:nvPicPr>
          <p:cNvPr id="931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0"/>
            <a:ext cx="8462962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228600"/>
            <a:ext cx="6172200" cy="5351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Content Placeholder 1"/>
          <p:cNvSpPr>
            <a:spLocks noGrp="1"/>
          </p:cNvSpPr>
          <p:nvPr>
            <p:ph idx="1"/>
          </p:nvPr>
        </p:nvSpPr>
        <p:spPr>
          <a:xfrm>
            <a:off x="152400" y="1371600"/>
            <a:ext cx="2933700" cy="3276600"/>
          </a:xfrm>
        </p:spPr>
        <p:txBody>
          <a:bodyPr>
            <a:no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Position of sector 0 is Offset from one track to next one in order to get consecutive sectors</a:t>
            </a:r>
          </a:p>
        </p:txBody>
      </p:sp>
      <p:sp>
        <p:nvSpPr>
          <p:cNvPr id="94212" name="Title 2"/>
          <p:cNvSpPr>
            <a:spLocks noGrp="1"/>
          </p:cNvSpPr>
          <p:nvPr>
            <p:ph type="title"/>
          </p:nvPr>
        </p:nvSpPr>
        <p:spPr>
          <a:xfrm>
            <a:off x="228600" y="206477"/>
            <a:ext cx="3505200" cy="914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Low level Format Cylinder Skew: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Content Placeholder 1"/>
          <p:cNvSpPr>
            <a:spLocks noGrp="1"/>
          </p:cNvSpPr>
          <p:nvPr>
            <p:ph idx="1"/>
          </p:nvPr>
        </p:nvSpPr>
        <p:spPr>
          <a:xfrm>
            <a:off x="228600" y="4038600"/>
            <a:ext cx="8686800" cy="1522412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Copying to a buffer takes time; could wait a disk rotation before head reads next sector. So interleave sectors to avoid this (</a:t>
            </a:r>
            <a:r>
              <a:rPr lang="en-US" sz="2800" dirty="0" err="1" smtClean="0">
                <a:ea typeface="ＭＳ Ｐゴシック" pitchFamily="34" charset="-128"/>
              </a:rPr>
              <a:t>b,c</a:t>
            </a:r>
            <a:r>
              <a:rPr lang="en-US" sz="2800" dirty="0" smtClean="0">
                <a:ea typeface="ＭＳ Ｐゴシック" pitchFamily="34" charset="-128"/>
              </a:rPr>
              <a:t>)</a:t>
            </a:r>
          </a:p>
        </p:txBody>
      </p:sp>
      <p:sp>
        <p:nvSpPr>
          <p:cNvPr id="95235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Interleaved sectors</a:t>
            </a:r>
          </a:p>
        </p:txBody>
      </p:sp>
      <p:pic>
        <p:nvPicPr>
          <p:cNvPr id="952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8351838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High level format</a:t>
            </a:r>
          </a:p>
        </p:txBody>
      </p:sp>
      <p:sp>
        <p:nvSpPr>
          <p:cNvPr id="96259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7591425" cy="5105400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Partitions</a:t>
            </a:r>
          </a:p>
          <a:p>
            <a:pPr marL="400050" lvl="1" indent="0">
              <a:buNone/>
            </a:pPr>
            <a:r>
              <a:rPr lang="en-US" dirty="0">
                <a:ea typeface="ＭＳ Ｐゴシック" pitchFamily="34" charset="-128"/>
              </a:rPr>
              <a:t>F</a:t>
            </a:r>
            <a:r>
              <a:rPr lang="en-US" dirty="0" smtClean="0">
                <a:ea typeface="ＭＳ Ｐゴシック" pitchFamily="34" charset="-128"/>
              </a:rPr>
              <a:t>or more then one OS on same disk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Pentium</a:t>
            </a:r>
          </a:p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sector 0 has master boot record with partition table and code for boot block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Pentium has 4 partitions: can have both Windows (</a:t>
            </a: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C:, D:, E:m F:</a:t>
            </a:r>
            <a:r>
              <a:rPr lang="en-US" sz="2800" dirty="0" smtClean="0">
                <a:ea typeface="ＭＳ Ｐゴシック" pitchFamily="34" charset="-128"/>
              </a:rPr>
              <a:t>) and Unix </a:t>
            </a: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(/dev/disk0</a:t>
            </a:r>
            <a:r>
              <a:rPr lang="en-US" sz="2800" dirty="0" smtClean="0">
                <a:ea typeface="ＭＳ Ｐゴシック" pitchFamily="34" charset="-128"/>
              </a:rPr>
              <a:t>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In order to be able to boot, one partition has to be marked as active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High level format for each partition</a:t>
            </a:r>
          </a:p>
        </p:txBody>
      </p:sp>
      <p:sp>
        <p:nvSpPr>
          <p:cNvPr id="9728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7591425" cy="4100512"/>
          </a:xfrm>
        </p:spPr>
        <p:txBody>
          <a:bodyPr/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Master Boot Record in sector 0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boot block program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free storage admin (bitmap or free list)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 Root directory created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E</a:t>
            </a:r>
            <a:r>
              <a:rPr lang="en-US" sz="2800" dirty="0" smtClean="0">
                <a:ea typeface="ＭＳ Ｐゴシック" pitchFamily="34" charset="-128"/>
              </a:rPr>
              <a:t>mpty file system created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Indicates which file system is in the  partition (in the partition table)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When Power Switched on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591425" cy="4881562"/>
          </a:xfrm>
        </p:spPr>
        <p:txBody>
          <a:bodyPr/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BIOS reads in master boot record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Boot program checks which partition is active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Reads in boot sector from active partition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Boot sector loads bigger boot program which looks for the OS kernel in the file system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OS kernel is loaded and executed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374"/>
            <a:ext cx="6781800" cy="602226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0" dirty="0">
                <a:solidFill>
                  <a:srgbClr val="7030A0"/>
                </a:solidFill>
                <a:ea typeface="ＭＳ Ｐゴシック" pitchFamily="34" charset="-128"/>
              </a:rPr>
              <a:t>Disk Performance Parameters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381000" y="3886200"/>
            <a:ext cx="8382000" cy="2209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NZ" sz="2800" dirty="0">
                <a:solidFill>
                  <a:srgbClr val="004EEA"/>
                </a:solidFill>
                <a:ea typeface="ＭＳ Ｐゴシック" pitchFamily="34" charset="-128"/>
              </a:rPr>
              <a:t>The actual details of disk I/O operation depend on the:</a:t>
            </a:r>
          </a:p>
          <a:p>
            <a:pPr marL="800100" lvl="3" indent="-342900">
              <a:buFont typeface="Calibri" pitchFamily="34" charset="0"/>
              <a:buChar char="•"/>
            </a:pPr>
            <a:r>
              <a:rPr lang="en-NZ" sz="2600" dirty="0">
                <a:ea typeface="ＭＳ Ｐゴシック" pitchFamily="34" charset="-128"/>
              </a:rPr>
              <a:t>computer system</a:t>
            </a:r>
          </a:p>
          <a:p>
            <a:pPr marL="800100" lvl="3" indent="-342900">
              <a:buFont typeface="Calibri" pitchFamily="34" charset="0"/>
              <a:buChar char="•"/>
            </a:pPr>
            <a:r>
              <a:rPr lang="en-NZ" sz="2600" dirty="0">
                <a:ea typeface="ＭＳ Ｐゴシック" pitchFamily="34" charset="-128"/>
              </a:rPr>
              <a:t>operating system</a:t>
            </a:r>
          </a:p>
          <a:p>
            <a:pPr marL="800100" lvl="3" indent="-342900">
              <a:buFont typeface="Calibri" pitchFamily="34" charset="0"/>
              <a:buChar char="•"/>
            </a:pPr>
            <a:r>
              <a:rPr lang="en-NZ" sz="2600" dirty="0">
                <a:ea typeface="ＭＳ Ｐゴシック" pitchFamily="34" charset="-128"/>
              </a:rPr>
              <a:t>nature of the I/O channel and disk controller hardware</a:t>
            </a:r>
          </a:p>
        </p:txBody>
      </p:sp>
      <p:pic>
        <p:nvPicPr>
          <p:cNvPr id="32772" name="Content Placeholder 3" descr="Fig11_06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371417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82381292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824788" cy="610548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Positioning the Read/Write Heads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838200"/>
            <a:ext cx="8077200" cy="5334000"/>
          </a:xfrm>
        </p:spPr>
        <p:txBody>
          <a:bodyPr rtlCol="0">
            <a:normAutofit fontScale="62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•"/>
              <a:defRPr/>
            </a:pPr>
            <a:r>
              <a:rPr lang="en-NZ" sz="4500" dirty="0">
                <a:ea typeface="ＭＳ Ｐゴシック" pitchFamily="34" charset="-128"/>
              </a:rPr>
              <a:t>When the disk drive is operating, the disk is rotating at constant speed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•"/>
              <a:defRPr/>
            </a:pPr>
            <a:r>
              <a:rPr lang="en-NZ" sz="4500" dirty="0">
                <a:ea typeface="ＭＳ Ｐゴシック" pitchFamily="34" charset="-128"/>
              </a:rPr>
              <a:t>To read or write the head must be positioned at the desired track and at the beginning of the desired sector on that track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•"/>
              <a:defRPr/>
            </a:pPr>
            <a:r>
              <a:rPr lang="en-NZ" sz="4500" dirty="0">
                <a:ea typeface="ＭＳ Ｐゴシック" pitchFamily="34" charset="-128"/>
              </a:rPr>
              <a:t>Track selection involves moving the head in a movable-head system or electronically selecting one head on a fixed-head system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•"/>
              <a:defRPr/>
            </a:pPr>
            <a:r>
              <a:rPr lang="en-NZ" sz="4500" dirty="0">
                <a:ea typeface="ＭＳ Ｐゴシック" pitchFamily="34" charset="-128"/>
              </a:rPr>
              <a:t>On a movable-head system the time it takes to position the head at the track is known as </a:t>
            </a:r>
            <a:r>
              <a:rPr lang="en-NZ" sz="4500" dirty="0">
                <a:solidFill>
                  <a:srgbClr val="004EEA"/>
                </a:solidFill>
                <a:ea typeface="ＭＳ Ｐゴシック" pitchFamily="34" charset="-128"/>
              </a:rPr>
              <a:t>seek time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•"/>
              <a:defRPr/>
            </a:pPr>
            <a:r>
              <a:rPr lang="en-NZ" sz="4500" dirty="0">
                <a:ea typeface="ＭＳ Ｐゴシック" pitchFamily="34" charset="-128"/>
              </a:rPr>
              <a:t>The time it takes for the beginning of the sector to reach the head is known as </a:t>
            </a:r>
            <a:r>
              <a:rPr lang="en-NZ" sz="4500" dirty="0">
                <a:solidFill>
                  <a:srgbClr val="004EEA"/>
                </a:solidFill>
                <a:ea typeface="ＭＳ Ｐゴシック" pitchFamily="34" charset="-128"/>
              </a:rPr>
              <a:t>rotational delay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•"/>
              <a:defRPr/>
            </a:pPr>
            <a:r>
              <a:rPr lang="en-NZ" sz="4500" dirty="0">
                <a:ea typeface="ＭＳ Ｐゴシック" pitchFamily="34" charset="-128"/>
              </a:rPr>
              <a:t>The sum of the seek time and the rotational delay equals the </a:t>
            </a:r>
            <a:r>
              <a:rPr lang="en-NZ" sz="4500" dirty="0">
                <a:solidFill>
                  <a:srgbClr val="004EEA"/>
                </a:solidFill>
                <a:ea typeface="ＭＳ Ｐゴシック" pitchFamily="34" charset="-128"/>
              </a:rPr>
              <a:t>access time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NZ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NZ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0050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Disk Arm Scheduling Algorithms</a:t>
            </a:r>
          </a:p>
        </p:txBody>
      </p:sp>
      <p:sp>
        <p:nvSpPr>
          <p:cNvPr id="99331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04200" cy="4724400"/>
          </a:xfrm>
        </p:spPr>
        <p:txBody>
          <a:bodyPr>
            <a:normAutofit lnSpcReduction="10000"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Read/write time factors has not improved w.r.t. other parameters. So seek time requires attention:</a:t>
            </a:r>
          </a:p>
          <a:p>
            <a:pPr lvl="1">
              <a:buFontTx/>
              <a:buAutoNum type="arabicPeriod"/>
            </a:pPr>
            <a:r>
              <a:rPr lang="en-US" dirty="0" smtClean="0">
                <a:solidFill>
                  <a:srgbClr val="004EEA"/>
                </a:solidFill>
                <a:ea typeface="ＭＳ Ｐゴシック" pitchFamily="34" charset="-128"/>
              </a:rPr>
              <a:t>Seek time </a:t>
            </a:r>
            <a:r>
              <a:rPr lang="en-US" dirty="0" smtClean="0">
                <a:ea typeface="ＭＳ Ｐゴシック" pitchFamily="34" charset="-128"/>
              </a:rPr>
              <a:t>(the time to move the arm to the proper cylinder).</a:t>
            </a:r>
          </a:p>
          <a:p>
            <a:pPr lvl="1">
              <a:buFontTx/>
              <a:buAutoNum type="arabicPeriod"/>
            </a:pPr>
            <a:r>
              <a:rPr lang="en-US" dirty="0" smtClean="0">
                <a:solidFill>
                  <a:srgbClr val="004EEA"/>
                </a:solidFill>
                <a:ea typeface="ＭＳ Ｐゴシック" pitchFamily="34" charset="-128"/>
              </a:rPr>
              <a:t>Rotational delay </a:t>
            </a:r>
            <a:r>
              <a:rPr lang="en-US" dirty="0" smtClean="0">
                <a:ea typeface="ＭＳ Ｐゴシック" pitchFamily="34" charset="-128"/>
              </a:rPr>
              <a:t>(the time for the proper sector to rotate under the head).</a:t>
            </a:r>
          </a:p>
          <a:p>
            <a:pPr lvl="1">
              <a:buFontTx/>
              <a:buAutoNum type="arabicPeriod"/>
            </a:pPr>
            <a:r>
              <a:rPr lang="en-US" dirty="0" smtClean="0">
                <a:solidFill>
                  <a:srgbClr val="004EEA"/>
                </a:solidFill>
                <a:ea typeface="ＭＳ Ｐゴシック" pitchFamily="34" charset="-128"/>
              </a:rPr>
              <a:t>Actual data transfer time.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Driver keeps list of requests (cylinder number, time of request)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Try to optimize the seek time</a:t>
            </a:r>
          </a:p>
          <a:p>
            <a:pPr>
              <a:buFontTx/>
              <a:buAutoNum type="arabicPeriod"/>
            </a:pPr>
            <a:endParaRPr lang="en-US" dirty="0" smtClean="0">
              <a:solidFill>
                <a:srgbClr val="004EEA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3"/>
          <p:cNvGraphicFramePr>
            <a:graphicFrameLocks noChangeAspect="1"/>
          </p:cNvGraphicFramePr>
          <p:nvPr/>
        </p:nvGraphicFramePr>
        <p:xfrm>
          <a:off x="457200" y="674688"/>
          <a:ext cx="8097838" cy="5421312"/>
        </p:xfrm>
        <a:graphic>
          <a:graphicData uri="http://schemas.openxmlformats.org/presentationml/2006/ole">
            <p:oleObj spid="_x0000_s3083" name="Document" r:id="rId4" imgW="5956081" imgH="3987653" progId="Word.Document.12">
              <p:embed/>
            </p:oleObj>
          </a:graphicData>
        </a:graphic>
      </p:graphicFrame>
      <p:sp>
        <p:nvSpPr>
          <p:cNvPr id="36867" name="Rectangle 6"/>
          <p:cNvSpPr>
            <a:spLocks noChangeArrowheads="1"/>
          </p:cNvSpPr>
          <p:nvPr/>
        </p:nvSpPr>
        <p:spPr bwMode="auto">
          <a:xfrm>
            <a:off x="457200" y="5867400"/>
            <a:ext cx="8077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  </a:t>
            </a:r>
            <a:r>
              <a:rPr lang="en-US" sz="1600"/>
              <a:t>Table 11.3   Disk Scheduling Algorithms </a:t>
            </a:r>
          </a:p>
        </p:txBody>
      </p:sp>
    </p:spTree>
    <p:extLst>
      <p:ext uri="{BB962C8B-B14F-4D97-AF65-F5344CB8AC3E}">
        <p14:creationId xmlns="" xmlns:p14="http://schemas.microsoft.com/office/powerpoint/2010/main" val="17970521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2"/>
          <p:cNvSpPr>
            <a:spLocks noGrp="1"/>
          </p:cNvSpPr>
          <p:nvPr>
            <p:ph idx="4294967295"/>
          </p:nvPr>
        </p:nvSpPr>
        <p:spPr>
          <a:xfrm>
            <a:off x="685800" y="914400"/>
            <a:ext cx="8001000" cy="1981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2800" dirty="0">
                <a:ea typeface="ＭＳ Ｐゴシック" pitchFamily="34" charset="-128"/>
              </a:rPr>
              <a:t>Processes in sequential order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2800" dirty="0">
                <a:ea typeface="ＭＳ Ｐゴシック" pitchFamily="34" charset="-128"/>
              </a:rPr>
              <a:t>Fair to all processes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2800" dirty="0">
                <a:ea typeface="ＭＳ Ｐゴシック" pitchFamily="34" charset="-128"/>
              </a:rPr>
              <a:t>Approximates random scheduling in performance if there are many processes competing for the disk</a:t>
            </a:r>
          </a:p>
          <a:p>
            <a:pPr eaLnBrk="1" hangingPunct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" y="152400"/>
            <a:ext cx="8305800" cy="5334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660066"/>
                </a:solidFill>
              </a:rPr>
              <a:t>First-In, First-Out (FIFO)</a:t>
            </a:r>
          </a:p>
        </p:txBody>
      </p:sp>
      <p:pic>
        <p:nvPicPr>
          <p:cNvPr id="35844" name="Picture 3" descr="Fig11_07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82296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2383908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824788" cy="686747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Priority (PRI)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066800"/>
            <a:ext cx="7924800" cy="40386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3000" dirty="0">
                <a:ea typeface="ＭＳ Ｐゴシック" pitchFamily="34" charset="-128"/>
              </a:rPr>
              <a:t>Control of the scheduling is outside the control of disk management software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3000" dirty="0">
                <a:ea typeface="ＭＳ Ｐゴシック" pitchFamily="34" charset="-128"/>
              </a:rPr>
              <a:t>Goal is not to optimize disk utilization but to meet other objectives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3000" dirty="0">
                <a:ea typeface="ＭＳ Ｐゴシック" pitchFamily="34" charset="-128"/>
              </a:rPr>
              <a:t>Short batch jobs and interactive jobs are given higher priority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3000" dirty="0">
                <a:ea typeface="ＭＳ Ｐゴシック" pitchFamily="34" charset="-128"/>
              </a:rPr>
              <a:t>Provides good interactive response time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3000" dirty="0">
                <a:ea typeface="ＭＳ Ｐゴシック" pitchFamily="34" charset="-128"/>
              </a:rPr>
              <a:t>Longer jobs may have to wait an excessively long time</a:t>
            </a:r>
          </a:p>
          <a:p>
            <a:pPr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3000" dirty="0">
                <a:ea typeface="ＭＳ Ｐゴシック" pitchFamily="34" charset="-128"/>
              </a:rPr>
              <a:t>A poor policy for database systems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514655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910" y="152400"/>
            <a:ext cx="7772400" cy="6413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b="0" dirty="0">
                <a:solidFill>
                  <a:srgbClr val="7030A0"/>
                </a:solidFill>
                <a:ea typeface="ＭＳ Ｐゴシック" pitchFamily="34" charset="-128"/>
              </a:rPr>
              <a:t>Shortest </a:t>
            </a:r>
            <a:r>
              <a:rPr lang="en-US" sz="3200" b="0" dirty="0" smtClean="0">
                <a:solidFill>
                  <a:srgbClr val="7030A0"/>
                </a:solidFill>
                <a:ea typeface="ＭＳ Ｐゴシック" pitchFamily="34" charset="-128"/>
              </a:rPr>
              <a:t>Service Time </a:t>
            </a:r>
            <a:r>
              <a:rPr lang="en-US" sz="3200" b="0" dirty="0">
                <a:solidFill>
                  <a:srgbClr val="7030A0"/>
                </a:solidFill>
                <a:ea typeface="ＭＳ Ｐゴシック" pitchFamily="34" charset="-128"/>
              </a:rPr>
              <a:t>First (SSTF)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58200" cy="1676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Select the disk I/O request that requires the least movement of the disk arm from its current position</a:t>
            </a:r>
          </a:p>
          <a:p>
            <a:pPr eaLnBrk="1" hangingPunct="1"/>
            <a:r>
              <a:rPr lang="en-US" sz="2800" dirty="0" smtClean="0"/>
              <a:t>Always choose the minimum seek time</a:t>
            </a:r>
          </a:p>
          <a:p>
            <a:pPr marL="0" indent="0" eaLnBrk="1" hangingPunct="1">
              <a:buNone/>
            </a:pPr>
            <a:endParaRPr lang="en-US" dirty="0" smtClean="0"/>
          </a:p>
        </p:txBody>
      </p:sp>
      <p:pic>
        <p:nvPicPr>
          <p:cNvPr id="38916" name="Picture 3" descr="Fig11_07b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36606"/>
            <a:ext cx="8229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60268093"/>
      </p:ext>
    </p:extLst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Content Placeholder 5"/>
          <p:cNvSpPr>
            <a:spLocks noGrp="1"/>
          </p:cNvSpPr>
          <p:nvPr>
            <p:ph idx="1"/>
          </p:nvPr>
        </p:nvSpPr>
        <p:spPr>
          <a:xfrm>
            <a:off x="152400" y="3733800"/>
            <a:ext cx="8839200" cy="2286000"/>
          </a:xfrm>
        </p:spPr>
        <p:txBody>
          <a:bodyPr>
            <a:no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While head is on cylinder 11, requests for 1,36,16,34,9,12 come in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FCFS would result in (10,35,20,18,25,3) 111 cylinders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SSF would require 1,3,7,15,33,2 movements for a total of 61 cylinders</a:t>
            </a:r>
          </a:p>
        </p:txBody>
      </p:sp>
      <p:sp>
        <p:nvSpPr>
          <p:cNvPr id="101379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SSF (Shortest Seek Time First)</a:t>
            </a:r>
          </a:p>
        </p:txBody>
      </p:sp>
      <p:pic>
        <p:nvPicPr>
          <p:cNvPr id="1013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99" y="838200"/>
            <a:ext cx="841057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3065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SCAN- Elevator algorithm</a:t>
            </a:r>
          </a:p>
        </p:txBody>
      </p:sp>
      <p:sp>
        <p:nvSpPr>
          <p:cNvPr id="102403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04200" cy="4445000"/>
          </a:xfrm>
        </p:spPr>
        <p:txBody>
          <a:bodyPr/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It is a greedy algorithm-the head could get stuck in one part of the disk if the usage was heavy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Elevator-keep going in one direction until there are no requests in that direction, then reverse direction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Real elevators sometimes use this algorithm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Variation on a theme-first go one way, then go the other</a:t>
            </a:r>
          </a:p>
          <a:p>
            <a:pPr eaLnBrk="1" hangingPunct="1">
              <a:buFont typeface="Courier New" pitchFamily="49" charset="0"/>
              <a:buChar char="o"/>
            </a:pPr>
            <a:endParaRPr lang="en-US" sz="28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679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5486400" cy="6858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SCAN (Elevator algorithm)</a:t>
            </a:r>
            <a:endParaRPr lang="en-US" sz="3200" dirty="0">
              <a:solidFill>
                <a:srgbClr val="7030A0"/>
              </a:solidFill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685800"/>
            <a:ext cx="8229600" cy="2774950"/>
          </a:xfrm>
        </p:spPr>
        <p:txBody>
          <a:bodyPr rtlCol="0">
            <a:no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•"/>
              <a:defRPr/>
            </a:pPr>
            <a:r>
              <a:rPr lang="en-US" sz="2800" dirty="0">
                <a:ea typeface="ＭＳ Ｐゴシック" pitchFamily="34" charset="-128"/>
              </a:rPr>
              <a:t>Also known as the </a:t>
            </a:r>
            <a:r>
              <a:rPr lang="en-US" sz="2800" dirty="0" smtClean="0">
                <a:ea typeface="ＭＳ Ｐゴシック" pitchFamily="34" charset="-128"/>
              </a:rPr>
              <a:t>Elevator </a:t>
            </a:r>
            <a:r>
              <a:rPr lang="en-US" sz="2800" dirty="0">
                <a:ea typeface="ＭＳ Ｐゴシック" pitchFamily="34" charset="-128"/>
              </a:rPr>
              <a:t>algorithm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•"/>
              <a:defRPr/>
            </a:pPr>
            <a:r>
              <a:rPr lang="en-US" sz="2800" dirty="0">
                <a:ea typeface="ＭＳ Ｐゴシック" pitchFamily="34" charset="-128"/>
              </a:rPr>
              <a:t>Arm moves in one direction only</a:t>
            </a:r>
          </a:p>
          <a:p>
            <a:pPr marL="800100" lvl="4" indent="-342900">
              <a:lnSpc>
                <a:spcPct val="90000"/>
              </a:lnSpc>
              <a:spcBef>
                <a:spcPts val="0"/>
              </a:spcBef>
              <a:buFont typeface="Calibri" pitchFamily="34" charset="0"/>
              <a:buChar char="•"/>
              <a:defRPr/>
            </a:pPr>
            <a:r>
              <a:rPr lang="en-US" sz="2800" dirty="0">
                <a:ea typeface="ＭＳ Ｐゴシック" pitchFamily="34" charset="-128"/>
              </a:rPr>
              <a:t>satisfies all outstanding requests until it reaches the last track in that direction then the direction is reversed</a:t>
            </a:r>
          </a:p>
          <a:p>
            <a:pPr marL="342900" lvl="1" indent="-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</a:rPr>
              <a:t>Favors jobs whose requests are for tracks nearest to both innermost and outermost tracks</a:t>
            </a:r>
          </a:p>
        </p:txBody>
      </p:sp>
      <p:pic>
        <p:nvPicPr>
          <p:cNvPr id="39940" name="Picture 3" descr="Fig11_07c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8229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3384960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" y="152400"/>
            <a:ext cx="4267200" cy="609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C-SCAN (</a:t>
            </a:r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Circular SCAN)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762000"/>
            <a:ext cx="8001000" cy="2057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Restricts scanning to one direction only</a:t>
            </a:r>
          </a:p>
          <a:p>
            <a:pPr eaLnBrk="1" hangingPunct="1"/>
            <a:r>
              <a:rPr lang="en-US" sz="2800" dirty="0" smtClean="0"/>
              <a:t>When the last track has been visited in one direction, the arm is returned to the opposite end of the disk and the scan begins again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40964" name="Picture 3" descr="Fig11_07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0"/>
            <a:ext cx="82359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68961663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Content Placeholder 1"/>
          <p:cNvSpPr>
            <a:spLocks noGrp="1"/>
          </p:cNvSpPr>
          <p:nvPr>
            <p:ph idx="1"/>
          </p:nvPr>
        </p:nvSpPr>
        <p:spPr>
          <a:xfrm>
            <a:off x="533400" y="43434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Uses 60 cylinders, usually slightly worst then SSF, but better/fair  in service.</a:t>
            </a:r>
          </a:p>
        </p:txBody>
      </p:sp>
      <p:sp>
        <p:nvSpPr>
          <p:cNvPr id="10342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The Elevator</a:t>
            </a:r>
          </a:p>
        </p:txBody>
      </p:sp>
      <p:pic>
        <p:nvPicPr>
          <p:cNvPr id="1034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14400"/>
            <a:ext cx="83820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8077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824788" cy="609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N-Step-SCAN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4294967295"/>
          </p:nvPr>
        </p:nvSpPr>
        <p:spPr>
          <a:xfrm>
            <a:off x="304800" y="838200"/>
            <a:ext cx="8458200" cy="4038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Segments the disk request queue into sub-queues of length </a:t>
            </a:r>
            <a:r>
              <a:rPr lang="en-US" sz="2800" i="1" dirty="0" smtClean="0"/>
              <a:t>N</a:t>
            </a:r>
          </a:p>
          <a:p>
            <a:pPr eaLnBrk="1" hangingPunct="1"/>
            <a:r>
              <a:rPr lang="en-US" sz="2800" dirty="0" smtClean="0"/>
              <a:t>Sub-queues are processed one at a time, using SCAN</a:t>
            </a:r>
          </a:p>
          <a:p>
            <a:pPr eaLnBrk="1" hangingPunct="1"/>
            <a:r>
              <a:rPr lang="en-US" sz="2800" dirty="0" smtClean="0"/>
              <a:t>While a queue is being processed new requests must be added to some other queue</a:t>
            </a:r>
          </a:p>
          <a:p>
            <a:pPr eaLnBrk="1" hangingPunct="1"/>
            <a:r>
              <a:rPr lang="en-US" sz="2800" dirty="0" smtClean="0"/>
              <a:t>If fewer than </a:t>
            </a:r>
            <a:r>
              <a:rPr lang="en-US" sz="2800" i="1" dirty="0" smtClean="0"/>
              <a:t>N</a:t>
            </a:r>
            <a:r>
              <a:rPr lang="en-US" sz="2800" dirty="0" smtClean="0"/>
              <a:t> requests are available at the end of a scan, all of them are processed with the next scan</a:t>
            </a:r>
          </a:p>
        </p:txBody>
      </p:sp>
    </p:spTree>
    <p:extLst>
      <p:ext uri="{BB962C8B-B14F-4D97-AF65-F5344CB8AC3E}">
        <p14:creationId xmlns="" xmlns:p14="http://schemas.microsoft.com/office/powerpoint/2010/main" val="1600267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824788" cy="609601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FSCAN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914400"/>
            <a:ext cx="7696200" cy="3962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Uses two sub-queues</a:t>
            </a:r>
          </a:p>
          <a:p>
            <a:pPr eaLnBrk="1" hangingPunct="1"/>
            <a:r>
              <a:rPr lang="en-NZ" sz="2800" dirty="0" smtClean="0"/>
              <a:t>When a scan begins, all of the requests are in one of the queues, with the other empty</a:t>
            </a:r>
          </a:p>
          <a:p>
            <a:pPr eaLnBrk="1" hangingPunct="1"/>
            <a:r>
              <a:rPr lang="en-NZ" sz="2800" dirty="0" smtClean="0"/>
              <a:t>During scan, all new requests are put into the other queue</a:t>
            </a:r>
          </a:p>
          <a:p>
            <a:pPr eaLnBrk="1" hangingPunct="1"/>
            <a:r>
              <a:rPr lang="en-NZ" sz="2800" dirty="0" smtClean="0"/>
              <a:t>Service of new requests is deferred until all of the old requests have been processed</a:t>
            </a:r>
            <a:endParaRPr lang="en-US" sz="2800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504912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Disk Controller Cache</a:t>
            </a:r>
          </a:p>
        </p:txBody>
      </p:sp>
      <p:sp>
        <p:nvSpPr>
          <p:cNvPr id="104451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04200" cy="4445000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Disk controllers have their own cache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Cache is separate from the OS cache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OS caches blocks independently of where they are located on the disk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Controller caches blocks which were easy to read but which were not necessarily requested</a:t>
            </a:r>
          </a:p>
          <a:p>
            <a:pPr>
              <a:buFont typeface="Calibri" pitchFamily="34" charset="0"/>
              <a:buChar char="•"/>
            </a:pPr>
            <a:endParaRPr lang="en-US" sz="28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824788" cy="609600"/>
          </a:xfrm>
        </p:spPr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Disk Cache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4294967295"/>
          </p:nvPr>
        </p:nvSpPr>
        <p:spPr>
          <a:xfrm>
            <a:off x="228600" y="2971800"/>
            <a:ext cx="8915400" cy="3429000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Cache memory  is used to apply to a memory that is smaller and faster than main memory and that is interposed between main memory and the processor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Reduces average memory access time by exploiting the principle of locality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Disk cache is a buffer in main memory for disk sectors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Contains a copy of some of the sectors on the disk</a:t>
            </a:r>
            <a:endParaRPr lang="en-NZ" sz="2800" dirty="0">
              <a:ea typeface="ＭＳ Ｐゴシック" pitchFamily="34" charset="-128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1513237335"/>
              </p:ext>
            </p:extLst>
          </p:nvPr>
        </p:nvGraphicFramePr>
        <p:xfrm>
          <a:off x="1066800" y="609600"/>
          <a:ext cx="7467600" cy="208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669279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Bad Sectors-the controller approach</a:t>
            </a:r>
          </a:p>
        </p:txBody>
      </p:sp>
      <p:sp>
        <p:nvSpPr>
          <p:cNvPr id="10547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04200" cy="4445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Manufacturing defect-that which was written does not correspond to that which is read (back)</a:t>
            </a:r>
          </a:p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Controller or OS deals with bad sectors</a:t>
            </a:r>
          </a:p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If controller deals with them the factory provides a list of bad blocks and controller remaps good spares in place of bad blocks</a:t>
            </a:r>
          </a:p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Substitution can be done when the disk is in use-controller “notices” that block is bad and substitutes</a:t>
            </a:r>
          </a:p>
        </p:txBody>
      </p:sp>
    </p:spTree>
    <p:extLst>
      <p:ext uri="{BB962C8B-B14F-4D97-AF65-F5344CB8AC3E}">
        <p14:creationId xmlns="" xmlns:p14="http://schemas.microsoft.com/office/powerpoint/2010/main" val="320453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Content Placeholder 1"/>
          <p:cNvSpPr>
            <a:spLocks noGrp="1"/>
          </p:cNvSpPr>
          <p:nvPr>
            <p:ph idx="1"/>
          </p:nvPr>
        </p:nvSpPr>
        <p:spPr>
          <a:xfrm>
            <a:off x="100013" y="4419600"/>
            <a:ext cx="9144000" cy="1312862"/>
          </a:xfrm>
        </p:spPr>
        <p:txBody>
          <a:bodyPr>
            <a:normAutofit lnSpcReduction="10000"/>
          </a:bodyPr>
          <a:lstStyle/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(a) A disk track with a bad sector. 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dirty="0" smtClean="0">
                <a:ea typeface="ＭＳ Ｐゴシック" pitchFamily="34" charset="-128"/>
              </a:rPr>
              <a:t>(b) Substituting a spare for the bad sector. </a:t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dirty="0" smtClean="0">
                <a:ea typeface="ＭＳ Ｐゴシック" pitchFamily="34" charset="-128"/>
              </a:rPr>
              <a:t>(c) Shifting all the sectors to bypass the bad one.</a:t>
            </a:r>
          </a:p>
        </p:txBody>
      </p:sp>
      <p:sp>
        <p:nvSpPr>
          <p:cNvPr id="106499" name="Title 2"/>
          <p:cNvSpPr>
            <a:spLocks noGrp="1"/>
          </p:cNvSpPr>
          <p:nvPr>
            <p:ph type="title"/>
          </p:nvPr>
        </p:nvSpPr>
        <p:spPr>
          <a:xfrm>
            <a:off x="134426" y="228600"/>
            <a:ext cx="8229600" cy="639762"/>
          </a:xfrm>
        </p:spPr>
        <p:txBody>
          <a:bodyPr>
            <a:normAutofit/>
          </a:bodyPr>
          <a:lstStyle/>
          <a:p>
            <a:r>
              <a:rPr lang="en-US" sz="2900" dirty="0">
                <a:solidFill>
                  <a:srgbClr val="7030A0"/>
                </a:solidFill>
                <a:ea typeface="ＭＳ Ｐゴシック" pitchFamily="34" charset="-128"/>
              </a:rPr>
              <a:t>Error Handling</a:t>
            </a:r>
          </a:p>
        </p:txBody>
      </p:sp>
      <p:pic>
        <p:nvPicPr>
          <p:cNvPr id="10650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1066800"/>
            <a:ext cx="8923337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824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900" dirty="0">
                <a:solidFill>
                  <a:srgbClr val="7030A0"/>
                </a:solidFill>
                <a:ea typeface="ＭＳ Ｐゴシック" pitchFamily="34" charset="-128"/>
              </a:rPr>
              <a:t>Bad Sectors-the OS approach</a:t>
            </a:r>
          </a:p>
        </p:txBody>
      </p:sp>
      <p:sp>
        <p:nvSpPr>
          <p:cNvPr id="107523" name="Content Placeholder 4"/>
          <p:cNvSpPr>
            <a:spLocks noGrp="1"/>
          </p:cNvSpPr>
          <p:nvPr>
            <p:ph idx="1"/>
          </p:nvPr>
        </p:nvSpPr>
        <p:spPr>
          <a:xfrm>
            <a:off x="533400" y="1447800"/>
            <a:ext cx="8204200" cy="1905000"/>
          </a:xfrm>
        </p:spPr>
        <p:txBody>
          <a:bodyPr/>
          <a:lstStyle/>
          <a:p>
            <a:r>
              <a:rPr lang="en-US" sz="2800" dirty="0" smtClean="0">
                <a:ea typeface="ＭＳ Ｐゴシック" pitchFamily="34" charset="-128"/>
              </a:rPr>
              <a:t>Gets </a:t>
            </a:r>
            <a:r>
              <a:rPr lang="en-US" sz="2800" dirty="0">
                <a:ea typeface="ＭＳ Ｐゴシック" pitchFamily="34" charset="-128"/>
              </a:rPr>
              <a:t>messy if the OS has to do it</a:t>
            </a:r>
          </a:p>
          <a:p>
            <a:r>
              <a:rPr lang="en-US" sz="2800" dirty="0">
                <a:ea typeface="ＭＳ Ｐゴシック" pitchFamily="34" charset="-128"/>
              </a:rPr>
              <a:t>OS needs lots of information-which blocks are bad or has to test blocks itself</a:t>
            </a:r>
          </a:p>
          <a:p>
            <a:pPr eaLnBrk="1" hangingPunct="1">
              <a:buFontTx/>
              <a:buNone/>
            </a:pPr>
            <a:endParaRPr lang="en-US" sz="28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186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5967</TotalTime>
  <Words>6682</Words>
  <Application>Microsoft Office PowerPoint</Application>
  <PresentationFormat>On-screen Show (4:3)</PresentationFormat>
  <Paragraphs>602</Paragraphs>
  <Slides>46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Office Theme</vt:lpstr>
      <vt:lpstr>Document</vt:lpstr>
      <vt:lpstr>Slide 1</vt:lpstr>
      <vt:lpstr>Slide 2</vt:lpstr>
      <vt:lpstr>Disks</vt:lpstr>
      <vt:lpstr>Floppy vs hard disk (20 years apart)</vt:lpstr>
      <vt:lpstr>Disks-more stuff</vt:lpstr>
      <vt:lpstr>Disk Zones</vt:lpstr>
      <vt:lpstr>Redundant Array of Inexpensive Disks (RAID)</vt:lpstr>
      <vt:lpstr>RAID</vt:lpstr>
      <vt:lpstr>RAID Level 0</vt:lpstr>
      <vt:lpstr>RAID Level 1</vt:lpstr>
      <vt:lpstr>RAID Level 2</vt:lpstr>
      <vt:lpstr>RAID Level 3</vt:lpstr>
      <vt:lpstr>RAID Level 4</vt:lpstr>
      <vt:lpstr>RAID Level 5</vt:lpstr>
      <vt:lpstr>RAID Level 6</vt:lpstr>
      <vt:lpstr>Raid Levels</vt:lpstr>
      <vt:lpstr>RAID Levels 0,1,2  </vt:lpstr>
      <vt:lpstr>Raid Levels 3, 4 and 5</vt:lpstr>
      <vt:lpstr>RAID</vt:lpstr>
      <vt:lpstr>RAID Levels</vt:lpstr>
      <vt:lpstr>Hard Disk Formatting</vt:lpstr>
      <vt:lpstr>Sector Format</vt:lpstr>
      <vt:lpstr>Low level Format Cylinder Skew:</vt:lpstr>
      <vt:lpstr>Interleaved sectors</vt:lpstr>
      <vt:lpstr>High level format</vt:lpstr>
      <vt:lpstr>High level format for each partition</vt:lpstr>
      <vt:lpstr>When Power Switched on</vt:lpstr>
      <vt:lpstr>Disk Performance Parameters</vt:lpstr>
      <vt:lpstr>Positioning the Read/Write Heads</vt:lpstr>
      <vt:lpstr>Disk Arm Scheduling Algorithms</vt:lpstr>
      <vt:lpstr>Slide 31</vt:lpstr>
      <vt:lpstr>First-In, First-Out (FIFO)</vt:lpstr>
      <vt:lpstr>Priority (PRI)</vt:lpstr>
      <vt:lpstr>Shortest Service Time First (SSTF)</vt:lpstr>
      <vt:lpstr>SSF (Shortest Seek Time First)</vt:lpstr>
      <vt:lpstr>SCAN- Elevator algorithm</vt:lpstr>
      <vt:lpstr>SCAN (Elevator algorithm)</vt:lpstr>
      <vt:lpstr>C-SCAN (Circular SCAN)</vt:lpstr>
      <vt:lpstr>The Elevator</vt:lpstr>
      <vt:lpstr>N-Step-SCAN</vt:lpstr>
      <vt:lpstr>FSCAN</vt:lpstr>
      <vt:lpstr>Disk Controller Cache</vt:lpstr>
      <vt:lpstr>Disk Cache</vt:lpstr>
      <vt:lpstr>Bad Sectors-the controller approach</vt:lpstr>
      <vt:lpstr>Error Handling</vt:lpstr>
      <vt:lpstr>Bad Sectors-the OS approach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vcomsats</cp:lastModifiedBy>
  <cp:revision>399</cp:revision>
  <dcterms:created xsi:type="dcterms:W3CDTF">2013-04-13T15:04:21Z</dcterms:created>
  <dcterms:modified xsi:type="dcterms:W3CDTF">2013-07-01T12:08:59Z</dcterms:modified>
</cp:coreProperties>
</file>