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sldIdLst>
    <p:sldId id="517" r:id="rId2"/>
    <p:sldId id="518" r:id="rId3"/>
    <p:sldId id="567" r:id="rId4"/>
    <p:sldId id="568" r:id="rId5"/>
    <p:sldId id="569" r:id="rId6"/>
    <p:sldId id="570" r:id="rId7"/>
    <p:sldId id="571" r:id="rId8"/>
    <p:sldId id="572" r:id="rId9"/>
    <p:sldId id="573" r:id="rId10"/>
    <p:sldId id="574" r:id="rId11"/>
    <p:sldId id="575" r:id="rId12"/>
    <p:sldId id="576" r:id="rId13"/>
    <p:sldId id="577" r:id="rId14"/>
    <p:sldId id="578" r:id="rId15"/>
    <p:sldId id="579" r:id="rId16"/>
    <p:sldId id="580" r:id="rId17"/>
    <p:sldId id="581" r:id="rId18"/>
    <p:sldId id="582" r:id="rId19"/>
    <p:sldId id="583" r:id="rId20"/>
    <p:sldId id="584" r:id="rId21"/>
    <p:sldId id="585" r:id="rId22"/>
    <p:sldId id="586" r:id="rId23"/>
    <p:sldId id="587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EEA"/>
    <a:srgbClr val="00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C20217-D3E5-A844-8E7E-764BEA308D9A}" type="doc">
      <dgm:prSet loTypeId="urn:microsoft.com/office/officeart/2005/8/layout/hList1" loCatId="list" qsTypeId="urn:microsoft.com/office/officeart/2005/8/quickstyle/simple4" qsCatId="simple" csTypeId="urn:microsoft.com/office/officeart/2005/8/colors/accent1_2#15" csCatId="accent1" phldr="1"/>
      <dgm:spPr/>
      <dgm:t>
        <a:bodyPr/>
        <a:lstStyle/>
        <a:p>
          <a:endParaRPr lang="en-US"/>
        </a:p>
      </dgm:t>
    </dgm:pt>
    <dgm:pt modelId="{6C153932-7ACC-9C47-937F-DF0673BE9D37}">
      <dgm:prSet phldrT="[Text]"/>
      <dgm:spPr>
        <a:solidFill>
          <a:srgbClr val="660066"/>
        </a:solidFill>
        <a:ln>
          <a:solidFill>
            <a:srgbClr val="660066"/>
          </a:solidFill>
        </a:ln>
      </dgm:spPr>
      <dgm:t>
        <a:bodyPr/>
        <a:lstStyle/>
        <a:p>
          <a:r>
            <a:rPr lang="en-US" dirty="0" smtClean="0"/>
            <a:t>Block-oriented device</a:t>
          </a:r>
          <a:endParaRPr lang="en-US" dirty="0"/>
        </a:p>
      </dgm:t>
    </dgm:pt>
    <dgm:pt modelId="{9EF17657-2D53-6E4E-8CAB-EC5F8CF96ED6}" type="parTrans" cxnId="{5F5E6650-A573-AF43-ABC0-0670E4E4AE14}">
      <dgm:prSet/>
      <dgm:spPr/>
      <dgm:t>
        <a:bodyPr/>
        <a:lstStyle/>
        <a:p>
          <a:endParaRPr lang="en-US"/>
        </a:p>
      </dgm:t>
    </dgm:pt>
    <dgm:pt modelId="{E90DF6D0-4F76-BC43-9CA8-847807333134}" type="sibTrans" cxnId="{5F5E6650-A573-AF43-ABC0-0670E4E4AE14}">
      <dgm:prSet/>
      <dgm:spPr/>
      <dgm:t>
        <a:bodyPr/>
        <a:lstStyle/>
        <a:p>
          <a:endParaRPr lang="en-US"/>
        </a:p>
      </dgm:t>
    </dgm:pt>
    <dgm:pt modelId="{CC511AA6-BB96-4F43-BCA6-A0079209B760}">
      <dgm:prSet/>
      <dgm:spPr>
        <a:ln>
          <a:solidFill>
            <a:srgbClr val="660066"/>
          </a:solidFill>
        </a:ln>
      </dgm:spPr>
      <dgm:t>
        <a:bodyPr/>
        <a:lstStyle/>
        <a:p>
          <a:r>
            <a:rPr lang="en-US" dirty="0" smtClean="0"/>
            <a:t>stores information in blocks that are usually of fixed size</a:t>
          </a:r>
        </a:p>
      </dgm:t>
    </dgm:pt>
    <dgm:pt modelId="{F2565789-AD54-2549-BE22-E68AFFDA6B71}" type="parTrans" cxnId="{C937E5A7-29DD-CE4C-AFA3-F7F5DD2FF35D}">
      <dgm:prSet/>
      <dgm:spPr/>
      <dgm:t>
        <a:bodyPr/>
        <a:lstStyle/>
        <a:p>
          <a:endParaRPr lang="en-US"/>
        </a:p>
      </dgm:t>
    </dgm:pt>
    <dgm:pt modelId="{6C3CE9AA-9B52-2247-9A27-3D6489FCD943}" type="sibTrans" cxnId="{C937E5A7-29DD-CE4C-AFA3-F7F5DD2FF35D}">
      <dgm:prSet/>
      <dgm:spPr/>
      <dgm:t>
        <a:bodyPr/>
        <a:lstStyle/>
        <a:p>
          <a:endParaRPr lang="en-US"/>
        </a:p>
      </dgm:t>
    </dgm:pt>
    <dgm:pt modelId="{35816FFE-669D-5A41-9AB9-441E04AC041D}">
      <dgm:prSet/>
      <dgm:spPr>
        <a:ln>
          <a:solidFill>
            <a:srgbClr val="660066"/>
          </a:solidFill>
        </a:ln>
      </dgm:spPr>
      <dgm:t>
        <a:bodyPr/>
        <a:lstStyle/>
        <a:p>
          <a:r>
            <a:rPr lang="en-US" dirty="0" smtClean="0"/>
            <a:t>transfers are made one block at a time</a:t>
          </a:r>
        </a:p>
      </dgm:t>
    </dgm:pt>
    <dgm:pt modelId="{CBAABDE0-61DA-4941-830C-5A873E62634B}" type="parTrans" cxnId="{BFEA3C28-333B-C24A-973F-B4D1A9315E40}">
      <dgm:prSet/>
      <dgm:spPr/>
      <dgm:t>
        <a:bodyPr/>
        <a:lstStyle/>
        <a:p>
          <a:endParaRPr lang="en-US"/>
        </a:p>
      </dgm:t>
    </dgm:pt>
    <dgm:pt modelId="{8D546DE8-A35D-5740-A69A-76D149EBFEC2}" type="sibTrans" cxnId="{BFEA3C28-333B-C24A-973F-B4D1A9315E40}">
      <dgm:prSet/>
      <dgm:spPr/>
      <dgm:t>
        <a:bodyPr/>
        <a:lstStyle/>
        <a:p>
          <a:endParaRPr lang="en-US"/>
        </a:p>
      </dgm:t>
    </dgm:pt>
    <dgm:pt modelId="{708D1822-DE68-B94F-8E3E-D683F111F8E1}">
      <dgm:prSet/>
      <dgm:spPr>
        <a:ln>
          <a:solidFill>
            <a:srgbClr val="660066"/>
          </a:solidFill>
        </a:ln>
      </dgm:spPr>
      <dgm:t>
        <a:bodyPr/>
        <a:lstStyle/>
        <a:p>
          <a:r>
            <a:rPr lang="en-US" dirty="0" smtClean="0"/>
            <a:t>possible to reference data by its block number</a:t>
          </a:r>
        </a:p>
      </dgm:t>
    </dgm:pt>
    <dgm:pt modelId="{34BBA205-9CF9-2F4D-A999-264B9476F2F0}" type="parTrans" cxnId="{61F4B37B-EE43-7F47-A933-20B66BA44903}">
      <dgm:prSet/>
      <dgm:spPr/>
      <dgm:t>
        <a:bodyPr/>
        <a:lstStyle/>
        <a:p>
          <a:endParaRPr lang="en-US"/>
        </a:p>
      </dgm:t>
    </dgm:pt>
    <dgm:pt modelId="{51BB88B6-69E2-E94D-B0E6-8BBE9C1987D6}" type="sibTrans" cxnId="{61F4B37B-EE43-7F47-A933-20B66BA44903}">
      <dgm:prSet/>
      <dgm:spPr/>
      <dgm:t>
        <a:bodyPr/>
        <a:lstStyle/>
        <a:p>
          <a:endParaRPr lang="en-US"/>
        </a:p>
      </dgm:t>
    </dgm:pt>
    <dgm:pt modelId="{18F75C78-792A-FB48-83B6-55F681B10416}">
      <dgm:prSet/>
      <dgm:spPr>
        <a:ln>
          <a:solidFill>
            <a:srgbClr val="660066"/>
          </a:solidFill>
        </a:ln>
      </dgm:spPr>
      <dgm:t>
        <a:bodyPr/>
        <a:lstStyle/>
        <a:p>
          <a:r>
            <a:rPr lang="en-US" dirty="0" smtClean="0"/>
            <a:t>disks and USB keys are examples</a:t>
          </a:r>
        </a:p>
      </dgm:t>
    </dgm:pt>
    <dgm:pt modelId="{F9C7BD2A-449B-6D4D-B3A5-72090AA6A3E2}" type="parTrans" cxnId="{9B1297D3-F838-1442-A905-FD63EDEC0C66}">
      <dgm:prSet/>
      <dgm:spPr/>
      <dgm:t>
        <a:bodyPr/>
        <a:lstStyle/>
        <a:p>
          <a:endParaRPr lang="en-US"/>
        </a:p>
      </dgm:t>
    </dgm:pt>
    <dgm:pt modelId="{3A33559F-C434-6240-97C6-169E146BE290}" type="sibTrans" cxnId="{9B1297D3-F838-1442-A905-FD63EDEC0C66}">
      <dgm:prSet/>
      <dgm:spPr/>
      <dgm:t>
        <a:bodyPr/>
        <a:lstStyle/>
        <a:p>
          <a:endParaRPr lang="en-US"/>
        </a:p>
      </dgm:t>
    </dgm:pt>
    <dgm:pt modelId="{6E99F7F7-D9AD-2B4E-A8AA-75E16357D739}">
      <dgm:prSet/>
      <dgm:spPr>
        <a:solidFill>
          <a:srgbClr val="660066"/>
        </a:solidFill>
        <a:ln>
          <a:solidFill>
            <a:srgbClr val="660066"/>
          </a:solidFill>
        </a:ln>
      </dgm:spPr>
      <dgm:t>
        <a:bodyPr/>
        <a:lstStyle/>
        <a:p>
          <a:r>
            <a:rPr lang="en-US" dirty="0" smtClean="0"/>
            <a:t>Stream-oriented device</a:t>
          </a:r>
        </a:p>
      </dgm:t>
    </dgm:pt>
    <dgm:pt modelId="{F93B7D65-F4A9-8644-8C43-5A207F1358B5}" type="parTrans" cxnId="{BA94F3A1-F388-2343-85AB-7F149083346E}">
      <dgm:prSet/>
      <dgm:spPr/>
      <dgm:t>
        <a:bodyPr/>
        <a:lstStyle/>
        <a:p>
          <a:endParaRPr lang="en-US"/>
        </a:p>
      </dgm:t>
    </dgm:pt>
    <dgm:pt modelId="{E969FEE6-E086-9847-B548-46B9856A8F1D}" type="sibTrans" cxnId="{BA94F3A1-F388-2343-85AB-7F149083346E}">
      <dgm:prSet/>
      <dgm:spPr/>
      <dgm:t>
        <a:bodyPr/>
        <a:lstStyle/>
        <a:p>
          <a:endParaRPr lang="en-US"/>
        </a:p>
      </dgm:t>
    </dgm:pt>
    <dgm:pt modelId="{1EE56E89-8357-9244-854C-A0E394686133}">
      <dgm:prSet/>
      <dgm:spPr>
        <a:ln>
          <a:solidFill>
            <a:srgbClr val="660066"/>
          </a:solidFill>
        </a:ln>
      </dgm:spPr>
      <dgm:t>
        <a:bodyPr/>
        <a:lstStyle/>
        <a:p>
          <a:r>
            <a:rPr lang="en-US" dirty="0" smtClean="0"/>
            <a:t>transfers data in and out as a stream of bytes</a:t>
          </a:r>
        </a:p>
      </dgm:t>
    </dgm:pt>
    <dgm:pt modelId="{21446E13-F538-324E-BEE8-D49AE334A6B1}" type="parTrans" cxnId="{0E733604-6F7A-0741-8435-B38535DEBC8D}">
      <dgm:prSet/>
      <dgm:spPr/>
      <dgm:t>
        <a:bodyPr/>
        <a:lstStyle/>
        <a:p>
          <a:endParaRPr lang="en-US"/>
        </a:p>
      </dgm:t>
    </dgm:pt>
    <dgm:pt modelId="{DF3F49B1-775D-5F46-BB28-1B1AF0DDC396}" type="sibTrans" cxnId="{0E733604-6F7A-0741-8435-B38535DEBC8D}">
      <dgm:prSet/>
      <dgm:spPr/>
      <dgm:t>
        <a:bodyPr/>
        <a:lstStyle/>
        <a:p>
          <a:endParaRPr lang="en-US"/>
        </a:p>
      </dgm:t>
    </dgm:pt>
    <dgm:pt modelId="{13C33B87-A7CC-F540-BD43-FF7AA8A3451F}">
      <dgm:prSet/>
      <dgm:spPr>
        <a:ln>
          <a:solidFill>
            <a:srgbClr val="660066"/>
          </a:solidFill>
        </a:ln>
      </dgm:spPr>
      <dgm:t>
        <a:bodyPr/>
        <a:lstStyle/>
        <a:p>
          <a:r>
            <a:rPr lang="en-US" dirty="0" smtClean="0"/>
            <a:t>no block structure</a:t>
          </a:r>
        </a:p>
      </dgm:t>
    </dgm:pt>
    <dgm:pt modelId="{44A9ABF1-7B8E-A446-B52D-4F202A41E109}" type="parTrans" cxnId="{1A18DA10-52E1-644D-8809-670410A2212C}">
      <dgm:prSet/>
      <dgm:spPr/>
      <dgm:t>
        <a:bodyPr/>
        <a:lstStyle/>
        <a:p>
          <a:endParaRPr lang="en-US"/>
        </a:p>
      </dgm:t>
    </dgm:pt>
    <dgm:pt modelId="{A78ADA71-5C91-7346-A2BC-E3EF9A308B97}" type="sibTrans" cxnId="{1A18DA10-52E1-644D-8809-670410A2212C}">
      <dgm:prSet/>
      <dgm:spPr/>
      <dgm:t>
        <a:bodyPr/>
        <a:lstStyle/>
        <a:p>
          <a:endParaRPr lang="en-US"/>
        </a:p>
      </dgm:t>
    </dgm:pt>
    <dgm:pt modelId="{8219F3B1-6DF8-3647-A00A-71521BAEC02F}">
      <dgm:prSet/>
      <dgm:spPr>
        <a:ln>
          <a:solidFill>
            <a:srgbClr val="660066"/>
          </a:solidFill>
        </a:ln>
      </dgm:spPr>
      <dgm:t>
        <a:bodyPr/>
        <a:lstStyle/>
        <a:p>
          <a:r>
            <a:rPr lang="en-US" dirty="0" smtClean="0"/>
            <a:t>terminals, printers, communications ports, and most other devices that are not secondary storage are examples</a:t>
          </a:r>
        </a:p>
      </dgm:t>
    </dgm:pt>
    <dgm:pt modelId="{D8A41234-A999-5A4B-942B-F41203978BF0}" type="parTrans" cxnId="{11B5F17B-C72F-4D41-AA10-4988A57E97E3}">
      <dgm:prSet/>
      <dgm:spPr/>
      <dgm:t>
        <a:bodyPr/>
        <a:lstStyle/>
        <a:p>
          <a:endParaRPr lang="en-US"/>
        </a:p>
      </dgm:t>
    </dgm:pt>
    <dgm:pt modelId="{78DBCB5F-78F8-964C-9A4E-1FC7D8F27E40}" type="sibTrans" cxnId="{11B5F17B-C72F-4D41-AA10-4988A57E97E3}">
      <dgm:prSet/>
      <dgm:spPr/>
      <dgm:t>
        <a:bodyPr/>
        <a:lstStyle/>
        <a:p>
          <a:endParaRPr lang="en-US"/>
        </a:p>
      </dgm:t>
    </dgm:pt>
    <dgm:pt modelId="{8544D900-851D-424D-AB0D-A5C8F32FA9C4}" type="pres">
      <dgm:prSet presAssocID="{6BC20217-D3E5-A844-8E7E-764BEA308D9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55F0C8E-2F57-1B48-88CF-9BA6C43DE8A5}" type="pres">
      <dgm:prSet presAssocID="{6C153932-7ACC-9C47-937F-DF0673BE9D37}" presName="composite" presStyleCnt="0"/>
      <dgm:spPr/>
    </dgm:pt>
    <dgm:pt modelId="{E18F8A48-5720-0346-B2B8-49A7E40DE9EF}" type="pres">
      <dgm:prSet presAssocID="{6C153932-7ACC-9C47-937F-DF0673BE9D37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9243D1-795A-B543-B766-255881B95357}" type="pres">
      <dgm:prSet presAssocID="{6C153932-7ACC-9C47-937F-DF0673BE9D37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614CA7-2ACA-C549-B2E5-52DF0D6877F9}" type="pres">
      <dgm:prSet presAssocID="{E90DF6D0-4F76-BC43-9CA8-847807333134}" presName="space" presStyleCnt="0"/>
      <dgm:spPr/>
    </dgm:pt>
    <dgm:pt modelId="{48A3A081-BC76-114E-9535-F319ABD24C2C}" type="pres">
      <dgm:prSet presAssocID="{6E99F7F7-D9AD-2B4E-A8AA-75E16357D739}" presName="composite" presStyleCnt="0"/>
      <dgm:spPr/>
    </dgm:pt>
    <dgm:pt modelId="{4E6C426E-8C06-154C-9D82-1A473EF28DDF}" type="pres">
      <dgm:prSet presAssocID="{6E99F7F7-D9AD-2B4E-A8AA-75E16357D739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ABA9CE-3BE0-1E40-BF7E-09642BD57E83}" type="pres">
      <dgm:prSet presAssocID="{6E99F7F7-D9AD-2B4E-A8AA-75E16357D739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A18DA10-52E1-644D-8809-670410A2212C}" srcId="{6E99F7F7-D9AD-2B4E-A8AA-75E16357D739}" destId="{13C33B87-A7CC-F540-BD43-FF7AA8A3451F}" srcOrd="1" destOrd="0" parTransId="{44A9ABF1-7B8E-A446-B52D-4F202A41E109}" sibTransId="{A78ADA71-5C91-7346-A2BC-E3EF9A308B97}"/>
    <dgm:cxn modelId="{61F4B37B-EE43-7F47-A933-20B66BA44903}" srcId="{6C153932-7ACC-9C47-937F-DF0673BE9D37}" destId="{708D1822-DE68-B94F-8E3E-D683F111F8E1}" srcOrd="2" destOrd="0" parTransId="{34BBA205-9CF9-2F4D-A999-264B9476F2F0}" sibTransId="{51BB88B6-69E2-E94D-B0E6-8BBE9C1987D6}"/>
    <dgm:cxn modelId="{5F5E6650-A573-AF43-ABC0-0670E4E4AE14}" srcId="{6BC20217-D3E5-A844-8E7E-764BEA308D9A}" destId="{6C153932-7ACC-9C47-937F-DF0673BE9D37}" srcOrd="0" destOrd="0" parTransId="{9EF17657-2D53-6E4E-8CAB-EC5F8CF96ED6}" sibTransId="{E90DF6D0-4F76-BC43-9CA8-847807333134}"/>
    <dgm:cxn modelId="{00D0480C-D5AD-4302-98A3-F03ADB8185F0}" type="presOf" srcId="{1EE56E89-8357-9244-854C-A0E394686133}" destId="{02ABA9CE-3BE0-1E40-BF7E-09642BD57E83}" srcOrd="0" destOrd="0" presId="urn:microsoft.com/office/officeart/2005/8/layout/hList1"/>
    <dgm:cxn modelId="{72713A83-1C89-4F81-9F18-C3145A275355}" type="presOf" srcId="{708D1822-DE68-B94F-8E3E-D683F111F8E1}" destId="{EF9243D1-795A-B543-B766-255881B95357}" srcOrd="0" destOrd="2" presId="urn:microsoft.com/office/officeart/2005/8/layout/hList1"/>
    <dgm:cxn modelId="{D85B54A5-EAA8-4996-9345-64936B80AB93}" type="presOf" srcId="{CC511AA6-BB96-4F43-BCA6-A0079209B760}" destId="{EF9243D1-795A-B543-B766-255881B95357}" srcOrd="0" destOrd="0" presId="urn:microsoft.com/office/officeart/2005/8/layout/hList1"/>
    <dgm:cxn modelId="{BFEA3C28-333B-C24A-973F-B4D1A9315E40}" srcId="{6C153932-7ACC-9C47-937F-DF0673BE9D37}" destId="{35816FFE-669D-5A41-9AB9-441E04AC041D}" srcOrd="1" destOrd="0" parTransId="{CBAABDE0-61DA-4941-830C-5A873E62634B}" sibTransId="{8D546DE8-A35D-5740-A69A-76D149EBFEC2}"/>
    <dgm:cxn modelId="{F9F007C0-857B-4A16-AC13-BE33F71F8BFD}" type="presOf" srcId="{6E99F7F7-D9AD-2B4E-A8AA-75E16357D739}" destId="{4E6C426E-8C06-154C-9D82-1A473EF28DDF}" srcOrd="0" destOrd="0" presId="urn:microsoft.com/office/officeart/2005/8/layout/hList1"/>
    <dgm:cxn modelId="{A4591285-F0D0-4B94-BE67-933F4877EC87}" type="presOf" srcId="{6BC20217-D3E5-A844-8E7E-764BEA308D9A}" destId="{8544D900-851D-424D-AB0D-A5C8F32FA9C4}" srcOrd="0" destOrd="0" presId="urn:microsoft.com/office/officeart/2005/8/layout/hList1"/>
    <dgm:cxn modelId="{8A7A507A-FD0D-4D05-B712-D33069ADD5CB}" type="presOf" srcId="{8219F3B1-6DF8-3647-A00A-71521BAEC02F}" destId="{02ABA9CE-3BE0-1E40-BF7E-09642BD57E83}" srcOrd="0" destOrd="2" presId="urn:microsoft.com/office/officeart/2005/8/layout/hList1"/>
    <dgm:cxn modelId="{7A3DF214-63A6-47D0-8755-97306B65DAB3}" type="presOf" srcId="{13C33B87-A7CC-F540-BD43-FF7AA8A3451F}" destId="{02ABA9CE-3BE0-1E40-BF7E-09642BD57E83}" srcOrd="0" destOrd="1" presId="urn:microsoft.com/office/officeart/2005/8/layout/hList1"/>
    <dgm:cxn modelId="{11B5F17B-C72F-4D41-AA10-4988A57E97E3}" srcId="{6E99F7F7-D9AD-2B4E-A8AA-75E16357D739}" destId="{8219F3B1-6DF8-3647-A00A-71521BAEC02F}" srcOrd="2" destOrd="0" parTransId="{D8A41234-A999-5A4B-942B-F41203978BF0}" sibTransId="{78DBCB5F-78F8-964C-9A4E-1FC7D8F27E40}"/>
    <dgm:cxn modelId="{C937E5A7-29DD-CE4C-AFA3-F7F5DD2FF35D}" srcId="{6C153932-7ACC-9C47-937F-DF0673BE9D37}" destId="{CC511AA6-BB96-4F43-BCA6-A0079209B760}" srcOrd="0" destOrd="0" parTransId="{F2565789-AD54-2549-BE22-E68AFFDA6B71}" sibTransId="{6C3CE9AA-9B52-2247-9A27-3D6489FCD943}"/>
    <dgm:cxn modelId="{0E733604-6F7A-0741-8435-B38535DEBC8D}" srcId="{6E99F7F7-D9AD-2B4E-A8AA-75E16357D739}" destId="{1EE56E89-8357-9244-854C-A0E394686133}" srcOrd="0" destOrd="0" parTransId="{21446E13-F538-324E-BEE8-D49AE334A6B1}" sibTransId="{DF3F49B1-775D-5F46-BB28-1B1AF0DDC396}"/>
    <dgm:cxn modelId="{E1E430A3-D1B6-431C-9CAD-003F63529419}" type="presOf" srcId="{18F75C78-792A-FB48-83B6-55F681B10416}" destId="{EF9243D1-795A-B543-B766-255881B95357}" srcOrd="0" destOrd="3" presId="urn:microsoft.com/office/officeart/2005/8/layout/hList1"/>
    <dgm:cxn modelId="{836B55B9-BE73-49CE-80A3-C4081C585474}" type="presOf" srcId="{6C153932-7ACC-9C47-937F-DF0673BE9D37}" destId="{E18F8A48-5720-0346-B2B8-49A7E40DE9EF}" srcOrd="0" destOrd="0" presId="urn:microsoft.com/office/officeart/2005/8/layout/hList1"/>
    <dgm:cxn modelId="{9B1297D3-F838-1442-A905-FD63EDEC0C66}" srcId="{6C153932-7ACC-9C47-937F-DF0673BE9D37}" destId="{18F75C78-792A-FB48-83B6-55F681B10416}" srcOrd="3" destOrd="0" parTransId="{F9C7BD2A-449B-6D4D-B3A5-72090AA6A3E2}" sibTransId="{3A33559F-C434-6240-97C6-169E146BE290}"/>
    <dgm:cxn modelId="{D5773FA3-8739-4ACF-9C60-FF41C5E63422}" type="presOf" srcId="{35816FFE-669D-5A41-9AB9-441E04AC041D}" destId="{EF9243D1-795A-B543-B766-255881B95357}" srcOrd="0" destOrd="1" presId="urn:microsoft.com/office/officeart/2005/8/layout/hList1"/>
    <dgm:cxn modelId="{BA94F3A1-F388-2343-85AB-7F149083346E}" srcId="{6BC20217-D3E5-A844-8E7E-764BEA308D9A}" destId="{6E99F7F7-D9AD-2B4E-A8AA-75E16357D739}" srcOrd="1" destOrd="0" parTransId="{F93B7D65-F4A9-8644-8C43-5A207F1358B5}" sibTransId="{E969FEE6-E086-9847-B548-46B9856A8F1D}"/>
    <dgm:cxn modelId="{FF5B623B-3D5B-4DDD-A930-FC43AFA47521}" type="presParOf" srcId="{8544D900-851D-424D-AB0D-A5C8F32FA9C4}" destId="{655F0C8E-2F57-1B48-88CF-9BA6C43DE8A5}" srcOrd="0" destOrd="0" presId="urn:microsoft.com/office/officeart/2005/8/layout/hList1"/>
    <dgm:cxn modelId="{67911EB3-4810-4268-B09E-3B99D6A957D6}" type="presParOf" srcId="{655F0C8E-2F57-1B48-88CF-9BA6C43DE8A5}" destId="{E18F8A48-5720-0346-B2B8-49A7E40DE9EF}" srcOrd="0" destOrd="0" presId="urn:microsoft.com/office/officeart/2005/8/layout/hList1"/>
    <dgm:cxn modelId="{513296A0-E370-4ECC-84A9-E5669A630D16}" type="presParOf" srcId="{655F0C8E-2F57-1B48-88CF-9BA6C43DE8A5}" destId="{EF9243D1-795A-B543-B766-255881B95357}" srcOrd="1" destOrd="0" presId="urn:microsoft.com/office/officeart/2005/8/layout/hList1"/>
    <dgm:cxn modelId="{4473D4CE-A1D3-415F-B54A-8B065656D031}" type="presParOf" srcId="{8544D900-851D-424D-AB0D-A5C8F32FA9C4}" destId="{C5614CA7-2ACA-C549-B2E5-52DF0D6877F9}" srcOrd="1" destOrd="0" presId="urn:microsoft.com/office/officeart/2005/8/layout/hList1"/>
    <dgm:cxn modelId="{FF9C1349-6C83-4070-AE69-ACEF0970DF90}" type="presParOf" srcId="{8544D900-851D-424D-AB0D-A5C8F32FA9C4}" destId="{48A3A081-BC76-114E-9535-F319ABD24C2C}" srcOrd="2" destOrd="0" presId="urn:microsoft.com/office/officeart/2005/8/layout/hList1"/>
    <dgm:cxn modelId="{939FD7AD-0C81-4A79-B48F-72692FBA7D20}" type="presParOf" srcId="{48A3A081-BC76-114E-9535-F319ABD24C2C}" destId="{4E6C426E-8C06-154C-9D82-1A473EF28DDF}" srcOrd="0" destOrd="0" presId="urn:microsoft.com/office/officeart/2005/8/layout/hList1"/>
    <dgm:cxn modelId="{A91128F6-AB04-4F1F-80D2-F34841BAD4AB}" type="presParOf" srcId="{48A3A081-BC76-114E-9535-F319ABD24C2C}" destId="{02ABA9CE-3BE0-1E40-BF7E-09642BD57E83}" srcOrd="1" destOrd="0" presId="urn:microsoft.com/office/officeart/2005/8/layout/hLis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80992-04FD-4E46-BAEC-98DE5E654300}" type="datetimeFigureOut">
              <a:rPr lang="en-US" smtClean="0"/>
              <a:pPr/>
              <a:t>29-Jun-13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26552-049B-4BC6-8DA9-C972F7D736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4313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/>
          <a:p>
            <a:pPr algn="r"/>
            <a:fld id="{72F4664C-E71E-4DDD-A996-6817D6BD952D}" type="slidenum">
              <a:rPr lang="en-US" sz="1200">
                <a:latin typeface="Arial" charset="0"/>
              </a:rPr>
              <a:pPr algn="r"/>
              <a:t>1</a:t>
            </a:fld>
            <a:endParaRPr lang="en-US" sz="1200">
              <a:latin typeface="Arial" charset="0"/>
            </a:endParaRPr>
          </a:p>
        </p:txBody>
      </p:sp>
      <p:sp>
        <p:nvSpPr>
          <p:cNvPr id="16387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6388" name="Rectangle 1028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A36D73-406A-4FB7-BD81-9CC92BC2E1E0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The same considerations apply to an output operation. If a block is being</a:t>
            </a:r>
          </a:p>
          <a:p>
            <a:r>
              <a:rPr lang="en-US" smtClean="0"/>
              <a:t>transferred from a user process area directly to an I/O module, then the process is</a:t>
            </a:r>
          </a:p>
          <a:p>
            <a:r>
              <a:rPr lang="en-US" smtClean="0"/>
              <a:t>blocked during the transfer and the process may not be swapped out.</a:t>
            </a:r>
          </a:p>
          <a:p>
            <a:endParaRPr lang="en-US" smtClean="0"/>
          </a:p>
          <a:p>
            <a:r>
              <a:rPr lang="en-US" smtClean="0"/>
              <a:t>To avoid these overheads and inefficiencies, it is sometimes convenient to</a:t>
            </a:r>
          </a:p>
          <a:p>
            <a:r>
              <a:rPr lang="en-US" smtClean="0"/>
              <a:t>perform input transfers in advance of requests being made and to perform output</a:t>
            </a:r>
          </a:p>
          <a:p>
            <a:r>
              <a:rPr lang="en-US" smtClean="0"/>
              <a:t>transfers some time after the request is made. This technique is known as buffering.</a:t>
            </a:r>
          </a:p>
          <a:p>
            <a:r>
              <a:rPr lang="en-US" smtClean="0"/>
              <a:t>In this section, we look at some of the buffering schemes that are supported by</a:t>
            </a:r>
          </a:p>
          <a:p>
            <a:r>
              <a:rPr lang="en-US" smtClean="0"/>
              <a:t>operating systems to improve the performance of the system.</a:t>
            </a:r>
          </a:p>
          <a:p>
            <a:endParaRPr lang="en-US" smtClean="0"/>
          </a:p>
          <a:p>
            <a:r>
              <a:rPr lang="en-US" smtClean="0"/>
              <a:t>In discussing the various approaches to buffering, it is sometimes important</a:t>
            </a:r>
          </a:p>
          <a:p>
            <a:r>
              <a:rPr lang="en-US" smtClean="0"/>
              <a:t>to make a distinction between two types of I/O devices: block oriented and stream</a:t>
            </a:r>
          </a:p>
          <a:p>
            <a:r>
              <a:rPr lang="en-US" smtClean="0"/>
              <a:t>oriented. A </a:t>
            </a:r>
            <a:r>
              <a:rPr lang="en-US" b="1" smtClean="0"/>
              <a:t>block-oriented device stores information in blocks that are usually of</a:t>
            </a:r>
          </a:p>
          <a:p>
            <a:r>
              <a:rPr lang="en-US" smtClean="0"/>
              <a:t>fixed size, and transfers are made one block at a time. Generally, it is possible to</a:t>
            </a:r>
          </a:p>
          <a:p>
            <a:r>
              <a:rPr lang="en-US" smtClean="0"/>
              <a:t>reference data by its block number. Disks and USB keys are examples of block oriented</a:t>
            </a:r>
          </a:p>
          <a:p>
            <a:r>
              <a:rPr lang="en-US" smtClean="0"/>
              <a:t>devices. A </a:t>
            </a:r>
            <a:r>
              <a:rPr lang="en-US" b="1" smtClean="0"/>
              <a:t>stream-oriented device transfers data in and out as a stream of</a:t>
            </a:r>
          </a:p>
          <a:p>
            <a:r>
              <a:rPr lang="en-US" smtClean="0"/>
              <a:t>bytes, with no block structure. Terminals, printers, communications ports, mouse</a:t>
            </a:r>
          </a:p>
          <a:p>
            <a:r>
              <a:rPr lang="en-US" smtClean="0"/>
              <a:t>and other pointing devices, and most other devices that are not secondary storage</a:t>
            </a:r>
          </a:p>
          <a:p>
            <a:r>
              <a:rPr lang="en-US" smtClean="0"/>
              <a:t>are stream oriented.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051AA77-E352-4A6E-A95D-6DDE6C865D60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Without a buffer, the OS directly accesses the device when it needs 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00361B-2CF1-4108-B2B6-80C57C9C3812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The simplest type of support that the operating system can provide is single buffering</a:t>
            </a:r>
          </a:p>
          <a:p>
            <a:r>
              <a:rPr lang="en-US" smtClean="0"/>
              <a:t>( Figure 11.5b ). When a user process issues an I/O request, the OS assigns a buffer in</a:t>
            </a:r>
          </a:p>
          <a:p>
            <a:r>
              <a:rPr lang="en-US" smtClean="0"/>
              <a:t>the system portion of main memory to the operation.</a:t>
            </a:r>
          </a:p>
          <a:p>
            <a:endParaRPr lang="en-US" smtClean="0"/>
          </a:p>
          <a:p>
            <a:r>
              <a:rPr lang="en-US" smtClean="0"/>
              <a:t>In the case of line-at-a-time I/O, the buffer can be used to hold a single line.</a:t>
            </a:r>
          </a:p>
          <a:p>
            <a:r>
              <a:rPr lang="en-US" smtClean="0"/>
              <a:t>The user process is suspended during input, awaiting the arrival of the entire line.</a:t>
            </a:r>
          </a:p>
          <a:p>
            <a:r>
              <a:rPr lang="en-US" smtClean="0"/>
              <a:t>For output, the user process can place a line of output in the buffer and continue</a:t>
            </a:r>
          </a:p>
          <a:p>
            <a:r>
              <a:rPr lang="en-US" smtClean="0"/>
              <a:t>processing. It need not be suspended unless it has a second line of output to send</a:t>
            </a:r>
          </a:p>
          <a:p>
            <a:r>
              <a:rPr lang="en-US" smtClean="0"/>
              <a:t>before the buffer is emptied from the first output operation. In the case of byte-at-a-time</a:t>
            </a:r>
          </a:p>
          <a:p>
            <a:r>
              <a:rPr lang="en-US" smtClean="0"/>
              <a:t>I/O, the interaction between the OS and the user process follows the producer/</a:t>
            </a:r>
          </a:p>
          <a:p>
            <a:r>
              <a:rPr lang="en-US" smtClean="0"/>
              <a:t>consumer model discussed in Chapter 5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09ABE68-628D-4FCE-8C77-B3B49EBE201C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For block-oriented devices, the single buffering scheme can be described</a:t>
            </a:r>
          </a:p>
          <a:p>
            <a:r>
              <a:rPr lang="en-US" dirty="0" smtClean="0"/>
              <a:t>as follows: Input transfers are made to the system buffer. When the transfer is</a:t>
            </a:r>
          </a:p>
          <a:p>
            <a:r>
              <a:rPr lang="en-US" dirty="0" smtClean="0"/>
              <a:t>complete, the process moves the block into user space and immediately requests</a:t>
            </a:r>
          </a:p>
          <a:p>
            <a:r>
              <a:rPr lang="en-US" dirty="0" smtClean="0"/>
              <a:t>another block. This is called reading ahead, or anticipated input; it is done in the</a:t>
            </a:r>
          </a:p>
          <a:p>
            <a:r>
              <a:rPr lang="en-US" dirty="0" smtClean="0"/>
              <a:t>expectation that the block will eventually be needed. For many types of computation,</a:t>
            </a:r>
          </a:p>
          <a:p>
            <a:r>
              <a:rPr lang="en-US" dirty="0" smtClean="0"/>
              <a:t>this is a reasonable assumption most of the time because data are usually</a:t>
            </a:r>
          </a:p>
          <a:p>
            <a:r>
              <a:rPr lang="en-US" dirty="0" smtClean="0"/>
              <a:t>accessed sequentially. Only at the end of a sequence of processing will a block be</a:t>
            </a:r>
          </a:p>
          <a:p>
            <a:r>
              <a:rPr lang="en-US" dirty="0" smtClean="0"/>
              <a:t>read in unnecessarily.</a:t>
            </a:r>
          </a:p>
          <a:p>
            <a:endParaRPr lang="en-US" dirty="0" smtClean="0"/>
          </a:p>
          <a:p>
            <a:r>
              <a:rPr lang="en-US" dirty="0" smtClean="0"/>
              <a:t>This approach will generally provide a speedup compared to the lack of system</a:t>
            </a:r>
          </a:p>
          <a:p>
            <a:r>
              <a:rPr lang="en-US" dirty="0" smtClean="0"/>
              <a:t>buffering. The user process can be processing one block of data while the next block</a:t>
            </a:r>
          </a:p>
          <a:p>
            <a:r>
              <a:rPr lang="en-US" dirty="0" smtClean="0"/>
              <a:t>is being read in. The OS is able to swap the process out because the input operation</a:t>
            </a:r>
          </a:p>
          <a:p>
            <a:r>
              <a:rPr lang="en-US" dirty="0" smtClean="0"/>
              <a:t>is taking place in system memory rather than user process memory. This technique</a:t>
            </a:r>
          </a:p>
          <a:p>
            <a:r>
              <a:rPr lang="en-US" dirty="0" smtClean="0"/>
              <a:t>does, however, complicate the logic in the operating system. The OS must keep</a:t>
            </a:r>
          </a:p>
          <a:p>
            <a:r>
              <a:rPr lang="en-US" dirty="0" smtClean="0"/>
              <a:t>track of the assignment of system buffers to user processes. The swapping logic is</a:t>
            </a:r>
          </a:p>
          <a:p>
            <a:r>
              <a:rPr lang="en-US" dirty="0" smtClean="0"/>
              <a:t>also affected: If the I/O operation involves the same disk that is used for swapping,</a:t>
            </a:r>
          </a:p>
          <a:p>
            <a:r>
              <a:rPr lang="en-US" dirty="0" smtClean="0"/>
              <a:t>it hardly makes sense to queue disk writes to the same device for swapping the process</a:t>
            </a:r>
          </a:p>
          <a:p>
            <a:r>
              <a:rPr lang="en-US" dirty="0" smtClean="0"/>
              <a:t>out. This attempt to swap the process and release main memory will itself not</a:t>
            </a:r>
          </a:p>
          <a:p>
            <a:r>
              <a:rPr lang="en-US" dirty="0" smtClean="0"/>
              <a:t>begin until after the I/O operation finishes, at which time swapping the process to</a:t>
            </a:r>
          </a:p>
          <a:p>
            <a:r>
              <a:rPr lang="en-US" dirty="0" smtClean="0"/>
              <a:t>disk may no longer be appropriate.</a:t>
            </a:r>
          </a:p>
          <a:p>
            <a:endParaRPr lang="en-US" dirty="0" smtClean="0"/>
          </a:p>
          <a:p>
            <a:r>
              <a:rPr lang="en-US" dirty="0" smtClean="0"/>
              <a:t>Similar considerations apply to block-oriented output. When data are being</a:t>
            </a:r>
          </a:p>
          <a:p>
            <a:r>
              <a:rPr lang="en-US" dirty="0" smtClean="0"/>
              <a:t>transmitted to a device, they are first copied from the user space into the system</a:t>
            </a:r>
          </a:p>
          <a:p>
            <a:r>
              <a:rPr lang="en-US" dirty="0" smtClean="0"/>
              <a:t>buffer, from which they will ultimately be written. The requesting process is now</a:t>
            </a:r>
          </a:p>
          <a:p>
            <a:r>
              <a:rPr lang="en-US" dirty="0" smtClean="0"/>
              <a:t>free to continue or to be swapped as necessary.</a:t>
            </a:r>
          </a:p>
          <a:p>
            <a:endParaRPr lang="en-US" dirty="0" smtClean="0"/>
          </a:p>
          <a:p>
            <a:r>
              <a:rPr lang="en-US" dirty="0" smtClean="0"/>
              <a:t>[KNUT97] suggests a crude but informative performance comparison between</a:t>
            </a:r>
          </a:p>
          <a:p>
            <a:r>
              <a:rPr lang="en-US" dirty="0" smtClean="0"/>
              <a:t>single buffering and no buffering. Suppose that </a:t>
            </a:r>
            <a:r>
              <a:rPr lang="en-US" i="1" dirty="0" smtClean="0"/>
              <a:t>T is the time required to input one</a:t>
            </a:r>
          </a:p>
          <a:p>
            <a:r>
              <a:rPr lang="en-US" dirty="0" smtClean="0"/>
              <a:t>block and that </a:t>
            </a:r>
            <a:r>
              <a:rPr lang="en-US" i="1" dirty="0" smtClean="0"/>
              <a:t>C is the computation time that intervenes between input requests.</a:t>
            </a:r>
          </a:p>
          <a:p>
            <a:r>
              <a:rPr lang="en-US" dirty="0" smtClean="0"/>
              <a:t>Without buffering, the execution time per block is essentially </a:t>
            </a:r>
            <a:r>
              <a:rPr lang="en-US" i="1" dirty="0" smtClean="0"/>
              <a:t>T + C . With a single</a:t>
            </a:r>
          </a:p>
          <a:p>
            <a:r>
              <a:rPr lang="en-US" dirty="0" smtClean="0"/>
              <a:t>buffer, the time is max [</a:t>
            </a:r>
            <a:r>
              <a:rPr lang="en-US" i="1" dirty="0" smtClean="0"/>
              <a:t>C, T] + M , where M is the time required to move the data</a:t>
            </a:r>
          </a:p>
          <a:p>
            <a:r>
              <a:rPr lang="en-US" dirty="0" smtClean="0"/>
              <a:t>from the system buffer to user memory. In most cases, execution time per block is</a:t>
            </a:r>
          </a:p>
          <a:p>
            <a:r>
              <a:rPr lang="en-US" dirty="0" smtClean="0"/>
              <a:t>substantially less with a single buffer compared to no buffer.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489B4C-C102-40BC-BE90-F446571610B2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For stream-oriented I/O, the single buffering scheme can be used in a line-at-</a:t>
            </a:r>
          </a:p>
          <a:p>
            <a:r>
              <a:rPr lang="en-US" smtClean="0"/>
              <a:t>a-time fashion or a byte-at-a-time fashion. Line-at-a-time operation is appropriate</a:t>
            </a:r>
          </a:p>
          <a:p>
            <a:r>
              <a:rPr lang="en-US" smtClean="0"/>
              <a:t>for scroll-mode terminals (sometimes called dumb terminals). With this form</a:t>
            </a:r>
          </a:p>
          <a:p>
            <a:r>
              <a:rPr lang="en-US" smtClean="0"/>
              <a:t>of terminal, user input is one line at a time, with a carriage return signaling the end</a:t>
            </a:r>
          </a:p>
          <a:p>
            <a:r>
              <a:rPr lang="en-US" smtClean="0"/>
              <a:t>of a line, and output to the terminal is similarly one line at a time. A line printer is</a:t>
            </a:r>
          </a:p>
          <a:p>
            <a:r>
              <a:rPr lang="en-US" smtClean="0"/>
              <a:t>another example of such a device. Byte-at-a-time operation is used on forms-mode</a:t>
            </a:r>
          </a:p>
          <a:p>
            <a:r>
              <a:rPr lang="en-US" smtClean="0"/>
              <a:t>terminals, when each keystroke is significant, and for many other peripherals, such</a:t>
            </a:r>
          </a:p>
          <a:p>
            <a:r>
              <a:rPr lang="en-US" smtClean="0"/>
              <a:t>as sensors and controllers.</a:t>
            </a:r>
          </a:p>
          <a:p>
            <a:endParaRPr lang="en-US" smtClean="0"/>
          </a:p>
          <a:p>
            <a:r>
              <a:rPr lang="en-US" smtClean="0"/>
              <a:t>In the case of line-at-a-time I/O, the buffer can be used to hold a single line.</a:t>
            </a:r>
          </a:p>
          <a:p>
            <a:r>
              <a:rPr lang="en-US" smtClean="0"/>
              <a:t>The user process is suspended during input, awaiting the arrival of the entire line.</a:t>
            </a:r>
          </a:p>
          <a:p>
            <a:r>
              <a:rPr lang="en-US" smtClean="0"/>
              <a:t>For output, the user process can place a line of output in the buffer and continue</a:t>
            </a:r>
          </a:p>
          <a:p>
            <a:r>
              <a:rPr lang="en-US" smtClean="0"/>
              <a:t>processing. It need not be suspended unless it has a second line of output to send</a:t>
            </a:r>
          </a:p>
          <a:p>
            <a:r>
              <a:rPr lang="en-US" smtClean="0"/>
              <a:t>before the buffer is emptied from the first output operation. In the case of byte-at-atime</a:t>
            </a:r>
          </a:p>
          <a:p>
            <a:r>
              <a:rPr lang="en-US" smtClean="0"/>
              <a:t>I/O, the interaction between the OS and the user process follows the producer/</a:t>
            </a:r>
          </a:p>
          <a:p>
            <a:r>
              <a:rPr lang="en-US" smtClean="0"/>
              <a:t>consumer model discussed in Chapter 5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3230754-29CA-4D0F-8D6D-0EB03EBFAFF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An improvement over single buffering can be had by assigning two system buffers to</a:t>
            </a:r>
          </a:p>
          <a:p>
            <a:r>
              <a:rPr lang="en-US" smtClean="0"/>
              <a:t>the operation ( Figure 11.5c ). A process now transfers data to (or from) one buffer</a:t>
            </a:r>
          </a:p>
          <a:p>
            <a:r>
              <a:rPr lang="en-US" smtClean="0"/>
              <a:t>while the operating system empties (or fills) the other. This technique is known as</a:t>
            </a:r>
          </a:p>
          <a:p>
            <a:r>
              <a:rPr lang="en-US" b="1" smtClean="0"/>
              <a:t>double buffering or buffer swapping .</a:t>
            </a:r>
          </a:p>
          <a:p>
            <a:endParaRPr lang="en-US" smtClean="0"/>
          </a:p>
          <a:p>
            <a:r>
              <a:rPr lang="en-US" smtClean="0"/>
              <a:t>For block-oriented transfer, we can roughly estimate the execution time as</a:t>
            </a:r>
          </a:p>
          <a:p>
            <a:r>
              <a:rPr lang="en-US" smtClean="0"/>
              <a:t>max [ </a:t>
            </a:r>
            <a:r>
              <a:rPr lang="en-US" i="1" smtClean="0"/>
              <a:t>C , T ]. It is therefore possible to keep the block-oriented device going at full</a:t>
            </a:r>
          </a:p>
          <a:p>
            <a:r>
              <a:rPr lang="en-US" smtClean="0"/>
              <a:t>speed if </a:t>
            </a:r>
            <a:r>
              <a:rPr lang="en-US" i="1" smtClean="0"/>
              <a:t>C … T . On the other hand, if C 7 T , double buffering ensures that the</a:t>
            </a:r>
          </a:p>
          <a:p>
            <a:r>
              <a:rPr lang="en-US" smtClean="0"/>
              <a:t>process will not have to wait on I/O. In either case, an improvement over single</a:t>
            </a:r>
          </a:p>
          <a:p>
            <a:r>
              <a:rPr lang="en-US" smtClean="0"/>
              <a:t>buffering is achieved. Again, this improvement comes at the cost of increased</a:t>
            </a:r>
          </a:p>
          <a:p>
            <a:r>
              <a:rPr lang="en-US" smtClean="0"/>
              <a:t>complexity.</a:t>
            </a:r>
          </a:p>
          <a:p>
            <a:endParaRPr lang="en-US" smtClean="0"/>
          </a:p>
          <a:p>
            <a:r>
              <a:rPr lang="en-US" smtClean="0"/>
              <a:t>For stream-oriented input, we again are faced with the two alternative modes</a:t>
            </a:r>
          </a:p>
          <a:p>
            <a:r>
              <a:rPr lang="en-US" smtClean="0"/>
              <a:t>of operation. For line-at-a-time I/O, the user process need not be suspended for</a:t>
            </a:r>
          </a:p>
          <a:p>
            <a:r>
              <a:rPr lang="en-US" smtClean="0"/>
              <a:t>input or output, unless the process runs ahead of the double buffers. For byte-at-atime</a:t>
            </a:r>
          </a:p>
          <a:p>
            <a:r>
              <a:rPr lang="en-US" smtClean="0"/>
              <a:t>operation, the double buffer offers no particular advantage over a single buffer</a:t>
            </a:r>
          </a:p>
          <a:p>
            <a:r>
              <a:rPr lang="en-US" smtClean="0"/>
              <a:t>of twice the length. In both cases, the producer/consumer model is followed.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011D2D-A664-41B3-8FC1-D09634966FD6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A double-buffer scheme should smooth out the flow of data between an I/O device</a:t>
            </a:r>
          </a:p>
          <a:p>
            <a:r>
              <a:rPr lang="en-US" smtClean="0"/>
              <a:t>and a process. If the performance of a particular process is the focus of our concern,</a:t>
            </a:r>
          </a:p>
          <a:p>
            <a:r>
              <a:rPr lang="en-US" smtClean="0"/>
              <a:t>then we would like for the I/O operation to be able to keep up with the process.</a:t>
            </a:r>
          </a:p>
          <a:p>
            <a:r>
              <a:rPr lang="en-US" smtClean="0"/>
              <a:t>Double buffering may be inadequate if the process performs rapid bursts of I/O. In</a:t>
            </a:r>
          </a:p>
          <a:p>
            <a:r>
              <a:rPr lang="en-US" smtClean="0"/>
              <a:t>this case, the problem can often be alleviated by using more than two buffers.</a:t>
            </a:r>
          </a:p>
          <a:p>
            <a:endParaRPr lang="en-US" smtClean="0"/>
          </a:p>
          <a:p>
            <a:r>
              <a:rPr lang="en-US" smtClean="0"/>
              <a:t>When more than two buffers are used, the collection of buffers is itself referred</a:t>
            </a:r>
          </a:p>
          <a:p>
            <a:r>
              <a:rPr lang="en-US" smtClean="0"/>
              <a:t>to as a circular buffer ( Figure 11.5d ), with each individual buffer being one unit in</a:t>
            </a:r>
          </a:p>
          <a:p>
            <a:r>
              <a:rPr lang="en-US" smtClean="0"/>
              <a:t>the circular buffer. This is simply the bounded-buffer producer/consumer model</a:t>
            </a:r>
          </a:p>
          <a:p>
            <a:r>
              <a:rPr lang="en-US" smtClean="0"/>
              <a:t>studied in Chapter 5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296EB62-F004-4EA5-AF40-F1054BCB70D4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Buffering is a technique that smoothes out peaks in I/O demand. However, no</a:t>
            </a:r>
          </a:p>
          <a:p>
            <a:r>
              <a:rPr lang="en-US" smtClean="0"/>
              <a:t>amount of buffering will allow an I/O device to keep pace with a process indefinitely</a:t>
            </a:r>
          </a:p>
          <a:p>
            <a:r>
              <a:rPr lang="en-US" smtClean="0"/>
              <a:t>when the average demand of the process is greater than the I/O device can</a:t>
            </a:r>
          </a:p>
          <a:p>
            <a:r>
              <a:rPr lang="en-US" smtClean="0"/>
              <a:t>service. Even with multiple buffers, all of the buffers will eventually fill up and the</a:t>
            </a:r>
          </a:p>
          <a:p>
            <a:r>
              <a:rPr lang="en-US" smtClean="0"/>
              <a:t>process will have to wait after processing each chunk of data. However, in a multiprogramming</a:t>
            </a:r>
          </a:p>
          <a:p>
            <a:r>
              <a:rPr lang="en-US" smtClean="0"/>
              <a:t>environment, when there is a variety of I/O activity and a variety of</a:t>
            </a:r>
          </a:p>
          <a:p>
            <a:r>
              <a:rPr lang="en-US" smtClean="0"/>
              <a:t>process activity to service, buffering is one tool that can increase the efficiency of</a:t>
            </a:r>
          </a:p>
          <a:p>
            <a:r>
              <a:rPr lang="en-US" smtClean="0"/>
              <a:t>the operating system and the performance of individual processes.</a:t>
            </a:r>
            <a:endParaRPr lang="en-NZ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E2479F-CB3C-4267-9024-80349029787C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0560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7189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9199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480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Lecture-24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966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8762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644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7643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8329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732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6063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67000" y="6400800"/>
            <a:ext cx="38100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Ahmed Mumtaz Mustehsan, GM-IT, CIIT, Islamabad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563562"/>
          </a:xfrm>
        </p:spPr>
        <p:txBody>
          <a:bodyPr>
            <a:normAutofit/>
          </a:bodyPr>
          <a:lstStyle>
            <a:lvl1pPr algn="l">
              <a:defRPr sz="3200" i="1">
                <a:solidFill>
                  <a:srgbClr val="7030A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547241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33400" y="1727200"/>
            <a:ext cx="8204200" cy="4445000"/>
          </a:xfrm>
        </p:spPr>
        <p:txBody>
          <a:bodyPr/>
          <a:lstStyle>
            <a:lvl1pPr algn="l">
              <a:buFont typeface="Arial" pitchFamily="34" charset="0"/>
              <a:buChar char="•"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Tanenbaum, Modern Operating Systems 3 e, (c) 2008 Prentice-Hall, Inc. All rights reserved. 0-13-</a:t>
            </a:r>
            <a:r>
              <a:rPr lang="en-US" b="1" smtClean="0"/>
              <a:t>6006639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4050" y="2286001"/>
            <a:ext cx="7848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654050" y="4302966"/>
            <a:ext cx="7848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474DF-A3D0-4B15-99DB-3826AD47F4A6}" type="datetimeFigureOut">
              <a:rPr lang="en-US"/>
              <a:pPr>
                <a:defRPr/>
              </a:pPr>
              <a:t>29-Jun-13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67618-9092-42D2-A50C-055AADC44C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02063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Lecture-24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950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ChangeArrowheads="1"/>
          </p:cNvSpPr>
          <p:nvPr/>
        </p:nvSpPr>
        <p:spPr bwMode="auto">
          <a:xfrm>
            <a:off x="685800" y="350838"/>
            <a:ext cx="777240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CSC 322 Operating Systems Concepts</a:t>
            </a:r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endParaRPr lang="en-US" sz="3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Lecture - 25:</a:t>
            </a:r>
          </a:p>
          <a:p>
            <a:pPr algn="ctr"/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</a:t>
            </a:r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y  </a:t>
            </a: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Ahmed Mumtaz Mustehsan</a:t>
            </a:r>
            <a:endParaRPr lang="en-US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" name="Rectangle 1028"/>
          <p:cNvSpPr>
            <a:spLocks noChangeArrowheads="1"/>
          </p:cNvSpPr>
          <p:nvPr/>
        </p:nvSpPr>
        <p:spPr bwMode="auto">
          <a:xfrm>
            <a:off x="215900" y="5105400"/>
            <a:ext cx="8712200" cy="1135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Thanks  To:</a:t>
            </a:r>
          </a:p>
          <a:p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Tanenbaum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Modern Operating Systems 3 e, (c) 2008 Prentice-Hall, Inc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(Chapter-4)</a:t>
            </a:r>
            <a:r>
              <a:rPr lang="en-US" dirty="0" smtClean="0"/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Silberschatz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Galvin and Gagne 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2002, Operating 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Concepts, </a:t>
            </a:r>
            <a:endParaRPr lang="en-US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3329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447800"/>
            <a:ext cx="77724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Chapter </a:t>
            </a:r>
            <a: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5</a:t>
            </a:r>
            <a:b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Input/ </a:t>
            </a:r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Output</a:t>
            </a:r>
          </a:p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Principals of I/O Software</a:t>
            </a:r>
            <a:endParaRPr lang="en-US" sz="3600" i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Hardware</a:t>
            </a:r>
          </a:p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Disk</a:t>
            </a:r>
          </a:p>
          <a:p>
            <a:pPr algn="ctr"/>
            <a:endParaRPr lang="en-US" sz="3600" i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505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Content Placeholder 5"/>
          <p:cNvSpPr>
            <a:spLocks noGrp="1"/>
          </p:cNvSpPr>
          <p:nvPr>
            <p:ph idx="1"/>
          </p:nvPr>
        </p:nvSpPr>
        <p:spPr>
          <a:xfrm>
            <a:off x="225425" y="5707063"/>
            <a:ext cx="8918575" cy="900112"/>
          </a:xfrm>
        </p:spPr>
        <p:txBody>
          <a:bodyPr>
            <a:normAutofit fontScale="77500" lnSpcReduction="20000"/>
          </a:bodyPr>
          <a:lstStyle/>
          <a:p>
            <a:pPr algn="l" eaLnBrk="1" hangingPunct="1"/>
            <a:r>
              <a:rPr lang="en-US" smtClean="0">
                <a:ea typeface="ＭＳ Ｐゴシック" pitchFamily="34" charset="-128"/>
              </a:rPr>
              <a:t>Logical positioning of device drivers. In reality all communication between drivers and device controllers goes over the bus.</a:t>
            </a:r>
          </a:p>
        </p:txBody>
      </p:sp>
      <p:sp>
        <p:nvSpPr>
          <p:cNvPr id="56323" name="Title 4"/>
          <p:cNvSpPr>
            <a:spLocks noGrp="1"/>
          </p:cNvSpPr>
          <p:nvPr>
            <p:ph type="title"/>
          </p:nvPr>
        </p:nvSpPr>
        <p:spPr>
          <a:xfrm>
            <a:off x="504825" y="212725"/>
            <a:ext cx="8093075" cy="33655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ea typeface="ＭＳ Ｐゴシック" pitchFamily="34" charset="-128"/>
              </a:rPr>
              <a:t>             </a:t>
            </a:r>
            <a:r>
              <a:rPr lang="en-US" sz="3600" dirty="0" smtClean="0">
                <a:solidFill>
                  <a:srgbClr val="7030A0"/>
                </a:solidFill>
                <a:ea typeface="ＭＳ Ｐゴシック" pitchFamily="34" charset="-128"/>
              </a:rPr>
              <a:t>Device Drivers</a:t>
            </a:r>
          </a:p>
        </p:txBody>
      </p:sp>
      <p:pic>
        <p:nvPicPr>
          <p:cNvPr id="5632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1050" y="720725"/>
            <a:ext cx="7204075" cy="500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Lecture-24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Device Drivers-Act 1</a:t>
            </a:r>
          </a:p>
        </p:txBody>
      </p:sp>
      <p:sp>
        <p:nvSpPr>
          <p:cNvPr id="57348" name="Content Placeholder 10"/>
          <p:cNvSpPr>
            <a:spLocks noGrp="1"/>
          </p:cNvSpPr>
          <p:nvPr>
            <p:ph idx="1"/>
          </p:nvPr>
        </p:nvSpPr>
        <p:spPr>
          <a:xfrm>
            <a:off x="457200" y="914400"/>
            <a:ext cx="8204200" cy="4953000"/>
          </a:xfrm>
        </p:spPr>
        <p:txBody>
          <a:bodyPr/>
          <a:lstStyle/>
          <a:p>
            <a:pPr>
              <a:lnSpc>
                <a:spcPct val="80000"/>
              </a:lnSpc>
              <a:buFont typeface="Calibri" pitchFamily="34" charset="0"/>
              <a:buChar char="•"/>
            </a:pPr>
            <a:r>
              <a:rPr lang="en-US" sz="2800" i="1" dirty="0" smtClean="0">
                <a:ea typeface="ＭＳ Ｐゴシック" pitchFamily="34" charset="-128"/>
              </a:rPr>
              <a:t>Driver contains code specific to the device</a:t>
            </a:r>
          </a:p>
          <a:p>
            <a:pPr>
              <a:lnSpc>
                <a:spcPct val="80000"/>
              </a:lnSpc>
              <a:buFont typeface="Calibri" pitchFamily="34" charset="0"/>
              <a:buChar char="•"/>
            </a:pPr>
            <a:r>
              <a:rPr lang="en-US" sz="2800" i="1" dirty="0" smtClean="0">
                <a:ea typeface="ＭＳ Ｐゴシック" pitchFamily="34" charset="-128"/>
              </a:rPr>
              <a:t>Supplied by manufacturer</a:t>
            </a:r>
          </a:p>
          <a:p>
            <a:pPr>
              <a:lnSpc>
                <a:spcPct val="80000"/>
              </a:lnSpc>
              <a:buFont typeface="Calibri" pitchFamily="34" charset="0"/>
              <a:buChar char="•"/>
            </a:pPr>
            <a:r>
              <a:rPr lang="en-US" sz="2800" i="1" dirty="0" smtClean="0">
                <a:ea typeface="ＭＳ Ｐゴシック" pitchFamily="34" charset="-128"/>
              </a:rPr>
              <a:t>Installed in the kernel (</a:t>
            </a:r>
            <a:r>
              <a:rPr lang="en-US" sz="2800" i="1" dirty="0">
                <a:ea typeface="ＭＳ Ｐゴシック" pitchFamily="34" charset="-128"/>
              </a:rPr>
              <a:t>R</a:t>
            </a:r>
            <a:r>
              <a:rPr lang="en-US" sz="2800" i="1" dirty="0" smtClean="0">
                <a:ea typeface="ＭＳ Ｐゴシック" pitchFamily="34" charset="-128"/>
              </a:rPr>
              <a:t>ebuild binaries, or Plug n play, run in user space)</a:t>
            </a:r>
          </a:p>
          <a:p>
            <a:pPr>
              <a:lnSpc>
                <a:spcPct val="80000"/>
              </a:lnSpc>
              <a:buFont typeface="Calibri" pitchFamily="34" charset="0"/>
              <a:buChar char="•"/>
            </a:pPr>
            <a:r>
              <a:rPr lang="en-US" sz="2800" i="1" dirty="0" smtClean="0">
                <a:ea typeface="ＭＳ Ｐゴシック" pitchFamily="34" charset="-128"/>
              </a:rPr>
              <a:t>User space might be better place</a:t>
            </a:r>
          </a:p>
          <a:p>
            <a:pPr>
              <a:lnSpc>
                <a:spcPct val="80000"/>
              </a:lnSpc>
              <a:buFont typeface="Calibri" pitchFamily="34" charset="0"/>
              <a:buChar char="•"/>
            </a:pPr>
            <a:r>
              <a:rPr lang="en-US" sz="2800" i="1" dirty="0" smtClean="0">
                <a:solidFill>
                  <a:srgbClr val="0070C0"/>
                </a:solidFill>
                <a:ea typeface="ＭＳ Ｐゴシック" pitchFamily="34" charset="-128"/>
              </a:rPr>
              <a:t>Why? </a:t>
            </a:r>
            <a:r>
              <a:rPr lang="en-US" sz="2800" i="1" dirty="0" smtClean="0">
                <a:ea typeface="ＭＳ Ｐゴシック" pitchFamily="34" charset="-128"/>
              </a:rPr>
              <a:t>Bad driver can mess up kernel</a:t>
            </a:r>
          </a:p>
          <a:p>
            <a:pPr>
              <a:lnSpc>
                <a:spcPct val="80000"/>
              </a:lnSpc>
              <a:buFont typeface="Calibri" pitchFamily="34" charset="0"/>
              <a:buChar char="•"/>
            </a:pPr>
            <a:r>
              <a:rPr lang="en-US" sz="2800" i="1" dirty="0" smtClean="0">
                <a:ea typeface="ＭＳ Ｐゴシック" pitchFamily="34" charset="-128"/>
              </a:rPr>
              <a:t>Need interface to OS </a:t>
            </a:r>
          </a:p>
          <a:p>
            <a:pPr marL="800100" lvl="3" indent="-342900">
              <a:lnSpc>
                <a:spcPct val="80000"/>
              </a:lnSpc>
              <a:buFont typeface="Calibri" pitchFamily="34" charset="0"/>
              <a:buChar char="•"/>
            </a:pPr>
            <a:r>
              <a:rPr lang="en-US" sz="2800" i="1" dirty="0" smtClean="0">
                <a:ea typeface="ＭＳ Ｐゴシック" pitchFamily="34" charset="-128"/>
              </a:rPr>
              <a:t>block and character interfaces</a:t>
            </a:r>
          </a:p>
          <a:p>
            <a:pPr marL="800100" lvl="3" indent="-342900">
              <a:lnSpc>
                <a:spcPct val="80000"/>
              </a:lnSpc>
              <a:buFont typeface="Calibri" pitchFamily="34" charset="0"/>
              <a:buChar char="•"/>
            </a:pPr>
            <a:r>
              <a:rPr lang="en-US" sz="2800" i="1" dirty="0" smtClean="0">
                <a:ea typeface="ＭＳ Ｐゴシック" pitchFamily="34" charset="-128"/>
              </a:rPr>
              <a:t>procedures which OS can call to invoke driver (e.g. read a block)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Device drivers Act 2</a:t>
            </a:r>
          </a:p>
        </p:txBody>
      </p:sp>
      <p:sp>
        <p:nvSpPr>
          <p:cNvPr id="58372" name="Content Placeholder 10"/>
          <p:cNvSpPr>
            <a:spLocks noGrp="1"/>
          </p:cNvSpPr>
          <p:nvPr>
            <p:ph idx="1"/>
          </p:nvPr>
        </p:nvSpPr>
        <p:spPr>
          <a:xfrm>
            <a:off x="228600" y="762000"/>
            <a:ext cx="8534400" cy="524827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Font typeface="Calibri" pitchFamily="34" charset="0"/>
              <a:buChar char="•"/>
            </a:pPr>
            <a:r>
              <a:rPr lang="en-US" sz="2800" i="1" dirty="0" smtClean="0">
                <a:ea typeface="ＭＳ Ｐゴシック" pitchFamily="34" charset="-128"/>
              </a:rPr>
              <a:t>Checks input parameters for validity</a:t>
            </a:r>
          </a:p>
          <a:p>
            <a:pPr>
              <a:spcBef>
                <a:spcPts val="0"/>
              </a:spcBef>
              <a:buFont typeface="Calibri" pitchFamily="34" charset="0"/>
              <a:buChar char="•"/>
            </a:pPr>
            <a:r>
              <a:rPr lang="en-US" sz="2800" i="1" dirty="0" smtClean="0">
                <a:ea typeface="ＭＳ Ｐゴシック" pitchFamily="34" charset="-128"/>
              </a:rPr>
              <a:t>Abstract to concrete translation (block number to cylinder, head, track, sector)</a:t>
            </a:r>
          </a:p>
          <a:p>
            <a:pPr>
              <a:spcBef>
                <a:spcPts val="0"/>
              </a:spcBef>
              <a:buFont typeface="Calibri" pitchFamily="34" charset="0"/>
              <a:buChar char="•"/>
            </a:pPr>
            <a:r>
              <a:rPr lang="en-US" sz="2800" i="1" dirty="0" smtClean="0">
                <a:ea typeface="ＭＳ Ｐゴシック" pitchFamily="34" charset="-128"/>
              </a:rPr>
              <a:t>Check device status. Might have to start it (switch on).</a:t>
            </a:r>
          </a:p>
          <a:p>
            <a:pPr>
              <a:spcBef>
                <a:spcPts val="0"/>
              </a:spcBef>
              <a:buFont typeface="Calibri" pitchFamily="34" charset="0"/>
              <a:buChar char="•"/>
            </a:pPr>
            <a:r>
              <a:rPr lang="en-US" sz="2800" i="1" dirty="0" smtClean="0">
                <a:ea typeface="ＭＳ Ｐゴシック" pitchFamily="34" charset="-128"/>
              </a:rPr>
              <a:t>Puts commands in device controller’s registers</a:t>
            </a:r>
          </a:p>
          <a:p>
            <a:pPr>
              <a:spcBef>
                <a:spcPts val="0"/>
              </a:spcBef>
              <a:buFont typeface="Calibri" pitchFamily="34" charset="0"/>
              <a:buChar char="•"/>
            </a:pPr>
            <a:r>
              <a:rPr lang="en-US" sz="2800" i="1" dirty="0" smtClean="0">
                <a:solidFill>
                  <a:srgbClr val="FF0000"/>
                </a:solidFill>
                <a:ea typeface="ＭＳ Ｐゴシック" pitchFamily="34" charset="-128"/>
              </a:rPr>
              <a:t>Driver blocks itself until interrupt arrives</a:t>
            </a:r>
          </a:p>
          <a:p>
            <a:pPr>
              <a:spcBef>
                <a:spcPts val="0"/>
              </a:spcBef>
              <a:buFont typeface="Calibri" pitchFamily="34" charset="0"/>
              <a:buChar char="•"/>
            </a:pPr>
            <a:r>
              <a:rPr lang="en-US" sz="2800" i="1" dirty="0" smtClean="0">
                <a:ea typeface="ＭＳ Ｐゴシック" pitchFamily="34" charset="-128"/>
              </a:rPr>
              <a:t>Might return data to caller</a:t>
            </a:r>
          </a:p>
          <a:p>
            <a:pPr>
              <a:spcBef>
                <a:spcPts val="0"/>
              </a:spcBef>
              <a:buFont typeface="Calibri" pitchFamily="34" charset="0"/>
              <a:buChar char="•"/>
            </a:pPr>
            <a:r>
              <a:rPr lang="en-US" sz="2800" i="1" dirty="0" smtClean="0">
                <a:ea typeface="ＭＳ Ｐゴシック" pitchFamily="34" charset="-128"/>
              </a:rPr>
              <a:t>Does return status information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i="1" dirty="0" smtClean="0">
                <a:solidFill>
                  <a:srgbClr val="0070C0"/>
                </a:solidFill>
                <a:ea typeface="ＭＳ Ｐゴシック" pitchFamily="34" charset="-128"/>
              </a:rPr>
              <a:t>The end</a:t>
            </a:r>
          </a:p>
          <a:p>
            <a:pPr>
              <a:spcBef>
                <a:spcPts val="0"/>
              </a:spcBef>
              <a:buFont typeface="Calibri" pitchFamily="34" charset="0"/>
              <a:buChar char="•"/>
            </a:pPr>
            <a:r>
              <a:rPr lang="en-US" sz="2800" i="1" dirty="0" smtClean="0">
                <a:ea typeface="ＭＳ Ｐゴシック" pitchFamily="34" charset="-128"/>
              </a:rPr>
              <a:t>Drivers should be re-entrant (multiple copies in parallel)</a:t>
            </a:r>
          </a:p>
          <a:p>
            <a:pPr>
              <a:spcBef>
                <a:spcPts val="0"/>
              </a:spcBef>
              <a:buFont typeface="Calibri" pitchFamily="34" charset="0"/>
              <a:buChar char="•"/>
            </a:pPr>
            <a:r>
              <a:rPr lang="en-US" sz="2800" i="1" dirty="0" smtClean="0">
                <a:ea typeface="ＭＳ Ｐゴシック" pitchFamily="34" charset="-128"/>
              </a:rPr>
              <a:t>OS adds devices when system is running (</a:t>
            </a:r>
            <a:r>
              <a:rPr lang="en-US" sz="2800" i="1" dirty="0">
                <a:ea typeface="ＭＳ Ｐゴシック" pitchFamily="34" charset="-128"/>
              </a:rPr>
              <a:t>and therefore driver) </a:t>
            </a:r>
            <a:endParaRPr lang="en-US" sz="2800" i="1" dirty="0" smtClean="0"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Device-Independent I/O Software</a:t>
            </a:r>
          </a:p>
        </p:txBody>
      </p:sp>
      <p:pic>
        <p:nvPicPr>
          <p:cNvPr id="5939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599" y="1371600"/>
            <a:ext cx="7518533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Lecture-24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Content Placeholder 1"/>
          <p:cNvSpPr>
            <a:spLocks noGrp="1"/>
          </p:cNvSpPr>
          <p:nvPr>
            <p:ph idx="1"/>
          </p:nvPr>
        </p:nvSpPr>
        <p:spPr>
          <a:xfrm>
            <a:off x="190499" y="4114800"/>
            <a:ext cx="8505825" cy="2209800"/>
          </a:xfrm>
        </p:spPr>
        <p:txBody>
          <a:bodyPr>
            <a:noAutofit/>
          </a:bodyPr>
          <a:lstStyle/>
          <a:p>
            <a:pPr algn="l" eaLnBrk="1" hangingPunct="1">
              <a:spcBef>
                <a:spcPts val="0"/>
              </a:spcBef>
            </a:pPr>
            <a:r>
              <a:rPr lang="en-US" sz="2800" dirty="0" smtClean="0">
                <a:ea typeface="ＭＳ Ｐゴシック" pitchFamily="34" charset="-128"/>
              </a:rPr>
              <a:t>Driver functions differ for different drivers</a:t>
            </a:r>
          </a:p>
          <a:p>
            <a:pPr algn="l" eaLnBrk="1" hangingPunct="1">
              <a:spcBef>
                <a:spcPts val="0"/>
              </a:spcBef>
            </a:pPr>
            <a:r>
              <a:rPr lang="en-US" sz="2800" dirty="0" smtClean="0">
                <a:ea typeface="ＭＳ Ｐゴシック" pitchFamily="34" charset="-128"/>
              </a:rPr>
              <a:t>Kernel functions that each driver needs are different for different drivers</a:t>
            </a:r>
          </a:p>
          <a:p>
            <a:pPr algn="l" eaLnBrk="1" hangingPunct="1">
              <a:spcBef>
                <a:spcPts val="0"/>
              </a:spcBef>
            </a:pPr>
            <a:r>
              <a:rPr lang="en-US" sz="2800" dirty="0" smtClean="0">
                <a:ea typeface="ＭＳ Ｐゴシック" pitchFamily="34" charset="-128"/>
              </a:rPr>
              <a:t>Too much work to have new interface for each new device type </a:t>
            </a:r>
          </a:p>
        </p:txBody>
      </p:sp>
      <p:sp>
        <p:nvSpPr>
          <p:cNvPr id="60419" name="Title 2"/>
          <p:cNvSpPr>
            <a:spLocks noGrp="1"/>
          </p:cNvSpPr>
          <p:nvPr>
            <p:ph type="title"/>
          </p:nvPr>
        </p:nvSpPr>
        <p:spPr>
          <a:xfrm>
            <a:off x="352425" y="76200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Why the OS needs a standard interface </a:t>
            </a:r>
          </a:p>
        </p:txBody>
      </p:sp>
      <p:pic>
        <p:nvPicPr>
          <p:cNvPr id="6042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685800"/>
            <a:ext cx="8277225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Lecture-24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Interface : Driver functions</a:t>
            </a:r>
          </a:p>
        </p:txBody>
      </p:sp>
      <p:sp>
        <p:nvSpPr>
          <p:cNvPr id="61444" name="Content Placeholder 10"/>
          <p:cNvSpPr>
            <a:spLocks noGrp="1"/>
          </p:cNvSpPr>
          <p:nvPr>
            <p:ph idx="1"/>
          </p:nvPr>
        </p:nvSpPr>
        <p:spPr>
          <a:xfrm>
            <a:off x="519113" y="1119188"/>
            <a:ext cx="7939087" cy="4367211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OS defines functions for each class of devices which it MUST supply, e.g. read, write, turn on, turn off……..</a:t>
            </a:r>
          </a:p>
          <a:p>
            <a:pPr>
              <a:lnSpc>
                <a:spcPct val="80000"/>
              </a:lnSpc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Driver has a table of pointers to functions</a:t>
            </a:r>
          </a:p>
          <a:p>
            <a:pPr>
              <a:lnSpc>
                <a:spcPct val="80000"/>
              </a:lnSpc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OS just needs table address to call the functions</a:t>
            </a:r>
          </a:p>
          <a:p>
            <a:pPr>
              <a:lnSpc>
                <a:spcPct val="80000"/>
              </a:lnSpc>
              <a:buFont typeface="Calibri" pitchFamily="34" charset="0"/>
              <a:buChar char="•"/>
            </a:pPr>
            <a:r>
              <a:rPr lang="en-US" sz="2800" dirty="0" smtClean="0">
                <a:solidFill>
                  <a:srgbClr val="0070C0"/>
                </a:solidFill>
                <a:ea typeface="ＭＳ Ｐゴシック" pitchFamily="34" charset="-128"/>
              </a:rPr>
              <a:t>OS maps symbolic device names onto the right driver (Next Slide)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Ahmed Mumtaz Mustehsan, GM-IT, CIIT, Islamabad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Interface : Names and protection</a:t>
            </a:r>
          </a:p>
        </p:txBody>
      </p:sp>
      <p:sp>
        <p:nvSpPr>
          <p:cNvPr id="62468" name="Content Placeholder 10"/>
          <p:cNvSpPr>
            <a:spLocks noGrp="1"/>
          </p:cNvSpPr>
          <p:nvPr>
            <p:ph idx="1"/>
          </p:nvPr>
        </p:nvSpPr>
        <p:spPr>
          <a:xfrm>
            <a:off x="519113" y="1119188"/>
            <a:ext cx="8204200" cy="524827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Calibri" pitchFamily="34" charset="0"/>
              <a:buChar char="•"/>
            </a:pPr>
            <a:r>
              <a:rPr lang="en-US" sz="2800" dirty="0" smtClean="0">
                <a:solidFill>
                  <a:srgbClr val="0070C0"/>
                </a:solidFill>
                <a:ea typeface="ＭＳ Ｐゴシック" pitchFamily="34" charset="-128"/>
              </a:rPr>
              <a:t>OS maps symbolic device names onto the right driver</a:t>
            </a:r>
          </a:p>
          <a:p>
            <a:pPr>
              <a:lnSpc>
                <a:spcPct val="90000"/>
              </a:lnSpc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Unix: /dev/disk0 maps to an </a:t>
            </a:r>
            <a:r>
              <a:rPr lang="en-US" sz="2800" dirty="0" err="1" smtClean="0">
                <a:ea typeface="ＭＳ Ｐゴシック" pitchFamily="34" charset="-128"/>
              </a:rPr>
              <a:t>i</a:t>
            </a:r>
            <a:r>
              <a:rPr lang="en-US" sz="2800" dirty="0" smtClean="0">
                <a:ea typeface="ＭＳ Ｐゴシック" pitchFamily="34" charset="-128"/>
              </a:rPr>
              <a:t>-node which contains the major and minor device numbers for disk0 </a:t>
            </a:r>
          </a:p>
          <a:p>
            <a:pPr marL="742950" lvl="2" indent="-342900">
              <a:lnSpc>
                <a:spcPct val="80000"/>
              </a:lnSpc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Major device number locates driver, </a:t>
            </a:r>
            <a:r>
              <a:rPr lang="en-US" sz="2800" dirty="0">
                <a:ea typeface="ＭＳ Ｐゴシック" pitchFamily="34" charset="-128"/>
              </a:rPr>
              <a:t>(e.g. disk)</a:t>
            </a:r>
          </a:p>
          <a:p>
            <a:pPr marL="742950" lvl="2" indent="-342900">
              <a:lnSpc>
                <a:spcPct val="80000"/>
              </a:lnSpc>
              <a:buFont typeface="Calibri" pitchFamily="34" charset="0"/>
              <a:buChar char="•"/>
            </a:pPr>
            <a:r>
              <a:rPr lang="en-US" sz="2800" dirty="0">
                <a:ea typeface="ＭＳ Ｐゴシック" pitchFamily="34" charset="-128"/>
              </a:rPr>
              <a:t>M</a:t>
            </a:r>
            <a:r>
              <a:rPr lang="en-US" sz="2800" dirty="0" smtClean="0">
                <a:ea typeface="ＭＳ Ｐゴシック" pitchFamily="34" charset="-128"/>
              </a:rPr>
              <a:t>inor device number passes locates device unit (e.g. 0,1,2,3 …)</a:t>
            </a:r>
          </a:p>
          <a:p>
            <a:pPr marL="742950" lvl="2" indent="-342900">
              <a:lnSpc>
                <a:spcPct val="80000"/>
              </a:lnSpc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 Protection:  In Unix and Windows devices appear as named objects therefore may apply  the same rule as that of file protection system (</a:t>
            </a:r>
            <a:r>
              <a:rPr lang="en-US" sz="2800" dirty="0" err="1" smtClean="0">
                <a:ea typeface="ＭＳ Ｐゴシック" pitchFamily="34" charset="-128"/>
              </a:rPr>
              <a:t>e.g.rwxrwxrwx</a:t>
            </a:r>
            <a:r>
              <a:rPr lang="en-US" sz="2800" dirty="0" smtClean="0">
                <a:ea typeface="ＭＳ Ｐゴシック" pitchFamily="34" charset="-128"/>
              </a:rPr>
              <a:t>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824788" cy="610547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dirty="0">
                <a:solidFill>
                  <a:srgbClr val="7030A0"/>
                </a:solidFill>
                <a:ea typeface="ＭＳ Ｐゴシック" pitchFamily="34" charset="-128"/>
              </a:rPr>
              <a:t>Buffering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sz="half" idx="1"/>
          </p:nvPr>
        </p:nvSpPr>
        <p:spPr>
          <a:xfrm>
            <a:off x="533400" y="762000"/>
            <a:ext cx="8153400" cy="5562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Calibri" pitchFamily="34" charset="0"/>
              <a:buChar char="•"/>
            </a:pPr>
            <a:r>
              <a:rPr lang="en-US" sz="2800" dirty="0">
                <a:ea typeface="ＭＳ Ｐゴシック" pitchFamily="34" charset="-128"/>
              </a:rPr>
              <a:t>Perform input transfers in advance of requests being </a:t>
            </a:r>
            <a:r>
              <a:rPr lang="en-US" sz="2800" dirty="0" smtClean="0">
                <a:ea typeface="ＭＳ Ｐゴシック" pitchFamily="34" charset="-128"/>
              </a:rPr>
              <a:t>made </a:t>
            </a:r>
          </a:p>
          <a:p>
            <a:pPr>
              <a:lnSpc>
                <a:spcPct val="90000"/>
              </a:lnSpc>
              <a:buFont typeface="Calibri" pitchFamily="34" charset="0"/>
              <a:buChar char="•"/>
            </a:pPr>
            <a:r>
              <a:rPr lang="en-US" sz="2800" dirty="0">
                <a:ea typeface="ＭＳ Ｐゴシック" pitchFamily="34" charset="-128"/>
              </a:rPr>
              <a:t>P</a:t>
            </a:r>
            <a:r>
              <a:rPr lang="en-US" sz="2800" dirty="0" smtClean="0">
                <a:ea typeface="ＭＳ Ｐゴシック" pitchFamily="34" charset="-128"/>
              </a:rPr>
              <a:t>erform </a:t>
            </a:r>
            <a:r>
              <a:rPr lang="en-US" sz="2800" dirty="0">
                <a:ea typeface="ＭＳ Ｐゴシック" pitchFamily="34" charset="-128"/>
              </a:rPr>
              <a:t>output transfers some time after the request is made</a:t>
            </a:r>
          </a:p>
          <a:p>
            <a:pPr>
              <a:lnSpc>
                <a:spcPct val="90000"/>
              </a:lnSpc>
              <a:buFont typeface="Calibri" pitchFamily="34" charset="0"/>
              <a:buChar char="•"/>
            </a:pPr>
            <a:endParaRPr lang="en-US" sz="2800" dirty="0">
              <a:ea typeface="ＭＳ Ｐゴシック" pitchFamily="34" charset="-128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4048241610"/>
              </p:ext>
            </p:extLst>
          </p:nvPr>
        </p:nvGraphicFramePr>
        <p:xfrm>
          <a:off x="838200" y="2514600"/>
          <a:ext cx="73914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3798143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Content Placeholder 1"/>
          <p:cNvSpPr>
            <a:spLocks noGrp="1"/>
          </p:cNvSpPr>
          <p:nvPr>
            <p:ph idx="1"/>
          </p:nvPr>
        </p:nvSpPr>
        <p:spPr>
          <a:xfrm>
            <a:off x="0" y="4057650"/>
            <a:ext cx="9144000" cy="2266950"/>
          </a:xfrm>
        </p:spPr>
        <p:txBody>
          <a:bodyPr>
            <a:normAutofit lnSpcReduction="10000"/>
          </a:bodyPr>
          <a:lstStyle/>
          <a:p>
            <a:pPr marL="400050" lvl="1" indent="0">
              <a:buNone/>
            </a:pPr>
            <a:r>
              <a:rPr lang="en-US" dirty="0" smtClean="0">
                <a:ea typeface="ＭＳ Ｐゴシック" pitchFamily="34" charset="-128"/>
              </a:rPr>
              <a:t>(a) Un-buffered input. </a:t>
            </a:r>
          </a:p>
          <a:p>
            <a:pPr marL="400050" lvl="1" indent="0">
              <a:buNone/>
            </a:pPr>
            <a:r>
              <a:rPr lang="en-US" dirty="0" smtClean="0">
                <a:ea typeface="ＭＳ Ｐゴシック" pitchFamily="34" charset="-128"/>
              </a:rPr>
              <a:t>(b) Buffering in user space not in kernel. </a:t>
            </a:r>
            <a:br>
              <a:rPr lang="en-US" dirty="0" smtClean="0">
                <a:ea typeface="ＭＳ Ｐゴシック" pitchFamily="34" charset="-128"/>
              </a:rPr>
            </a:br>
            <a:r>
              <a:rPr lang="en-US" dirty="0" smtClean="0">
                <a:ea typeface="ＭＳ Ｐゴシック" pitchFamily="34" charset="-128"/>
              </a:rPr>
              <a:t>(c) Buffering in the kernel followed by copying to user 	space. </a:t>
            </a:r>
          </a:p>
          <a:p>
            <a:pPr marL="400050" lvl="1" indent="0">
              <a:buNone/>
            </a:pPr>
            <a:r>
              <a:rPr lang="en-US" dirty="0" smtClean="0">
                <a:ea typeface="ＭＳ Ｐゴシック" pitchFamily="34" charset="-128"/>
              </a:rPr>
              <a:t>(d) Double buffering in the kernel.</a:t>
            </a:r>
          </a:p>
        </p:txBody>
      </p:sp>
      <p:sp>
        <p:nvSpPr>
          <p:cNvPr id="63491" name="Title 2"/>
          <p:cNvSpPr>
            <a:spLocks noGrp="1"/>
          </p:cNvSpPr>
          <p:nvPr>
            <p:ph type="title"/>
          </p:nvPr>
        </p:nvSpPr>
        <p:spPr>
          <a:xfrm>
            <a:off x="418383" y="0"/>
            <a:ext cx="8229600" cy="762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Buffering </a:t>
            </a:r>
          </a:p>
        </p:txBody>
      </p:sp>
      <p:pic>
        <p:nvPicPr>
          <p:cNvPr id="6349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609600"/>
            <a:ext cx="8229600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Lecture-24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14400" y="228600"/>
            <a:ext cx="4343400" cy="609600"/>
          </a:xfrm>
        </p:spPr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NZ" sz="3200" dirty="0" smtClean="0">
                <a:solidFill>
                  <a:srgbClr val="660066"/>
                </a:solidFill>
              </a:rPr>
              <a:t>No Buffer in Kernel</a:t>
            </a:r>
            <a:endParaRPr lang="en-NZ" sz="3200" dirty="0">
              <a:solidFill>
                <a:srgbClr val="660066"/>
              </a:solidFill>
            </a:endParaRPr>
          </a:p>
        </p:txBody>
      </p:sp>
      <p:sp>
        <p:nvSpPr>
          <p:cNvPr id="25603" name="Content Placeholder 2"/>
          <p:cNvSpPr>
            <a:spLocks noGrp="1"/>
          </p:cNvSpPr>
          <p:nvPr>
            <p:ph idx="4294967295"/>
          </p:nvPr>
        </p:nvSpPr>
        <p:spPr>
          <a:xfrm>
            <a:off x="356420" y="4267200"/>
            <a:ext cx="8406580" cy="1631950"/>
          </a:xfrm>
        </p:spPr>
        <p:txBody>
          <a:bodyPr>
            <a:normAutofit/>
          </a:bodyPr>
          <a:lstStyle/>
          <a:p>
            <a:pPr eaLnBrk="1" hangingPunct="1">
              <a:buClr>
                <a:srgbClr val="660066"/>
              </a:buClr>
            </a:pPr>
            <a:r>
              <a:rPr lang="en-NZ" sz="2800" dirty="0" smtClean="0"/>
              <a:t>Without a buffer in kernel (OS) process directly accesses the device when it needs and buffers data in user space.</a:t>
            </a:r>
          </a:p>
        </p:txBody>
      </p:sp>
      <p:pic>
        <p:nvPicPr>
          <p:cNvPr id="25604" name="Content Placeholder 3" descr="Fig11_05a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9381" y="990600"/>
            <a:ext cx="795337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50384478"/>
      </p:ext>
    </p:ext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4267200" cy="6096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b="0" dirty="0">
                <a:solidFill>
                  <a:srgbClr val="660066"/>
                </a:solidFill>
              </a:rPr>
              <a:t>Single Buffer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381000" y="4114800"/>
            <a:ext cx="8305800" cy="1371600"/>
          </a:xfrm>
        </p:spPr>
        <p:txBody>
          <a:bodyPr/>
          <a:lstStyle/>
          <a:p>
            <a:pPr>
              <a:buClr>
                <a:srgbClr val="660066"/>
              </a:buClr>
            </a:pPr>
            <a:r>
              <a:rPr lang="en-US" sz="2800" dirty="0"/>
              <a:t>Operating system assigns a buffer in main memory for an I/O request</a:t>
            </a:r>
          </a:p>
          <a:p>
            <a:pPr eaLnBrk="1" hangingPunct="1"/>
            <a:endParaRPr lang="en-US" dirty="0" smtClean="0"/>
          </a:p>
        </p:txBody>
      </p:sp>
      <p:pic>
        <p:nvPicPr>
          <p:cNvPr id="26628" name="Picture 3" descr="Fig11_05b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8077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49566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24788" cy="686748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200" dirty="0">
                <a:solidFill>
                  <a:srgbClr val="660066"/>
                </a:solidFill>
              </a:rPr>
              <a:t>Block-Oriented Single Buffer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838200"/>
            <a:ext cx="8077200" cy="5486400"/>
          </a:xfrm>
        </p:spPr>
        <p:txBody>
          <a:bodyPr rtlCol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660066"/>
              </a:buClr>
              <a:defRPr/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Input transfers are made to the system buffer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660066"/>
              </a:buClr>
              <a:defRPr/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Reading ahead/anticipated input</a:t>
            </a:r>
          </a:p>
          <a:p>
            <a:pPr marL="800100" lvl="4" indent="-342900">
              <a:spcBef>
                <a:spcPts val="0"/>
              </a:spcBef>
              <a:buClr>
                <a:srgbClr val="660066"/>
              </a:buClr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is done in the expectation that the block will eventually be needed</a:t>
            </a:r>
          </a:p>
          <a:p>
            <a:pPr marL="800100" lvl="4" indent="-342900">
              <a:spcBef>
                <a:spcPts val="0"/>
              </a:spcBef>
              <a:buClr>
                <a:srgbClr val="660066"/>
              </a:buClr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when the transfer is complete, the process moves the block into user space and immediately requests another block</a:t>
            </a:r>
          </a:p>
          <a:p>
            <a:pPr marL="342900" lvl="2" indent="-342900" fontAlgn="auto">
              <a:spcBef>
                <a:spcPts val="0"/>
              </a:spcBef>
              <a:spcAft>
                <a:spcPts val="0"/>
              </a:spcAft>
              <a:buClr>
                <a:srgbClr val="660066"/>
              </a:buClr>
              <a:defRPr/>
            </a:pPr>
            <a:r>
              <a:rPr lang="en-US" sz="2800" dirty="0"/>
              <a:t>Generally provides a speedup compared to the lack of system buffering</a:t>
            </a:r>
          </a:p>
          <a:p>
            <a:pPr marL="342900" lvl="2" indent="-342900" fontAlgn="auto">
              <a:spcBef>
                <a:spcPts val="0"/>
              </a:spcBef>
              <a:spcAft>
                <a:spcPts val="0"/>
              </a:spcAft>
              <a:buClr>
                <a:srgbClr val="660066"/>
              </a:buClr>
              <a:defRPr/>
            </a:pPr>
            <a:r>
              <a:rPr lang="en-US" sz="2800" dirty="0" smtClean="0">
                <a:solidFill>
                  <a:srgbClr val="004EEA"/>
                </a:solidFill>
              </a:rPr>
              <a:t>Disadvantage:</a:t>
            </a:r>
            <a:endParaRPr lang="en-US" sz="2800" dirty="0">
              <a:solidFill>
                <a:srgbClr val="004EEA"/>
              </a:solidFill>
            </a:endParaRPr>
          </a:p>
          <a:p>
            <a:pPr marL="800100" lvl="4" indent="-342900">
              <a:spcBef>
                <a:spcPts val="0"/>
              </a:spcBef>
              <a:buClr>
                <a:srgbClr val="660066"/>
              </a:buClr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omplicates 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logic in the operating 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system</a:t>
            </a: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63636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1"/>
            <a:ext cx="7824788" cy="6858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200" dirty="0">
                <a:solidFill>
                  <a:srgbClr val="660066"/>
                </a:solidFill>
              </a:rPr>
              <a:t>Stream-Oriented Single Buffer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4294967295"/>
          </p:nvPr>
        </p:nvSpPr>
        <p:spPr>
          <a:xfrm>
            <a:off x="304800" y="1143000"/>
            <a:ext cx="4038600" cy="5105400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buNone/>
            </a:pPr>
            <a:r>
              <a:rPr lang="en-US" sz="3000" dirty="0" smtClean="0">
                <a:solidFill>
                  <a:srgbClr val="004EEA"/>
                </a:solidFill>
              </a:rPr>
              <a:t>Line-at-a-time operation</a:t>
            </a:r>
          </a:p>
          <a:p>
            <a:pPr lvl="1">
              <a:buFont typeface="Arial" pitchFamily="34" charset="0"/>
              <a:buChar char="•"/>
            </a:pPr>
            <a:r>
              <a:rPr lang="en-US" sz="2600" dirty="0" smtClean="0"/>
              <a:t>appropriate for scroll-mode terminals (dumb terminals)</a:t>
            </a:r>
          </a:p>
          <a:p>
            <a:pPr lvl="1">
              <a:buFont typeface="Arial" pitchFamily="34" charset="0"/>
              <a:buChar char="•"/>
            </a:pPr>
            <a:r>
              <a:rPr lang="en-US" sz="2600" dirty="0" smtClean="0"/>
              <a:t>user input is one line at a time with a carriage return signaling the end of a line</a:t>
            </a:r>
          </a:p>
          <a:p>
            <a:pPr lvl="1">
              <a:buFont typeface="Arial" pitchFamily="34" charset="0"/>
              <a:buChar char="•"/>
            </a:pPr>
            <a:r>
              <a:rPr lang="en-US" sz="2600" dirty="0" smtClean="0"/>
              <a:t>output to the terminal is similarly one line at a time</a:t>
            </a:r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2289176" y="3427413"/>
            <a:ext cx="4572000" cy="3175"/>
          </a:xfrm>
          <a:prstGeom prst="line">
            <a:avLst/>
          </a:prstGeom>
          <a:ln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827639" y="1143000"/>
            <a:ext cx="3962400" cy="356405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lvl="2">
              <a:spcBef>
                <a:spcPct val="20000"/>
              </a:spcBef>
              <a:buClr>
                <a:schemeClr val="accent1"/>
              </a:buClr>
              <a:buSzPct val="75000"/>
              <a:defRPr/>
            </a:pPr>
            <a:r>
              <a:rPr lang="en-US" sz="2800" dirty="0">
                <a:solidFill>
                  <a:srgbClr val="004EEA"/>
                </a:solidFill>
              </a:rPr>
              <a:t>Byte-at-a-time operation</a:t>
            </a:r>
          </a:p>
          <a:p>
            <a:pPr marL="457200" indent="-457200">
              <a:spcBef>
                <a:spcPct val="20000"/>
              </a:spcBef>
              <a:buSzPct val="75000"/>
              <a:buFont typeface="Calibri" pitchFamily="34" charset="0"/>
              <a:buChar char="•"/>
              <a:defRPr/>
            </a:pPr>
            <a:r>
              <a:rPr lang="en-US" sz="2600" dirty="0"/>
              <a:t>used on forms-mode terminals</a:t>
            </a:r>
          </a:p>
          <a:p>
            <a:pPr marL="457200" indent="-457200">
              <a:spcBef>
                <a:spcPct val="20000"/>
              </a:spcBef>
              <a:buSzPct val="75000"/>
              <a:buFont typeface="Calibri" pitchFamily="34" charset="0"/>
              <a:buChar char="•"/>
              <a:defRPr/>
            </a:pPr>
            <a:r>
              <a:rPr lang="en-US" sz="2600" dirty="0"/>
              <a:t>when each keystroke is significant </a:t>
            </a:r>
          </a:p>
          <a:p>
            <a:pPr marL="457200" indent="-457200">
              <a:spcBef>
                <a:spcPct val="20000"/>
              </a:spcBef>
              <a:buSzPct val="75000"/>
              <a:buFont typeface="Calibri" pitchFamily="34" charset="0"/>
              <a:buChar char="•"/>
              <a:defRPr/>
            </a:pPr>
            <a:r>
              <a:rPr lang="en-US" sz="2600" dirty="0"/>
              <a:t>O</a:t>
            </a:r>
            <a:r>
              <a:rPr lang="en-US" sz="2600" dirty="0" smtClean="0"/>
              <a:t>ther </a:t>
            </a:r>
            <a:r>
              <a:rPr lang="en-US" sz="2600" dirty="0"/>
              <a:t>peripherals such as sensors and controllers</a:t>
            </a:r>
          </a:p>
        </p:txBody>
      </p:sp>
    </p:spTree>
    <p:extLst>
      <p:ext uri="{BB962C8B-B14F-4D97-AF65-F5344CB8AC3E}">
        <p14:creationId xmlns:p14="http://schemas.microsoft.com/office/powerpoint/2010/main" xmlns="" val="7171678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496"/>
            <a:ext cx="4495800" cy="65630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b="0" dirty="0">
                <a:solidFill>
                  <a:srgbClr val="660066"/>
                </a:solidFill>
              </a:rPr>
              <a:t>Double Buffer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304800" y="4114800"/>
            <a:ext cx="8458200" cy="1860550"/>
          </a:xfrm>
        </p:spPr>
        <p:txBody>
          <a:bodyPr>
            <a:normAutofit fontScale="85000" lnSpcReduction="10000"/>
          </a:bodyPr>
          <a:lstStyle/>
          <a:p>
            <a:pPr eaLnBrk="1" hangingPunct="1"/>
            <a:r>
              <a:rPr lang="en-US" sz="3300" dirty="0" smtClean="0"/>
              <a:t>Use two system buffers instead of one</a:t>
            </a:r>
          </a:p>
          <a:p>
            <a:pPr eaLnBrk="1" hangingPunct="1"/>
            <a:r>
              <a:rPr lang="en-US" sz="3300" dirty="0" smtClean="0"/>
              <a:t>A process can transfer data to or from one buffer while the operating system empties or fills the other buffer</a:t>
            </a:r>
          </a:p>
          <a:p>
            <a:pPr eaLnBrk="1" hangingPunct="1"/>
            <a:r>
              <a:rPr lang="en-US" sz="3300" dirty="0" smtClean="0"/>
              <a:t>Also known as buffer swapping</a:t>
            </a:r>
          </a:p>
          <a:p>
            <a:pPr eaLnBrk="1" hangingPunct="1"/>
            <a:endParaRPr lang="en-US" dirty="0" smtClean="0"/>
          </a:p>
        </p:txBody>
      </p:sp>
      <p:pic>
        <p:nvPicPr>
          <p:cNvPr id="29700" name="Picture 3" descr="Fig11_05c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05840"/>
            <a:ext cx="82296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49952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4446588" cy="5334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b="0" dirty="0">
                <a:solidFill>
                  <a:srgbClr val="660066"/>
                </a:solidFill>
              </a:rPr>
              <a:t>Circular Buffer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228600" y="4191000"/>
            <a:ext cx="8763000" cy="1828800"/>
          </a:xfrm>
        </p:spPr>
        <p:txBody>
          <a:bodyPr>
            <a:normAutofit/>
          </a:bodyPr>
          <a:lstStyle/>
          <a:p>
            <a:pPr eaLnBrk="1" hangingPunct="1">
              <a:buClr>
                <a:srgbClr val="660066"/>
              </a:buClr>
            </a:pPr>
            <a:r>
              <a:rPr lang="en-US" sz="2800" dirty="0" smtClean="0"/>
              <a:t>Two or more buffers are used</a:t>
            </a:r>
          </a:p>
          <a:p>
            <a:pPr eaLnBrk="1" hangingPunct="1">
              <a:buClr>
                <a:srgbClr val="660066"/>
              </a:buClr>
            </a:pPr>
            <a:r>
              <a:rPr lang="en-US" sz="2800" dirty="0" smtClean="0"/>
              <a:t>Each individual buffer is one unit in a circular buffer</a:t>
            </a:r>
          </a:p>
          <a:p>
            <a:pPr eaLnBrk="1" hangingPunct="1">
              <a:buClr>
                <a:srgbClr val="660066"/>
              </a:buClr>
            </a:pPr>
            <a:r>
              <a:rPr lang="en-US" sz="2800" dirty="0" smtClean="0"/>
              <a:t>Used when I/O operation must keep up with process</a:t>
            </a:r>
          </a:p>
          <a:p>
            <a:pPr eaLnBrk="1" hangingPunct="1"/>
            <a:endParaRPr lang="en-US" dirty="0" smtClean="0"/>
          </a:p>
        </p:txBody>
      </p:sp>
      <p:pic>
        <p:nvPicPr>
          <p:cNvPr id="30724" name="Picture 3" descr="Fig11_05d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82296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2421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Content Placeholder 1"/>
          <p:cNvSpPr>
            <a:spLocks noGrp="1"/>
          </p:cNvSpPr>
          <p:nvPr>
            <p:ph idx="1"/>
          </p:nvPr>
        </p:nvSpPr>
        <p:spPr>
          <a:xfrm>
            <a:off x="457200" y="4876800"/>
            <a:ext cx="8229600" cy="12954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 smtClean="0">
                <a:ea typeface="ＭＳ Ｐゴシック" pitchFamily="34" charset="-128"/>
              </a:rPr>
              <a:t>Networking may involve many copies of a packet.</a:t>
            </a:r>
          </a:p>
          <a:p>
            <a:pPr eaLnBrk="1" hangingPunct="1"/>
            <a:r>
              <a:rPr lang="en-US" sz="2800" dirty="0" smtClean="0">
                <a:ea typeface="ＭＳ Ｐゴシック" pitchFamily="34" charset="-128"/>
              </a:rPr>
              <a:t>Kernel does not directly write to bus? ( </a:t>
            </a:r>
            <a:r>
              <a:rPr lang="en-US" sz="2800" dirty="0" smtClean="0">
                <a:solidFill>
                  <a:srgbClr val="FF0000"/>
                </a:solidFill>
                <a:ea typeface="ＭＳ Ｐゴシック" pitchFamily="34" charset="-128"/>
              </a:rPr>
              <a:t>why 3?</a:t>
            </a:r>
            <a:r>
              <a:rPr lang="en-US" sz="2800" dirty="0" smtClean="0">
                <a:ea typeface="ＭＳ Ｐゴシック" pitchFamily="34" charset="-128"/>
              </a:rPr>
              <a:t>)</a:t>
            </a:r>
          </a:p>
        </p:txBody>
      </p:sp>
      <p:sp>
        <p:nvSpPr>
          <p:cNvPr id="64515" name="Title 2"/>
          <p:cNvSpPr>
            <a:spLocks noGrp="1"/>
          </p:cNvSpPr>
          <p:nvPr>
            <p:ph type="title"/>
          </p:nvPr>
        </p:nvSpPr>
        <p:spPr>
          <a:xfrm>
            <a:off x="314325" y="152400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Buffering </a:t>
            </a:r>
          </a:p>
        </p:txBody>
      </p:sp>
      <p:pic>
        <p:nvPicPr>
          <p:cNvPr id="6451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990600"/>
            <a:ext cx="7181850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Lecture-24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Content Placeholder 1"/>
          <p:cNvSpPr>
            <a:spLocks noGrp="1"/>
          </p:cNvSpPr>
          <p:nvPr>
            <p:ph idx="1"/>
          </p:nvPr>
        </p:nvSpPr>
        <p:spPr>
          <a:xfrm>
            <a:off x="228600" y="685800"/>
            <a:ext cx="8534400" cy="5638800"/>
          </a:xfrm>
        </p:spPr>
        <p:txBody>
          <a:bodyPr>
            <a:normAutofit lnSpcReduction="10000"/>
          </a:bodyPr>
          <a:lstStyle/>
          <a:p>
            <a:pPr marL="60325" lvl="1" indent="0">
              <a:spcBef>
                <a:spcPts val="0"/>
              </a:spcBef>
              <a:buNone/>
            </a:pPr>
            <a:r>
              <a:rPr lang="en-US" dirty="0">
                <a:solidFill>
                  <a:srgbClr val="004EEA"/>
                </a:solidFill>
                <a:ea typeface="ＭＳ Ｐゴシック" pitchFamily="34" charset="-128"/>
              </a:rPr>
              <a:t>Un-buffered input.</a:t>
            </a:r>
          </a:p>
          <a:p>
            <a:pPr marL="60325" lvl="1" indent="0">
              <a:spcBef>
                <a:spcPts val="0"/>
              </a:spcBef>
              <a:buNone/>
            </a:pPr>
            <a:r>
              <a:rPr lang="en-US" dirty="0">
                <a:solidFill>
                  <a:srgbClr val="004EEA"/>
                </a:solidFill>
                <a:ea typeface="ＭＳ Ｐゴシック" pitchFamily="34" charset="-128"/>
              </a:rPr>
              <a:t>Process:</a:t>
            </a:r>
            <a:r>
              <a:rPr lang="en-US" dirty="0" smtClean="0">
                <a:ea typeface="ＭＳ Ｐゴシック" pitchFamily="34" charset="-128"/>
              </a:rPr>
              <a:t> tries to read </a:t>
            </a:r>
            <a:r>
              <a:rPr lang="en-US" dirty="0" err="1" smtClean="0">
                <a:ea typeface="ＭＳ Ｐゴシック" pitchFamily="34" charset="-128"/>
              </a:rPr>
              <a:t>ch</a:t>
            </a:r>
            <a:r>
              <a:rPr lang="en-US" dirty="0" smtClean="0">
                <a:ea typeface="ＭＳ Ｐゴシック" pitchFamily="34" charset="-128"/>
              </a:rPr>
              <a:t>; blocked, interrupted when </a:t>
            </a:r>
            <a:r>
              <a:rPr lang="en-US" dirty="0" err="1" smtClean="0">
                <a:ea typeface="ＭＳ Ｐゴシック" pitchFamily="34" charset="-128"/>
              </a:rPr>
              <a:t>ch</a:t>
            </a:r>
            <a:r>
              <a:rPr lang="en-US" dirty="0" smtClean="0">
                <a:ea typeface="ＭＳ Ｐゴシック" pitchFamily="34" charset="-128"/>
              </a:rPr>
              <a:t> arrives, read </a:t>
            </a:r>
            <a:r>
              <a:rPr lang="en-US" dirty="0" err="1" smtClean="0">
                <a:ea typeface="ＭＳ Ｐゴシック" pitchFamily="34" charset="-128"/>
              </a:rPr>
              <a:t>ch</a:t>
            </a:r>
            <a:r>
              <a:rPr lang="en-US" dirty="0" smtClean="0">
                <a:ea typeface="ＭＳ Ｐゴシック" pitchFamily="34" charset="-128"/>
              </a:rPr>
              <a:t>, block again. </a:t>
            </a:r>
            <a:r>
              <a:rPr lang="en-US" dirty="0" smtClean="0">
                <a:solidFill>
                  <a:srgbClr val="FF0000"/>
                </a:solidFill>
                <a:ea typeface="ＭＳ Ｐゴシック" pitchFamily="34" charset="-128"/>
              </a:rPr>
              <a:t>Poor performance not used</a:t>
            </a:r>
            <a:endParaRPr lang="en-US" dirty="0">
              <a:solidFill>
                <a:srgbClr val="FF0000"/>
              </a:solidFill>
              <a:ea typeface="ＭＳ Ｐゴシック" pitchFamily="34" charset="-128"/>
            </a:endParaRPr>
          </a:p>
          <a:p>
            <a:pPr marL="60325" lvl="1" indent="0">
              <a:spcBef>
                <a:spcPts val="0"/>
              </a:spcBef>
              <a:buNone/>
            </a:pPr>
            <a:r>
              <a:rPr lang="en-US" dirty="0">
                <a:solidFill>
                  <a:srgbClr val="004EEA"/>
                </a:solidFill>
                <a:ea typeface="ＭＳ Ｐゴシック" pitchFamily="34" charset="-128"/>
              </a:rPr>
              <a:t>Buffering in user space. </a:t>
            </a:r>
          </a:p>
          <a:p>
            <a:pPr marL="60325" lvl="1" indent="0">
              <a:spcBef>
                <a:spcPts val="0"/>
              </a:spcBef>
              <a:buNone/>
            </a:pPr>
            <a:r>
              <a:rPr lang="en-US" dirty="0">
                <a:solidFill>
                  <a:srgbClr val="004EEA"/>
                </a:solidFill>
                <a:ea typeface="ＭＳ Ｐゴシック" pitchFamily="34" charset="-128"/>
              </a:rPr>
              <a:t>Process:</a:t>
            </a:r>
            <a:r>
              <a:rPr lang="en-US" dirty="0" smtClean="0">
                <a:solidFill>
                  <a:srgbClr val="0070C0"/>
                </a:solidFill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</a:rPr>
              <a:t>defined buffer in user space, tries to read </a:t>
            </a:r>
            <a:r>
              <a:rPr lang="en-US" dirty="0" err="1" smtClean="0">
                <a:ea typeface="ＭＳ Ｐゴシック" pitchFamily="34" charset="-128"/>
              </a:rPr>
              <a:t>ch</a:t>
            </a:r>
            <a:r>
              <a:rPr lang="en-US" dirty="0" smtClean="0">
                <a:ea typeface="ＭＳ Ｐゴシック" pitchFamily="34" charset="-128"/>
              </a:rPr>
              <a:t>, blocked, kernel copies data to user buffer, un block process. </a:t>
            </a:r>
            <a:r>
              <a:rPr lang="en-US" dirty="0" smtClean="0">
                <a:solidFill>
                  <a:srgbClr val="FF0000"/>
                </a:solidFill>
                <a:ea typeface="ＭＳ Ｐゴシック" pitchFamily="34" charset="-128"/>
              </a:rPr>
              <a:t>What if buffer paged out?</a:t>
            </a:r>
            <a:br>
              <a:rPr lang="en-US" dirty="0" smtClean="0">
                <a:solidFill>
                  <a:srgbClr val="FF0000"/>
                </a:solidFill>
                <a:ea typeface="ＭＳ Ｐゴシック" pitchFamily="34" charset="-128"/>
              </a:rPr>
            </a:br>
            <a:r>
              <a:rPr lang="en-US" dirty="0" smtClean="0">
                <a:solidFill>
                  <a:srgbClr val="004EEA"/>
                </a:solidFill>
                <a:ea typeface="ＭＳ Ｐゴシック" pitchFamily="34" charset="-128"/>
              </a:rPr>
              <a:t>Buffering in the kernel followed by copying to user space</a:t>
            </a:r>
            <a:r>
              <a:rPr lang="en-US" dirty="0" smtClean="0">
                <a:ea typeface="ＭＳ Ｐゴシック" pitchFamily="34" charset="-128"/>
              </a:rPr>
              <a:t>. </a:t>
            </a:r>
          </a:p>
          <a:p>
            <a:pPr marL="60325" lvl="1" indent="0">
              <a:spcBef>
                <a:spcPts val="0"/>
              </a:spcBef>
              <a:buNone/>
            </a:pPr>
            <a:r>
              <a:rPr lang="en-US" dirty="0">
                <a:solidFill>
                  <a:srgbClr val="004EEA"/>
                </a:solidFill>
                <a:ea typeface="ＭＳ Ｐゴシック" pitchFamily="34" charset="-128"/>
              </a:rPr>
              <a:t>Process:</a:t>
            </a:r>
            <a:r>
              <a:rPr lang="en-US" dirty="0" smtClean="0">
                <a:ea typeface="ＭＳ Ｐゴシック" pitchFamily="34" charset="-128"/>
              </a:rPr>
              <a:t> tries to read </a:t>
            </a:r>
            <a:r>
              <a:rPr lang="en-US" dirty="0" err="1" smtClean="0">
                <a:ea typeface="ＭＳ Ｐゴシック" pitchFamily="34" charset="-128"/>
              </a:rPr>
              <a:t>ch</a:t>
            </a:r>
            <a:r>
              <a:rPr lang="en-US" dirty="0" smtClean="0">
                <a:ea typeface="ＭＳ Ｐゴシック" pitchFamily="34" charset="-128"/>
              </a:rPr>
              <a:t>, blocked, data copied to user buffer from kernel buffer. </a:t>
            </a:r>
            <a:r>
              <a:rPr lang="en-US" dirty="0" smtClean="0">
                <a:solidFill>
                  <a:srgbClr val="FF0000"/>
                </a:solidFill>
                <a:ea typeface="ＭＳ Ｐゴシック" pitchFamily="34" charset="-128"/>
              </a:rPr>
              <a:t>What if while copying data fresh data arrives? </a:t>
            </a:r>
            <a:endParaRPr lang="en-US" dirty="0">
              <a:solidFill>
                <a:srgbClr val="FF0000"/>
              </a:solidFill>
              <a:ea typeface="ＭＳ Ｐゴシック" pitchFamily="34" charset="-128"/>
            </a:endParaRPr>
          </a:p>
          <a:p>
            <a:pPr marL="60325" lvl="1" indent="0">
              <a:spcBef>
                <a:spcPts val="0"/>
              </a:spcBef>
              <a:buNone/>
            </a:pPr>
            <a:r>
              <a:rPr lang="en-US" dirty="0" smtClean="0">
                <a:solidFill>
                  <a:srgbClr val="004EEA"/>
                </a:solidFill>
                <a:ea typeface="ＭＳ Ｐゴシック" pitchFamily="34" charset="-128"/>
              </a:rPr>
              <a:t>Double </a:t>
            </a:r>
            <a:r>
              <a:rPr lang="en-US" dirty="0">
                <a:solidFill>
                  <a:srgbClr val="004EEA"/>
                </a:solidFill>
                <a:ea typeface="ＭＳ Ｐゴシック" pitchFamily="34" charset="-128"/>
              </a:rPr>
              <a:t>buffering in the kernel</a:t>
            </a:r>
            <a:r>
              <a:rPr lang="en-US" dirty="0" smtClean="0">
                <a:solidFill>
                  <a:srgbClr val="004EEA"/>
                </a:solidFill>
                <a:ea typeface="ＭＳ Ｐゴシック" pitchFamily="34" charset="-128"/>
              </a:rPr>
              <a:t>. </a:t>
            </a:r>
            <a:r>
              <a:rPr lang="en-US" dirty="0" smtClean="0">
                <a:ea typeface="ＭＳ Ｐゴシック" pitchFamily="34" charset="-128"/>
              </a:rPr>
              <a:t>Use one buffer to read from device, one to write to user buffer, then swap. Circular buffering</a:t>
            </a:r>
            <a:endParaRPr lang="en-US" dirty="0">
              <a:solidFill>
                <a:srgbClr val="004EEA"/>
              </a:solidFill>
              <a:ea typeface="ＭＳ Ｐゴシック" pitchFamily="34" charset="-128"/>
            </a:endParaRPr>
          </a:p>
        </p:txBody>
      </p:sp>
      <p:sp>
        <p:nvSpPr>
          <p:cNvPr id="63491" name="Title 2"/>
          <p:cNvSpPr>
            <a:spLocks noGrp="1"/>
          </p:cNvSpPr>
          <p:nvPr>
            <p:ph type="title"/>
          </p:nvPr>
        </p:nvSpPr>
        <p:spPr>
          <a:xfrm>
            <a:off x="418383" y="0"/>
            <a:ext cx="8229600" cy="762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Summary: Buffering 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Lecture-24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8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7696200" cy="6096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NZ" sz="3200" dirty="0">
                <a:solidFill>
                  <a:srgbClr val="7030A0"/>
                </a:solidFill>
                <a:ea typeface="ＭＳ Ｐゴシック" pitchFamily="34" charset="-128"/>
              </a:rPr>
              <a:t>The Utility of Buffering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990600"/>
            <a:ext cx="8458200" cy="3200400"/>
          </a:xfrm>
        </p:spPr>
        <p:txBody>
          <a:bodyPr/>
          <a:lstStyle/>
          <a:p>
            <a:pPr eaLnBrk="1" hangingPunct="1">
              <a:buClr>
                <a:srgbClr val="660066"/>
              </a:buClr>
            </a:pPr>
            <a:r>
              <a:rPr lang="en-NZ" sz="2800" dirty="0" smtClean="0"/>
              <a:t>Technique that smooth out peaks in I/O demand</a:t>
            </a:r>
          </a:p>
          <a:p>
            <a:pPr marL="742950" lvl="2" indent="-342900">
              <a:buClr>
                <a:srgbClr val="660066"/>
              </a:buClr>
            </a:pPr>
            <a:r>
              <a:rPr lang="en-NZ" sz="2800" dirty="0"/>
              <a:t>with enough demand eventually all buffers become full and their advantage is lost</a:t>
            </a:r>
          </a:p>
          <a:p>
            <a:pPr>
              <a:buClr>
                <a:srgbClr val="660066"/>
              </a:buClr>
            </a:pPr>
            <a:r>
              <a:rPr lang="en-NZ" sz="2800" dirty="0"/>
              <a:t>When there is a variety of I/O and process activities to service, buffering can increase the efficiency of the OS and the performance of individual processes</a:t>
            </a:r>
          </a:p>
          <a:p>
            <a:pPr eaLnBrk="1" hangingPunct="1"/>
            <a:endParaRPr lang="en-NZ" sz="2800" dirty="0"/>
          </a:p>
        </p:txBody>
      </p:sp>
    </p:spTree>
    <p:extLst>
      <p:ext uri="{BB962C8B-B14F-4D97-AF65-F5344CB8AC3E}">
        <p14:creationId xmlns:p14="http://schemas.microsoft.com/office/powerpoint/2010/main" xmlns="" val="3291545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More Functions of Independent Software</a:t>
            </a:r>
          </a:p>
        </p:txBody>
      </p:sp>
      <p:sp>
        <p:nvSpPr>
          <p:cNvPr id="65540" name="Content Placeholder 10"/>
          <p:cNvSpPr>
            <a:spLocks noGrp="1"/>
          </p:cNvSpPr>
          <p:nvPr>
            <p:ph idx="1"/>
          </p:nvPr>
        </p:nvSpPr>
        <p:spPr>
          <a:xfrm>
            <a:off x="381000" y="762000"/>
            <a:ext cx="8204200" cy="5410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dirty="0" smtClean="0">
                <a:solidFill>
                  <a:srgbClr val="004EEA"/>
                </a:solidFill>
                <a:ea typeface="ＭＳ Ｐゴシック" pitchFamily="34" charset="-128"/>
              </a:rPr>
              <a:t>Error reporting</a:t>
            </a:r>
          </a:p>
          <a:p>
            <a:pPr>
              <a:buFont typeface="Calibri" pitchFamily="34" charset="0"/>
              <a:buChar char="•"/>
            </a:pPr>
            <a:r>
              <a:rPr lang="en-US" sz="3000" dirty="0" smtClean="0">
                <a:ea typeface="ＭＳ Ｐゴシック" pitchFamily="34" charset="-128"/>
              </a:rPr>
              <a:t>programming errors (the user asks for the wrong thing write to input, read from output device), hardware problems (bad disk) are reported if they can’t be solved by the driver</a:t>
            </a:r>
          </a:p>
          <a:p>
            <a:pPr marL="0" indent="0">
              <a:buNone/>
            </a:pPr>
            <a:r>
              <a:rPr lang="en-US" sz="3000" dirty="0" smtClean="0">
                <a:solidFill>
                  <a:srgbClr val="004EEA"/>
                </a:solidFill>
                <a:ea typeface="ＭＳ Ｐゴシック" pitchFamily="34" charset="-128"/>
              </a:rPr>
              <a:t>Allocate share and dedicated devices</a:t>
            </a:r>
          </a:p>
          <a:p>
            <a:pPr>
              <a:buFont typeface="Calibri" pitchFamily="34" charset="0"/>
              <a:buChar char="•"/>
            </a:pPr>
            <a:r>
              <a:rPr lang="en-US" sz="3000" dirty="0" smtClean="0">
                <a:ea typeface="ＭＳ Ｐゴシック" pitchFamily="34" charset="-128"/>
              </a:rPr>
              <a:t>Allocates and releases devices which can only be used by one user at a time (CD-ROM players)</a:t>
            </a:r>
          </a:p>
          <a:p>
            <a:pPr marL="742950" lvl="2" indent="-342900">
              <a:lnSpc>
                <a:spcPct val="90000"/>
              </a:lnSpc>
              <a:buFont typeface="Calibri" pitchFamily="34" charset="0"/>
              <a:buChar char="•"/>
            </a:pPr>
            <a:r>
              <a:rPr lang="en-US" sz="3000" dirty="0" smtClean="0">
                <a:ea typeface="ＭＳ Ｐゴシック" pitchFamily="34" charset="-128"/>
              </a:rPr>
              <a:t>Block the user and Queues their requests or </a:t>
            </a:r>
          </a:p>
          <a:p>
            <a:pPr marL="742950" lvl="2" indent="-342900">
              <a:lnSpc>
                <a:spcPct val="90000"/>
              </a:lnSpc>
              <a:buFont typeface="Calibri" pitchFamily="34" charset="0"/>
              <a:buChar char="•"/>
            </a:pPr>
            <a:r>
              <a:rPr lang="en-US" sz="3000" dirty="0" smtClean="0">
                <a:ea typeface="ＭＳ Ｐゴシック" pitchFamily="34" charset="-128"/>
              </a:rPr>
              <a:t>Regret (device not available) Device open fail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3000" dirty="0" smtClean="0">
                <a:solidFill>
                  <a:srgbClr val="004EEA"/>
                </a:solidFill>
                <a:ea typeface="ＭＳ Ｐゴシック" pitchFamily="34" charset="-128"/>
              </a:rPr>
              <a:t>Device independent block size</a:t>
            </a:r>
          </a:p>
          <a:p>
            <a:pPr>
              <a:lnSpc>
                <a:spcPct val="90000"/>
              </a:lnSpc>
              <a:buFont typeface="Calibri" pitchFamily="34" charset="0"/>
              <a:buChar char="•"/>
            </a:pPr>
            <a:r>
              <a:rPr lang="en-US" sz="3000" dirty="0" smtClean="0">
                <a:ea typeface="ＭＳ Ｐゴシック" pitchFamily="34" charset="-128"/>
              </a:rPr>
              <a:t>OS does not have to know the details of the devices e.g. combine sectors into blocks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2"/>
          <p:cNvSpPr>
            <a:spLocks noGrp="1"/>
          </p:cNvSpPr>
          <p:nvPr>
            <p:ph type="title"/>
          </p:nvPr>
        </p:nvSpPr>
        <p:spPr>
          <a:xfrm>
            <a:off x="3048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User Space I/O Software</a:t>
            </a:r>
          </a:p>
        </p:txBody>
      </p:sp>
      <p:sp>
        <p:nvSpPr>
          <p:cNvPr id="66564" name="Content Placeholder 10"/>
          <p:cNvSpPr>
            <a:spLocks noGrp="1"/>
          </p:cNvSpPr>
          <p:nvPr>
            <p:ph idx="1"/>
          </p:nvPr>
        </p:nvSpPr>
        <p:spPr>
          <a:xfrm>
            <a:off x="457200" y="762000"/>
            <a:ext cx="8382000" cy="541020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800" i="1" dirty="0" smtClean="0">
                <a:solidFill>
                  <a:srgbClr val="004EEA"/>
                </a:solidFill>
                <a:ea typeface="ＭＳ Ｐゴシック" pitchFamily="34" charset="-128"/>
              </a:rPr>
              <a:t>Library routines in user space but are involved with I/O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Calibri" pitchFamily="34" charset="0"/>
              <a:buChar char="•"/>
            </a:pPr>
            <a:r>
              <a:rPr lang="en-US" sz="2800" i="1" dirty="0" smtClean="0">
                <a:ea typeface="ＭＳ Ｐゴシック" pitchFamily="34" charset="-128"/>
              </a:rPr>
              <a:t>These routines makes system calls. (pass parameters)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Calibri" pitchFamily="34" charset="0"/>
              <a:buChar char="•"/>
            </a:pPr>
            <a:r>
              <a:rPr lang="en-US" sz="2800" i="1" dirty="0" smtClean="0">
                <a:ea typeface="ＭＳ Ｐゴシック" pitchFamily="34" charset="-128"/>
              </a:rPr>
              <a:t>Do formatting while reading and writing for </a:t>
            </a:r>
            <a:r>
              <a:rPr lang="en-US" sz="2800" i="1" dirty="0">
                <a:ea typeface="ＭＳ Ｐゴシック" pitchFamily="34" charset="-128"/>
              </a:rPr>
              <a:t>example</a:t>
            </a:r>
            <a:r>
              <a:rPr lang="en-US" sz="2800" i="1" dirty="0" smtClean="0">
                <a:ea typeface="ＭＳ Ｐゴシック" pitchFamily="34" charset="-128"/>
              </a:rPr>
              <a:t>.(</a:t>
            </a:r>
            <a:r>
              <a:rPr lang="en-US" sz="2800" i="1" dirty="0" err="1">
                <a:ea typeface="ＭＳ Ｐゴシック" pitchFamily="34" charset="-128"/>
              </a:rPr>
              <a:t>printf</a:t>
            </a:r>
            <a:r>
              <a:rPr lang="en-US" sz="2800" i="1" dirty="0">
                <a:ea typeface="ＭＳ Ｐゴシック" pitchFamily="34" charset="-128"/>
              </a:rPr>
              <a:t>, </a:t>
            </a:r>
            <a:r>
              <a:rPr lang="en-US" sz="2800" i="1" dirty="0" err="1" smtClean="0">
                <a:ea typeface="ＭＳ Ｐゴシック" pitchFamily="34" charset="-128"/>
              </a:rPr>
              <a:t>scanf</a:t>
            </a:r>
            <a:r>
              <a:rPr lang="en-US" sz="2800" i="1" dirty="0" smtClean="0">
                <a:ea typeface="ＭＳ Ｐゴシック" pitchFamily="34" charset="-128"/>
              </a:rPr>
              <a:t> )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800" i="1" dirty="0" smtClean="0">
                <a:solidFill>
                  <a:srgbClr val="004EEA"/>
                </a:solidFill>
                <a:ea typeface="ＭＳ Ｐゴシック" pitchFamily="34" charset="-128"/>
              </a:rPr>
              <a:t>Spooling systems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Calibri" pitchFamily="34" charset="0"/>
              <a:buChar char="•"/>
            </a:pPr>
            <a:r>
              <a:rPr lang="en-US" sz="2800" i="1" dirty="0" smtClean="0">
                <a:ea typeface="ＭＳ Ｐゴシック" pitchFamily="34" charset="-128"/>
              </a:rPr>
              <a:t>keep track of requests made by users on shared devices </a:t>
            </a:r>
          </a:p>
          <a:p>
            <a:pPr marL="400050" lvl="1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US" i="1" dirty="0" smtClean="0">
                <a:solidFill>
                  <a:srgbClr val="004EEA"/>
                </a:solidFill>
                <a:ea typeface="ＭＳ Ｐゴシック" pitchFamily="34" charset="-128"/>
              </a:rPr>
              <a:t>Example Print Demon, Network </a:t>
            </a:r>
            <a:r>
              <a:rPr lang="en-US" i="1" dirty="0">
                <a:solidFill>
                  <a:srgbClr val="004EEA"/>
                </a:solidFill>
                <a:ea typeface="ＭＳ Ｐゴシック" pitchFamily="34" charset="-128"/>
              </a:rPr>
              <a:t>D</a:t>
            </a:r>
            <a:r>
              <a:rPr lang="en-US" i="1" dirty="0" smtClean="0">
                <a:solidFill>
                  <a:srgbClr val="004EEA"/>
                </a:solidFill>
                <a:ea typeface="ＭＳ Ｐゴシック" pitchFamily="34" charset="-128"/>
              </a:rPr>
              <a:t>emon </a:t>
            </a:r>
          </a:p>
          <a:p>
            <a:pPr marL="742950" lvl="2" indent="-342900">
              <a:lnSpc>
                <a:spcPct val="90000"/>
              </a:lnSpc>
              <a:spcBef>
                <a:spcPts val="0"/>
              </a:spcBef>
              <a:buFont typeface="Calibri" pitchFamily="34" charset="0"/>
              <a:buChar char="•"/>
            </a:pPr>
            <a:r>
              <a:rPr lang="en-US" sz="2800" i="1" dirty="0" smtClean="0">
                <a:ea typeface="ＭＳ Ｐゴシック" pitchFamily="34" charset="-128"/>
              </a:rPr>
              <a:t>User generates file, puts it in a spooling directory.  </a:t>
            </a:r>
          </a:p>
          <a:p>
            <a:pPr marL="742950" lvl="2" indent="-342900">
              <a:lnSpc>
                <a:spcPct val="90000"/>
              </a:lnSpc>
              <a:spcBef>
                <a:spcPts val="0"/>
              </a:spcBef>
              <a:buFont typeface="Calibri" pitchFamily="34" charset="0"/>
              <a:buChar char="•"/>
            </a:pPr>
            <a:r>
              <a:rPr lang="en-US" sz="2800" i="1" dirty="0" smtClean="0">
                <a:ea typeface="ＭＳ Ｐゴシック" pitchFamily="34" charset="-128"/>
              </a:rPr>
              <a:t>Print Daemon process monitors the directory, printing the user file</a:t>
            </a:r>
          </a:p>
          <a:p>
            <a:pPr marL="742950" lvl="2" indent="-342900">
              <a:lnSpc>
                <a:spcPct val="90000"/>
              </a:lnSpc>
              <a:spcBef>
                <a:spcPts val="0"/>
              </a:spcBef>
              <a:buFont typeface="Calibri" pitchFamily="34" charset="0"/>
              <a:buChar char="•"/>
            </a:pPr>
            <a:r>
              <a:rPr lang="en-US" sz="2800" i="1" dirty="0" smtClean="0">
                <a:ea typeface="ＭＳ Ｐゴシック" pitchFamily="34" charset="-128"/>
              </a:rPr>
              <a:t>Network demon </a:t>
            </a:r>
            <a:r>
              <a:rPr lang="en-US" sz="2800" i="1" dirty="0">
                <a:ea typeface="ＭＳ Ｐゴシック" pitchFamily="34" charset="-128"/>
              </a:rPr>
              <a:t>monitors the </a:t>
            </a:r>
            <a:r>
              <a:rPr lang="en-US" sz="2800" i="1" dirty="0" smtClean="0">
                <a:ea typeface="ＭＳ Ｐゴシック" pitchFamily="34" charset="-128"/>
              </a:rPr>
              <a:t>spooling directory and transfers file over network.</a:t>
            </a:r>
            <a:endParaRPr lang="en-US" sz="2800" i="1" dirty="0"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2"/>
          <p:cNvSpPr>
            <a:spLocks noGrp="1"/>
          </p:cNvSpPr>
          <p:nvPr>
            <p:ph type="title"/>
          </p:nvPr>
        </p:nvSpPr>
        <p:spPr>
          <a:xfrm>
            <a:off x="266700" y="24581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Example Flow through layers</a:t>
            </a:r>
          </a:p>
        </p:txBody>
      </p:sp>
      <p:sp>
        <p:nvSpPr>
          <p:cNvPr id="67588" name="Content Placeholder 10"/>
          <p:cNvSpPr>
            <a:spLocks noGrp="1"/>
          </p:cNvSpPr>
          <p:nvPr>
            <p:ph idx="1"/>
          </p:nvPr>
        </p:nvSpPr>
        <p:spPr>
          <a:xfrm>
            <a:off x="457200" y="3790950"/>
            <a:ext cx="8204200" cy="26670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  <a:buFont typeface="Calibri" pitchFamily="34" charset="0"/>
              <a:buChar char="•"/>
            </a:pPr>
            <a:r>
              <a:rPr lang="en-US" sz="2600" dirty="0" smtClean="0">
                <a:ea typeface="ＭＳ Ｐゴシック" pitchFamily="34" charset="-128"/>
              </a:rPr>
              <a:t>User wants to read a block, asks OS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Calibri" pitchFamily="34" charset="0"/>
              <a:buChar char="•"/>
            </a:pPr>
            <a:r>
              <a:rPr lang="en-US" sz="2600" dirty="0" smtClean="0">
                <a:ea typeface="ＭＳ Ｐゴシック" pitchFamily="34" charset="-128"/>
              </a:rPr>
              <a:t>Device independent software looks for block in cache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Calibri" pitchFamily="34" charset="0"/>
              <a:buChar char="•"/>
            </a:pPr>
            <a:r>
              <a:rPr lang="en-US" sz="2600" dirty="0" smtClean="0">
                <a:ea typeface="ＭＳ Ｐゴシック" pitchFamily="34" charset="-128"/>
              </a:rPr>
              <a:t>If not there, invokes device driver to request block from disk hardware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Calibri" pitchFamily="34" charset="0"/>
              <a:buChar char="•"/>
            </a:pPr>
            <a:r>
              <a:rPr lang="en-US" sz="2600" dirty="0" smtClean="0">
                <a:ea typeface="ＭＳ Ｐゴシック" pitchFamily="34" charset="-128"/>
              </a:rPr>
              <a:t>Transfer finishes, interrupt is generated by handler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Calibri" pitchFamily="34" charset="0"/>
              <a:buChar char="•"/>
            </a:pPr>
            <a:r>
              <a:rPr lang="en-US" sz="2600" dirty="0" smtClean="0">
                <a:ea typeface="ＭＳ Ｐゴシック" pitchFamily="34" charset="-128"/>
              </a:rPr>
              <a:t>Device driver unblocks and returns the data to device independent software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Calibri" pitchFamily="34" charset="0"/>
              <a:buChar char="•"/>
            </a:pPr>
            <a:r>
              <a:rPr lang="en-US" sz="2600" dirty="0" smtClean="0">
                <a:ea typeface="ＭＳ Ｐゴシック" pitchFamily="34" charset="-128"/>
              </a:rPr>
              <a:t>User process is awakened and goes back to work</a:t>
            </a:r>
          </a:p>
          <a:p>
            <a:pPr eaLnBrk="1" hangingPunct="1">
              <a:buFont typeface="Courier New" pitchFamily="49" charset="0"/>
              <a:buChar char="o"/>
            </a:pPr>
            <a:endParaRPr lang="en-US" dirty="0" smtClean="0">
              <a:solidFill>
                <a:srgbClr val="000090"/>
              </a:solidFill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Ahmed Mumtaz Mustehsan, GM-IT, CIIT, Islamabad</a:t>
            </a:r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609600"/>
            <a:ext cx="6477000" cy="318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ustom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5688</TotalTime>
  <Words>2781</Words>
  <Application>Microsoft Office PowerPoint</Application>
  <PresentationFormat>On-screen Show (4:3)</PresentationFormat>
  <Paragraphs>287</Paragraphs>
  <Slides>23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Slide 1</vt:lpstr>
      <vt:lpstr>Slide 2</vt:lpstr>
      <vt:lpstr>             Device Drivers</vt:lpstr>
      <vt:lpstr>Device Drivers-Act 1</vt:lpstr>
      <vt:lpstr>Device drivers Act 2</vt:lpstr>
      <vt:lpstr>Device-Independent I/O Software</vt:lpstr>
      <vt:lpstr>Why the OS needs a standard interface </vt:lpstr>
      <vt:lpstr>Interface : Driver functions</vt:lpstr>
      <vt:lpstr>Interface : Names and protection</vt:lpstr>
      <vt:lpstr>Buffering</vt:lpstr>
      <vt:lpstr>Buffering </vt:lpstr>
      <vt:lpstr>No Buffer in Kernel</vt:lpstr>
      <vt:lpstr>Single Buffer</vt:lpstr>
      <vt:lpstr>Block-Oriented Single Buffer</vt:lpstr>
      <vt:lpstr>Stream-Oriented Single Buffer</vt:lpstr>
      <vt:lpstr>Double Buffer</vt:lpstr>
      <vt:lpstr>Circular Buffer</vt:lpstr>
      <vt:lpstr>Buffering </vt:lpstr>
      <vt:lpstr>Summary: Buffering </vt:lpstr>
      <vt:lpstr>The Utility of Buffering</vt:lpstr>
      <vt:lpstr>More Functions of Independent Software</vt:lpstr>
      <vt:lpstr>User Space I/O Software</vt:lpstr>
      <vt:lpstr>Example Flow through layers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vcomsats</cp:lastModifiedBy>
  <cp:revision>383</cp:revision>
  <dcterms:created xsi:type="dcterms:W3CDTF">2013-04-13T15:04:21Z</dcterms:created>
  <dcterms:modified xsi:type="dcterms:W3CDTF">2013-06-29T07:18:50Z</dcterms:modified>
</cp:coreProperties>
</file>