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9"/>
  </p:notesMasterIdLst>
  <p:sldIdLst>
    <p:sldId id="517" r:id="rId2"/>
    <p:sldId id="518" r:id="rId3"/>
    <p:sldId id="561" r:id="rId4"/>
    <p:sldId id="562" r:id="rId5"/>
    <p:sldId id="563" r:id="rId6"/>
    <p:sldId id="564" r:id="rId7"/>
    <p:sldId id="565" r:id="rId8"/>
    <p:sldId id="566" r:id="rId9"/>
    <p:sldId id="567" r:id="rId10"/>
    <p:sldId id="568" r:id="rId11"/>
    <p:sldId id="519" r:id="rId12"/>
    <p:sldId id="520" r:id="rId13"/>
    <p:sldId id="552" r:id="rId14"/>
    <p:sldId id="546" r:id="rId15"/>
    <p:sldId id="551" r:id="rId16"/>
    <p:sldId id="521" r:id="rId17"/>
    <p:sldId id="547" r:id="rId18"/>
    <p:sldId id="522" r:id="rId19"/>
    <p:sldId id="523" r:id="rId20"/>
    <p:sldId id="524" r:id="rId21"/>
    <p:sldId id="525" r:id="rId22"/>
    <p:sldId id="526" r:id="rId23"/>
    <p:sldId id="527" r:id="rId24"/>
    <p:sldId id="528" r:id="rId25"/>
    <p:sldId id="529" r:id="rId26"/>
    <p:sldId id="530" r:id="rId27"/>
    <p:sldId id="53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EE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1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DFA3B2-6D52-DC44-A5AD-B6E115A8601D}" type="doc">
      <dgm:prSet loTypeId="urn:microsoft.com/office/officeart/2005/8/layout/chevron2" loCatId="process" qsTypeId="urn:microsoft.com/office/officeart/2005/8/quickstyle/simple4" qsCatId="simple" csTypeId="urn:microsoft.com/office/officeart/2005/8/colors/accent1_2#14" csCatId="accent1" phldr="1"/>
      <dgm:spPr/>
      <dgm:t>
        <a:bodyPr/>
        <a:lstStyle/>
        <a:p>
          <a:endParaRPr lang="en-US"/>
        </a:p>
      </dgm:t>
    </dgm:pt>
    <dgm:pt modelId="{1F70A5AC-E1A2-E84F-9B78-09648FBA817B}">
      <dgm:prSet phldrT="[Text]"/>
      <dgm:spPr>
        <a:solidFill>
          <a:srgbClr val="660066"/>
        </a:solidFill>
        <a:effectLst/>
      </dgm:spPr>
      <dgm:t>
        <a:bodyPr/>
        <a:lstStyle/>
        <a:p>
          <a:r>
            <a:rPr lang="en-US" dirty="0" smtClean="0"/>
            <a:t>1</a:t>
          </a:r>
          <a:endParaRPr lang="en-US" dirty="0"/>
        </a:p>
      </dgm:t>
    </dgm:pt>
    <dgm:pt modelId="{F79BB8F8-4505-1B4B-A274-AF3463C538F7}" type="parTrans" cxnId="{6E4AC3B0-FD0E-5F4A-9EED-0967FCAB515E}">
      <dgm:prSet/>
      <dgm:spPr/>
      <dgm:t>
        <a:bodyPr/>
        <a:lstStyle/>
        <a:p>
          <a:endParaRPr lang="en-US"/>
        </a:p>
      </dgm:t>
    </dgm:pt>
    <dgm:pt modelId="{50305EE2-346B-8B43-AE75-DE38E5DCE732}" type="sibTrans" cxnId="{6E4AC3B0-FD0E-5F4A-9EED-0967FCAB515E}">
      <dgm:prSet/>
      <dgm:spPr/>
      <dgm:t>
        <a:bodyPr/>
        <a:lstStyle/>
        <a:p>
          <a:endParaRPr lang="en-US"/>
        </a:p>
      </dgm:t>
    </dgm:pt>
    <dgm:pt modelId="{207E307B-42F2-A145-8DC0-68A7D1E9017F}">
      <dgm:prSet phldrT="[Text]" custT="1"/>
      <dgm:spPr/>
      <dgm:t>
        <a:bodyPr/>
        <a:lstStyle/>
        <a:p>
          <a:pPr marL="225425" indent="-225425" algn="l" defTabSz="914400" rtl="0" eaLnBrk="1" latinLnBrk="0" hangingPunct="1">
            <a:lnSpc>
              <a:spcPct val="80000"/>
            </a:lnSpc>
            <a:spcBef>
              <a:spcPct val="20000"/>
            </a:spcBef>
            <a:buFont typeface="Calibri" pitchFamily="34" charset="0"/>
            <a:buChar char="•"/>
          </a:pPr>
          <a:r>
            <a:rPr lang="en-US" sz="2600" kern="1200" dirty="0" smtClean="0">
              <a:solidFill>
                <a:schemeClr val="tx1"/>
              </a:solidFill>
              <a:latin typeface="+mn-lt"/>
              <a:ea typeface="ＭＳ Ｐゴシック" pitchFamily="34" charset="-128"/>
              <a:cs typeface="+mn-cs"/>
            </a:rPr>
            <a:t>Processor directly controls a peripheral device</a:t>
          </a:r>
          <a:endParaRPr lang="en-US" sz="2600" kern="1200" dirty="0">
            <a:solidFill>
              <a:schemeClr val="tx1"/>
            </a:solidFill>
            <a:latin typeface="+mn-lt"/>
            <a:ea typeface="ＭＳ Ｐゴシック" pitchFamily="34" charset="-128"/>
            <a:cs typeface="+mn-cs"/>
          </a:endParaRPr>
        </a:p>
      </dgm:t>
    </dgm:pt>
    <dgm:pt modelId="{F4ADC43B-DEAC-5147-8DE5-1F89B9A66C8C}" type="parTrans" cxnId="{20A40074-D8F4-0944-B542-6A73088A00BB}">
      <dgm:prSet/>
      <dgm:spPr/>
      <dgm:t>
        <a:bodyPr/>
        <a:lstStyle/>
        <a:p>
          <a:endParaRPr lang="en-US"/>
        </a:p>
      </dgm:t>
    </dgm:pt>
    <dgm:pt modelId="{8B29CB4F-BCB5-3B44-A285-694A2054A1F0}" type="sibTrans" cxnId="{20A40074-D8F4-0944-B542-6A73088A00BB}">
      <dgm:prSet/>
      <dgm:spPr/>
      <dgm:t>
        <a:bodyPr/>
        <a:lstStyle/>
        <a:p>
          <a:endParaRPr lang="en-US"/>
        </a:p>
      </dgm:t>
    </dgm:pt>
    <dgm:pt modelId="{59C90634-E420-6A44-BD4B-32353F748D47}">
      <dgm:prSet phldrT="[Text]"/>
      <dgm:spPr>
        <a:solidFill>
          <a:srgbClr val="660066"/>
        </a:solidFill>
      </dgm:spPr>
      <dgm:t>
        <a:bodyPr/>
        <a:lstStyle/>
        <a:p>
          <a:r>
            <a:rPr lang="en-US" dirty="0" smtClean="0"/>
            <a:t>2</a:t>
          </a:r>
          <a:endParaRPr lang="en-US" dirty="0"/>
        </a:p>
      </dgm:t>
    </dgm:pt>
    <dgm:pt modelId="{F28545FF-9095-B944-8998-2D12EDA2ADE6}" type="parTrans" cxnId="{A417149C-39DB-DB44-825E-66BCB244CAB0}">
      <dgm:prSet/>
      <dgm:spPr/>
      <dgm:t>
        <a:bodyPr/>
        <a:lstStyle/>
        <a:p>
          <a:endParaRPr lang="en-US"/>
        </a:p>
      </dgm:t>
    </dgm:pt>
    <dgm:pt modelId="{BB8DD86F-16FE-6847-8DAC-8E00C272C85F}" type="sibTrans" cxnId="{A417149C-39DB-DB44-825E-66BCB244CAB0}">
      <dgm:prSet/>
      <dgm:spPr/>
      <dgm:t>
        <a:bodyPr/>
        <a:lstStyle/>
        <a:p>
          <a:endParaRPr lang="en-US"/>
        </a:p>
      </dgm:t>
    </dgm:pt>
    <dgm:pt modelId="{E6A6BE98-2A3F-0744-BE2B-91A73B77DEA7}">
      <dgm:prSet custT="1"/>
      <dgm:spPr/>
      <dgm:t>
        <a:bodyPr/>
        <a:lstStyle/>
        <a:p>
          <a:pPr marL="225425" indent="-225425" algn="l" defTabSz="914400" rtl="0" eaLnBrk="1" latinLnBrk="0" hangingPunct="1">
            <a:lnSpc>
              <a:spcPct val="80000"/>
            </a:lnSpc>
            <a:spcBef>
              <a:spcPct val="20000"/>
            </a:spcBef>
            <a:buFont typeface="Calibri" pitchFamily="34" charset="0"/>
            <a:buChar char="•"/>
          </a:pPr>
          <a:r>
            <a:rPr lang="en-US" sz="2600" kern="1200" dirty="0" smtClean="0">
              <a:solidFill>
                <a:schemeClr val="tx1"/>
              </a:solidFill>
              <a:latin typeface="+mn-lt"/>
              <a:ea typeface="ＭＳ Ｐゴシック" pitchFamily="34" charset="-128"/>
              <a:cs typeface="+mn-cs"/>
            </a:rPr>
            <a:t>A controller or I/O module is added</a:t>
          </a:r>
          <a:endParaRPr lang="en-US" sz="2600" kern="1200" dirty="0">
            <a:solidFill>
              <a:schemeClr val="tx1"/>
            </a:solidFill>
            <a:latin typeface="+mn-lt"/>
            <a:ea typeface="ＭＳ Ｐゴシック" pitchFamily="34" charset="-128"/>
            <a:cs typeface="+mn-cs"/>
          </a:endParaRPr>
        </a:p>
      </dgm:t>
    </dgm:pt>
    <dgm:pt modelId="{48861BB3-7D5C-4049-8D1D-CFA515F2A260}" type="parTrans" cxnId="{C1997A90-D6D9-3148-93C5-FC33E55028C6}">
      <dgm:prSet/>
      <dgm:spPr/>
      <dgm:t>
        <a:bodyPr/>
        <a:lstStyle/>
        <a:p>
          <a:endParaRPr lang="en-US"/>
        </a:p>
      </dgm:t>
    </dgm:pt>
    <dgm:pt modelId="{934044F4-FC51-464F-ADBF-65B5C8BCE400}" type="sibTrans" cxnId="{C1997A90-D6D9-3148-93C5-FC33E55028C6}">
      <dgm:prSet/>
      <dgm:spPr/>
      <dgm:t>
        <a:bodyPr/>
        <a:lstStyle/>
        <a:p>
          <a:endParaRPr lang="en-US"/>
        </a:p>
      </dgm:t>
    </dgm:pt>
    <dgm:pt modelId="{D0892E65-48A0-1F44-A29D-C0DF29120945}">
      <dgm:prSet phldrT="[Text]"/>
      <dgm:spPr>
        <a:solidFill>
          <a:srgbClr val="660066"/>
        </a:solidFill>
      </dgm:spPr>
      <dgm:t>
        <a:bodyPr/>
        <a:lstStyle/>
        <a:p>
          <a:r>
            <a:rPr lang="en-US" dirty="0" smtClean="0"/>
            <a:t>3</a:t>
          </a:r>
          <a:endParaRPr lang="en-US" dirty="0"/>
        </a:p>
      </dgm:t>
    </dgm:pt>
    <dgm:pt modelId="{0EFD0567-D1AB-6441-917B-9A2DDA2846BA}" type="parTrans" cxnId="{A00D513D-7D08-5247-99D4-EE4F15EC42FF}">
      <dgm:prSet/>
      <dgm:spPr/>
      <dgm:t>
        <a:bodyPr/>
        <a:lstStyle/>
        <a:p>
          <a:endParaRPr lang="en-US"/>
        </a:p>
      </dgm:t>
    </dgm:pt>
    <dgm:pt modelId="{7BF765B0-B537-0946-B97D-A7F0C69F6F7F}" type="sibTrans" cxnId="{A00D513D-7D08-5247-99D4-EE4F15EC42FF}">
      <dgm:prSet/>
      <dgm:spPr/>
      <dgm:t>
        <a:bodyPr/>
        <a:lstStyle/>
        <a:p>
          <a:endParaRPr lang="en-US"/>
        </a:p>
      </dgm:t>
    </dgm:pt>
    <dgm:pt modelId="{9994D0C5-00A1-B342-B695-8C4460C60ABB}">
      <dgm:prSet custT="1"/>
      <dgm:spPr/>
      <dgm:t>
        <a:bodyPr/>
        <a:lstStyle/>
        <a:p>
          <a:pPr marL="225425" indent="-225425" algn="l" defTabSz="914400" rtl="0" eaLnBrk="1" latinLnBrk="0" hangingPunct="1">
            <a:lnSpc>
              <a:spcPct val="80000"/>
            </a:lnSpc>
            <a:spcBef>
              <a:spcPct val="20000"/>
            </a:spcBef>
            <a:buFont typeface="Calibri" pitchFamily="34" charset="0"/>
            <a:buChar char="•"/>
          </a:pPr>
          <a:r>
            <a:rPr lang="en-US" sz="2600" kern="1200" dirty="0" smtClean="0">
              <a:solidFill>
                <a:schemeClr val="tx1"/>
              </a:solidFill>
              <a:latin typeface="+mn-lt"/>
              <a:ea typeface="ＭＳ Ｐゴシック" pitchFamily="34" charset="-128"/>
              <a:cs typeface="+mn-cs"/>
            </a:rPr>
            <a:t>Same configuration as step 2, but now interrupts are employed</a:t>
          </a:r>
          <a:endParaRPr lang="en-US" sz="2600" kern="1200" dirty="0">
            <a:solidFill>
              <a:schemeClr val="tx1"/>
            </a:solidFill>
            <a:latin typeface="+mn-lt"/>
            <a:ea typeface="ＭＳ Ｐゴシック" pitchFamily="34" charset="-128"/>
            <a:cs typeface="+mn-cs"/>
          </a:endParaRPr>
        </a:p>
      </dgm:t>
    </dgm:pt>
    <dgm:pt modelId="{F1F70AEB-5966-0643-BD46-9A206F23F13D}" type="parTrans" cxnId="{6FB084B3-8397-AC44-B77C-3E1F4A9BE4F8}">
      <dgm:prSet/>
      <dgm:spPr/>
      <dgm:t>
        <a:bodyPr/>
        <a:lstStyle/>
        <a:p>
          <a:endParaRPr lang="en-US"/>
        </a:p>
      </dgm:t>
    </dgm:pt>
    <dgm:pt modelId="{A3510A84-08FC-1C49-AB1A-87A2F3EE9334}" type="sibTrans" cxnId="{6FB084B3-8397-AC44-B77C-3E1F4A9BE4F8}">
      <dgm:prSet/>
      <dgm:spPr/>
      <dgm:t>
        <a:bodyPr/>
        <a:lstStyle/>
        <a:p>
          <a:endParaRPr lang="en-US"/>
        </a:p>
      </dgm:t>
    </dgm:pt>
    <dgm:pt modelId="{5C4F51DE-D722-BF4D-8A4B-1996E842F829}">
      <dgm:prSet phldrT="[Text]"/>
      <dgm:spPr>
        <a:solidFill>
          <a:srgbClr val="660066"/>
        </a:solidFill>
      </dgm:spPr>
      <dgm:t>
        <a:bodyPr/>
        <a:lstStyle/>
        <a:p>
          <a:r>
            <a:rPr lang="en-US" dirty="0" smtClean="0"/>
            <a:t>4</a:t>
          </a:r>
          <a:endParaRPr lang="en-US" dirty="0"/>
        </a:p>
      </dgm:t>
    </dgm:pt>
    <dgm:pt modelId="{E6501BCD-428E-BB45-B6E5-86170061A120}" type="parTrans" cxnId="{50EB44E8-DFCF-9B43-9B65-6027DC3A3290}">
      <dgm:prSet/>
      <dgm:spPr/>
      <dgm:t>
        <a:bodyPr/>
        <a:lstStyle/>
        <a:p>
          <a:endParaRPr lang="en-US"/>
        </a:p>
      </dgm:t>
    </dgm:pt>
    <dgm:pt modelId="{F8DC900D-A18F-2F4C-A43E-E64436FDF4FE}" type="sibTrans" cxnId="{50EB44E8-DFCF-9B43-9B65-6027DC3A3290}">
      <dgm:prSet/>
      <dgm:spPr/>
      <dgm:t>
        <a:bodyPr/>
        <a:lstStyle/>
        <a:p>
          <a:endParaRPr lang="en-US"/>
        </a:p>
      </dgm:t>
    </dgm:pt>
    <dgm:pt modelId="{0430BDFD-D1E8-BB43-AD97-7F56B06E6B9A}">
      <dgm:prSet phldrT="[Text]"/>
      <dgm:spPr>
        <a:solidFill>
          <a:srgbClr val="660066"/>
        </a:solidFill>
      </dgm:spPr>
      <dgm:t>
        <a:bodyPr/>
        <a:lstStyle/>
        <a:p>
          <a:r>
            <a:rPr lang="en-US" dirty="0" smtClean="0"/>
            <a:t>5</a:t>
          </a:r>
          <a:endParaRPr lang="en-US" dirty="0"/>
        </a:p>
      </dgm:t>
    </dgm:pt>
    <dgm:pt modelId="{026A7355-A6F7-5742-BD8A-346C1A7490D4}" type="parTrans" cxnId="{0FFCC901-A1DF-3644-9EFB-F07FA1D82609}">
      <dgm:prSet/>
      <dgm:spPr/>
      <dgm:t>
        <a:bodyPr/>
        <a:lstStyle/>
        <a:p>
          <a:endParaRPr lang="en-US"/>
        </a:p>
      </dgm:t>
    </dgm:pt>
    <dgm:pt modelId="{BB60C98F-EB6B-904A-AC91-221C1756D386}" type="sibTrans" cxnId="{0FFCC901-A1DF-3644-9EFB-F07FA1D82609}">
      <dgm:prSet/>
      <dgm:spPr/>
      <dgm:t>
        <a:bodyPr/>
        <a:lstStyle/>
        <a:p>
          <a:endParaRPr lang="en-US"/>
        </a:p>
      </dgm:t>
    </dgm:pt>
    <dgm:pt modelId="{E25A9EF6-242B-FF4E-81FD-7F5FD8EB6B2A}">
      <dgm:prSet phldrT="[Text]"/>
      <dgm:spPr>
        <a:solidFill>
          <a:srgbClr val="660066"/>
        </a:solidFill>
      </dgm:spPr>
      <dgm:t>
        <a:bodyPr/>
        <a:lstStyle/>
        <a:p>
          <a:r>
            <a:rPr lang="en-US" dirty="0" smtClean="0"/>
            <a:t>6</a:t>
          </a:r>
          <a:endParaRPr lang="en-US" dirty="0"/>
        </a:p>
      </dgm:t>
    </dgm:pt>
    <dgm:pt modelId="{0EE89D95-4B79-534E-AC72-5C90E52E0A48}" type="parTrans" cxnId="{FF8C1775-8EA8-3D47-8E3C-00F058553808}">
      <dgm:prSet/>
      <dgm:spPr/>
      <dgm:t>
        <a:bodyPr/>
        <a:lstStyle/>
        <a:p>
          <a:endParaRPr lang="en-US"/>
        </a:p>
      </dgm:t>
    </dgm:pt>
    <dgm:pt modelId="{B041C011-82BA-894D-9FD7-7589E12168F6}" type="sibTrans" cxnId="{FF8C1775-8EA8-3D47-8E3C-00F058553808}">
      <dgm:prSet/>
      <dgm:spPr/>
      <dgm:t>
        <a:bodyPr/>
        <a:lstStyle/>
        <a:p>
          <a:endParaRPr lang="en-US"/>
        </a:p>
      </dgm:t>
    </dgm:pt>
    <dgm:pt modelId="{9D76456A-144D-094C-81AE-14C8B652EE2F}">
      <dgm:prSet phldrT="[Text]" custT="1"/>
      <dgm:spPr/>
      <dgm:t>
        <a:bodyPr/>
        <a:lstStyle/>
        <a:p>
          <a:pPr marL="225425" indent="-225425" algn="l" defTabSz="914400" rtl="0" eaLnBrk="1" latinLnBrk="0" hangingPunct="1">
            <a:lnSpc>
              <a:spcPct val="80000"/>
            </a:lnSpc>
            <a:spcBef>
              <a:spcPct val="20000"/>
            </a:spcBef>
            <a:buFont typeface="Calibri" pitchFamily="34" charset="0"/>
            <a:buChar char="•"/>
          </a:pPr>
          <a:r>
            <a:rPr lang="en-US" sz="2600" kern="1200" dirty="0" smtClean="0">
              <a:solidFill>
                <a:schemeClr val="tx1"/>
              </a:solidFill>
              <a:latin typeface="+mn-lt"/>
              <a:ea typeface="ＭＳ Ｐゴシック" pitchFamily="34" charset="-128"/>
              <a:cs typeface="+mn-cs"/>
            </a:rPr>
            <a:t>The I/O module is given direct control of memory via DMA</a:t>
          </a:r>
          <a:endParaRPr lang="en-US" sz="2600" kern="1200" dirty="0">
            <a:solidFill>
              <a:schemeClr val="tx1"/>
            </a:solidFill>
            <a:latin typeface="+mn-lt"/>
            <a:ea typeface="ＭＳ Ｐゴシック" pitchFamily="34" charset="-128"/>
            <a:cs typeface="+mn-cs"/>
          </a:endParaRPr>
        </a:p>
      </dgm:t>
    </dgm:pt>
    <dgm:pt modelId="{6074BF34-CD63-D443-8A34-F7D5D137D56F}" type="parTrans" cxnId="{D2E98B0D-C652-534D-904B-D2909DFDFECC}">
      <dgm:prSet/>
      <dgm:spPr/>
      <dgm:t>
        <a:bodyPr/>
        <a:lstStyle/>
        <a:p>
          <a:endParaRPr lang="en-US"/>
        </a:p>
      </dgm:t>
    </dgm:pt>
    <dgm:pt modelId="{BA14CC57-9316-D140-B426-D7169CCC2924}" type="sibTrans" cxnId="{D2E98B0D-C652-534D-904B-D2909DFDFECC}">
      <dgm:prSet/>
      <dgm:spPr/>
      <dgm:t>
        <a:bodyPr/>
        <a:lstStyle/>
        <a:p>
          <a:endParaRPr lang="en-US"/>
        </a:p>
      </dgm:t>
    </dgm:pt>
    <dgm:pt modelId="{24B7895E-2647-824B-BA64-A348F60414C0}">
      <dgm:prSet phldrT="[Text]" custT="1"/>
      <dgm:spPr/>
      <dgm:t>
        <a:bodyPr/>
        <a:lstStyle/>
        <a:p>
          <a:pPr marL="239713" indent="-225425" algn="l" defTabSz="914400" rtl="0" eaLnBrk="1" latinLnBrk="0" hangingPunct="1">
            <a:lnSpc>
              <a:spcPct val="80000"/>
            </a:lnSpc>
            <a:spcBef>
              <a:spcPct val="20000"/>
            </a:spcBef>
            <a:buFont typeface="Calibri" pitchFamily="34" charset="0"/>
            <a:buChar char="•"/>
          </a:pPr>
          <a:r>
            <a:rPr lang="en-US" sz="2600" kern="1200" dirty="0" smtClean="0">
              <a:solidFill>
                <a:schemeClr val="tx1"/>
              </a:solidFill>
              <a:latin typeface="+mn-lt"/>
              <a:ea typeface="ＭＳ Ｐゴシック" pitchFamily="34" charset="-128"/>
              <a:cs typeface="+mn-cs"/>
            </a:rPr>
            <a:t>The I/O module is enhanced to become a separate processor, with a specialized instruction set for I/O</a:t>
          </a:r>
          <a:endParaRPr lang="en-US" sz="2600" kern="1200" dirty="0">
            <a:solidFill>
              <a:schemeClr val="tx1"/>
            </a:solidFill>
            <a:latin typeface="+mn-lt"/>
            <a:ea typeface="ＭＳ Ｐゴシック" pitchFamily="34" charset="-128"/>
            <a:cs typeface="+mn-cs"/>
          </a:endParaRPr>
        </a:p>
      </dgm:t>
    </dgm:pt>
    <dgm:pt modelId="{53F7DBAC-79C2-684C-8866-477655E82DBE}" type="parTrans" cxnId="{5FBDF163-BE86-F845-8143-17A05F221F04}">
      <dgm:prSet/>
      <dgm:spPr/>
      <dgm:t>
        <a:bodyPr/>
        <a:lstStyle/>
        <a:p>
          <a:endParaRPr lang="en-US"/>
        </a:p>
      </dgm:t>
    </dgm:pt>
    <dgm:pt modelId="{6A2166D9-6602-C445-A000-1C98C587F460}" type="sibTrans" cxnId="{5FBDF163-BE86-F845-8143-17A05F221F04}">
      <dgm:prSet/>
      <dgm:spPr/>
      <dgm:t>
        <a:bodyPr/>
        <a:lstStyle/>
        <a:p>
          <a:endParaRPr lang="en-US"/>
        </a:p>
      </dgm:t>
    </dgm:pt>
    <dgm:pt modelId="{39F1D106-3D03-7641-BE44-D9107EEFBFC7}">
      <dgm:prSet phldrT="[Text]" custT="1"/>
      <dgm:spPr/>
      <dgm:t>
        <a:bodyPr/>
        <a:lstStyle/>
        <a:p>
          <a:pPr marL="342900" indent="-342900" algn="l" defTabSz="914400" rtl="0" eaLnBrk="1" latinLnBrk="0" hangingPunct="1">
            <a:lnSpc>
              <a:spcPct val="80000"/>
            </a:lnSpc>
            <a:spcBef>
              <a:spcPct val="20000"/>
            </a:spcBef>
            <a:buFont typeface="Calibri" pitchFamily="34" charset="0"/>
            <a:buChar char="•"/>
          </a:pPr>
          <a:r>
            <a:rPr lang="en-US" sz="2600" kern="1200" dirty="0" smtClean="0">
              <a:solidFill>
                <a:schemeClr val="tx1"/>
              </a:solidFill>
              <a:latin typeface="+mn-lt"/>
              <a:ea typeface="ＭＳ Ｐゴシック" pitchFamily="34" charset="-128"/>
              <a:cs typeface="+mn-cs"/>
            </a:rPr>
            <a:t>The I/O module has a local memory of its own and is, in fact, a computer in its own right </a:t>
          </a:r>
          <a:endParaRPr lang="en-US" sz="2600" kern="1200" dirty="0">
            <a:solidFill>
              <a:schemeClr val="tx1"/>
            </a:solidFill>
            <a:latin typeface="+mn-lt"/>
            <a:ea typeface="ＭＳ Ｐゴシック" pitchFamily="34" charset="-128"/>
            <a:cs typeface="+mn-cs"/>
          </a:endParaRPr>
        </a:p>
      </dgm:t>
    </dgm:pt>
    <dgm:pt modelId="{2D225281-2DBF-C247-B481-B2CAEE1FF9F7}" type="parTrans" cxnId="{4CEA3E6E-228F-6F40-8231-19117F303A8B}">
      <dgm:prSet/>
      <dgm:spPr/>
      <dgm:t>
        <a:bodyPr/>
        <a:lstStyle/>
        <a:p>
          <a:endParaRPr lang="en-US"/>
        </a:p>
      </dgm:t>
    </dgm:pt>
    <dgm:pt modelId="{F1EBE67C-306C-2443-91DC-D8A9F2930D6A}" type="sibTrans" cxnId="{4CEA3E6E-228F-6F40-8231-19117F303A8B}">
      <dgm:prSet/>
      <dgm:spPr/>
      <dgm:t>
        <a:bodyPr/>
        <a:lstStyle/>
        <a:p>
          <a:endParaRPr lang="en-US"/>
        </a:p>
      </dgm:t>
    </dgm:pt>
    <dgm:pt modelId="{7129E848-F243-C342-8A41-6DAF5C3686D4}" type="pres">
      <dgm:prSet presAssocID="{40DFA3B2-6D52-DC44-A5AD-B6E115A8601D}" presName="linearFlow" presStyleCnt="0">
        <dgm:presLayoutVars>
          <dgm:dir/>
          <dgm:animLvl val="lvl"/>
          <dgm:resizeHandles val="exact"/>
        </dgm:presLayoutVars>
      </dgm:prSet>
      <dgm:spPr/>
      <dgm:t>
        <a:bodyPr/>
        <a:lstStyle/>
        <a:p>
          <a:endParaRPr lang="en-US"/>
        </a:p>
      </dgm:t>
    </dgm:pt>
    <dgm:pt modelId="{C580D6BE-1CE1-6B40-927B-5535E8363D7A}" type="pres">
      <dgm:prSet presAssocID="{1F70A5AC-E1A2-E84F-9B78-09648FBA817B}" presName="composite" presStyleCnt="0"/>
      <dgm:spPr/>
    </dgm:pt>
    <dgm:pt modelId="{F72602C4-C216-6C47-8283-AB160818DD6A}" type="pres">
      <dgm:prSet presAssocID="{1F70A5AC-E1A2-E84F-9B78-09648FBA817B}" presName="parentText" presStyleLbl="alignNode1" presStyleIdx="0" presStyleCnt="6">
        <dgm:presLayoutVars>
          <dgm:chMax val="1"/>
          <dgm:bulletEnabled val="1"/>
        </dgm:presLayoutVars>
      </dgm:prSet>
      <dgm:spPr/>
      <dgm:t>
        <a:bodyPr/>
        <a:lstStyle/>
        <a:p>
          <a:endParaRPr lang="en-US"/>
        </a:p>
      </dgm:t>
    </dgm:pt>
    <dgm:pt modelId="{A06FA7D3-E0A2-9D4D-99F0-2CEB5A2B0ECA}" type="pres">
      <dgm:prSet presAssocID="{1F70A5AC-E1A2-E84F-9B78-09648FBA817B}" presName="descendantText" presStyleLbl="alignAcc1" presStyleIdx="0" presStyleCnt="6">
        <dgm:presLayoutVars>
          <dgm:bulletEnabled val="1"/>
        </dgm:presLayoutVars>
      </dgm:prSet>
      <dgm:spPr/>
      <dgm:t>
        <a:bodyPr/>
        <a:lstStyle/>
        <a:p>
          <a:endParaRPr lang="en-US"/>
        </a:p>
      </dgm:t>
    </dgm:pt>
    <dgm:pt modelId="{D09D24FD-D281-DA43-B0E4-549E40CA37B2}" type="pres">
      <dgm:prSet presAssocID="{50305EE2-346B-8B43-AE75-DE38E5DCE732}" presName="sp" presStyleCnt="0"/>
      <dgm:spPr/>
    </dgm:pt>
    <dgm:pt modelId="{B5950E38-D76C-994E-A2A1-9A4916A47133}" type="pres">
      <dgm:prSet presAssocID="{59C90634-E420-6A44-BD4B-32353F748D47}" presName="composite" presStyleCnt="0"/>
      <dgm:spPr/>
    </dgm:pt>
    <dgm:pt modelId="{5209BDB1-F3C2-8441-A1FE-5E6B2A984935}" type="pres">
      <dgm:prSet presAssocID="{59C90634-E420-6A44-BD4B-32353F748D47}" presName="parentText" presStyleLbl="alignNode1" presStyleIdx="1" presStyleCnt="6">
        <dgm:presLayoutVars>
          <dgm:chMax val="1"/>
          <dgm:bulletEnabled val="1"/>
        </dgm:presLayoutVars>
      </dgm:prSet>
      <dgm:spPr/>
      <dgm:t>
        <a:bodyPr/>
        <a:lstStyle/>
        <a:p>
          <a:endParaRPr lang="en-US"/>
        </a:p>
      </dgm:t>
    </dgm:pt>
    <dgm:pt modelId="{D5EDDF8F-73EE-174E-8254-F9187BE88D40}" type="pres">
      <dgm:prSet presAssocID="{59C90634-E420-6A44-BD4B-32353F748D47}" presName="descendantText" presStyleLbl="alignAcc1" presStyleIdx="1" presStyleCnt="6">
        <dgm:presLayoutVars>
          <dgm:bulletEnabled val="1"/>
        </dgm:presLayoutVars>
      </dgm:prSet>
      <dgm:spPr/>
      <dgm:t>
        <a:bodyPr/>
        <a:lstStyle/>
        <a:p>
          <a:endParaRPr lang="en-US"/>
        </a:p>
      </dgm:t>
    </dgm:pt>
    <dgm:pt modelId="{DEF36E13-D201-4941-A349-397192A35397}" type="pres">
      <dgm:prSet presAssocID="{BB8DD86F-16FE-6847-8DAC-8E00C272C85F}" presName="sp" presStyleCnt="0"/>
      <dgm:spPr/>
    </dgm:pt>
    <dgm:pt modelId="{1C4096A0-7CE6-8F45-97E4-156CB8B3C2EB}" type="pres">
      <dgm:prSet presAssocID="{D0892E65-48A0-1F44-A29D-C0DF29120945}" presName="composite" presStyleCnt="0"/>
      <dgm:spPr/>
    </dgm:pt>
    <dgm:pt modelId="{4D573E90-A77B-1C4B-AA14-24FD3D630B78}" type="pres">
      <dgm:prSet presAssocID="{D0892E65-48A0-1F44-A29D-C0DF29120945}" presName="parentText" presStyleLbl="alignNode1" presStyleIdx="2" presStyleCnt="6">
        <dgm:presLayoutVars>
          <dgm:chMax val="1"/>
          <dgm:bulletEnabled val="1"/>
        </dgm:presLayoutVars>
      </dgm:prSet>
      <dgm:spPr/>
      <dgm:t>
        <a:bodyPr/>
        <a:lstStyle/>
        <a:p>
          <a:endParaRPr lang="en-US"/>
        </a:p>
      </dgm:t>
    </dgm:pt>
    <dgm:pt modelId="{E0899923-E638-7742-BB13-3CCAC71E703D}" type="pres">
      <dgm:prSet presAssocID="{D0892E65-48A0-1F44-A29D-C0DF29120945}" presName="descendantText" presStyleLbl="alignAcc1" presStyleIdx="2" presStyleCnt="6">
        <dgm:presLayoutVars>
          <dgm:bulletEnabled val="1"/>
        </dgm:presLayoutVars>
      </dgm:prSet>
      <dgm:spPr/>
      <dgm:t>
        <a:bodyPr/>
        <a:lstStyle/>
        <a:p>
          <a:endParaRPr lang="en-US"/>
        </a:p>
      </dgm:t>
    </dgm:pt>
    <dgm:pt modelId="{8ED2448A-29C6-5845-BEBE-C491BFB7960E}" type="pres">
      <dgm:prSet presAssocID="{7BF765B0-B537-0946-B97D-A7F0C69F6F7F}" presName="sp" presStyleCnt="0"/>
      <dgm:spPr/>
    </dgm:pt>
    <dgm:pt modelId="{5301BA5A-2611-A244-9664-F6C8FD04EFD7}" type="pres">
      <dgm:prSet presAssocID="{5C4F51DE-D722-BF4D-8A4B-1996E842F829}" presName="composite" presStyleCnt="0"/>
      <dgm:spPr/>
    </dgm:pt>
    <dgm:pt modelId="{C3C791A1-E3E5-AA4A-B851-26AFED7A959F}" type="pres">
      <dgm:prSet presAssocID="{5C4F51DE-D722-BF4D-8A4B-1996E842F829}" presName="parentText" presStyleLbl="alignNode1" presStyleIdx="3" presStyleCnt="6">
        <dgm:presLayoutVars>
          <dgm:chMax val="1"/>
          <dgm:bulletEnabled val="1"/>
        </dgm:presLayoutVars>
      </dgm:prSet>
      <dgm:spPr/>
      <dgm:t>
        <a:bodyPr/>
        <a:lstStyle/>
        <a:p>
          <a:endParaRPr lang="en-US"/>
        </a:p>
      </dgm:t>
    </dgm:pt>
    <dgm:pt modelId="{4CB10E8E-02C7-AA41-8021-2E7FC0C797E4}" type="pres">
      <dgm:prSet presAssocID="{5C4F51DE-D722-BF4D-8A4B-1996E842F829}" presName="descendantText" presStyleLbl="alignAcc1" presStyleIdx="3" presStyleCnt="6">
        <dgm:presLayoutVars>
          <dgm:bulletEnabled val="1"/>
        </dgm:presLayoutVars>
      </dgm:prSet>
      <dgm:spPr/>
      <dgm:t>
        <a:bodyPr/>
        <a:lstStyle/>
        <a:p>
          <a:endParaRPr lang="en-US"/>
        </a:p>
      </dgm:t>
    </dgm:pt>
    <dgm:pt modelId="{01FEE50B-9C05-494A-A245-DDC6525DEF8A}" type="pres">
      <dgm:prSet presAssocID="{F8DC900D-A18F-2F4C-A43E-E64436FDF4FE}" presName="sp" presStyleCnt="0"/>
      <dgm:spPr/>
    </dgm:pt>
    <dgm:pt modelId="{B635855B-88A8-794D-929C-1D844E641CFC}" type="pres">
      <dgm:prSet presAssocID="{0430BDFD-D1E8-BB43-AD97-7F56B06E6B9A}" presName="composite" presStyleCnt="0"/>
      <dgm:spPr/>
    </dgm:pt>
    <dgm:pt modelId="{729FEA82-FA47-0A40-BB91-68448BB2BFE8}" type="pres">
      <dgm:prSet presAssocID="{0430BDFD-D1E8-BB43-AD97-7F56B06E6B9A}" presName="parentText" presStyleLbl="alignNode1" presStyleIdx="4" presStyleCnt="6">
        <dgm:presLayoutVars>
          <dgm:chMax val="1"/>
          <dgm:bulletEnabled val="1"/>
        </dgm:presLayoutVars>
      </dgm:prSet>
      <dgm:spPr/>
      <dgm:t>
        <a:bodyPr/>
        <a:lstStyle/>
        <a:p>
          <a:endParaRPr lang="en-US"/>
        </a:p>
      </dgm:t>
    </dgm:pt>
    <dgm:pt modelId="{34AF2322-E815-BB4D-BC20-156E3ED243C7}" type="pres">
      <dgm:prSet presAssocID="{0430BDFD-D1E8-BB43-AD97-7F56B06E6B9A}" presName="descendantText" presStyleLbl="alignAcc1" presStyleIdx="4" presStyleCnt="6">
        <dgm:presLayoutVars>
          <dgm:bulletEnabled val="1"/>
        </dgm:presLayoutVars>
      </dgm:prSet>
      <dgm:spPr/>
      <dgm:t>
        <a:bodyPr/>
        <a:lstStyle/>
        <a:p>
          <a:endParaRPr lang="en-US"/>
        </a:p>
      </dgm:t>
    </dgm:pt>
    <dgm:pt modelId="{1F26BEEC-B8A4-0847-BBED-6DE5AC3A6A3E}" type="pres">
      <dgm:prSet presAssocID="{BB60C98F-EB6B-904A-AC91-221C1756D386}" presName="sp" presStyleCnt="0"/>
      <dgm:spPr/>
    </dgm:pt>
    <dgm:pt modelId="{B646E6BE-BCD8-294C-AB67-239265BC44C3}" type="pres">
      <dgm:prSet presAssocID="{E25A9EF6-242B-FF4E-81FD-7F5FD8EB6B2A}" presName="composite" presStyleCnt="0"/>
      <dgm:spPr/>
    </dgm:pt>
    <dgm:pt modelId="{7374A26C-9BCF-1F41-B60F-A8419B450B3B}" type="pres">
      <dgm:prSet presAssocID="{E25A9EF6-242B-FF4E-81FD-7F5FD8EB6B2A}" presName="parentText" presStyleLbl="alignNode1" presStyleIdx="5" presStyleCnt="6">
        <dgm:presLayoutVars>
          <dgm:chMax val="1"/>
          <dgm:bulletEnabled val="1"/>
        </dgm:presLayoutVars>
      </dgm:prSet>
      <dgm:spPr/>
      <dgm:t>
        <a:bodyPr/>
        <a:lstStyle/>
        <a:p>
          <a:endParaRPr lang="en-US"/>
        </a:p>
      </dgm:t>
    </dgm:pt>
    <dgm:pt modelId="{11BC0513-6087-9642-8927-5AAC9E63AA62}" type="pres">
      <dgm:prSet presAssocID="{E25A9EF6-242B-FF4E-81FD-7F5FD8EB6B2A}" presName="descendantText" presStyleLbl="alignAcc1" presStyleIdx="5" presStyleCnt="6">
        <dgm:presLayoutVars>
          <dgm:bulletEnabled val="1"/>
        </dgm:presLayoutVars>
      </dgm:prSet>
      <dgm:spPr/>
      <dgm:t>
        <a:bodyPr/>
        <a:lstStyle/>
        <a:p>
          <a:endParaRPr lang="en-US"/>
        </a:p>
      </dgm:t>
    </dgm:pt>
  </dgm:ptLst>
  <dgm:cxnLst>
    <dgm:cxn modelId="{6E4AC3B0-FD0E-5F4A-9EED-0967FCAB515E}" srcId="{40DFA3B2-6D52-DC44-A5AD-B6E115A8601D}" destId="{1F70A5AC-E1A2-E84F-9B78-09648FBA817B}" srcOrd="0" destOrd="0" parTransId="{F79BB8F8-4505-1B4B-A274-AF3463C538F7}" sibTransId="{50305EE2-346B-8B43-AE75-DE38E5DCE732}"/>
    <dgm:cxn modelId="{E33FF0AD-9AFF-426F-8229-D01CCB600368}" type="presOf" srcId="{207E307B-42F2-A145-8DC0-68A7D1E9017F}" destId="{A06FA7D3-E0A2-9D4D-99F0-2CEB5A2B0ECA}" srcOrd="0" destOrd="0" presId="urn:microsoft.com/office/officeart/2005/8/layout/chevron2"/>
    <dgm:cxn modelId="{5FBDF163-BE86-F845-8143-17A05F221F04}" srcId="{0430BDFD-D1E8-BB43-AD97-7F56B06E6B9A}" destId="{24B7895E-2647-824B-BA64-A348F60414C0}" srcOrd="0" destOrd="0" parTransId="{53F7DBAC-79C2-684C-8866-477655E82DBE}" sibTransId="{6A2166D9-6602-C445-A000-1C98C587F460}"/>
    <dgm:cxn modelId="{77AF6233-53E7-47C2-9E94-89BC5DEEC734}" type="presOf" srcId="{E25A9EF6-242B-FF4E-81FD-7F5FD8EB6B2A}" destId="{7374A26C-9BCF-1F41-B60F-A8419B450B3B}" srcOrd="0" destOrd="0" presId="urn:microsoft.com/office/officeart/2005/8/layout/chevron2"/>
    <dgm:cxn modelId="{82F4CF60-7631-4361-B639-2C2D8C8F8280}" type="presOf" srcId="{E6A6BE98-2A3F-0744-BE2B-91A73B77DEA7}" destId="{D5EDDF8F-73EE-174E-8254-F9187BE88D40}" srcOrd="0" destOrd="0" presId="urn:microsoft.com/office/officeart/2005/8/layout/chevron2"/>
    <dgm:cxn modelId="{F446117B-5E7B-4D01-A5A9-7954146DE90F}" type="presOf" srcId="{9994D0C5-00A1-B342-B695-8C4460C60ABB}" destId="{E0899923-E638-7742-BB13-3CCAC71E703D}" srcOrd="0" destOrd="0" presId="urn:microsoft.com/office/officeart/2005/8/layout/chevron2"/>
    <dgm:cxn modelId="{1C2E4001-734B-431F-A987-9B0593ED3B48}" type="presOf" srcId="{9D76456A-144D-094C-81AE-14C8B652EE2F}" destId="{4CB10E8E-02C7-AA41-8021-2E7FC0C797E4}" srcOrd="0" destOrd="0" presId="urn:microsoft.com/office/officeart/2005/8/layout/chevron2"/>
    <dgm:cxn modelId="{FF8C1775-8EA8-3D47-8E3C-00F058553808}" srcId="{40DFA3B2-6D52-DC44-A5AD-B6E115A8601D}" destId="{E25A9EF6-242B-FF4E-81FD-7F5FD8EB6B2A}" srcOrd="5" destOrd="0" parTransId="{0EE89D95-4B79-534E-AC72-5C90E52E0A48}" sibTransId="{B041C011-82BA-894D-9FD7-7589E12168F6}"/>
    <dgm:cxn modelId="{7E585B82-3EED-47AE-8C02-3B11069BCF51}" type="presOf" srcId="{24B7895E-2647-824B-BA64-A348F60414C0}" destId="{34AF2322-E815-BB4D-BC20-156E3ED243C7}" srcOrd="0" destOrd="0" presId="urn:microsoft.com/office/officeart/2005/8/layout/chevron2"/>
    <dgm:cxn modelId="{03856B9D-445B-4811-9EE3-946FF5A0093F}" type="presOf" srcId="{1F70A5AC-E1A2-E84F-9B78-09648FBA817B}" destId="{F72602C4-C216-6C47-8283-AB160818DD6A}" srcOrd="0" destOrd="0" presId="urn:microsoft.com/office/officeart/2005/8/layout/chevron2"/>
    <dgm:cxn modelId="{4CEA3E6E-228F-6F40-8231-19117F303A8B}" srcId="{E25A9EF6-242B-FF4E-81FD-7F5FD8EB6B2A}" destId="{39F1D106-3D03-7641-BE44-D9107EEFBFC7}" srcOrd="0" destOrd="0" parTransId="{2D225281-2DBF-C247-B481-B2CAEE1FF9F7}" sibTransId="{F1EBE67C-306C-2443-91DC-D8A9F2930D6A}"/>
    <dgm:cxn modelId="{0FFCC901-A1DF-3644-9EFB-F07FA1D82609}" srcId="{40DFA3B2-6D52-DC44-A5AD-B6E115A8601D}" destId="{0430BDFD-D1E8-BB43-AD97-7F56B06E6B9A}" srcOrd="4" destOrd="0" parTransId="{026A7355-A6F7-5742-BD8A-346C1A7490D4}" sibTransId="{BB60C98F-EB6B-904A-AC91-221C1756D386}"/>
    <dgm:cxn modelId="{DFC560F2-3E11-4338-9456-7DD5B4D269BF}" type="presOf" srcId="{5C4F51DE-D722-BF4D-8A4B-1996E842F829}" destId="{C3C791A1-E3E5-AA4A-B851-26AFED7A959F}" srcOrd="0" destOrd="0" presId="urn:microsoft.com/office/officeart/2005/8/layout/chevron2"/>
    <dgm:cxn modelId="{A00D513D-7D08-5247-99D4-EE4F15EC42FF}" srcId="{40DFA3B2-6D52-DC44-A5AD-B6E115A8601D}" destId="{D0892E65-48A0-1F44-A29D-C0DF29120945}" srcOrd="2" destOrd="0" parTransId="{0EFD0567-D1AB-6441-917B-9A2DDA2846BA}" sibTransId="{7BF765B0-B537-0946-B97D-A7F0C69F6F7F}"/>
    <dgm:cxn modelId="{5ECEB095-5C2F-4461-9E1A-2DBDA3DC29F1}" type="presOf" srcId="{D0892E65-48A0-1F44-A29D-C0DF29120945}" destId="{4D573E90-A77B-1C4B-AA14-24FD3D630B78}" srcOrd="0" destOrd="0" presId="urn:microsoft.com/office/officeart/2005/8/layout/chevron2"/>
    <dgm:cxn modelId="{D2E98B0D-C652-534D-904B-D2909DFDFECC}" srcId="{5C4F51DE-D722-BF4D-8A4B-1996E842F829}" destId="{9D76456A-144D-094C-81AE-14C8B652EE2F}" srcOrd="0" destOrd="0" parTransId="{6074BF34-CD63-D443-8A34-F7D5D137D56F}" sibTransId="{BA14CC57-9316-D140-B426-D7169CCC2924}"/>
    <dgm:cxn modelId="{C1997A90-D6D9-3148-93C5-FC33E55028C6}" srcId="{59C90634-E420-6A44-BD4B-32353F748D47}" destId="{E6A6BE98-2A3F-0744-BE2B-91A73B77DEA7}" srcOrd="0" destOrd="0" parTransId="{48861BB3-7D5C-4049-8D1D-CFA515F2A260}" sibTransId="{934044F4-FC51-464F-ADBF-65B5C8BCE400}"/>
    <dgm:cxn modelId="{A417149C-39DB-DB44-825E-66BCB244CAB0}" srcId="{40DFA3B2-6D52-DC44-A5AD-B6E115A8601D}" destId="{59C90634-E420-6A44-BD4B-32353F748D47}" srcOrd="1" destOrd="0" parTransId="{F28545FF-9095-B944-8998-2D12EDA2ADE6}" sibTransId="{BB8DD86F-16FE-6847-8DAC-8E00C272C85F}"/>
    <dgm:cxn modelId="{50EB44E8-DFCF-9B43-9B65-6027DC3A3290}" srcId="{40DFA3B2-6D52-DC44-A5AD-B6E115A8601D}" destId="{5C4F51DE-D722-BF4D-8A4B-1996E842F829}" srcOrd="3" destOrd="0" parTransId="{E6501BCD-428E-BB45-B6E5-86170061A120}" sibTransId="{F8DC900D-A18F-2F4C-A43E-E64436FDF4FE}"/>
    <dgm:cxn modelId="{2701DED2-FB3D-49AB-A546-DF9345B09D2F}" type="presOf" srcId="{40DFA3B2-6D52-DC44-A5AD-B6E115A8601D}" destId="{7129E848-F243-C342-8A41-6DAF5C3686D4}" srcOrd="0" destOrd="0" presId="urn:microsoft.com/office/officeart/2005/8/layout/chevron2"/>
    <dgm:cxn modelId="{20A40074-D8F4-0944-B542-6A73088A00BB}" srcId="{1F70A5AC-E1A2-E84F-9B78-09648FBA817B}" destId="{207E307B-42F2-A145-8DC0-68A7D1E9017F}" srcOrd="0" destOrd="0" parTransId="{F4ADC43B-DEAC-5147-8DE5-1F89B9A66C8C}" sibTransId="{8B29CB4F-BCB5-3B44-A285-694A2054A1F0}"/>
    <dgm:cxn modelId="{6FB084B3-8397-AC44-B77C-3E1F4A9BE4F8}" srcId="{D0892E65-48A0-1F44-A29D-C0DF29120945}" destId="{9994D0C5-00A1-B342-B695-8C4460C60ABB}" srcOrd="0" destOrd="0" parTransId="{F1F70AEB-5966-0643-BD46-9A206F23F13D}" sibTransId="{A3510A84-08FC-1C49-AB1A-87A2F3EE9334}"/>
    <dgm:cxn modelId="{88737DBB-FE58-4492-B4C9-3FBC1C36219F}" type="presOf" srcId="{39F1D106-3D03-7641-BE44-D9107EEFBFC7}" destId="{11BC0513-6087-9642-8927-5AAC9E63AA62}" srcOrd="0" destOrd="0" presId="urn:microsoft.com/office/officeart/2005/8/layout/chevron2"/>
    <dgm:cxn modelId="{A316B0CB-7D38-4D0E-A8D9-8838FE521859}" type="presOf" srcId="{59C90634-E420-6A44-BD4B-32353F748D47}" destId="{5209BDB1-F3C2-8441-A1FE-5E6B2A984935}" srcOrd="0" destOrd="0" presId="urn:microsoft.com/office/officeart/2005/8/layout/chevron2"/>
    <dgm:cxn modelId="{11E2D345-28C4-482D-8136-9852C7D2E549}" type="presOf" srcId="{0430BDFD-D1E8-BB43-AD97-7F56B06E6B9A}" destId="{729FEA82-FA47-0A40-BB91-68448BB2BFE8}" srcOrd="0" destOrd="0" presId="urn:microsoft.com/office/officeart/2005/8/layout/chevron2"/>
    <dgm:cxn modelId="{64A6AEC5-5512-4AFA-9716-C4AB3A5AD1D9}" type="presParOf" srcId="{7129E848-F243-C342-8A41-6DAF5C3686D4}" destId="{C580D6BE-1CE1-6B40-927B-5535E8363D7A}" srcOrd="0" destOrd="0" presId="urn:microsoft.com/office/officeart/2005/8/layout/chevron2"/>
    <dgm:cxn modelId="{75BA249C-65BC-48B8-94E5-4EC5957052C1}" type="presParOf" srcId="{C580D6BE-1CE1-6B40-927B-5535E8363D7A}" destId="{F72602C4-C216-6C47-8283-AB160818DD6A}" srcOrd="0" destOrd="0" presId="urn:microsoft.com/office/officeart/2005/8/layout/chevron2"/>
    <dgm:cxn modelId="{322DF1AD-F7DD-419E-989E-CA6625861290}" type="presParOf" srcId="{C580D6BE-1CE1-6B40-927B-5535E8363D7A}" destId="{A06FA7D3-E0A2-9D4D-99F0-2CEB5A2B0ECA}" srcOrd="1" destOrd="0" presId="urn:microsoft.com/office/officeart/2005/8/layout/chevron2"/>
    <dgm:cxn modelId="{D9E2F61B-99D2-4F5F-A165-90A3B0DE6B58}" type="presParOf" srcId="{7129E848-F243-C342-8A41-6DAF5C3686D4}" destId="{D09D24FD-D281-DA43-B0E4-549E40CA37B2}" srcOrd="1" destOrd="0" presId="urn:microsoft.com/office/officeart/2005/8/layout/chevron2"/>
    <dgm:cxn modelId="{DC83D397-E021-4235-AC35-502CC1460902}" type="presParOf" srcId="{7129E848-F243-C342-8A41-6DAF5C3686D4}" destId="{B5950E38-D76C-994E-A2A1-9A4916A47133}" srcOrd="2" destOrd="0" presId="urn:microsoft.com/office/officeart/2005/8/layout/chevron2"/>
    <dgm:cxn modelId="{B1522565-FC1D-455A-B77B-2A59B4B2A496}" type="presParOf" srcId="{B5950E38-D76C-994E-A2A1-9A4916A47133}" destId="{5209BDB1-F3C2-8441-A1FE-5E6B2A984935}" srcOrd="0" destOrd="0" presId="urn:microsoft.com/office/officeart/2005/8/layout/chevron2"/>
    <dgm:cxn modelId="{1CBD6D57-D8A5-4163-98A4-D870F6FF9294}" type="presParOf" srcId="{B5950E38-D76C-994E-A2A1-9A4916A47133}" destId="{D5EDDF8F-73EE-174E-8254-F9187BE88D40}" srcOrd="1" destOrd="0" presId="urn:microsoft.com/office/officeart/2005/8/layout/chevron2"/>
    <dgm:cxn modelId="{A9DD153C-A8D8-47A9-BA4F-95F9DAA6A081}" type="presParOf" srcId="{7129E848-F243-C342-8A41-6DAF5C3686D4}" destId="{DEF36E13-D201-4941-A349-397192A35397}" srcOrd="3" destOrd="0" presId="urn:microsoft.com/office/officeart/2005/8/layout/chevron2"/>
    <dgm:cxn modelId="{AEFAF04D-CD08-4D9D-9E0A-9A92E11774EC}" type="presParOf" srcId="{7129E848-F243-C342-8A41-6DAF5C3686D4}" destId="{1C4096A0-7CE6-8F45-97E4-156CB8B3C2EB}" srcOrd="4" destOrd="0" presId="urn:microsoft.com/office/officeart/2005/8/layout/chevron2"/>
    <dgm:cxn modelId="{FDDDBE63-4000-4E5A-A376-17D30AC126D5}" type="presParOf" srcId="{1C4096A0-7CE6-8F45-97E4-156CB8B3C2EB}" destId="{4D573E90-A77B-1C4B-AA14-24FD3D630B78}" srcOrd="0" destOrd="0" presId="urn:microsoft.com/office/officeart/2005/8/layout/chevron2"/>
    <dgm:cxn modelId="{916440B1-F265-47DD-A3F3-74DDF47D30C4}" type="presParOf" srcId="{1C4096A0-7CE6-8F45-97E4-156CB8B3C2EB}" destId="{E0899923-E638-7742-BB13-3CCAC71E703D}" srcOrd="1" destOrd="0" presId="urn:microsoft.com/office/officeart/2005/8/layout/chevron2"/>
    <dgm:cxn modelId="{48AAC2D0-5976-423E-B477-259624375765}" type="presParOf" srcId="{7129E848-F243-C342-8A41-6DAF5C3686D4}" destId="{8ED2448A-29C6-5845-BEBE-C491BFB7960E}" srcOrd="5" destOrd="0" presId="urn:microsoft.com/office/officeart/2005/8/layout/chevron2"/>
    <dgm:cxn modelId="{6CE19015-A462-4F25-935C-E0DC0E5EEA0C}" type="presParOf" srcId="{7129E848-F243-C342-8A41-6DAF5C3686D4}" destId="{5301BA5A-2611-A244-9664-F6C8FD04EFD7}" srcOrd="6" destOrd="0" presId="urn:microsoft.com/office/officeart/2005/8/layout/chevron2"/>
    <dgm:cxn modelId="{425C0D06-253A-4B72-BB57-8C3E425BE842}" type="presParOf" srcId="{5301BA5A-2611-A244-9664-F6C8FD04EFD7}" destId="{C3C791A1-E3E5-AA4A-B851-26AFED7A959F}" srcOrd="0" destOrd="0" presId="urn:microsoft.com/office/officeart/2005/8/layout/chevron2"/>
    <dgm:cxn modelId="{618DB40D-9449-4EE6-9AAB-6CB2A4D923FE}" type="presParOf" srcId="{5301BA5A-2611-A244-9664-F6C8FD04EFD7}" destId="{4CB10E8E-02C7-AA41-8021-2E7FC0C797E4}" srcOrd="1" destOrd="0" presId="urn:microsoft.com/office/officeart/2005/8/layout/chevron2"/>
    <dgm:cxn modelId="{F361B630-9BD1-40FC-8756-19214C955326}" type="presParOf" srcId="{7129E848-F243-C342-8A41-6DAF5C3686D4}" destId="{01FEE50B-9C05-494A-A245-DDC6525DEF8A}" srcOrd="7" destOrd="0" presId="urn:microsoft.com/office/officeart/2005/8/layout/chevron2"/>
    <dgm:cxn modelId="{F94E486D-AE1E-4DC8-B1A0-289E24A8C48A}" type="presParOf" srcId="{7129E848-F243-C342-8A41-6DAF5C3686D4}" destId="{B635855B-88A8-794D-929C-1D844E641CFC}" srcOrd="8" destOrd="0" presId="urn:microsoft.com/office/officeart/2005/8/layout/chevron2"/>
    <dgm:cxn modelId="{7327A0CB-F3CB-48F6-9183-0D9BA3D5F048}" type="presParOf" srcId="{B635855B-88A8-794D-929C-1D844E641CFC}" destId="{729FEA82-FA47-0A40-BB91-68448BB2BFE8}" srcOrd="0" destOrd="0" presId="urn:microsoft.com/office/officeart/2005/8/layout/chevron2"/>
    <dgm:cxn modelId="{0738B227-B3CF-4FBB-871D-22ECDEBF8FE1}" type="presParOf" srcId="{B635855B-88A8-794D-929C-1D844E641CFC}" destId="{34AF2322-E815-BB4D-BC20-156E3ED243C7}" srcOrd="1" destOrd="0" presId="urn:microsoft.com/office/officeart/2005/8/layout/chevron2"/>
    <dgm:cxn modelId="{64814852-00B9-4BB0-B07F-9BF829709955}" type="presParOf" srcId="{7129E848-F243-C342-8A41-6DAF5C3686D4}" destId="{1F26BEEC-B8A4-0847-BBED-6DE5AC3A6A3E}" srcOrd="9" destOrd="0" presId="urn:microsoft.com/office/officeart/2005/8/layout/chevron2"/>
    <dgm:cxn modelId="{8B9FF351-2127-42F6-8A13-00E9BFEC4568}" type="presParOf" srcId="{7129E848-F243-C342-8A41-6DAF5C3686D4}" destId="{B646E6BE-BCD8-294C-AB67-239265BC44C3}" srcOrd="10" destOrd="0" presId="urn:microsoft.com/office/officeart/2005/8/layout/chevron2"/>
    <dgm:cxn modelId="{4F8257E1-1AC6-471B-818D-A6CB0C5CF08C}" type="presParOf" srcId="{B646E6BE-BCD8-294C-AB67-239265BC44C3}" destId="{7374A26C-9BCF-1F41-B60F-A8419B450B3B}" srcOrd="0" destOrd="0" presId="urn:microsoft.com/office/officeart/2005/8/layout/chevron2"/>
    <dgm:cxn modelId="{C6566A7D-AAE6-401E-BC14-32D131D7FEEA}" type="presParOf" srcId="{B646E6BE-BCD8-294C-AB67-239265BC44C3}" destId="{11BC0513-6087-9642-8927-5AAC9E63AA62}" srcOrd="1" destOrd="0" presId="urn:microsoft.com/office/officeart/2005/8/layout/chevron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72602C4-C216-6C47-8283-AB160818DD6A}">
      <dsp:nvSpPr>
        <dsp:cNvPr id="0" name=""/>
        <dsp:cNvSpPr/>
      </dsp:nvSpPr>
      <dsp:spPr>
        <a:xfrm rot="5400000">
          <a:off x="-147262" y="150121"/>
          <a:ext cx="981752" cy="687226"/>
        </a:xfrm>
        <a:prstGeom prst="chevron">
          <a:avLst/>
        </a:prstGeom>
        <a:solidFill>
          <a:srgbClr val="660066"/>
        </a:solidFill>
        <a:ln w="9525" cap="flat" cmpd="sng" algn="ctr">
          <a:solidFill>
            <a:schemeClr val="accent1">
              <a:hueOff val="0"/>
              <a:satOff val="0"/>
              <a:lumOff val="0"/>
              <a:alphaOff val="0"/>
            </a:schemeClr>
          </a:solidFill>
          <a:prstDash val="solid"/>
        </a:ln>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1</a:t>
          </a:r>
          <a:endParaRPr lang="en-US" sz="1900" kern="1200" dirty="0"/>
        </a:p>
      </dsp:txBody>
      <dsp:txXfrm rot="-5400000">
        <a:off x="1" y="346471"/>
        <a:ext cx="687226" cy="294526"/>
      </dsp:txXfrm>
    </dsp:sp>
    <dsp:sp modelId="{A06FA7D3-E0A2-9D4D-99F0-2CEB5A2B0ECA}">
      <dsp:nvSpPr>
        <dsp:cNvPr id="0" name=""/>
        <dsp:cNvSpPr/>
      </dsp:nvSpPr>
      <dsp:spPr>
        <a:xfrm rot="5400000">
          <a:off x="4406043" y="-3715958"/>
          <a:ext cx="638139" cy="807577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5425" lvl="1" indent="-225425" algn="l" defTabSz="914400" rtl="0" eaLnBrk="1" latinLnBrk="0" hangingPunct="1">
            <a:lnSpc>
              <a:spcPct val="80000"/>
            </a:lnSpc>
            <a:spcBef>
              <a:spcPct val="0"/>
            </a:spcBef>
            <a:spcAft>
              <a:spcPct val="15000"/>
            </a:spcAft>
            <a:buFont typeface="Calibri" pitchFamily="34" charset="0"/>
            <a:buChar char="••"/>
          </a:pPr>
          <a:r>
            <a:rPr lang="en-US" sz="2600" kern="1200" dirty="0" smtClean="0">
              <a:solidFill>
                <a:schemeClr val="tx1"/>
              </a:solidFill>
              <a:latin typeface="+mn-lt"/>
              <a:ea typeface="ＭＳ Ｐゴシック" pitchFamily="34" charset="-128"/>
              <a:cs typeface="+mn-cs"/>
            </a:rPr>
            <a:t>Processor directly controls a peripheral device</a:t>
          </a:r>
          <a:endParaRPr lang="en-US" sz="2600" kern="1200" dirty="0">
            <a:solidFill>
              <a:schemeClr val="tx1"/>
            </a:solidFill>
            <a:latin typeface="+mn-lt"/>
            <a:ea typeface="ＭＳ Ｐゴシック" pitchFamily="34" charset="-128"/>
            <a:cs typeface="+mn-cs"/>
          </a:endParaRPr>
        </a:p>
      </dsp:txBody>
      <dsp:txXfrm rot="-5400000">
        <a:off x="687227" y="34009"/>
        <a:ext cx="8044622" cy="575837"/>
      </dsp:txXfrm>
    </dsp:sp>
    <dsp:sp modelId="{5209BDB1-F3C2-8441-A1FE-5E6B2A984935}">
      <dsp:nvSpPr>
        <dsp:cNvPr id="0" name=""/>
        <dsp:cNvSpPr/>
      </dsp:nvSpPr>
      <dsp:spPr>
        <a:xfrm rot="5400000">
          <a:off x="-147262" y="1034667"/>
          <a:ext cx="981752" cy="687226"/>
        </a:xfrm>
        <a:prstGeom prst="chevron">
          <a:avLst/>
        </a:prstGeom>
        <a:solidFill>
          <a:srgbClr val="660066"/>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2</a:t>
          </a:r>
          <a:endParaRPr lang="en-US" sz="1900" kern="1200" dirty="0"/>
        </a:p>
      </dsp:txBody>
      <dsp:txXfrm rot="-5400000">
        <a:off x="1" y="1231017"/>
        <a:ext cx="687226" cy="294526"/>
      </dsp:txXfrm>
    </dsp:sp>
    <dsp:sp modelId="{D5EDDF8F-73EE-174E-8254-F9187BE88D40}">
      <dsp:nvSpPr>
        <dsp:cNvPr id="0" name=""/>
        <dsp:cNvSpPr/>
      </dsp:nvSpPr>
      <dsp:spPr>
        <a:xfrm rot="5400000">
          <a:off x="4406043" y="-2831412"/>
          <a:ext cx="638139" cy="807577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5425" lvl="1" indent="-225425" algn="l" defTabSz="914400" rtl="0" eaLnBrk="1" latinLnBrk="0" hangingPunct="1">
            <a:lnSpc>
              <a:spcPct val="80000"/>
            </a:lnSpc>
            <a:spcBef>
              <a:spcPct val="0"/>
            </a:spcBef>
            <a:spcAft>
              <a:spcPct val="15000"/>
            </a:spcAft>
            <a:buFont typeface="Calibri" pitchFamily="34" charset="0"/>
            <a:buChar char="••"/>
          </a:pPr>
          <a:r>
            <a:rPr lang="en-US" sz="2600" kern="1200" dirty="0" smtClean="0">
              <a:solidFill>
                <a:schemeClr val="tx1"/>
              </a:solidFill>
              <a:latin typeface="+mn-lt"/>
              <a:ea typeface="ＭＳ Ｐゴシック" pitchFamily="34" charset="-128"/>
              <a:cs typeface="+mn-cs"/>
            </a:rPr>
            <a:t>A controller or I/O module is added</a:t>
          </a:r>
          <a:endParaRPr lang="en-US" sz="2600" kern="1200" dirty="0">
            <a:solidFill>
              <a:schemeClr val="tx1"/>
            </a:solidFill>
            <a:latin typeface="+mn-lt"/>
            <a:ea typeface="ＭＳ Ｐゴシック" pitchFamily="34" charset="-128"/>
            <a:cs typeface="+mn-cs"/>
          </a:endParaRPr>
        </a:p>
      </dsp:txBody>
      <dsp:txXfrm rot="-5400000">
        <a:off x="687227" y="918555"/>
        <a:ext cx="8044622" cy="575837"/>
      </dsp:txXfrm>
    </dsp:sp>
    <dsp:sp modelId="{4D573E90-A77B-1C4B-AA14-24FD3D630B78}">
      <dsp:nvSpPr>
        <dsp:cNvPr id="0" name=""/>
        <dsp:cNvSpPr/>
      </dsp:nvSpPr>
      <dsp:spPr>
        <a:xfrm rot="5400000">
          <a:off x="-147262" y="1919213"/>
          <a:ext cx="981752" cy="687226"/>
        </a:xfrm>
        <a:prstGeom prst="chevron">
          <a:avLst/>
        </a:prstGeom>
        <a:solidFill>
          <a:srgbClr val="660066"/>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3</a:t>
          </a:r>
          <a:endParaRPr lang="en-US" sz="1900" kern="1200" dirty="0"/>
        </a:p>
      </dsp:txBody>
      <dsp:txXfrm rot="-5400000">
        <a:off x="1" y="2115563"/>
        <a:ext cx="687226" cy="294526"/>
      </dsp:txXfrm>
    </dsp:sp>
    <dsp:sp modelId="{E0899923-E638-7742-BB13-3CCAC71E703D}">
      <dsp:nvSpPr>
        <dsp:cNvPr id="0" name=""/>
        <dsp:cNvSpPr/>
      </dsp:nvSpPr>
      <dsp:spPr>
        <a:xfrm rot="5400000">
          <a:off x="4406043" y="-1946866"/>
          <a:ext cx="638139" cy="807577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5425" lvl="1" indent="-225425" algn="l" defTabSz="914400" rtl="0" eaLnBrk="1" latinLnBrk="0" hangingPunct="1">
            <a:lnSpc>
              <a:spcPct val="80000"/>
            </a:lnSpc>
            <a:spcBef>
              <a:spcPct val="0"/>
            </a:spcBef>
            <a:spcAft>
              <a:spcPct val="15000"/>
            </a:spcAft>
            <a:buFont typeface="Calibri" pitchFamily="34" charset="0"/>
            <a:buChar char="••"/>
          </a:pPr>
          <a:r>
            <a:rPr lang="en-US" sz="2600" kern="1200" dirty="0" smtClean="0">
              <a:solidFill>
                <a:schemeClr val="tx1"/>
              </a:solidFill>
              <a:latin typeface="+mn-lt"/>
              <a:ea typeface="ＭＳ Ｐゴシック" pitchFamily="34" charset="-128"/>
              <a:cs typeface="+mn-cs"/>
            </a:rPr>
            <a:t>Same configuration as step 2, but now interrupts are employed</a:t>
          </a:r>
          <a:endParaRPr lang="en-US" sz="2600" kern="1200" dirty="0">
            <a:solidFill>
              <a:schemeClr val="tx1"/>
            </a:solidFill>
            <a:latin typeface="+mn-lt"/>
            <a:ea typeface="ＭＳ Ｐゴシック" pitchFamily="34" charset="-128"/>
            <a:cs typeface="+mn-cs"/>
          </a:endParaRPr>
        </a:p>
      </dsp:txBody>
      <dsp:txXfrm rot="-5400000">
        <a:off x="687227" y="1803101"/>
        <a:ext cx="8044622" cy="575837"/>
      </dsp:txXfrm>
    </dsp:sp>
    <dsp:sp modelId="{C3C791A1-E3E5-AA4A-B851-26AFED7A959F}">
      <dsp:nvSpPr>
        <dsp:cNvPr id="0" name=""/>
        <dsp:cNvSpPr/>
      </dsp:nvSpPr>
      <dsp:spPr>
        <a:xfrm rot="5400000">
          <a:off x="-147262" y="2803759"/>
          <a:ext cx="981752" cy="687226"/>
        </a:xfrm>
        <a:prstGeom prst="chevron">
          <a:avLst/>
        </a:prstGeom>
        <a:solidFill>
          <a:srgbClr val="660066"/>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4</a:t>
          </a:r>
          <a:endParaRPr lang="en-US" sz="1900" kern="1200" dirty="0"/>
        </a:p>
      </dsp:txBody>
      <dsp:txXfrm rot="-5400000">
        <a:off x="1" y="3000109"/>
        <a:ext cx="687226" cy="294526"/>
      </dsp:txXfrm>
    </dsp:sp>
    <dsp:sp modelId="{4CB10E8E-02C7-AA41-8021-2E7FC0C797E4}">
      <dsp:nvSpPr>
        <dsp:cNvPr id="0" name=""/>
        <dsp:cNvSpPr/>
      </dsp:nvSpPr>
      <dsp:spPr>
        <a:xfrm rot="5400000">
          <a:off x="4406043" y="-1062320"/>
          <a:ext cx="638139" cy="807577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25425" lvl="1" indent="-225425" algn="l" defTabSz="914400" rtl="0" eaLnBrk="1" latinLnBrk="0" hangingPunct="1">
            <a:lnSpc>
              <a:spcPct val="80000"/>
            </a:lnSpc>
            <a:spcBef>
              <a:spcPct val="0"/>
            </a:spcBef>
            <a:spcAft>
              <a:spcPct val="15000"/>
            </a:spcAft>
            <a:buFont typeface="Calibri" pitchFamily="34" charset="0"/>
            <a:buChar char="••"/>
          </a:pPr>
          <a:r>
            <a:rPr lang="en-US" sz="2600" kern="1200" dirty="0" smtClean="0">
              <a:solidFill>
                <a:schemeClr val="tx1"/>
              </a:solidFill>
              <a:latin typeface="+mn-lt"/>
              <a:ea typeface="ＭＳ Ｐゴシック" pitchFamily="34" charset="-128"/>
              <a:cs typeface="+mn-cs"/>
            </a:rPr>
            <a:t>The I/O module is given direct control of memory via DMA</a:t>
          </a:r>
          <a:endParaRPr lang="en-US" sz="2600" kern="1200" dirty="0">
            <a:solidFill>
              <a:schemeClr val="tx1"/>
            </a:solidFill>
            <a:latin typeface="+mn-lt"/>
            <a:ea typeface="ＭＳ Ｐゴシック" pitchFamily="34" charset="-128"/>
            <a:cs typeface="+mn-cs"/>
          </a:endParaRPr>
        </a:p>
      </dsp:txBody>
      <dsp:txXfrm rot="-5400000">
        <a:off x="687227" y="2687647"/>
        <a:ext cx="8044622" cy="575837"/>
      </dsp:txXfrm>
    </dsp:sp>
    <dsp:sp modelId="{729FEA82-FA47-0A40-BB91-68448BB2BFE8}">
      <dsp:nvSpPr>
        <dsp:cNvPr id="0" name=""/>
        <dsp:cNvSpPr/>
      </dsp:nvSpPr>
      <dsp:spPr>
        <a:xfrm rot="5400000">
          <a:off x="-147262" y="3688305"/>
          <a:ext cx="981752" cy="687226"/>
        </a:xfrm>
        <a:prstGeom prst="chevron">
          <a:avLst/>
        </a:prstGeom>
        <a:solidFill>
          <a:srgbClr val="660066"/>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5</a:t>
          </a:r>
          <a:endParaRPr lang="en-US" sz="1900" kern="1200" dirty="0"/>
        </a:p>
      </dsp:txBody>
      <dsp:txXfrm rot="-5400000">
        <a:off x="1" y="3884655"/>
        <a:ext cx="687226" cy="294526"/>
      </dsp:txXfrm>
    </dsp:sp>
    <dsp:sp modelId="{34AF2322-E815-BB4D-BC20-156E3ED243C7}">
      <dsp:nvSpPr>
        <dsp:cNvPr id="0" name=""/>
        <dsp:cNvSpPr/>
      </dsp:nvSpPr>
      <dsp:spPr>
        <a:xfrm rot="5400000">
          <a:off x="4406043" y="-177774"/>
          <a:ext cx="638139" cy="807577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239713" lvl="1" indent="-225425" algn="l" defTabSz="914400" rtl="0" eaLnBrk="1" latinLnBrk="0" hangingPunct="1">
            <a:lnSpc>
              <a:spcPct val="80000"/>
            </a:lnSpc>
            <a:spcBef>
              <a:spcPct val="0"/>
            </a:spcBef>
            <a:spcAft>
              <a:spcPct val="15000"/>
            </a:spcAft>
            <a:buFont typeface="Calibri" pitchFamily="34" charset="0"/>
            <a:buChar char="••"/>
          </a:pPr>
          <a:r>
            <a:rPr lang="en-US" sz="2600" kern="1200" dirty="0" smtClean="0">
              <a:solidFill>
                <a:schemeClr val="tx1"/>
              </a:solidFill>
              <a:latin typeface="+mn-lt"/>
              <a:ea typeface="ＭＳ Ｐゴシック" pitchFamily="34" charset="-128"/>
              <a:cs typeface="+mn-cs"/>
            </a:rPr>
            <a:t>The I/O module is enhanced to become a separate processor, with a specialized instruction set for I/O</a:t>
          </a:r>
          <a:endParaRPr lang="en-US" sz="2600" kern="1200" dirty="0">
            <a:solidFill>
              <a:schemeClr val="tx1"/>
            </a:solidFill>
            <a:latin typeface="+mn-lt"/>
            <a:ea typeface="ＭＳ Ｐゴシック" pitchFamily="34" charset="-128"/>
            <a:cs typeface="+mn-cs"/>
          </a:endParaRPr>
        </a:p>
      </dsp:txBody>
      <dsp:txXfrm rot="-5400000">
        <a:off x="687227" y="3572193"/>
        <a:ext cx="8044622" cy="575837"/>
      </dsp:txXfrm>
    </dsp:sp>
    <dsp:sp modelId="{7374A26C-9BCF-1F41-B60F-A8419B450B3B}">
      <dsp:nvSpPr>
        <dsp:cNvPr id="0" name=""/>
        <dsp:cNvSpPr/>
      </dsp:nvSpPr>
      <dsp:spPr>
        <a:xfrm rot="5400000">
          <a:off x="-147262" y="4572852"/>
          <a:ext cx="981752" cy="687226"/>
        </a:xfrm>
        <a:prstGeom prst="chevron">
          <a:avLst/>
        </a:prstGeom>
        <a:solidFill>
          <a:srgbClr val="660066"/>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dsp:spPr>
      <dsp:style>
        <a:lnRef idx="1">
          <a:scrgbClr r="0" g="0" b="0"/>
        </a:lnRef>
        <a:fillRef idx="3">
          <a:scrgbClr r="0" g="0" b="0"/>
        </a:fillRef>
        <a:effectRef idx="2">
          <a:scrgbClr r="0" g="0" b="0"/>
        </a:effectRef>
        <a:fontRef idx="minor">
          <a:schemeClr val="lt1"/>
        </a:fontRef>
      </dsp:style>
      <dsp:txBody>
        <a:bodyPr spcFirstLastPara="0" vert="horz" wrap="square" lIns="12065" tIns="12065" rIns="12065" bIns="12065" numCol="1" spcCol="1270" anchor="ctr" anchorCtr="0">
          <a:noAutofit/>
        </a:bodyPr>
        <a:lstStyle/>
        <a:p>
          <a:pPr lvl="0" algn="ctr" defTabSz="844550">
            <a:lnSpc>
              <a:spcPct val="90000"/>
            </a:lnSpc>
            <a:spcBef>
              <a:spcPct val="0"/>
            </a:spcBef>
            <a:spcAft>
              <a:spcPct val="35000"/>
            </a:spcAft>
          </a:pPr>
          <a:r>
            <a:rPr lang="en-US" sz="1900" kern="1200" dirty="0" smtClean="0"/>
            <a:t>6</a:t>
          </a:r>
          <a:endParaRPr lang="en-US" sz="1900" kern="1200" dirty="0"/>
        </a:p>
      </dsp:txBody>
      <dsp:txXfrm rot="-5400000">
        <a:off x="1" y="4769202"/>
        <a:ext cx="687226" cy="294526"/>
      </dsp:txXfrm>
    </dsp:sp>
    <dsp:sp modelId="{11BC0513-6087-9642-8927-5AAC9E63AA62}">
      <dsp:nvSpPr>
        <dsp:cNvPr id="0" name=""/>
        <dsp:cNvSpPr/>
      </dsp:nvSpPr>
      <dsp:spPr>
        <a:xfrm rot="5400000">
          <a:off x="4406043" y="706772"/>
          <a:ext cx="638139" cy="8075773"/>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4912" tIns="16510" rIns="16510" bIns="16510" numCol="1" spcCol="1270" anchor="ctr" anchorCtr="0">
          <a:noAutofit/>
        </a:bodyPr>
        <a:lstStyle/>
        <a:p>
          <a:pPr marL="342900" lvl="1" indent="-342900" algn="l" defTabSz="914400" rtl="0" eaLnBrk="1" latinLnBrk="0" hangingPunct="1">
            <a:lnSpc>
              <a:spcPct val="80000"/>
            </a:lnSpc>
            <a:spcBef>
              <a:spcPct val="0"/>
            </a:spcBef>
            <a:spcAft>
              <a:spcPct val="15000"/>
            </a:spcAft>
            <a:buFont typeface="Calibri" pitchFamily="34" charset="0"/>
            <a:buChar char="••"/>
          </a:pPr>
          <a:r>
            <a:rPr lang="en-US" sz="2600" kern="1200" dirty="0" smtClean="0">
              <a:solidFill>
                <a:schemeClr val="tx1"/>
              </a:solidFill>
              <a:latin typeface="+mn-lt"/>
              <a:ea typeface="ＭＳ Ｐゴシック" pitchFamily="34" charset="-128"/>
              <a:cs typeface="+mn-cs"/>
            </a:rPr>
            <a:t>The I/O module has a local memory of its own and is, in fact, a computer in its own right </a:t>
          </a:r>
          <a:endParaRPr lang="en-US" sz="2600" kern="1200" dirty="0">
            <a:solidFill>
              <a:schemeClr val="tx1"/>
            </a:solidFill>
            <a:latin typeface="+mn-lt"/>
            <a:ea typeface="ＭＳ Ｐゴシック" pitchFamily="34" charset="-128"/>
            <a:cs typeface="+mn-cs"/>
          </a:endParaRPr>
        </a:p>
      </dsp:txBody>
      <dsp:txXfrm rot="-5400000">
        <a:off x="687227" y="4456740"/>
        <a:ext cx="8044622" cy="575837"/>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580992-04FD-4E46-BAEC-98DE5E654300}" type="datetimeFigureOut">
              <a:rPr lang="en-US" smtClean="0"/>
              <a:pPr/>
              <a:t>29-Jun-13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B226552-049B-4BC6-8DA9-C972F7D73645}" type="slidenum">
              <a:rPr lang="en-US" smtClean="0"/>
              <a:pPr/>
              <a:t>‹#›</a:t>
            </a:fld>
            <a:endParaRPr lang="en-US"/>
          </a:p>
        </p:txBody>
      </p:sp>
    </p:spTree>
    <p:extLst>
      <p:ext uri="{BB962C8B-B14F-4D97-AF65-F5344CB8AC3E}">
        <p14:creationId xmlns:p14="http://schemas.microsoft.com/office/powerpoint/2010/main" xmlns="" val="34443133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026"/>
          <p:cNvSpPr>
            <a:spLocks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b"/>
          <a:lstStyle/>
          <a:p>
            <a:pPr algn="r"/>
            <a:fld id="{72F4664C-E71E-4DDD-A996-6817D6BD952D}" type="slidenum">
              <a:rPr lang="en-US" sz="1200">
                <a:latin typeface="Arial" charset="0"/>
              </a:rPr>
              <a:pPr algn="r"/>
              <a:t>1</a:t>
            </a:fld>
            <a:endParaRPr lang="en-US" sz="1200">
              <a:latin typeface="Arial" charset="0"/>
            </a:endParaRPr>
          </a:p>
        </p:txBody>
      </p:sp>
      <p:sp>
        <p:nvSpPr>
          <p:cNvPr id="16387" name="Rectangle 1027"/>
          <p:cNvSpPr>
            <a:spLocks noGrp="1" noRot="1" noChangeAspect="1" noChangeArrowheads="1" noTextEdit="1"/>
          </p:cNvSpPr>
          <p:nvPr>
            <p:ph type="sldImg"/>
          </p:nvPr>
        </p:nvSpPr>
        <p:spPr>
          <a:ln cap="flat"/>
        </p:spPr>
      </p:sp>
      <p:sp>
        <p:nvSpPr>
          <p:cNvPr id="16388" name="Rectangle 1028"/>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dirty="0" smtClean="0">
              <a:latin typeface="Arial" charset="0"/>
              <a:ea typeface="ＭＳ Ｐゴシック" pitchFamily="-108"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Lst>
        </p:spPr>
      </p:sp>
      <p:sp>
        <p:nvSpPr>
          <p:cNvPr id="82947"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numCol="1" anchor="t" anchorCtr="0" compatLnSpc="1">
            <a:prstTxWarp prst="textNoShape">
              <a:avLst/>
            </a:prstTxWarp>
          </a:bodyPr>
          <a:lstStyle/>
          <a:p>
            <a:r>
              <a:rPr lang="en-US" smtClean="0"/>
              <a:t>As computer systems have evolved, there has been a pattern of increasing</a:t>
            </a:r>
          </a:p>
          <a:p>
            <a:r>
              <a:rPr lang="en-US" smtClean="0"/>
              <a:t>complexity and sophistication of individual components. Nowhere is this more</a:t>
            </a:r>
          </a:p>
          <a:p>
            <a:r>
              <a:rPr lang="en-US" smtClean="0"/>
              <a:t>evident than in the I/O function. The evolutionary steps can be summarized as</a:t>
            </a:r>
          </a:p>
          <a:p>
            <a:r>
              <a:rPr lang="en-US" smtClean="0"/>
              <a:t>Follows:</a:t>
            </a:r>
          </a:p>
          <a:p>
            <a:endParaRPr lang="en-US" smtClean="0"/>
          </a:p>
          <a:p>
            <a:r>
              <a:rPr lang="en-US" b="1" smtClean="0"/>
              <a:t>1. The processor directly controls a peripheral device. This is seen in simple</a:t>
            </a:r>
          </a:p>
          <a:p>
            <a:r>
              <a:rPr lang="en-US" smtClean="0"/>
              <a:t>microprocessor-controlled devices.</a:t>
            </a:r>
          </a:p>
          <a:p>
            <a:endParaRPr lang="en-US" b="1" smtClean="0"/>
          </a:p>
          <a:p>
            <a:r>
              <a:rPr lang="en-US" b="1" smtClean="0"/>
              <a:t>2. A controller or I/O module is added. The processor uses programmed I/O</a:t>
            </a:r>
          </a:p>
          <a:p>
            <a:r>
              <a:rPr lang="en-US" smtClean="0"/>
              <a:t>without interrupts. With this step, the processor becomes somewhat divorced</a:t>
            </a:r>
          </a:p>
          <a:p>
            <a:r>
              <a:rPr lang="en-US" smtClean="0"/>
              <a:t>from the specific details of external device interfaces.</a:t>
            </a:r>
          </a:p>
          <a:p>
            <a:endParaRPr lang="en-US" b="1" smtClean="0"/>
          </a:p>
          <a:p>
            <a:r>
              <a:rPr lang="en-US" b="1" smtClean="0"/>
              <a:t>3. The same configuration as step 2 is used, but now interrupts are employed. The</a:t>
            </a:r>
          </a:p>
          <a:p>
            <a:r>
              <a:rPr lang="en-US" smtClean="0"/>
              <a:t>processor need not spend time waiting for an I/O operation to be performed,</a:t>
            </a:r>
          </a:p>
          <a:p>
            <a:r>
              <a:rPr lang="en-US" smtClean="0"/>
              <a:t>thus increasing efficiency.</a:t>
            </a:r>
          </a:p>
          <a:p>
            <a:endParaRPr lang="en-US" b="1" smtClean="0"/>
          </a:p>
          <a:p>
            <a:r>
              <a:rPr lang="en-US" b="1" smtClean="0"/>
              <a:t>4. The I/O module is given direct control of memory via DMA. It can now move</a:t>
            </a:r>
          </a:p>
          <a:p>
            <a:r>
              <a:rPr lang="en-US" smtClean="0"/>
              <a:t>a block of data to or from memory without involving the processor, except at</a:t>
            </a:r>
          </a:p>
          <a:p>
            <a:r>
              <a:rPr lang="en-US" smtClean="0"/>
              <a:t>the beginning and end of the transfer.</a:t>
            </a:r>
          </a:p>
          <a:p>
            <a:endParaRPr lang="en-US" b="1" smtClean="0"/>
          </a:p>
          <a:p>
            <a:r>
              <a:rPr lang="en-US" b="1" smtClean="0"/>
              <a:t>5. The I/O module is enhanced to become a separate processor, with a</a:t>
            </a:r>
          </a:p>
          <a:p>
            <a:r>
              <a:rPr lang="en-US" smtClean="0"/>
              <a:t>specialized instruction set tailored for I/O. The central processing unit</a:t>
            </a:r>
          </a:p>
          <a:p>
            <a:r>
              <a:rPr lang="en-US" smtClean="0"/>
              <a:t>(CPU) directs the I/O processor to execute an I/O program in main</a:t>
            </a:r>
          </a:p>
          <a:p>
            <a:r>
              <a:rPr lang="en-US" smtClean="0"/>
              <a:t>memory. The I/O processor fetches and executes these instructions without</a:t>
            </a:r>
          </a:p>
          <a:p>
            <a:r>
              <a:rPr lang="en-US" smtClean="0"/>
              <a:t>processor intervention. This allows the processor to specify a sequence of</a:t>
            </a:r>
          </a:p>
          <a:p>
            <a:r>
              <a:rPr lang="en-US" smtClean="0"/>
              <a:t>I/O activities and to be interrupted only when the entire sequence has been</a:t>
            </a:r>
          </a:p>
          <a:p>
            <a:r>
              <a:rPr lang="en-US" smtClean="0"/>
              <a:t>performed.</a:t>
            </a:r>
          </a:p>
          <a:p>
            <a:endParaRPr lang="en-US" b="1" smtClean="0"/>
          </a:p>
          <a:p>
            <a:r>
              <a:rPr lang="en-US" b="1" smtClean="0"/>
              <a:t>6. The I/O module has a local memory of its own and is, in fact, a computer</a:t>
            </a:r>
          </a:p>
          <a:p>
            <a:r>
              <a:rPr lang="en-US" smtClean="0"/>
              <a:t>in its own right. With this architecture, a large set of I/O devices can be</a:t>
            </a:r>
          </a:p>
          <a:p>
            <a:r>
              <a:rPr lang="en-US" smtClean="0"/>
              <a:t>controlled, with minimal processor involvement. A common use for such an</a:t>
            </a:r>
          </a:p>
          <a:p>
            <a:r>
              <a:rPr lang="en-US" smtClean="0"/>
              <a:t>architecture has been to control communications with interactive terminals.</a:t>
            </a:r>
          </a:p>
          <a:p>
            <a:r>
              <a:rPr lang="en-US" smtClean="0"/>
              <a:t>The I/O processor takes care of most of the tasks involved in controlling the</a:t>
            </a:r>
          </a:p>
          <a:p>
            <a:r>
              <a:rPr lang="en-US" smtClean="0"/>
              <a:t>terminals.</a:t>
            </a:r>
          </a:p>
          <a:p>
            <a:endParaRPr lang="en-US" smtClean="0"/>
          </a:p>
          <a:p>
            <a:r>
              <a:rPr lang="en-US" smtClean="0"/>
              <a:t>As one proceeds along this evolutionary path, more and more of the I/O</a:t>
            </a:r>
          </a:p>
          <a:p>
            <a:r>
              <a:rPr lang="en-US" smtClean="0"/>
              <a:t>function is performed without processor involvement. The central processor is</a:t>
            </a:r>
          </a:p>
          <a:p>
            <a:r>
              <a:rPr lang="en-US" smtClean="0"/>
              <a:t>increasingly relieved of I/O-related tasks, improving performance. With the last</a:t>
            </a:r>
          </a:p>
          <a:p>
            <a:r>
              <a:rPr lang="en-US" smtClean="0"/>
              <a:t>two steps (5 and 6), a major change occurs with the introduction of the concept of</a:t>
            </a:r>
          </a:p>
          <a:p>
            <a:r>
              <a:rPr lang="en-US" smtClean="0"/>
              <a:t>an I/O module capable of executing a program.</a:t>
            </a:r>
          </a:p>
          <a:p>
            <a:endParaRPr lang="en-US" smtClean="0"/>
          </a:p>
          <a:p>
            <a:r>
              <a:rPr lang="en-US" smtClean="0"/>
              <a:t>A note about terminology: For all of the modules described in steps 4</a:t>
            </a:r>
          </a:p>
          <a:p>
            <a:r>
              <a:rPr lang="en-US" smtClean="0"/>
              <a:t>through 6, the term </a:t>
            </a:r>
            <a:r>
              <a:rPr lang="en-US" i="1" smtClean="0"/>
              <a:t>direct memory access is appropriate, because all of these</a:t>
            </a:r>
          </a:p>
          <a:p>
            <a:r>
              <a:rPr lang="en-US" smtClean="0"/>
              <a:t>types involve direct control of main memory by the I/O module. Also, the I/O</a:t>
            </a:r>
          </a:p>
          <a:p>
            <a:r>
              <a:rPr lang="en-US" smtClean="0"/>
              <a:t>module in step 5 is often referred to as an </a:t>
            </a:r>
            <a:r>
              <a:rPr lang="en-US" b="1" smtClean="0"/>
              <a:t>I/O channel , and that in step 6 as an</a:t>
            </a:r>
          </a:p>
          <a:p>
            <a:r>
              <a:rPr lang="en-US" b="1" smtClean="0"/>
              <a:t>I/O processor ; however, each term is, on occasion, applied to both situations. In</a:t>
            </a:r>
          </a:p>
          <a:p>
            <a:r>
              <a:rPr lang="en-US" smtClean="0"/>
              <a:t>the latter part of this section, we will use the term </a:t>
            </a:r>
            <a:r>
              <a:rPr lang="en-US" i="1" smtClean="0"/>
              <a:t>I/O channel to refer to both</a:t>
            </a:r>
          </a:p>
          <a:p>
            <a:r>
              <a:rPr lang="en-US" smtClean="0"/>
              <a:t>types of I/O modules.</a:t>
            </a:r>
          </a:p>
        </p:txBody>
      </p:sp>
      <p:sp>
        <p:nvSpPr>
          <p:cNvPr id="4" name="Slide Number Placeholder 3"/>
          <p:cNvSpPr>
            <a:spLocks noGrp="1"/>
          </p:cNvSpPr>
          <p:nvPr>
            <p:ph type="sldNum" sz="quarter" idx="5"/>
          </p:nvPr>
        </p:nvSpPr>
        <p:spPr/>
        <p:txBody>
          <a:bodyPr/>
          <a:lstStyle/>
          <a:p>
            <a:pPr>
              <a:defRPr/>
            </a:pPr>
            <a:fld id="{D57F35BF-EA7E-4412-9AED-A36E6D8C29DC}" type="slidenum">
              <a:rPr lang="en-US" smtClean="0"/>
              <a:pPr>
                <a:defRPr/>
              </a:pPr>
              <a:t>13</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r>
              <a:rPr lang="en-US" smtClean="0"/>
              <a:t>Lecture-24</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4130560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Lecture-24</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28718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r>
              <a:rPr lang="en-US" smtClean="0"/>
              <a:t>Lecture-24</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3549199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r>
              <a:rPr lang="en-US" smtClean="0"/>
              <a:t>Lecture-24</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714800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r>
              <a:rPr lang="en-US" smtClean="0"/>
              <a:t>Lecture-24</a:t>
            </a:r>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13966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r>
              <a:rPr lang="en-US" smtClean="0"/>
              <a:t>Lecture-24</a:t>
            </a:r>
            <a:endParaRPr lang="en-US"/>
          </a:p>
        </p:txBody>
      </p:sp>
      <p:sp>
        <p:nvSpPr>
          <p:cNvPr id="4" name="Footer Placeholder 3"/>
          <p:cNvSpPr>
            <a:spLocks noGrp="1"/>
          </p:cNvSpPr>
          <p:nvPr>
            <p:ph type="ftr" sz="quarter" idx="11"/>
          </p:nvPr>
        </p:nvSpPr>
        <p:spPr/>
        <p:txBody>
          <a:bodyPr/>
          <a:lstStyle/>
          <a:p>
            <a:r>
              <a:rPr lang="en-US" smtClean="0"/>
              <a:t>Ahmed Mumtaz Mustehsan, GM-IT, CIIT, Islamabad</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2688762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Lecture-24</a:t>
            </a:r>
            <a:endParaRPr lang="en-US"/>
          </a:p>
        </p:txBody>
      </p:sp>
      <p:sp>
        <p:nvSpPr>
          <p:cNvPr id="3" name="Footer Placeholder 2"/>
          <p:cNvSpPr>
            <a:spLocks noGrp="1"/>
          </p:cNvSpPr>
          <p:nvPr>
            <p:ph type="ftr" sz="quarter" idx="11"/>
          </p:nvPr>
        </p:nvSpPr>
        <p:spPr/>
        <p:txBody>
          <a:bodyPr/>
          <a:lstStyle/>
          <a:p>
            <a:r>
              <a:rPr lang="en-US" smtClean="0"/>
              <a:t>Ahmed Mumtaz Mustehsan, GM-IT, CIIT, Islamabad</a:t>
            </a:r>
            <a:endParaRPr lang="en-US"/>
          </a:p>
        </p:txBody>
      </p:sp>
      <p:sp>
        <p:nvSpPr>
          <p:cNvPr id="4" name="Slide Number Placeholder 3"/>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16464406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Lecture-24</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937643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r>
              <a:rPr lang="en-US" smtClean="0"/>
              <a:t>Lecture-24</a:t>
            </a:r>
            <a:endParaRPr lang="en-US"/>
          </a:p>
        </p:txBody>
      </p:sp>
      <p:sp>
        <p:nvSpPr>
          <p:cNvPr id="6" name="Footer Placeholder 5"/>
          <p:cNvSpPr>
            <a:spLocks noGrp="1"/>
          </p:cNvSpPr>
          <p:nvPr>
            <p:ph type="ftr" sz="quarter" idx="11"/>
          </p:nvPr>
        </p:nvSpPr>
        <p:spPr/>
        <p:txBody>
          <a:bodyPr/>
          <a:lstStyle/>
          <a:p>
            <a:r>
              <a:rPr lang="en-US" smtClean="0"/>
              <a:t>Ahmed Mumtaz Mustehsan, GM-IT, CIIT, Islamabad</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8183292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Lecture-24</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773215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r>
              <a:rPr lang="en-US" smtClean="0"/>
              <a:t>Lecture-24</a:t>
            </a:r>
            <a:endParaRPr lang="en-US"/>
          </a:p>
        </p:txBody>
      </p:sp>
      <p:sp>
        <p:nvSpPr>
          <p:cNvPr id="5" name="Footer Placeholder 4"/>
          <p:cNvSpPr>
            <a:spLocks noGrp="1"/>
          </p:cNvSpPr>
          <p:nvPr>
            <p:ph type="ftr" sz="quarter" idx="11"/>
          </p:nvPr>
        </p:nvSpPr>
        <p:spPr/>
        <p:txBody>
          <a:bodyPr/>
          <a:lstStyle/>
          <a:p>
            <a:r>
              <a:rPr lang="en-US" smtClean="0"/>
              <a:t>Ahmed Mumtaz Mustehsan, GM-IT, CIIT, Islamabad</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5860639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667000" y="6400800"/>
            <a:ext cx="3810000" cy="365125"/>
          </a:xfrm>
          <a:prstGeom prst="rect">
            <a:avLst/>
          </a:prstGeom>
        </p:spPr>
        <p:txBody>
          <a:bodyPr/>
          <a:lstStyle/>
          <a:p>
            <a:r>
              <a:rPr lang="en-US" smtClean="0"/>
              <a:t>Ahmed Mumtaz Mustehsan, GM-IT, CIIT, Islamabad</a:t>
            </a:r>
            <a:endParaRPr lang="en-US" dirty="0"/>
          </a:p>
        </p:txBody>
      </p:sp>
      <p:sp>
        <p:nvSpPr>
          <p:cNvPr id="5" name="Title 1"/>
          <p:cNvSpPr>
            <a:spLocks noGrp="1"/>
          </p:cNvSpPr>
          <p:nvPr>
            <p:ph type="title"/>
          </p:nvPr>
        </p:nvSpPr>
        <p:spPr>
          <a:xfrm>
            <a:off x="152400" y="152400"/>
            <a:ext cx="8229600" cy="563562"/>
          </a:xfrm>
        </p:spPr>
        <p:txBody>
          <a:bodyPr>
            <a:normAutofit/>
          </a:bodyPr>
          <a:lstStyle>
            <a:lvl1pPr algn="l">
              <a:defRPr sz="3200" i="1">
                <a:solidFill>
                  <a:srgbClr val="7030A0"/>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xmlns="" val="41547241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Content Placeholder 2"/>
          <p:cNvSpPr>
            <a:spLocks noGrp="1"/>
          </p:cNvSpPr>
          <p:nvPr>
            <p:ph idx="1"/>
          </p:nvPr>
        </p:nvSpPr>
        <p:spPr>
          <a:xfrm>
            <a:off x="533400" y="1727200"/>
            <a:ext cx="8204200" cy="4445000"/>
          </a:xfrm>
        </p:spPr>
        <p:txBody>
          <a:bodyPr/>
          <a:lstStyle>
            <a:lvl1pPr algn="l">
              <a:buFont typeface="Arial" pitchFamily="34" charset="0"/>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6"/>
          <p:cNvSpPr>
            <a:spLocks noGrp="1"/>
          </p:cNvSpPr>
          <p:nvPr>
            <p:ph type="ftr" sz="quarter" idx="10"/>
          </p:nvPr>
        </p:nvSpPr>
        <p:spPr/>
        <p:txBody>
          <a:bodyPr/>
          <a:lstStyle>
            <a:lvl1pPr>
              <a:defRPr/>
            </a:lvl1pPr>
          </a:lstStyle>
          <a:p>
            <a:pPr>
              <a:defRPr/>
            </a:pPr>
            <a:r>
              <a:rPr lang="en-US" smtClean="0"/>
              <a:t>Ahmed Mumtaz Mustehsan, GM-IT, CIIT, Islamabad</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smtClean="0"/>
              <a:t>Lecture-24</a:t>
            </a: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Ahmed Mumtaz Mustehsan, GM-IT, CIIT, Islamabad</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7AC6D1-0A6E-4A11-9540-DDF779F7552C}" type="slidenum">
              <a:rPr lang="en-US" smtClean="0"/>
              <a:pPr/>
              <a:t>‹#›</a:t>
            </a:fld>
            <a:endParaRPr lang="en-US"/>
          </a:p>
        </p:txBody>
      </p:sp>
    </p:spTree>
    <p:extLst>
      <p:ext uri="{BB962C8B-B14F-4D97-AF65-F5344CB8AC3E}">
        <p14:creationId xmlns:p14="http://schemas.microsoft.com/office/powerpoint/2010/main" xmlns="" val="6895070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2.xml"/><Relationship Id="rId7" Type="http://schemas.openxmlformats.org/officeDocument/2006/relationships/diagramColors" Target="../diagrams/colors1.xml"/><Relationship Id="rId2" Type="http://schemas.openxmlformats.org/officeDocument/2006/relationships/slideLayout" Target="../slideLayouts/slideLayout4.xml"/><Relationship Id="rId1" Type="http://schemas.openxmlformats.org/officeDocument/2006/relationships/vmlDrawing" Target="../drawings/vmlDrawing4.v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2.v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5.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1026"/>
          <p:cNvSpPr>
            <a:spLocks noChangeArrowheads="1"/>
          </p:cNvSpPr>
          <p:nvPr/>
        </p:nvSpPr>
        <p:spPr bwMode="auto">
          <a:xfrm>
            <a:off x="685800" y="350838"/>
            <a:ext cx="7772400" cy="5016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3200" dirty="0" smtClean="0">
                <a:solidFill>
                  <a:srgbClr val="7030A0"/>
                </a:solidFill>
                <a:effectLst>
                  <a:outerShdw blurRad="38100" dist="38100" dir="2700000" algn="tl">
                    <a:srgbClr val="000000">
                      <a:alpha val="43137"/>
                    </a:srgbClr>
                  </a:outerShdw>
                </a:effectLst>
                <a:latin typeface="Arial" charset="0"/>
              </a:rPr>
              <a:t>CSC 322 Operating Systems Concepts</a:t>
            </a:r>
            <a:r>
              <a:rPr lang="en-US" sz="3200" dirty="0">
                <a:solidFill>
                  <a:srgbClr val="7030A0"/>
                </a:solidFill>
                <a:effectLst>
                  <a:outerShdw blurRad="38100" dist="38100" dir="2700000" algn="tl">
                    <a:srgbClr val="000000">
                      <a:alpha val="43137"/>
                    </a:srgbClr>
                  </a:outerShdw>
                </a:effectLst>
                <a:latin typeface="Arial" charset="0"/>
              </a:rPr>
              <a:t/>
            </a:r>
            <a:br>
              <a:rPr lang="en-US" sz="3200" dirty="0">
                <a:solidFill>
                  <a:srgbClr val="7030A0"/>
                </a:solidFill>
                <a:effectLst>
                  <a:outerShdw blurRad="38100" dist="38100" dir="2700000" algn="tl">
                    <a:srgbClr val="000000">
                      <a:alpha val="43137"/>
                    </a:srgbClr>
                  </a:outerShdw>
                </a:effectLst>
                <a:latin typeface="Arial" charset="0"/>
              </a:rPr>
            </a:br>
            <a:endParaRPr lang="en-US" sz="3200" dirty="0" smtClean="0">
              <a:solidFill>
                <a:srgbClr val="7030A0"/>
              </a:solidFill>
              <a:effectLst>
                <a:outerShdw blurRad="38100" dist="38100" dir="2700000" algn="tl">
                  <a:srgbClr val="000000">
                    <a:alpha val="43137"/>
                  </a:srgbClr>
                </a:outerShdw>
              </a:effectLst>
              <a:latin typeface="Arial" charset="0"/>
            </a:endParaRPr>
          </a:p>
          <a:p>
            <a:pPr algn="ctr"/>
            <a:r>
              <a:rPr lang="en-US" sz="3200" dirty="0" smtClean="0">
                <a:solidFill>
                  <a:srgbClr val="7030A0"/>
                </a:solidFill>
                <a:effectLst>
                  <a:outerShdw blurRad="38100" dist="38100" dir="2700000" algn="tl">
                    <a:srgbClr val="000000">
                      <a:alpha val="43137"/>
                    </a:srgbClr>
                  </a:outerShdw>
                </a:effectLst>
                <a:latin typeface="Arial" charset="0"/>
              </a:rPr>
              <a:t>Lecture - 24:</a:t>
            </a:r>
          </a:p>
          <a:p>
            <a:pPr algn="ctr"/>
            <a:r>
              <a:rPr lang="en-US" sz="3200" dirty="0">
                <a:solidFill>
                  <a:srgbClr val="7030A0"/>
                </a:solidFill>
                <a:effectLst>
                  <a:outerShdw blurRad="38100" dist="38100" dir="2700000" algn="tl">
                    <a:srgbClr val="000000">
                      <a:alpha val="43137"/>
                    </a:srgbClr>
                  </a:outerShdw>
                </a:effectLst>
                <a:latin typeface="Arial" charset="0"/>
              </a:rPr>
              <a:t>b</a:t>
            </a:r>
            <a:r>
              <a:rPr lang="en-US" sz="3200" dirty="0" smtClean="0">
                <a:solidFill>
                  <a:srgbClr val="7030A0"/>
                </a:solidFill>
                <a:effectLst>
                  <a:outerShdw blurRad="38100" dist="38100" dir="2700000" algn="tl">
                    <a:srgbClr val="000000">
                      <a:alpha val="43137"/>
                    </a:srgbClr>
                  </a:outerShdw>
                </a:effectLst>
                <a:latin typeface="Arial" charset="0"/>
              </a:rPr>
              <a:t>y  </a:t>
            </a:r>
          </a:p>
          <a:p>
            <a:pPr algn="ctr"/>
            <a:r>
              <a:rPr lang="en-US" sz="3200" dirty="0" smtClean="0">
                <a:solidFill>
                  <a:srgbClr val="7030A0"/>
                </a:solidFill>
                <a:effectLst>
                  <a:outerShdw blurRad="38100" dist="38100" dir="2700000" algn="tl">
                    <a:srgbClr val="000000">
                      <a:alpha val="43137"/>
                    </a:srgbClr>
                  </a:outerShdw>
                </a:effectLst>
                <a:latin typeface="Arial" charset="0"/>
              </a:rPr>
              <a:t>Ahmed Mumtaz Mustehsan</a:t>
            </a:r>
            <a:endParaRPr lang="en-US" sz="3200" dirty="0">
              <a:solidFill>
                <a:srgbClr val="7030A0"/>
              </a:solidFill>
              <a:effectLst>
                <a:outerShdw blurRad="38100" dist="38100" dir="2700000" algn="tl">
                  <a:srgbClr val="000000">
                    <a:alpha val="43137"/>
                  </a:srgbClr>
                </a:outerShdw>
              </a:effectLst>
              <a:latin typeface="Arial" charset="0"/>
            </a:endParaRPr>
          </a:p>
        </p:txBody>
      </p:sp>
      <p:sp>
        <p:nvSpPr>
          <p:cNvPr id="4" name="Rectangle 1028"/>
          <p:cNvSpPr>
            <a:spLocks noChangeArrowheads="1"/>
          </p:cNvSpPr>
          <p:nvPr/>
        </p:nvSpPr>
        <p:spPr bwMode="auto">
          <a:xfrm>
            <a:off x="215900" y="5105400"/>
            <a:ext cx="8712200" cy="11356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r>
              <a:rPr lang="en-US" sz="2400" i="1" dirty="0" smtClean="0">
                <a:solidFill>
                  <a:srgbClr val="FF0000"/>
                </a:solidFill>
                <a:effectLst>
                  <a:outerShdw blurRad="38100" dist="38100" dir="2700000" algn="tl">
                    <a:srgbClr val="000000">
                      <a:alpha val="43137"/>
                    </a:srgbClr>
                  </a:outerShdw>
                </a:effectLst>
              </a:rPr>
              <a:t>Special Thanks  To:</a:t>
            </a:r>
          </a:p>
          <a:p>
            <a:r>
              <a:rPr lang="en-US" i="1" dirty="0" err="1" smtClean="0">
                <a:solidFill>
                  <a:srgbClr val="FF0000"/>
                </a:solidFill>
                <a:effectLst>
                  <a:outerShdw blurRad="38100" dist="38100" dir="2700000" algn="tl">
                    <a:srgbClr val="000000">
                      <a:alpha val="43137"/>
                    </a:srgbClr>
                  </a:outerShdw>
                </a:effectLst>
              </a:rPr>
              <a:t>Tanenbaum</a:t>
            </a:r>
            <a:r>
              <a:rPr lang="en-US" i="1" dirty="0">
                <a:solidFill>
                  <a:srgbClr val="FF0000"/>
                </a:solidFill>
                <a:effectLst>
                  <a:outerShdw blurRad="38100" dist="38100" dir="2700000" algn="tl">
                    <a:srgbClr val="000000">
                      <a:alpha val="43137"/>
                    </a:srgbClr>
                  </a:outerShdw>
                </a:effectLst>
              </a:rPr>
              <a:t>, Modern Operating Systems 3 e, (c) 2008 Prentice-Hall, Inc</a:t>
            </a:r>
            <a:r>
              <a:rPr lang="en-US" i="1" dirty="0" smtClean="0">
                <a:solidFill>
                  <a:srgbClr val="FF0000"/>
                </a:solidFill>
                <a:effectLst>
                  <a:outerShdw blurRad="38100" dist="38100" dir="2700000" algn="tl">
                    <a:srgbClr val="000000">
                      <a:alpha val="43137"/>
                    </a:srgbClr>
                  </a:outerShdw>
                </a:effectLst>
              </a:rPr>
              <a:t>. (</a:t>
            </a:r>
            <a:r>
              <a:rPr lang="en-US" i="1" dirty="0" smtClean="0">
                <a:solidFill>
                  <a:srgbClr val="FF0000"/>
                </a:solidFill>
                <a:effectLst>
                  <a:outerShdw blurRad="38100" dist="38100" dir="2700000" algn="tl">
                    <a:srgbClr val="000000">
                      <a:alpha val="43137"/>
                    </a:srgbClr>
                  </a:outerShdw>
                </a:effectLst>
              </a:rPr>
              <a:t>Chapter-5)</a:t>
            </a:r>
            <a:r>
              <a:rPr lang="en-US" dirty="0" smtClean="0"/>
              <a:t> </a:t>
            </a:r>
            <a:r>
              <a:rPr lang="en-US" i="1" dirty="0" err="1">
                <a:solidFill>
                  <a:srgbClr val="FF0000"/>
                </a:solidFill>
                <a:effectLst>
                  <a:outerShdw blurRad="38100" dist="38100" dir="2700000" algn="tl">
                    <a:srgbClr val="000000">
                      <a:alpha val="43137"/>
                    </a:srgbClr>
                  </a:outerShdw>
                </a:effectLst>
              </a:rPr>
              <a:t>Silberschatz</a:t>
            </a:r>
            <a:r>
              <a:rPr lang="en-US" i="1" dirty="0">
                <a:solidFill>
                  <a:srgbClr val="FF0000"/>
                </a:solidFill>
                <a:effectLst>
                  <a:outerShdw blurRad="38100" dist="38100" dir="2700000" algn="tl">
                    <a:srgbClr val="000000">
                      <a:alpha val="43137"/>
                    </a:srgbClr>
                  </a:outerShdw>
                </a:effectLst>
              </a:rPr>
              <a:t>, Galvin and Gagne </a:t>
            </a:r>
            <a:r>
              <a:rPr lang="en-US" i="1" dirty="0" smtClean="0">
                <a:solidFill>
                  <a:srgbClr val="FF0000"/>
                </a:solidFill>
                <a:effectLst>
                  <a:outerShdw blurRad="38100" dist="38100" dir="2700000" algn="tl">
                    <a:srgbClr val="000000">
                      <a:alpha val="43137"/>
                    </a:srgbClr>
                  </a:outerShdw>
                </a:effectLst>
              </a:rPr>
              <a:t>2002, Operating </a:t>
            </a:r>
            <a:r>
              <a:rPr lang="en-US" i="1" dirty="0">
                <a:solidFill>
                  <a:srgbClr val="FF0000"/>
                </a:solidFill>
                <a:effectLst>
                  <a:outerShdw blurRad="38100" dist="38100" dir="2700000" algn="tl">
                    <a:srgbClr val="000000">
                      <a:alpha val="43137"/>
                    </a:srgbClr>
                  </a:outerShdw>
                </a:effectLst>
              </a:rPr>
              <a:t>System </a:t>
            </a:r>
            <a:r>
              <a:rPr lang="en-US" i="1" dirty="0" smtClean="0">
                <a:solidFill>
                  <a:srgbClr val="FF0000"/>
                </a:solidFill>
                <a:effectLst>
                  <a:outerShdw blurRad="38100" dist="38100" dir="2700000" algn="tl">
                    <a:srgbClr val="000000">
                      <a:alpha val="43137"/>
                    </a:srgbClr>
                  </a:outerShdw>
                </a:effectLst>
              </a:rPr>
              <a:t>Concepts, </a:t>
            </a:r>
            <a:endParaRPr lang="en-US" i="1" dirty="0">
              <a:solidFill>
                <a:srgbClr val="FF0000"/>
              </a:solidFill>
              <a:effectLst>
                <a:outerShdw blurRad="38100" dist="38100" dir="2700000" algn="tl">
                  <a:srgbClr val="000000">
                    <a:alpha val="43137"/>
                  </a:srgbClr>
                </a:outerShdw>
              </a:effectLst>
            </a:endParaRPr>
          </a:p>
        </p:txBody>
      </p:sp>
      <p:sp>
        <p:nvSpPr>
          <p:cNvPr id="6" name="Footer Placeholder 5"/>
          <p:cNvSpPr>
            <a:spLocks noGrp="1"/>
          </p:cNvSpPr>
          <p:nvPr>
            <p:ph type="ftr" sz="quarter" idx="11"/>
          </p:nvPr>
        </p:nvSpPr>
        <p:spPr/>
        <p:txBody>
          <a:bodyPr/>
          <a:lstStyle/>
          <a:p>
            <a:r>
              <a:rPr lang="en-US" smtClean="0"/>
              <a:t>Ahmed Mumtaz Mustehsan, GM-IT, CIIT, Islamabad</a:t>
            </a:r>
            <a:endParaRPr lang="en-US" dirty="0"/>
          </a:p>
        </p:txBody>
      </p:sp>
    </p:spTree>
    <p:extLst>
      <p:ext uri="{BB962C8B-B14F-4D97-AF65-F5344CB8AC3E}">
        <p14:creationId xmlns:p14="http://schemas.microsoft.com/office/powerpoint/2010/main" xmlns="" val="43329523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447800"/>
            <a:ext cx="77724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r>
              <a:rPr lang="en-US" sz="3600" i="1" dirty="0" smtClean="0">
                <a:solidFill>
                  <a:srgbClr val="7030A0"/>
                </a:solidFill>
                <a:effectLst>
                  <a:outerShdw blurRad="38100" dist="38100" dir="2700000" algn="tl">
                    <a:srgbClr val="000000">
                      <a:alpha val="43137"/>
                    </a:srgbClr>
                  </a:outerShdw>
                </a:effectLst>
                <a:latin typeface="Arial" charset="0"/>
              </a:rPr>
              <a:t>Chapter </a:t>
            </a:r>
            <a:r>
              <a:rPr lang="en-US" sz="3600" i="1" dirty="0">
                <a:solidFill>
                  <a:srgbClr val="7030A0"/>
                </a:solidFill>
                <a:effectLst>
                  <a:outerShdw blurRad="38100" dist="38100" dir="2700000" algn="tl">
                    <a:srgbClr val="000000">
                      <a:alpha val="43137"/>
                    </a:srgbClr>
                  </a:outerShdw>
                </a:effectLst>
                <a:latin typeface="Arial" charset="0"/>
              </a:rPr>
              <a:t>5</a:t>
            </a:r>
            <a:br>
              <a:rPr lang="en-US" sz="3600" i="1" dirty="0">
                <a:solidFill>
                  <a:srgbClr val="7030A0"/>
                </a:solidFill>
                <a:effectLst>
                  <a:outerShdw blurRad="38100" dist="38100" dir="2700000" algn="tl">
                    <a:srgbClr val="000000">
                      <a:alpha val="43137"/>
                    </a:srgbClr>
                  </a:outerShdw>
                </a:effectLst>
                <a:latin typeface="Arial" charset="0"/>
              </a:rPr>
            </a:br>
            <a:r>
              <a:rPr lang="en-US" sz="3600" i="1" dirty="0" smtClean="0">
                <a:solidFill>
                  <a:srgbClr val="7030A0"/>
                </a:solidFill>
                <a:effectLst>
                  <a:outerShdw blurRad="38100" dist="38100" dir="2700000" algn="tl">
                    <a:srgbClr val="000000">
                      <a:alpha val="43137"/>
                    </a:srgbClr>
                  </a:outerShdw>
                </a:effectLst>
                <a:latin typeface="Arial" charset="0"/>
              </a:rPr>
              <a:t>Input/ Output</a:t>
            </a:r>
          </a:p>
          <a:p>
            <a:pPr algn="ctr"/>
            <a:r>
              <a:rPr lang="en-US" sz="3600" i="1" dirty="0" smtClean="0">
                <a:solidFill>
                  <a:srgbClr val="7030A0"/>
                </a:solidFill>
                <a:effectLst>
                  <a:outerShdw blurRad="38100" dist="38100" dir="2700000" algn="tl">
                    <a:srgbClr val="000000">
                      <a:alpha val="43137"/>
                    </a:srgbClr>
                  </a:outerShdw>
                </a:effectLst>
                <a:latin typeface="Arial" charset="0"/>
              </a:rPr>
              <a:t>Principals of I/O Hardware  (</a:t>
            </a:r>
            <a:r>
              <a:rPr lang="en-US" sz="3600" i="1" dirty="0" err="1" smtClean="0">
                <a:solidFill>
                  <a:srgbClr val="7030A0"/>
                </a:solidFill>
                <a:effectLst>
                  <a:outerShdw blurRad="38100" dist="38100" dir="2700000" algn="tl">
                    <a:srgbClr val="000000">
                      <a:alpha val="43137"/>
                    </a:srgbClr>
                  </a:outerShdw>
                </a:effectLst>
                <a:latin typeface="Arial" charset="0"/>
              </a:rPr>
              <a:t>contd</a:t>
            </a:r>
            <a:r>
              <a:rPr lang="en-US" sz="3600" i="1" dirty="0" smtClean="0">
                <a:solidFill>
                  <a:srgbClr val="7030A0"/>
                </a:solidFill>
                <a:effectLst>
                  <a:outerShdw blurRad="38100" dist="38100" dir="2700000" algn="tl">
                    <a:srgbClr val="000000">
                      <a:alpha val="43137"/>
                    </a:srgbClr>
                  </a:outerShdw>
                </a:effectLst>
                <a:latin typeface="Arial" charset="0"/>
              </a:rPr>
              <a:t>…)</a:t>
            </a:r>
          </a:p>
          <a:p>
            <a:pPr algn="ctr"/>
            <a:r>
              <a:rPr lang="en-US" sz="3600" i="1" dirty="0" smtClean="0">
                <a:solidFill>
                  <a:srgbClr val="7030A0"/>
                </a:solidFill>
                <a:effectLst>
                  <a:outerShdw blurRad="38100" dist="38100" dir="2700000" algn="tl">
                    <a:srgbClr val="000000">
                      <a:alpha val="43137"/>
                    </a:srgbClr>
                  </a:outerShdw>
                </a:effectLst>
                <a:latin typeface="Arial" charset="0"/>
              </a:rPr>
              <a:t>Principals of I/O Software</a:t>
            </a:r>
          </a:p>
          <a:p>
            <a:pPr algn="ctr"/>
            <a:endParaRPr lang="en-US" sz="3600" i="1" dirty="0" smtClean="0">
              <a:solidFill>
                <a:srgbClr val="7030A0"/>
              </a:solidFill>
              <a:effectLst>
                <a:outerShdw blurRad="38100" dist="38100" dir="2700000" algn="tl">
                  <a:srgbClr val="000000">
                    <a:alpha val="43137"/>
                  </a:srgbClr>
                </a:outerShdw>
              </a:effectLst>
              <a:latin typeface="Arial" charset="0"/>
            </a:endParaRPr>
          </a:p>
        </p:txBody>
      </p:sp>
      <p:sp>
        <p:nvSpPr>
          <p:cNvPr id="2" name="Date Placeholder 1"/>
          <p:cNvSpPr>
            <a:spLocks noGrp="1"/>
          </p:cNvSpPr>
          <p:nvPr>
            <p:ph type="dt" sz="half" idx="10"/>
          </p:nvPr>
        </p:nvSpPr>
        <p:spPr/>
        <p:txBody>
          <a:bodyPr/>
          <a:lstStyle/>
          <a:p>
            <a:r>
              <a:rPr lang="en-US" smtClean="0"/>
              <a:t>Lecture-24</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2</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0950502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Content Placeholder 1"/>
          <p:cNvSpPr>
            <a:spLocks noGrp="1"/>
          </p:cNvSpPr>
          <p:nvPr>
            <p:ph idx="1"/>
          </p:nvPr>
        </p:nvSpPr>
        <p:spPr>
          <a:xfrm>
            <a:off x="152400" y="4648200"/>
            <a:ext cx="9144000" cy="1497729"/>
          </a:xfrm>
        </p:spPr>
        <p:txBody>
          <a:bodyPr>
            <a:noAutofit/>
          </a:bodyPr>
          <a:lstStyle/>
          <a:p>
            <a:pPr>
              <a:buFont typeface="Calibri" pitchFamily="34" charset="0"/>
              <a:buChar char="•"/>
            </a:pPr>
            <a:r>
              <a:rPr lang="en-US" sz="2800" i="1" dirty="0">
                <a:ea typeface="ＭＳ Ｐゴシック" pitchFamily="34" charset="-128"/>
              </a:rPr>
              <a:t>The connections between the devices and the interrupt controller use interrupt lines on the bus rather than dedicated wires</a:t>
            </a:r>
            <a:r>
              <a:rPr lang="en-US" sz="2800" i="1" dirty="0" smtClean="0">
                <a:ea typeface="ＭＳ Ｐゴシック" pitchFamily="34" charset="-128"/>
              </a:rPr>
              <a:t>. (sets interrupt bit)</a:t>
            </a:r>
          </a:p>
        </p:txBody>
      </p:sp>
      <p:sp>
        <p:nvSpPr>
          <p:cNvPr id="38915" name="Title 2"/>
          <p:cNvSpPr>
            <a:spLocks noGrp="1"/>
          </p:cNvSpPr>
          <p:nvPr>
            <p:ph type="title"/>
          </p:nvPr>
        </p:nvSpPr>
        <p:spPr>
          <a:xfrm>
            <a:off x="457200" y="274638"/>
            <a:ext cx="8229600" cy="792162"/>
          </a:xfrm>
        </p:spPr>
        <p:txBody>
          <a:bodyPr>
            <a:normAutofit/>
          </a:bodyPr>
          <a:lstStyle/>
          <a:p>
            <a:r>
              <a:rPr lang="en-US" sz="3200" dirty="0">
                <a:solidFill>
                  <a:srgbClr val="7030A0"/>
                </a:solidFill>
                <a:ea typeface="ＭＳ Ｐゴシック" pitchFamily="34" charset="-128"/>
              </a:rPr>
              <a:t>PC interrupt structure</a:t>
            </a:r>
          </a:p>
        </p:txBody>
      </p:sp>
      <p:pic>
        <p:nvPicPr>
          <p:cNvPr id="38917"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11175" y="1143000"/>
            <a:ext cx="8032750" cy="3224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3</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935548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Content Placeholder 1"/>
          <p:cNvSpPr>
            <a:spLocks noGrp="1"/>
          </p:cNvSpPr>
          <p:nvPr>
            <p:ph idx="1"/>
          </p:nvPr>
        </p:nvSpPr>
        <p:spPr>
          <a:xfrm>
            <a:off x="609600" y="838200"/>
            <a:ext cx="7683500" cy="5297487"/>
          </a:xfrm>
        </p:spPr>
        <p:txBody>
          <a:bodyPr>
            <a:normAutofit fontScale="92500" lnSpcReduction="10000"/>
          </a:bodyPr>
          <a:lstStyle/>
          <a:p>
            <a:pPr>
              <a:lnSpc>
                <a:spcPct val="80000"/>
              </a:lnSpc>
              <a:buFont typeface="Calibri" pitchFamily="34" charset="0"/>
              <a:buChar char="•"/>
            </a:pPr>
            <a:endParaRPr lang="en-US" sz="2800" i="1" dirty="0" smtClean="0">
              <a:ea typeface="ＭＳ Ｐゴシック" pitchFamily="34" charset="-128"/>
            </a:endParaRPr>
          </a:p>
          <a:p>
            <a:pPr>
              <a:lnSpc>
                <a:spcPct val="80000"/>
              </a:lnSpc>
              <a:buFont typeface="Calibri" pitchFamily="34" charset="0"/>
              <a:buChar char="•"/>
            </a:pPr>
            <a:r>
              <a:rPr lang="en-US" sz="2800" i="1" dirty="0" smtClean="0">
                <a:ea typeface="ＭＳ Ｐゴシック" pitchFamily="34" charset="-128"/>
              </a:rPr>
              <a:t>Each </a:t>
            </a:r>
            <a:r>
              <a:rPr lang="en-US" sz="2800" i="1" dirty="0">
                <a:ea typeface="ＭＳ Ｐゴシック" pitchFamily="34" charset="-128"/>
              </a:rPr>
              <a:t>devise asserts a signal on a bus </a:t>
            </a:r>
            <a:r>
              <a:rPr lang="en-US" sz="2800" i="1" dirty="0" smtClean="0">
                <a:ea typeface="ＭＳ Ｐゴシック" pitchFamily="34" charset="-128"/>
              </a:rPr>
              <a:t>assigned</a:t>
            </a:r>
            <a:r>
              <a:rPr lang="en-US" sz="2800" i="1" dirty="0">
                <a:ea typeface="ＭＳ Ｐゴシック" pitchFamily="34" charset="-128"/>
              </a:rPr>
              <a:t> </a:t>
            </a:r>
            <a:r>
              <a:rPr lang="en-US" sz="2800" i="1" dirty="0" smtClean="0">
                <a:ea typeface="ＭＳ Ｐゴシック" pitchFamily="34" charset="-128"/>
              </a:rPr>
              <a:t>until attended by Interrupt controller. </a:t>
            </a:r>
            <a:endParaRPr lang="en-US" sz="2800" dirty="0" smtClean="0">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Controller detects and distinguish the interrupt signal by the device.</a:t>
            </a:r>
          </a:p>
          <a:p>
            <a:pPr>
              <a:lnSpc>
                <a:spcPct val="80000"/>
              </a:lnSpc>
              <a:buFont typeface="Calibri" pitchFamily="34" charset="0"/>
              <a:buChar char="•"/>
            </a:pPr>
            <a:r>
              <a:rPr lang="en-US" sz="2800" dirty="0" smtClean="0">
                <a:ea typeface="ＭＳ Ｐゴシック" pitchFamily="34" charset="-128"/>
              </a:rPr>
              <a:t>If no other interrupt pending it immediately process the interrupt. Otherwise process high priority interrupt, and ignores the interrupt.</a:t>
            </a:r>
          </a:p>
          <a:p>
            <a:pPr>
              <a:lnSpc>
                <a:spcPct val="80000"/>
              </a:lnSpc>
              <a:buFont typeface="Calibri" pitchFamily="34" charset="0"/>
              <a:buChar char="•"/>
            </a:pPr>
            <a:r>
              <a:rPr lang="en-US" sz="2800" dirty="0" smtClean="0">
                <a:ea typeface="ＭＳ Ｐゴシック" pitchFamily="34" charset="-128"/>
              </a:rPr>
              <a:t>Controller </a:t>
            </a:r>
            <a:r>
              <a:rPr lang="en-US" sz="2800" dirty="0">
                <a:ea typeface="ＭＳ Ｐゴシック" pitchFamily="34" charset="-128"/>
              </a:rPr>
              <a:t>puts number on address line telling CPU  which device wants attention </a:t>
            </a:r>
            <a:endParaRPr lang="en-US" sz="2800" dirty="0" smtClean="0">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Table </a:t>
            </a:r>
            <a:r>
              <a:rPr lang="en-US" sz="2800" dirty="0">
                <a:ea typeface="ＭＳ Ｐゴシック" pitchFamily="34" charset="-128"/>
              </a:rPr>
              <a:t>(interrupt vector)  points to interrupt service routine</a:t>
            </a:r>
          </a:p>
          <a:p>
            <a:pPr>
              <a:lnSpc>
                <a:spcPct val="80000"/>
              </a:lnSpc>
              <a:buFont typeface="Calibri" pitchFamily="34" charset="0"/>
              <a:buChar char="•"/>
            </a:pPr>
            <a:r>
              <a:rPr lang="en-US" sz="2800" dirty="0">
                <a:ea typeface="ＭＳ Ｐゴシック" pitchFamily="34" charset="-128"/>
              </a:rPr>
              <a:t> Number on address line acts as index into interrupt vector</a:t>
            </a:r>
          </a:p>
          <a:p>
            <a:pPr>
              <a:lnSpc>
                <a:spcPct val="80000"/>
              </a:lnSpc>
              <a:buFont typeface="Calibri" pitchFamily="34" charset="0"/>
              <a:buChar char="•"/>
            </a:pPr>
            <a:r>
              <a:rPr lang="en-US" sz="2800" dirty="0">
                <a:ea typeface="ＭＳ Ｐゴシック" pitchFamily="34" charset="-128"/>
              </a:rPr>
              <a:t>Interrupt vector contains PC which points to start of service routine</a:t>
            </a:r>
          </a:p>
        </p:txBody>
      </p:sp>
      <p:sp>
        <p:nvSpPr>
          <p:cNvPr id="39939" name="Title 2"/>
          <p:cNvSpPr>
            <a:spLocks noGrp="1"/>
          </p:cNvSpPr>
          <p:nvPr>
            <p:ph type="title"/>
          </p:nvPr>
        </p:nvSpPr>
        <p:spPr>
          <a:xfrm>
            <a:off x="457200" y="274638"/>
            <a:ext cx="8229600" cy="563562"/>
          </a:xfrm>
        </p:spPr>
        <p:txBody>
          <a:bodyPr>
            <a:normAutofit fontScale="90000"/>
          </a:bodyPr>
          <a:lstStyle/>
          <a:p>
            <a:r>
              <a:rPr lang="en-US" sz="3200" dirty="0">
                <a:solidFill>
                  <a:srgbClr val="7030A0"/>
                </a:solidFill>
                <a:ea typeface="ＭＳ Ｐゴシック" pitchFamily="34" charset="-128"/>
              </a:rPr>
              <a:t>Interrupt processing</a:t>
            </a:r>
          </a:p>
        </p:txBody>
      </p:sp>
      <p:sp>
        <p:nvSpPr>
          <p:cNvPr id="2" name="Date Placeholder 1"/>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4</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2014393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Content Placeholder 1"/>
          <p:cNvSpPr>
            <a:spLocks noGrp="1"/>
          </p:cNvSpPr>
          <p:nvPr>
            <p:ph idx="1"/>
          </p:nvPr>
        </p:nvSpPr>
        <p:spPr>
          <a:xfrm>
            <a:off x="546100" y="798513"/>
            <a:ext cx="7683500" cy="5297487"/>
          </a:xfrm>
        </p:spPr>
        <p:txBody>
          <a:bodyPr>
            <a:normAutofit lnSpcReduction="10000"/>
          </a:bodyPr>
          <a:lstStyle/>
          <a:p>
            <a:pPr>
              <a:lnSpc>
                <a:spcPct val="80000"/>
              </a:lnSpc>
              <a:buFont typeface="Calibri" pitchFamily="34" charset="0"/>
              <a:buChar char="•"/>
            </a:pPr>
            <a:r>
              <a:rPr lang="en-US" sz="2800" dirty="0">
                <a:ea typeface="ＭＳ Ｐゴシック" pitchFamily="34" charset="-128"/>
              </a:rPr>
              <a:t>Interrupt service routine </a:t>
            </a:r>
            <a:r>
              <a:rPr lang="en-US" sz="2800" dirty="0" smtClean="0">
                <a:ea typeface="ＭＳ Ｐゴシック" pitchFamily="34" charset="-128"/>
              </a:rPr>
              <a:t>acknowledge </a:t>
            </a:r>
            <a:r>
              <a:rPr lang="en-US" sz="2800" dirty="0">
                <a:ea typeface="ＭＳ Ｐゴシック" pitchFamily="34" charset="-128"/>
              </a:rPr>
              <a:t>interrupt</a:t>
            </a:r>
          </a:p>
          <a:p>
            <a:pPr>
              <a:lnSpc>
                <a:spcPct val="80000"/>
              </a:lnSpc>
              <a:buFont typeface="Calibri" pitchFamily="34" charset="0"/>
              <a:buChar char="•"/>
            </a:pPr>
            <a:r>
              <a:rPr lang="en-US" sz="2800" dirty="0">
                <a:ea typeface="ＭＳ Ｐゴシック" pitchFamily="34" charset="-128"/>
              </a:rPr>
              <a:t>Saves information about interrupted program</a:t>
            </a:r>
          </a:p>
          <a:p>
            <a:pPr>
              <a:lnSpc>
                <a:spcPct val="80000"/>
              </a:lnSpc>
              <a:buFont typeface="Calibri" pitchFamily="34" charset="0"/>
              <a:buChar char="•"/>
            </a:pPr>
            <a:r>
              <a:rPr lang="en-US" sz="2800" dirty="0">
                <a:ea typeface="ＭＳ Ｐゴシック" pitchFamily="34" charset="-128"/>
              </a:rPr>
              <a:t>Where to save information</a:t>
            </a:r>
          </a:p>
          <a:p>
            <a:pPr marL="857250" lvl="1" indent="-342900">
              <a:lnSpc>
                <a:spcPct val="80000"/>
              </a:lnSpc>
              <a:buFont typeface="Calibri" pitchFamily="34" charset="0"/>
              <a:buChar char="•"/>
            </a:pPr>
            <a:r>
              <a:rPr lang="en-US" dirty="0">
                <a:solidFill>
                  <a:srgbClr val="0070C0"/>
                </a:solidFill>
                <a:ea typeface="ＭＳ Ｐゴシック" pitchFamily="34" charset="-128"/>
              </a:rPr>
              <a:t>User process stack</a:t>
            </a:r>
            <a:r>
              <a:rPr lang="en-US" dirty="0">
                <a:ea typeface="ＭＳ Ｐゴシック" pitchFamily="34" charset="-128"/>
              </a:rPr>
              <a:t>, </a:t>
            </a:r>
            <a:r>
              <a:rPr lang="en-US" dirty="0">
                <a:solidFill>
                  <a:srgbClr val="0070C0"/>
                </a:solidFill>
                <a:ea typeface="ＭＳ Ｐゴシック" pitchFamily="34" charset="-128"/>
              </a:rPr>
              <a:t>kernel stack </a:t>
            </a:r>
            <a:r>
              <a:rPr lang="en-US" dirty="0">
                <a:ea typeface="ＭＳ Ｐゴシック" pitchFamily="34" charset="-128"/>
              </a:rPr>
              <a:t>are both possibilities</a:t>
            </a:r>
          </a:p>
          <a:p>
            <a:pPr marL="857250" lvl="1" indent="-342900">
              <a:lnSpc>
                <a:spcPct val="80000"/>
              </a:lnSpc>
              <a:buFont typeface="Calibri" pitchFamily="34" charset="0"/>
              <a:buChar char="•"/>
            </a:pPr>
            <a:r>
              <a:rPr lang="en-US" dirty="0">
                <a:ea typeface="ＭＳ Ｐゴシック" pitchFamily="34" charset="-128"/>
              </a:rPr>
              <a:t>Both have </a:t>
            </a:r>
            <a:r>
              <a:rPr lang="en-US" dirty="0" smtClean="0">
                <a:ea typeface="ＭＳ Ｐゴシック" pitchFamily="34" charset="-128"/>
              </a:rPr>
              <a:t>problems</a:t>
            </a:r>
          </a:p>
          <a:p>
            <a:pPr marL="857250" lvl="1" indent="-342900">
              <a:lnSpc>
                <a:spcPct val="80000"/>
              </a:lnSpc>
              <a:buFont typeface="Calibri" pitchFamily="34" charset="0"/>
              <a:buChar char="•"/>
            </a:pPr>
            <a:r>
              <a:rPr lang="en-US" dirty="0" smtClean="0">
                <a:solidFill>
                  <a:srgbClr val="0070C0"/>
                </a:solidFill>
                <a:ea typeface="ＭＳ Ｐゴシック" pitchFamily="34" charset="-128"/>
              </a:rPr>
              <a:t>User process</a:t>
            </a:r>
            <a:r>
              <a:rPr lang="en-US" dirty="0" smtClean="0">
                <a:ea typeface="ＭＳ Ｐゴシック" pitchFamily="34" charset="-128"/>
              </a:rPr>
              <a:t>, stack pointer might me illegal may cause fatal error or stack pointer at the end of page may cause page fault, interrupt causing interrupt, difficult to handle that where to save state?</a:t>
            </a:r>
          </a:p>
          <a:p>
            <a:pPr marL="857250" lvl="1" indent="-342900">
              <a:lnSpc>
                <a:spcPct val="80000"/>
              </a:lnSpc>
              <a:buFont typeface="Calibri" pitchFamily="34" charset="0"/>
              <a:buChar char="•"/>
            </a:pPr>
            <a:r>
              <a:rPr lang="en-US" dirty="0" smtClean="0">
                <a:ea typeface="ＭＳ Ｐゴシック" pitchFamily="34" charset="-128"/>
              </a:rPr>
              <a:t>Save to </a:t>
            </a:r>
            <a:r>
              <a:rPr lang="en-US" dirty="0" smtClean="0">
                <a:solidFill>
                  <a:srgbClr val="0070C0"/>
                </a:solidFill>
                <a:ea typeface="ＭＳ Ｐゴシック" pitchFamily="34" charset="-128"/>
              </a:rPr>
              <a:t>kernel stack</a:t>
            </a:r>
            <a:r>
              <a:rPr lang="en-US" dirty="0" smtClean="0">
                <a:ea typeface="ＭＳ Ｐゴシック" pitchFamily="34" charset="-128"/>
              </a:rPr>
              <a:t>,  legal stack pointer, but trap to kernel space, change MMU, will invalidate TLB and cache, reloading all these is time consuming</a:t>
            </a:r>
          </a:p>
          <a:p>
            <a:pPr marL="857250" lvl="1" indent="-342900">
              <a:lnSpc>
                <a:spcPct val="80000"/>
              </a:lnSpc>
              <a:buFont typeface="Calibri" pitchFamily="34" charset="0"/>
              <a:buChar char="•"/>
            </a:pPr>
            <a:endParaRPr lang="en-US" dirty="0">
              <a:ea typeface="ＭＳ Ｐゴシック" pitchFamily="34" charset="-128"/>
            </a:endParaRPr>
          </a:p>
        </p:txBody>
      </p:sp>
      <p:sp>
        <p:nvSpPr>
          <p:cNvPr id="40963" name="Title 2"/>
          <p:cNvSpPr>
            <a:spLocks noGrp="1"/>
          </p:cNvSpPr>
          <p:nvPr>
            <p:ph type="title"/>
          </p:nvPr>
        </p:nvSpPr>
        <p:spPr>
          <a:xfrm>
            <a:off x="304800" y="152400"/>
            <a:ext cx="8229600" cy="685800"/>
          </a:xfrm>
        </p:spPr>
        <p:txBody>
          <a:bodyPr>
            <a:normAutofit/>
          </a:bodyPr>
          <a:lstStyle/>
          <a:p>
            <a:r>
              <a:rPr lang="en-US" sz="3200" dirty="0">
                <a:solidFill>
                  <a:srgbClr val="7030A0"/>
                </a:solidFill>
                <a:ea typeface="ＭＳ Ｐゴシック" pitchFamily="34" charset="-128"/>
              </a:rPr>
              <a:t>Interrupt processing</a:t>
            </a:r>
          </a:p>
        </p:txBody>
      </p:sp>
      <p:sp>
        <p:nvSpPr>
          <p:cNvPr id="2" name="Date Placeholder 1"/>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5</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45118829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1"/>
          </p:nvPr>
        </p:nvSpPr>
        <p:spPr>
          <a:xfrm>
            <a:off x="792163" y="1255713"/>
            <a:ext cx="7683500" cy="3773487"/>
          </a:xfrm>
        </p:spPr>
        <p:txBody>
          <a:bodyPr/>
          <a:lstStyle/>
          <a:p>
            <a:pPr marL="514350" indent="-514350">
              <a:lnSpc>
                <a:spcPct val="80000"/>
              </a:lnSpc>
              <a:buFont typeface="+mj-lt"/>
              <a:buAutoNum type="arabicPeriod"/>
            </a:pPr>
            <a:r>
              <a:rPr lang="en-US" sz="2800" dirty="0" smtClean="0">
                <a:ea typeface="ＭＳ Ｐゴシック" pitchFamily="34" charset="-128"/>
              </a:rPr>
              <a:t>PC </a:t>
            </a:r>
            <a:r>
              <a:rPr lang="en-US" sz="2800" dirty="0">
                <a:ea typeface="ＭＳ Ｐゴシック" pitchFamily="34" charset="-128"/>
              </a:rPr>
              <a:t>(Program Counter) is saved in a known place.</a:t>
            </a:r>
          </a:p>
          <a:p>
            <a:pPr marL="514350" indent="-514350">
              <a:lnSpc>
                <a:spcPct val="80000"/>
              </a:lnSpc>
              <a:buFont typeface="+mj-lt"/>
              <a:buAutoNum type="arabicPeriod"/>
            </a:pPr>
            <a:r>
              <a:rPr lang="en-US" sz="2800" dirty="0">
                <a:ea typeface="ＭＳ Ｐゴシック" pitchFamily="34" charset="-128"/>
              </a:rPr>
              <a:t>All instructions before the one pointed to by the PC have fully executed.</a:t>
            </a:r>
          </a:p>
          <a:p>
            <a:pPr marL="514350" indent="-514350">
              <a:lnSpc>
                <a:spcPct val="80000"/>
              </a:lnSpc>
              <a:buFont typeface="+mj-lt"/>
              <a:buAutoNum type="arabicPeriod"/>
            </a:pPr>
            <a:r>
              <a:rPr lang="en-US" sz="2800" dirty="0">
                <a:ea typeface="ＭＳ Ｐゴシック" pitchFamily="34" charset="-128"/>
              </a:rPr>
              <a:t>No instruction beyond the one pointed to by the PC has been executed.</a:t>
            </a:r>
          </a:p>
          <a:p>
            <a:pPr marL="514350" indent="-514350">
              <a:lnSpc>
                <a:spcPct val="80000"/>
              </a:lnSpc>
              <a:buFont typeface="+mj-lt"/>
              <a:buAutoNum type="arabicPeriod"/>
            </a:pPr>
            <a:r>
              <a:rPr lang="en-US" sz="2800" dirty="0">
                <a:ea typeface="ＭＳ Ｐゴシック" pitchFamily="34" charset="-128"/>
              </a:rPr>
              <a:t>Execution state of the instruction pointed to by the PC is known.</a:t>
            </a:r>
          </a:p>
        </p:txBody>
      </p:sp>
      <p:sp>
        <p:nvSpPr>
          <p:cNvPr id="43011" name="Title 2"/>
          <p:cNvSpPr>
            <a:spLocks noGrp="1"/>
          </p:cNvSpPr>
          <p:nvPr>
            <p:ph type="title"/>
          </p:nvPr>
        </p:nvSpPr>
        <p:spPr/>
        <p:txBody>
          <a:bodyPr>
            <a:normAutofit/>
          </a:bodyPr>
          <a:lstStyle/>
          <a:p>
            <a:r>
              <a:rPr lang="en-US" sz="3200" dirty="0">
                <a:solidFill>
                  <a:srgbClr val="7030A0"/>
                </a:solidFill>
                <a:ea typeface="ＭＳ Ｐゴシック" pitchFamily="34" charset="-128"/>
              </a:rPr>
              <a:t>The precise (ideal) interrupt</a:t>
            </a:r>
          </a:p>
        </p:txBody>
      </p:sp>
      <p:sp>
        <p:nvSpPr>
          <p:cNvPr id="2" name="Date Placeholder 1"/>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6</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55838085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Content Placeholder 1"/>
          <p:cNvSpPr>
            <a:spLocks noGrp="1"/>
          </p:cNvSpPr>
          <p:nvPr>
            <p:ph idx="1"/>
          </p:nvPr>
        </p:nvSpPr>
        <p:spPr>
          <a:xfrm>
            <a:off x="533400" y="990600"/>
            <a:ext cx="8001000" cy="5297487"/>
          </a:xfrm>
        </p:spPr>
        <p:txBody>
          <a:bodyPr>
            <a:normAutofit/>
          </a:bodyPr>
          <a:lstStyle/>
          <a:p>
            <a:pPr marL="0" indent="0">
              <a:lnSpc>
                <a:spcPct val="80000"/>
              </a:lnSpc>
              <a:buNone/>
            </a:pPr>
            <a:r>
              <a:rPr lang="en-US" sz="2800" dirty="0">
                <a:solidFill>
                  <a:srgbClr val="0070C0"/>
                </a:solidFill>
                <a:ea typeface="ＭＳ Ｐゴシック" pitchFamily="34" charset="-128"/>
              </a:rPr>
              <a:t>Can we save the PC and PSW?</a:t>
            </a:r>
            <a:endParaRPr lang="en-US" sz="2800" dirty="0" smtClean="0">
              <a:solidFill>
                <a:srgbClr val="0070C0"/>
              </a:solidFill>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Sure</a:t>
            </a:r>
            <a:r>
              <a:rPr lang="en-US" sz="2800" dirty="0">
                <a:ea typeface="ＭＳ Ｐゴシック" pitchFamily="34" charset="-128"/>
              </a:rPr>
              <a:t>, if we don’t use pipelined or </a:t>
            </a:r>
            <a:r>
              <a:rPr lang="en-US" sz="2800" dirty="0" smtClean="0">
                <a:ea typeface="ＭＳ Ｐゴシック" pitchFamily="34" charset="-128"/>
              </a:rPr>
              <a:t>superscalar </a:t>
            </a:r>
            <a:r>
              <a:rPr lang="en-US" sz="2800" dirty="0">
                <a:ea typeface="ＭＳ Ｐゴシック" pitchFamily="34" charset="-128"/>
              </a:rPr>
              <a:t>CPU’s. But we do use them.</a:t>
            </a:r>
          </a:p>
          <a:p>
            <a:pPr>
              <a:lnSpc>
                <a:spcPct val="80000"/>
              </a:lnSpc>
              <a:buFont typeface="Calibri" pitchFamily="34" charset="0"/>
              <a:buChar char="•"/>
            </a:pPr>
            <a:r>
              <a:rPr lang="en-US" sz="2800" dirty="0" smtClean="0">
                <a:ea typeface="ＭＳ Ｐゴシック" pitchFamily="34" charset="-128"/>
              </a:rPr>
              <a:t>In both cases, we can’t </a:t>
            </a:r>
            <a:r>
              <a:rPr lang="en-US" sz="2800" dirty="0">
                <a:ea typeface="ＭＳ Ｐゴシック" pitchFamily="34" charset="-128"/>
              </a:rPr>
              <a:t>assume that all instructions up to </a:t>
            </a:r>
            <a:r>
              <a:rPr lang="en-US" sz="2800" dirty="0" smtClean="0">
                <a:ea typeface="ＭＳ Ｐゴシック" pitchFamily="34" charset="-128"/>
              </a:rPr>
              <a:t>the interrupt point and </a:t>
            </a:r>
            <a:r>
              <a:rPr lang="en-US" sz="2800" dirty="0">
                <a:ea typeface="ＭＳ Ｐゴシック" pitchFamily="34" charset="-128"/>
              </a:rPr>
              <a:t>including </a:t>
            </a:r>
            <a:r>
              <a:rPr lang="en-US" sz="2800" dirty="0" smtClean="0">
                <a:ea typeface="ＭＳ Ｐゴシック" pitchFamily="34" charset="-128"/>
              </a:rPr>
              <a:t>interrupted </a:t>
            </a:r>
            <a:r>
              <a:rPr lang="en-US" sz="2800" dirty="0">
                <a:ea typeface="ＭＳ Ｐゴシック" pitchFamily="34" charset="-128"/>
              </a:rPr>
              <a:t>instruction have been executed</a:t>
            </a:r>
          </a:p>
          <a:p>
            <a:pPr marL="857250" lvl="1" indent="-342900">
              <a:lnSpc>
                <a:spcPct val="80000"/>
              </a:lnSpc>
              <a:buFont typeface="Calibri" pitchFamily="34" charset="0"/>
              <a:buChar char="•"/>
            </a:pPr>
            <a:r>
              <a:rPr lang="en-US" dirty="0" smtClean="0">
                <a:solidFill>
                  <a:srgbClr val="0070C0"/>
                </a:solidFill>
                <a:ea typeface="ＭＳ Ｐゴシック" pitchFamily="34" charset="-128"/>
              </a:rPr>
              <a:t>Pipeline</a:t>
            </a:r>
            <a:endParaRPr lang="en-US" dirty="0">
              <a:ea typeface="ＭＳ Ｐゴシック" pitchFamily="34" charset="-128"/>
            </a:endParaRPr>
          </a:p>
          <a:p>
            <a:pPr marL="914400" lvl="2" indent="0">
              <a:lnSpc>
                <a:spcPct val="80000"/>
              </a:lnSpc>
              <a:buNone/>
            </a:pPr>
            <a:r>
              <a:rPr lang="en-US" dirty="0">
                <a:ea typeface="ＭＳ Ｐゴシック" pitchFamily="34" charset="-128"/>
              </a:rPr>
              <a:t>B</a:t>
            </a:r>
            <a:r>
              <a:rPr lang="en-US" dirty="0" smtClean="0">
                <a:ea typeface="ＭＳ Ｐゴシック" pitchFamily="34" charset="-128"/>
              </a:rPr>
              <a:t>unch </a:t>
            </a:r>
            <a:r>
              <a:rPr lang="en-US" dirty="0">
                <a:ea typeface="ＭＳ Ｐゴシック" pitchFamily="34" charset="-128"/>
              </a:rPr>
              <a:t>of instructions are partially completed </a:t>
            </a:r>
          </a:p>
          <a:p>
            <a:pPr marL="857250" lvl="1" indent="-342900">
              <a:lnSpc>
                <a:spcPct val="80000"/>
              </a:lnSpc>
              <a:buFont typeface="Calibri" pitchFamily="34" charset="0"/>
              <a:buChar char="•"/>
            </a:pPr>
            <a:r>
              <a:rPr lang="en-US" dirty="0" smtClean="0">
                <a:solidFill>
                  <a:srgbClr val="0070C0"/>
                </a:solidFill>
                <a:ea typeface="ＭＳ Ｐゴシック" pitchFamily="34" charset="-128"/>
              </a:rPr>
              <a:t>Superscalar</a:t>
            </a:r>
          </a:p>
          <a:p>
            <a:pPr marL="914400" lvl="2" indent="0">
              <a:lnSpc>
                <a:spcPct val="80000"/>
              </a:lnSpc>
              <a:buNone/>
            </a:pPr>
            <a:r>
              <a:rPr lang="en-US" sz="2800" dirty="0" smtClean="0">
                <a:ea typeface="ＭＳ Ｐゴシック" pitchFamily="34" charset="-128"/>
              </a:rPr>
              <a:t>instructions </a:t>
            </a:r>
            <a:r>
              <a:rPr lang="en-US" sz="2800" dirty="0">
                <a:ea typeface="ＭＳ Ｐゴシック" pitchFamily="34" charset="-128"/>
              </a:rPr>
              <a:t>are decomposed and can execute out of order</a:t>
            </a:r>
          </a:p>
        </p:txBody>
      </p:sp>
      <p:sp>
        <p:nvSpPr>
          <p:cNvPr id="41987" name="Title 2"/>
          <p:cNvSpPr>
            <a:spLocks noGrp="1"/>
          </p:cNvSpPr>
          <p:nvPr>
            <p:ph type="title"/>
          </p:nvPr>
        </p:nvSpPr>
        <p:spPr>
          <a:xfrm>
            <a:off x="457200" y="274638"/>
            <a:ext cx="8229600" cy="487362"/>
          </a:xfrm>
        </p:spPr>
        <p:txBody>
          <a:bodyPr>
            <a:normAutofit fontScale="90000"/>
          </a:bodyPr>
          <a:lstStyle/>
          <a:p>
            <a:r>
              <a:rPr lang="en-US" sz="3200" dirty="0">
                <a:solidFill>
                  <a:srgbClr val="7030A0"/>
                </a:solidFill>
                <a:ea typeface="ＭＳ Ｐゴシック" pitchFamily="34" charset="-128"/>
              </a:rPr>
              <a:t>Imprecise </a:t>
            </a:r>
            <a:r>
              <a:rPr lang="en-US" sz="3200" dirty="0" smtClean="0">
                <a:solidFill>
                  <a:srgbClr val="7030A0"/>
                </a:solidFill>
                <a:ea typeface="ＭＳ Ｐゴシック" pitchFamily="34" charset="-128"/>
              </a:rPr>
              <a:t>Interrupts</a:t>
            </a:r>
            <a:endParaRPr lang="en-US" sz="3200" dirty="0">
              <a:solidFill>
                <a:srgbClr val="7030A0"/>
              </a:solidFill>
              <a:ea typeface="ＭＳ Ｐゴシック" pitchFamily="34" charset="-128"/>
            </a:endParaRPr>
          </a:p>
        </p:txBody>
      </p:sp>
      <p:sp>
        <p:nvSpPr>
          <p:cNvPr id="2" name="Date Placeholder 1"/>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7</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10007110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a:xfrm>
            <a:off x="444500" y="4953000"/>
            <a:ext cx="8229600" cy="1143000"/>
          </a:xfrm>
        </p:spPr>
        <p:txBody>
          <a:bodyPr>
            <a:normAutofit/>
          </a:bodyPr>
          <a:lstStyle/>
          <a:p>
            <a:pPr marL="0" indent="0" eaLnBrk="1" hangingPunct="1">
              <a:buNone/>
            </a:pPr>
            <a:r>
              <a:rPr lang="en-US" sz="2800" dirty="0" smtClean="0">
                <a:ea typeface="ＭＳ Ｐゴシック" pitchFamily="34" charset="-128"/>
              </a:rPr>
              <a:t>(a) A precise interrupt. </a:t>
            </a:r>
          </a:p>
          <a:p>
            <a:pPr marL="0" indent="0" eaLnBrk="1" hangingPunct="1">
              <a:buNone/>
            </a:pPr>
            <a:r>
              <a:rPr lang="en-US" sz="2800" dirty="0" smtClean="0">
                <a:ea typeface="ＭＳ Ｐゴシック" pitchFamily="34" charset="-128"/>
              </a:rPr>
              <a:t>(b) An imprecise interrupt.</a:t>
            </a:r>
          </a:p>
        </p:txBody>
      </p:sp>
      <p:sp>
        <p:nvSpPr>
          <p:cNvPr id="44035" name="Title 2"/>
          <p:cNvSpPr>
            <a:spLocks noGrp="1"/>
          </p:cNvSpPr>
          <p:nvPr>
            <p:ph type="title"/>
          </p:nvPr>
        </p:nvSpPr>
        <p:spPr/>
        <p:txBody>
          <a:bodyPr>
            <a:normAutofit/>
          </a:bodyPr>
          <a:lstStyle/>
          <a:p>
            <a:r>
              <a:rPr lang="en-US" sz="3200" dirty="0">
                <a:solidFill>
                  <a:srgbClr val="7030A0"/>
                </a:solidFill>
                <a:ea typeface="ＭＳ Ｐゴシック" pitchFamily="34" charset="-128"/>
              </a:rPr>
              <a:t>Precise and Imprecise Interrupts (2)</a:t>
            </a:r>
          </a:p>
        </p:txBody>
      </p:sp>
      <p:pic>
        <p:nvPicPr>
          <p:cNvPr id="44037"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3400" y="1219200"/>
            <a:ext cx="8051800" cy="3556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Date Placeholder 1"/>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8</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9378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1"/>
          </p:nvPr>
        </p:nvSpPr>
        <p:spPr>
          <a:xfrm>
            <a:off x="792163" y="1255713"/>
            <a:ext cx="7683500" cy="2097087"/>
          </a:xfrm>
        </p:spPr>
        <p:txBody>
          <a:bodyPr/>
          <a:lstStyle/>
          <a:p>
            <a:pPr>
              <a:lnSpc>
                <a:spcPct val="80000"/>
              </a:lnSpc>
              <a:buFont typeface="Calibri" pitchFamily="34" charset="0"/>
              <a:buChar char="•"/>
            </a:pPr>
            <a:r>
              <a:rPr lang="en-US" sz="2800" i="1" dirty="0" smtClean="0">
                <a:ea typeface="ＭＳ Ｐゴシック" pitchFamily="34" charset="-128"/>
              </a:rPr>
              <a:t>With </a:t>
            </a:r>
            <a:r>
              <a:rPr lang="en-US" sz="2800" i="1" dirty="0">
                <a:ea typeface="ＭＳ Ｐゴシック" pitchFamily="34" charset="-128"/>
              </a:rPr>
              <a:t>great difficulty</a:t>
            </a:r>
          </a:p>
          <a:p>
            <a:pPr>
              <a:lnSpc>
                <a:spcPct val="80000"/>
              </a:lnSpc>
              <a:buFont typeface="Calibri" pitchFamily="34" charset="0"/>
              <a:buChar char="•"/>
            </a:pPr>
            <a:r>
              <a:rPr lang="en-US" sz="2800" i="1" dirty="0">
                <a:ea typeface="ＭＳ Ｐゴシック" pitchFamily="34" charset="-128"/>
              </a:rPr>
              <a:t>Either Need complicated hardware logic to re-start after interrupt (Pentium)</a:t>
            </a:r>
          </a:p>
          <a:p>
            <a:pPr>
              <a:lnSpc>
                <a:spcPct val="80000"/>
              </a:lnSpc>
              <a:buFont typeface="Calibri" pitchFamily="34" charset="0"/>
              <a:buChar char="•"/>
            </a:pPr>
            <a:r>
              <a:rPr lang="en-US" sz="2800" i="1" dirty="0">
                <a:ea typeface="ＭＳ Ｐゴシック" pitchFamily="34" charset="-128"/>
              </a:rPr>
              <a:t>Or have complicated processing in the OS</a:t>
            </a:r>
          </a:p>
        </p:txBody>
      </p:sp>
      <p:sp>
        <p:nvSpPr>
          <p:cNvPr id="45059" name="Title 2"/>
          <p:cNvSpPr>
            <a:spLocks noGrp="1"/>
          </p:cNvSpPr>
          <p:nvPr>
            <p:ph type="title"/>
          </p:nvPr>
        </p:nvSpPr>
        <p:spPr>
          <a:xfrm>
            <a:off x="457200" y="274638"/>
            <a:ext cx="8229600" cy="639762"/>
          </a:xfrm>
        </p:spPr>
        <p:txBody>
          <a:bodyPr>
            <a:normAutofit/>
          </a:bodyPr>
          <a:lstStyle/>
          <a:p>
            <a:r>
              <a:rPr lang="en-US" sz="3200" dirty="0">
                <a:solidFill>
                  <a:srgbClr val="7030A0"/>
                </a:solidFill>
                <a:ea typeface="ＭＳ Ｐゴシック" pitchFamily="34" charset="-128"/>
              </a:rPr>
              <a:t>How to process an imprecise interrupt</a:t>
            </a:r>
          </a:p>
        </p:txBody>
      </p:sp>
      <p:sp>
        <p:nvSpPr>
          <p:cNvPr id="2" name="Date Placeholder 1"/>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9</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3114672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685800" y="1447800"/>
            <a:ext cx="7772400" cy="3581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2075" tIns="46038" rIns="92075" bIns="46038" anchor="ctr"/>
          <a:lstStyle/>
          <a:p>
            <a:pPr algn="ctr"/>
            <a:r>
              <a:rPr lang="en-US" sz="3600" i="1" dirty="0">
                <a:solidFill>
                  <a:srgbClr val="7030A0"/>
                </a:solidFill>
                <a:effectLst>
                  <a:outerShdw blurRad="38100" dist="38100" dir="2700000" algn="tl">
                    <a:srgbClr val="000000">
                      <a:alpha val="43137"/>
                    </a:srgbClr>
                  </a:outerShdw>
                </a:effectLst>
                <a:latin typeface="Arial" charset="0"/>
              </a:rPr>
              <a:t/>
            </a:r>
            <a:br>
              <a:rPr lang="en-US" sz="3600" i="1" dirty="0">
                <a:solidFill>
                  <a:srgbClr val="7030A0"/>
                </a:solidFill>
                <a:effectLst>
                  <a:outerShdw blurRad="38100" dist="38100" dir="2700000" algn="tl">
                    <a:srgbClr val="000000">
                      <a:alpha val="43137"/>
                    </a:srgbClr>
                  </a:outerShdw>
                </a:effectLst>
                <a:latin typeface="Arial" charset="0"/>
              </a:rPr>
            </a:br>
            <a:r>
              <a:rPr lang="en-US" sz="3600" i="1" dirty="0" smtClean="0">
                <a:solidFill>
                  <a:srgbClr val="7030A0"/>
                </a:solidFill>
                <a:effectLst>
                  <a:outerShdw blurRad="38100" dist="38100" dir="2700000" algn="tl">
                    <a:srgbClr val="000000">
                      <a:alpha val="43137"/>
                    </a:srgbClr>
                  </a:outerShdw>
                </a:effectLst>
                <a:latin typeface="Arial" charset="0"/>
              </a:rPr>
              <a:t>Input/ Output</a:t>
            </a:r>
          </a:p>
          <a:p>
            <a:pPr algn="ctr"/>
            <a:r>
              <a:rPr lang="en-US" sz="3600" i="1" dirty="0" smtClean="0">
                <a:solidFill>
                  <a:srgbClr val="7030A0"/>
                </a:solidFill>
                <a:effectLst>
                  <a:outerShdw blurRad="38100" dist="38100" dir="2700000" algn="tl">
                    <a:srgbClr val="000000">
                      <a:alpha val="43137"/>
                    </a:srgbClr>
                  </a:outerShdw>
                </a:effectLst>
                <a:latin typeface="Arial" charset="0"/>
              </a:rPr>
              <a:t>Principals of I/O Software</a:t>
            </a:r>
          </a:p>
          <a:p>
            <a:pPr algn="ctr"/>
            <a:endParaRPr lang="en-US" sz="3600" i="1" dirty="0" smtClean="0">
              <a:solidFill>
                <a:srgbClr val="7030A0"/>
              </a:solidFill>
              <a:effectLst>
                <a:outerShdw blurRad="38100" dist="38100" dir="2700000" algn="tl">
                  <a:srgbClr val="000000">
                    <a:alpha val="43137"/>
                  </a:srgbClr>
                </a:outerShdw>
              </a:effectLst>
              <a:latin typeface="Arial" charset="0"/>
            </a:endParaRPr>
          </a:p>
        </p:txBody>
      </p:sp>
      <p:sp>
        <p:nvSpPr>
          <p:cNvPr id="2" name="Date Placeholder 1"/>
          <p:cNvSpPr>
            <a:spLocks noGrp="1"/>
          </p:cNvSpPr>
          <p:nvPr>
            <p:ph type="dt" sz="half" idx="10"/>
          </p:nvPr>
        </p:nvSpPr>
        <p:spPr/>
        <p:txBody>
          <a:bodyPr/>
          <a:lstStyle/>
          <a:p>
            <a:r>
              <a:rPr lang="en-US" smtClean="0"/>
              <a:t>Lecture-24</a:t>
            </a:r>
            <a:endParaRPr lang="en-US"/>
          </a:p>
        </p:txBody>
      </p:sp>
      <p:sp>
        <p:nvSpPr>
          <p:cNvPr id="6" name="Slide Number Placeholder 5"/>
          <p:cNvSpPr>
            <a:spLocks noGrp="1"/>
          </p:cNvSpPr>
          <p:nvPr>
            <p:ph type="sldNum" sz="quarter" idx="12"/>
          </p:nvPr>
        </p:nvSpPr>
        <p:spPr/>
        <p:txBody>
          <a:bodyPr/>
          <a:lstStyle/>
          <a:p>
            <a:fld id="{FE7AC6D1-0A6E-4A11-9540-DDF779F7552C}" type="slidenum">
              <a:rPr lang="en-US" smtClean="0"/>
              <a:pPr/>
              <a:t>10</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272273527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1"/>
          <p:cNvSpPr>
            <a:spLocks noGrp="1"/>
          </p:cNvSpPr>
          <p:nvPr>
            <p:ph idx="1"/>
          </p:nvPr>
        </p:nvSpPr>
        <p:spPr>
          <a:xfrm>
            <a:off x="533400" y="609600"/>
            <a:ext cx="8305800" cy="5715000"/>
          </a:xfrm>
        </p:spPr>
        <p:txBody>
          <a:bodyPr>
            <a:normAutofit/>
          </a:bodyPr>
          <a:lstStyle/>
          <a:p>
            <a:pPr>
              <a:lnSpc>
                <a:spcPct val="80000"/>
              </a:lnSpc>
              <a:buNone/>
            </a:pPr>
            <a:r>
              <a:rPr lang="en-US" sz="2800" i="1" dirty="0" smtClean="0">
                <a:solidFill>
                  <a:srgbClr val="004EEA"/>
                </a:solidFill>
                <a:ea typeface="ＭＳ Ｐゴシック" pitchFamily="34" charset="-128"/>
              </a:rPr>
              <a:t>Device independence</a:t>
            </a:r>
          </a:p>
          <a:p>
            <a:pPr marL="342900" lvl="1" indent="-342900">
              <a:lnSpc>
                <a:spcPct val="80000"/>
              </a:lnSpc>
              <a:buFont typeface="Calibri" pitchFamily="34" charset="0"/>
              <a:buChar char="•"/>
            </a:pPr>
            <a:r>
              <a:rPr lang="en-US" i="1" dirty="0" smtClean="0">
                <a:ea typeface="ＭＳ Ｐゴシック" pitchFamily="34" charset="-128"/>
              </a:rPr>
              <a:t>Don’t have to specify the device when accessing the device e.g. HD, CD-ROM or USB.</a:t>
            </a:r>
          </a:p>
          <a:p>
            <a:pPr>
              <a:lnSpc>
                <a:spcPct val="80000"/>
              </a:lnSpc>
              <a:buNone/>
            </a:pPr>
            <a:r>
              <a:rPr lang="en-US" sz="2800" i="1" dirty="0" smtClean="0">
                <a:solidFill>
                  <a:srgbClr val="004EEA"/>
                </a:solidFill>
                <a:ea typeface="ＭＳ Ｐゴシック" pitchFamily="34" charset="-128"/>
              </a:rPr>
              <a:t>Uniform naming</a:t>
            </a:r>
          </a:p>
          <a:p>
            <a:pPr>
              <a:lnSpc>
                <a:spcPct val="80000"/>
              </a:lnSpc>
              <a:buFont typeface="Calibri" pitchFamily="34" charset="0"/>
              <a:buChar char="•"/>
            </a:pPr>
            <a:r>
              <a:rPr lang="en-US" sz="2800" i="1" dirty="0" smtClean="0">
                <a:ea typeface="ＭＳ Ｐゴシック" pitchFamily="34" charset="-128"/>
              </a:rPr>
              <a:t>Name should not depend on device type, name of device, directory and file should be the same.</a:t>
            </a:r>
          </a:p>
          <a:p>
            <a:pPr>
              <a:lnSpc>
                <a:spcPct val="90000"/>
              </a:lnSpc>
              <a:buFont typeface="Calibri" pitchFamily="34" charset="0"/>
              <a:buChar char="•"/>
            </a:pPr>
            <a:r>
              <a:rPr lang="en-US" sz="2800" i="1" dirty="0" smtClean="0">
                <a:solidFill>
                  <a:srgbClr val="004EEA"/>
                </a:solidFill>
                <a:ea typeface="ＭＳ Ｐゴシック" pitchFamily="34" charset="-128"/>
              </a:rPr>
              <a:t>Example:</a:t>
            </a:r>
            <a:r>
              <a:rPr lang="en-US" sz="2800" i="1" dirty="0" smtClean="0">
                <a:solidFill>
                  <a:srgbClr val="0070C0"/>
                </a:solidFill>
                <a:ea typeface="ＭＳ Ｐゴシック" pitchFamily="34" charset="-128"/>
              </a:rPr>
              <a:t> </a:t>
            </a:r>
            <a:r>
              <a:rPr lang="en-US" sz="2800" i="1" dirty="0" smtClean="0">
                <a:ea typeface="ＭＳ Ｐゴシック" pitchFamily="34" charset="-128"/>
              </a:rPr>
              <a:t>In UNIX a USB stick can be mounted on top of the directory /</a:t>
            </a:r>
            <a:r>
              <a:rPr lang="en-US" sz="2800" i="1" dirty="0" err="1" smtClean="0">
                <a:ea typeface="ＭＳ Ｐゴシック" pitchFamily="34" charset="-128"/>
              </a:rPr>
              <a:t>usr</a:t>
            </a:r>
            <a:r>
              <a:rPr lang="en-US" sz="2800" i="1" dirty="0" smtClean="0">
                <a:ea typeface="ＭＳ Ｐゴシック" pitchFamily="34" charset="-128"/>
              </a:rPr>
              <a:t>/</a:t>
            </a:r>
            <a:r>
              <a:rPr lang="en-US" sz="2800" i="1" dirty="0" err="1" smtClean="0">
                <a:ea typeface="ＭＳ Ｐゴシック" pitchFamily="34" charset="-128"/>
              </a:rPr>
              <a:t>ast</a:t>
            </a:r>
            <a:r>
              <a:rPr lang="en-US" sz="2800" i="1" dirty="0" smtClean="0">
                <a:ea typeface="ＭＳ Ｐゴシック" pitchFamily="34" charset="-128"/>
              </a:rPr>
              <a:t>/backup so that copying a file to /</a:t>
            </a:r>
            <a:r>
              <a:rPr lang="en-US" sz="2800" i="1" dirty="0" err="1" smtClean="0">
                <a:ea typeface="ＭＳ Ｐゴシック" pitchFamily="34" charset="-128"/>
              </a:rPr>
              <a:t>usr</a:t>
            </a:r>
            <a:r>
              <a:rPr lang="en-US" sz="2800" i="1" dirty="0" smtClean="0">
                <a:ea typeface="ＭＳ Ｐゴシック" pitchFamily="34" charset="-128"/>
              </a:rPr>
              <a:t>/</a:t>
            </a:r>
            <a:r>
              <a:rPr lang="en-US" sz="2800" i="1" dirty="0" err="1" smtClean="0">
                <a:ea typeface="ＭＳ Ｐゴシック" pitchFamily="34" charset="-128"/>
              </a:rPr>
              <a:t>ast</a:t>
            </a:r>
            <a:r>
              <a:rPr lang="en-US" sz="2800" i="1" dirty="0" smtClean="0">
                <a:ea typeface="ＭＳ Ｐゴシック" pitchFamily="34" charset="-128"/>
              </a:rPr>
              <a:t>/backup/</a:t>
            </a:r>
            <a:r>
              <a:rPr lang="en-US" sz="2800" i="1" dirty="0" err="1" smtClean="0">
                <a:ea typeface="ＭＳ Ｐゴシック" pitchFamily="34" charset="-128"/>
              </a:rPr>
              <a:t>monday</a:t>
            </a:r>
            <a:r>
              <a:rPr lang="en-US" sz="2800" i="1" dirty="0" smtClean="0">
                <a:ea typeface="ＭＳ Ｐゴシック" pitchFamily="34" charset="-128"/>
              </a:rPr>
              <a:t> cop</a:t>
            </a:r>
            <a:r>
              <a:rPr lang="en-US" sz="2800" dirty="0" smtClean="0"/>
              <a:t>ies the file to the USB stick.</a:t>
            </a:r>
            <a:endParaRPr lang="en-US" sz="2800" i="1" dirty="0" smtClean="0">
              <a:ea typeface="ＭＳ Ｐゴシック" pitchFamily="34" charset="-128"/>
            </a:endParaRPr>
          </a:p>
          <a:p>
            <a:pPr>
              <a:lnSpc>
                <a:spcPct val="80000"/>
              </a:lnSpc>
              <a:buNone/>
            </a:pPr>
            <a:r>
              <a:rPr lang="en-US" sz="2800" i="1" dirty="0" smtClean="0">
                <a:solidFill>
                  <a:srgbClr val="004EEA"/>
                </a:solidFill>
                <a:ea typeface="ＭＳ Ｐゴシック" pitchFamily="34" charset="-128"/>
              </a:rPr>
              <a:t>Error handling</a:t>
            </a:r>
          </a:p>
          <a:p>
            <a:pPr marL="342900" lvl="1" indent="-342900">
              <a:lnSpc>
                <a:spcPct val="80000"/>
              </a:lnSpc>
              <a:buFont typeface="Calibri" pitchFamily="34" charset="0"/>
              <a:buChar char="•"/>
            </a:pPr>
            <a:r>
              <a:rPr lang="en-US" i="1" dirty="0" smtClean="0">
                <a:ea typeface="ＭＳ Ｐゴシック" pitchFamily="34" charset="-128"/>
              </a:rPr>
              <a:t>Do it as close to the device as possible (e.g. controller should be the first to fix error, followed by the driver, and followed by OS)</a:t>
            </a:r>
          </a:p>
        </p:txBody>
      </p:sp>
      <p:sp>
        <p:nvSpPr>
          <p:cNvPr id="43011" name="Title 2"/>
          <p:cNvSpPr>
            <a:spLocks noGrp="1"/>
          </p:cNvSpPr>
          <p:nvPr>
            <p:ph type="title"/>
          </p:nvPr>
        </p:nvSpPr>
        <p:spPr>
          <a:xfrm>
            <a:off x="228600" y="76200"/>
            <a:ext cx="8229600" cy="533400"/>
          </a:xfrm>
        </p:spPr>
        <p:txBody>
          <a:bodyPr>
            <a:normAutofit fontScale="90000"/>
          </a:bodyPr>
          <a:lstStyle/>
          <a:p>
            <a:r>
              <a:rPr lang="en-US" sz="3200" dirty="0" smtClean="0">
                <a:solidFill>
                  <a:srgbClr val="7030A0"/>
                </a:solidFill>
                <a:ea typeface="ＭＳ Ｐゴシック" pitchFamily="34" charset="-128"/>
              </a:rPr>
              <a:t>I/O Software-Goals</a:t>
            </a:r>
          </a:p>
        </p:txBody>
      </p:sp>
      <p:sp>
        <p:nvSpPr>
          <p:cNvPr id="5" name="Date Placeholder 4"/>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11</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Content Placeholder 1"/>
          <p:cNvSpPr>
            <a:spLocks noGrp="1"/>
          </p:cNvSpPr>
          <p:nvPr>
            <p:ph idx="1"/>
          </p:nvPr>
        </p:nvSpPr>
        <p:spPr>
          <a:xfrm>
            <a:off x="685800" y="838200"/>
            <a:ext cx="7683500" cy="5297487"/>
          </a:xfrm>
        </p:spPr>
        <p:txBody>
          <a:bodyPr>
            <a:normAutofit lnSpcReduction="10000"/>
          </a:bodyPr>
          <a:lstStyle/>
          <a:p>
            <a:pPr>
              <a:lnSpc>
                <a:spcPct val="80000"/>
              </a:lnSpc>
              <a:buNone/>
            </a:pPr>
            <a:r>
              <a:rPr lang="en-US" sz="2800" i="1" dirty="0" smtClean="0">
                <a:solidFill>
                  <a:srgbClr val="004EEA"/>
                </a:solidFill>
                <a:ea typeface="ＭＳ Ｐゴシック" pitchFamily="34" charset="-128"/>
              </a:rPr>
              <a:t>Blocking I/O operation </a:t>
            </a:r>
          </a:p>
          <a:p>
            <a:pPr>
              <a:lnSpc>
                <a:spcPct val="80000"/>
              </a:lnSpc>
              <a:buFont typeface="Calibri" pitchFamily="34" charset="0"/>
              <a:buChar char="•"/>
            </a:pPr>
            <a:r>
              <a:rPr lang="en-US" sz="2800" dirty="0" smtClean="0">
                <a:ea typeface="ＭＳ Ｐゴシック" pitchFamily="34" charset="-128"/>
              </a:rPr>
              <a:t>OS needs to make I/O operations blocking (e.g. program blocks until data arrives on a read) because it is easy to write blocking ops</a:t>
            </a:r>
          </a:p>
          <a:p>
            <a:pPr>
              <a:lnSpc>
                <a:spcPct val="80000"/>
              </a:lnSpc>
              <a:buFont typeface="Calibri" pitchFamily="34" charset="0"/>
              <a:buChar char="•"/>
            </a:pPr>
            <a:r>
              <a:rPr lang="en-US" sz="2800" dirty="0" smtClean="0">
                <a:ea typeface="ＭＳ Ｐゴシック" pitchFamily="34" charset="-128"/>
              </a:rPr>
              <a:t>synchronous (blocking) versus asynchronous (interrupt-driven) transfers, may looked to end users blocking. </a:t>
            </a:r>
          </a:p>
          <a:p>
            <a:pPr>
              <a:lnSpc>
                <a:spcPct val="90000"/>
              </a:lnSpc>
              <a:buNone/>
            </a:pPr>
            <a:r>
              <a:rPr lang="en-US" sz="2800" i="1" dirty="0" smtClean="0">
                <a:solidFill>
                  <a:srgbClr val="004EEA"/>
                </a:solidFill>
                <a:ea typeface="ＭＳ Ｐゴシック" pitchFamily="34" charset="-128"/>
              </a:rPr>
              <a:t>Buffering</a:t>
            </a:r>
          </a:p>
          <a:p>
            <a:pPr>
              <a:lnSpc>
                <a:spcPct val="80000"/>
              </a:lnSpc>
              <a:buFont typeface="Calibri" pitchFamily="34" charset="0"/>
              <a:buChar char="•"/>
            </a:pPr>
            <a:r>
              <a:rPr lang="en-US" sz="2800" i="1" dirty="0" smtClean="0">
                <a:ea typeface="ＭＳ Ｐゴシック" pitchFamily="34" charset="-128"/>
              </a:rPr>
              <a:t>The data read from the device is to be buffered to ensure avoid data loss due to non availability of system bus or non synchronization of speed.</a:t>
            </a:r>
          </a:p>
          <a:p>
            <a:pPr>
              <a:lnSpc>
                <a:spcPct val="90000"/>
              </a:lnSpc>
              <a:buNone/>
            </a:pPr>
            <a:r>
              <a:rPr lang="en-US" sz="2800" i="1" dirty="0" smtClean="0">
                <a:solidFill>
                  <a:srgbClr val="004EEA"/>
                </a:solidFill>
                <a:ea typeface="ＭＳ Ｐゴシック" pitchFamily="34" charset="-128"/>
              </a:rPr>
              <a:t>Shared  </a:t>
            </a:r>
            <a:r>
              <a:rPr lang="en-US" sz="2800" i="1" dirty="0" err="1" smtClean="0">
                <a:solidFill>
                  <a:srgbClr val="004EEA"/>
                </a:solidFill>
                <a:ea typeface="ＭＳ Ｐゴシック" pitchFamily="34" charset="-128"/>
              </a:rPr>
              <a:t>vs</a:t>
            </a:r>
            <a:r>
              <a:rPr lang="en-US" sz="2800" i="1" dirty="0" smtClean="0">
                <a:solidFill>
                  <a:srgbClr val="004EEA"/>
                </a:solidFill>
                <a:ea typeface="ＭＳ Ｐゴシック" pitchFamily="34" charset="-128"/>
              </a:rPr>
              <a:t> dedicated devices allocation.</a:t>
            </a:r>
          </a:p>
          <a:p>
            <a:pPr>
              <a:lnSpc>
                <a:spcPct val="80000"/>
              </a:lnSpc>
              <a:buFont typeface="Calibri" pitchFamily="34" charset="0"/>
              <a:buChar char="•"/>
            </a:pPr>
            <a:r>
              <a:rPr lang="en-US" sz="2800" i="1" dirty="0" smtClean="0">
                <a:ea typeface="ＭＳ Ｐゴシック" pitchFamily="34" charset="-128"/>
              </a:rPr>
              <a:t>Shared devices (disks) and un-shared devices (tapes) must be handled in a way to avoid problems. </a:t>
            </a:r>
          </a:p>
        </p:txBody>
      </p:sp>
      <p:sp>
        <p:nvSpPr>
          <p:cNvPr id="44035" name="Title 2"/>
          <p:cNvSpPr>
            <a:spLocks noGrp="1"/>
          </p:cNvSpPr>
          <p:nvPr>
            <p:ph type="title"/>
          </p:nvPr>
        </p:nvSpPr>
        <p:spPr>
          <a:xfrm>
            <a:off x="457200" y="274638"/>
            <a:ext cx="8229600" cy="563562"/>
          </a:xfrm>
        </p:spPr>
        <p:txBody>
          <a:bodyPr>
            <a:normAutofit fontScale="90000"/>
          </a:bodyPr>
          <a:lstStyle/>
          <a:p>
            <a:r>
              <a:rPr lang="en-US" sz="3200" dirty="0" smtClean="0">
                <a:solidFill>
                  <a:srgbClr val="7030A0"/>
                </a:solidFill>
                <a:ea typeface="ＭＳ Ｐゴシック" pitchFamily="34" charset="-128"/>
              </a:rPr>
              <a:t>I/O Software-Goals</a:t>
            </a:r>
          </a:p>
        </p:txBody>
      </p:sp>
      <p:sp>
        <p:nvSpPr>
          <p:cNvPr id="5" name="Date Placeholder 4"/>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12</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7824788" cy="609601"/>
          </a:xfrm>
        </p:spPr>
        <p:txBody>
          <a:bodyPr>
            <a:normAutofit/>
          </a:bodyPr>
          <a:lstStyle/>
          <a:p>
            <a:pPr fontAlgn="auto">
              <a:spcAft>
                <a:spcPts val="0"/>
              </a:spcAft>
              <a:defRPr/>
            </a:pPr>
            <a:r>
              <a:rPr lang="en-US" sz="2900" dirty="0">
                <a:solidFill>
                  <a:srgbClr val="7030A0"/>
                </a:solidFill>
                <a:ea typeface="ＭＳ Ｐゴシック" pitchFamily="34" charset="-128"/>
              </a:rPr>
              <a:t>Evolution of the I/O Function</a:t>
            </a:r>
          </a:p>
        </p:txBody>
      </p:sp>
      <p:graphicFrame>
        <p:nvGraphicFramePr>
          <p:cNvPr id="6" name="Diagram 5"/>
          <p:cNvGraphicFramePr/>
          <p:nvPr>
            <p:extLst>
              <p:ext uri="{D42A27DB-BD31-4B8C-83A1-F6EECF244321}">
                <p14:modId xmlns:p14="http://schemas.microsoft.com/office/powerpoint/2010/main" xmlns="" val="2978030944"/>
              </p:ext>
            </p:extLst>
          </p:nvPr>
        </p:nvGraphicFramePr>
        <p:xfrm>
          <a:off x="152400" y="762000"/>
          <a:ext cx="8763000" cy="54102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4" name="Date Placeholder 3"/>
          <p:cNvSpPr>
            <a:spLocks noGrp="1"/>
          </p:cNvSpPr>
          <p:nvPr>
            <p:ph type="dt" sz="half" idx="10"/>
          </p:nvPr>
        </p:nvSpPr>
        <p:spPr/>
        <p:txBody>
          <a:bodyPr/>
          <a:lstStyle/>
          <a:p>
            <a:r>
              <a:rPr lang="en-US" smtClean="0"/>
              <a:t>Lecture-24</a:t>
            </a:r>
            <a:endParaRPr lang="en-US"/>
          </a:p>
        </p:txBody>
      </p:sp>
      <p:sp>
        <p:nvSpPr>
          <p:cNvPr id="5" name="Slide Number Placeholder 4"/>
          <p:cNvSpPr>
            <a:spLocks noGrp="1"/>
          </p:cNvSpPr>
          <p:nvPr>
            <p:ph type="sldNum" sz="quarter" idx="12"/>
          </p:nvPr>
        </p:nvSpPr>
        <p:spPr/>
        <p:txBody>
          <a:bodyPr/>
          <a:lstStyle/>
          <a:p>
            <a:fld id="{FE7AC6D1-0A6E-4A11-9540-DDF779F7552C}" type="slidenum">
              <a:rPr lang="en-US" smtClean="0"/>
              <a:pPr/>
              <a:t>13</a:t>
            </a:fld>
            <a:endParaRPr lang="en-US"/>
          </a:p>
        </p:txBody>
      </p:sp>
      <p:sp>
        <p:nvSpPr>
          <p:cNvPr id="7" name="Footer Placeholder 6"/>
          <p:cNvSpPr>
            <a:spLocks noGrp="1"/>
          </p:cNvSpPr>
          <p:nvPr>
            <p:ph type="ftr" sz="quarter" idx="11"/>
          </p:nvPr>
        </p:nvSpPr>
        <p:spPr/>
        <p:txBody>
          <a:bodyPr/>
          <a:lstStyle/>
          <a:p>
            <a:r>
              <a:rPr lang="en-US" smtClean="0"/>
              <a:t>Ahmed Mumtaz Mustehsan, GM-IT, CIIT, Islamabad</a:t>
            </a:r>
            <a:endParaRPr lang="en-US"/>
          </a:p>
        </p:txBody>
      </p:sp>
    </p:spTree>
    <p:extLst>
      <p:ext uri="{BB962C8B-B14F-4D97-AF65-F5344CB8AC3E}">
        <p14:creationId xmlns:p14="http://schemas.microsoft.com/office/powerpoint/2010/main" xmlns="" val="533691755"/>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2"/>
          <p:cNvSpPr>
            <a:spLocks noGrp="1"/>
          </p:cNvSpPr>
          <p:nvPr>
            <p:ph type="title"/>
          </p:nvPr>
        </p:nvSpPr>
        <p:spPr>
          <a:xfrm>
            <a:off x="228600" y="24581"/>
            <a:ext cx="8229600" cy="563562"/>
          </a:xfrm>
        </p:spPr>
        <p:txBody>
          <a:bodyPr>
            <a:normAutofit fontScale="90000"/>
          </a:bodyPr>
          <a:lstStyle/>
          <a:p>
            <a:r>
              <a:rPr lang="en-US" sz="3200" dirty="0" smtClean="0">
                <a:solidFill>
                  <a:srgbClr val="7030A0"/>
                </a:solidFill>
                <a:ea typeface="ＭＳ Ｐゴシック" pitchFamily="34" charset="-128"/>
              </a:rPr>
              <a:t>Types of I/O Operations</a:t>
            </a:r>
          </a:p>
        </p:txBody>
      </p:sp>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14</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
        <p:nvSpPr>
          <p:cNvPr id="10" name="Content Placeholder 9"/>
          <p:cNvSpPr>
            <a:spLocks noGrp="1"/>
          </p:cNvSpPr>
          <p:nvPr>
            <p:ph idx="1"/>
          </p:nvPr>
        </p:nvSpPr>
        <p:spPr>
          <a:xfrm>
            <a:off x="228600" y="609600"/>
            <a:ext cx="8534400" cy="5715000"/>
          </a:xfrm>
        </p:spPr>
        <p:txBody>
          <a:bodyPr>
            <a:noAutofit/>
          </a:bodyPr>
          <a:lstStyle/>
          <a:p>
            <a:pPr>
              <a:spcBef>
                <a:spcPts val="0"/>
              </a:spcBef>
              <a:buNone/>
            </a:pPr>
            <a:r>
              <a:rPr lang="en-US" sz="2800" dirty="0" smtClean="0"/>
              <a:t>Three ways to carry out I/O operations</a:t>
            </a:r>
          </a:p>
          <a:p>
            <a:pPr>
              <a:spcBef>
                <a:spcPts val="0"/>
              </a:spcBef>
              <a:buNone/>
            </a:pPr>
            <a:r>
              <a:rPr lang="en-US" sz="2800" dirty="0" smtClean="0">
                <a:solidFill>
                  <a:srgbClr val="004EEA"/>
                </a:solidFill>
                <a:ea typeface="ＭＳ Ｐゴシック" pitchFamily="34" charset="-128"/>
              </a:rPr>
              <a:t>1. Programmed I/O</a:t>
            </a:r>
          </a:p>
          <a:p>
            <a:pPr marL="742950" lvl="2" indent="-342900">
              <a:lnSpc>
                <a:spcPct val="80000"/>
              </a:lnSpc>
              <a:spcBef>
                <a:spcPts val="0"/>
              </a:spcBef>
              <a:buFont typeface="Calibri" pitchFamily="34" charset="0"/>
              <a:buChar char="•"/>
            </a:pPr>
            <a:r>
              <a:rPr lang="en-US" sz="2800" dirty="0" smtClean="0">
                <a:ea typeface="ＭＳ Ｐゴシック" pitchFamily="34" charset="-128"/>
              </a:rPr>
              <a:t>The </a:t>
            </a:r>
            <a:r>
              <a:rPr lang="en-US" sz="2800" dirty="0">
                <a:ea typeface="ＭＳ Ｐゴシック" pitchFamily="34" charset="-128"/>
              </a:rPr>
              <a:t>processor issues an I/O command on behalf of a process to an I/O module; that process then busy waits for the operation to be completed before </a:t>
            </a:r>
            <a:r>
              <a:rPr lang="en-US" sz="2800" dirty="0" smtClean="0">
                <a:ea typeface="ＭＳ Ｐゴシック" pitchFamily="34" charset="-128"/>
              </a:rPr>
              <a:t>proceeding</a:t>
            </a:r>
          </a:p>
          <a:p>
            <a:pPr marL="0" lvl="1" indent="0">
              <a:lnSpc>
                <a:spcPct val="80000"/>
              </a:lnSpc>
              <a:spcBef>
                <a:spcPts val="0"/>
              </a:spcBef>
              <a:buNone/>
            </a:pPr>
            <a:r>
              <a:rPr lang="en-US" dirty="0" smtClean="0">
                <a:solidFill>
                  <a:srgbClr val="004EEA"/>
                </a:solidFill>
                <a:ea typeface="ＭＳ Ｐゴシック" pitchFamily="34" charset="-128"/>
              </a:rPr>
              <a:t>2. Interrupt Driven I/O</a:t>
            </a:r>
          </a:p>
          <a:p>
            <a:pPr marL="0" lvl="1" indent="0">
              <a:lnSpc>
                <a:spcPct val="80000"/>
              </a:lnSpc>
              <a:spcBef>
                <a:spcPts val="0"/>
              </a:spcBef>
              <a:buNone/>
            </a:pPr>
            <a:r>
              <a:rPr lang="en-US" dirty="0" smtClean="0">
                <a:solidFill>
                  <a:schemeClr val="tx1">
                    <a:lumMod val="85000"/>
                    <a:lumOff val="15000"/>
                  </a:schemeClr>
                </a:solidFill>
              </a:rPr>
              <a:t>The </a:t>
            </a:r>
            <a:r>
              <a:rPr lang="en-US" dirty="0">
                <a:solidFill>
                  <a:schemeClr val="tx1">
                    <a:lumMod val="85000"/>
                    <a:lumOff val="15000"/>
                  </a:schemeClr>
                </a:solidFill>
              </a:rPr>
              <a:t>processor issues an I/O command on behalf of a process</a:t>
            </a:r>
          </a:p>
          <a:p>
            <a:pPr marL="742950" lvl="2" indent="-342900">
              <a:lnSpc>
                <a:spcPct val="80000"/>
              </a:lnSpc>
              <a:spcBef>
                <a:spcPts val="0"/>
              </a:spcBef>
              <a:buFont typeface="Calibri" pitchFamily="34" charset="0"/>
              <a:buChar char="•"/>
              <a:defRPr/>
            </a:pPr>
            <a:r>
              <a:rPr lang="en-US" sz="2800" dirty="0">
                <a:ea typeface="ＭＳ Ｐゴシック" pitchFamily="34" charset="-128"/>
              </a:rPr>
              <a:t>I</a:t>
            </a:r>
            <a:r>
              <a:rPr lang="en-US" sz="2800" dirty="0" smtClean="0">
                <a:ea typeface="ＭＳ Ｐゴシック" pitchFamily="34" charset="-128"/>
              </a:rPr>
              <a:t>f </a:t>
            </a:r>
            <a:r>
              <a:rPr lang="en-US" sz="2800" dirty="0">
                <a:ea typeface="ＭＳ Ｐゴシック" pitchFamily="34" charset="-128"/>
              </a:rPr>
              <a:t>non-blocking – processor continues to execute instructions from the process that issued the I/O command</a:t>
            </a:r>
          </a:p>
          <a:p>
            <a:pPr marL="742950" lvl="2" indent="-342900">
              <a:lnSpc>
                <a:spcPct val="80000"/>
              </a:lnSpc>
              <a:spcBef>
                <a:spcPts val="0"/>
              </a:spcBef>
              <a:buFont typeface="Calibri" pitchFamily="34" charset="0"/>
              <a:buChar char="•"/>
              <a:defRPr/>
            </a:pPr>
            <a:r>
              <a:rPr lang="en-US" sz="2800" dirty="0">
                <a:ea typeface="ＭＳ Ｐゴシック" pitchFamily="34" charset="-128"/>
              </a:rPr>
              <a:t>I</a:t>
            </a:r>
            <a:r>
              <a:rPr lang="en-US" sz="2800" dirty="0" smtClean="0">
                <a:ea typeface="ＭＳ Ｐゴシック" pitchFamily="34" charset="-128"/>
              </a:rPr>
              <a:t>f </a:t>
            </a:r>
            <a:r>
              <a:rPr lang="en-US" sz="2800" dirty="0">
                <a:ea typeface="ＭＳ Ｐゴシック" pitchFamily="34" charset="-128"/>
              </a:rPr>
              <a:t>blocking – the next instruction the processor executes is from the OS, which will put the current process in a blocked state and schedule another process</a:t>
            </a:r>
          </a:p>
          <a:p>
            <a:pPr marL="0" lvl="1" indent="0">
              <a:lnSpc>
                <a:spcPct val="80000"/>
              </a:lnSpc>
              <a:buNone/>
            </a:pPr>
            <a:endParaRPr lang="en-US" dirty="0">
              <a:ea typeface="ＭＳ Ｐゴシック" pitchFamily="34" charset="-128"/>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2"/>
          <p:cNvSpPr>
            <a:spLocks noGrp="1"/>
          </p:cNvSpPr>
          <p:nvPr>
            <p:ph type="title"/>
          </p:nvPr>
        </p:nvSpPr>
        <p:spPr>
          <a:xfrm>
            <a:off x="457200" y="274638"/>
            <a:ext cx="8229600" cy="563562"/>
          </a:xfrm>
        </p:spPr>
        <p:txBody>
          <a:bodyPr>
            <a:normAutofit fontScale="90000"/>
          </a:bodyPr>
          <a:lstStyle/>
          <a:p>
            <a:r>
              <a:rPr lang="en-US" sz="3200" dirty="0" smtClean="0">
                <a:solidFill>
                  <a:srgbClr val="7030A0"/>
                </a:solidFill>
                <a:ea typeface="ＭＳ Ｐゴシック" pitchFamily="34" charset="-128"/>
              </a:rPr>
              <a:t>Types of I/O Operations</a:t>
            </a:r>
          </a:p>
        </p:txBody>
      </p:sp>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15</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
        <p:nvSpPr>
          <p:cNvPr id="10" name="Content Placeholder 9"/>
          <p:cNvSpPr>
            <a:spLocks noGrp="1"/>
          </p:cNvSpPr>
          <p:nvPr>
            <p:ph idx="1"/>
          </p:nvPr>
        </p:nvSpPr>
        <p:spPr>
          <a:xfrm>
            <a:off x="304800" y="1066801"/>
            <a:ext cx="8229600" cy="1905000"/>
          </a:xfrm>
        </p:spPr>
        <p:txBody>
          <a:bodyPr>
            <a:normAutofit/>
          </a:bodyPr>
          <a:lstStyle/>
          <a:p>
            <a:pPr marL="0" lvl="1" indent="0">
              <a:lnSpc>
                <a:spcPct val="80000"/>
              </a:lnSpc>
              <a:buNone/>
            </a:pPr>
            <a:r>
              <a:rPr lang="en-US" dirty="0" smtClean="0">
                <a:solidFill>
                  <a:srgbClr val="004EEA"/>
                </a:solidFill>
                <a:ea typeface="ＭＳ Ｐゴシック" pitchFamily="34" charset="-128"/>
              </a:rPr>
              <a:t>3. I/O using DMA</a:t>
            </a:r>
            <a:endParaRPr lang="en-US" dirty="0">
              <a:solidFill>
                <a:srgbClr val="004EEA"/>
              </a:solidFill>
              <a:ea typeface="ＭＳ Ｐゴシック" pitchFamily="34" charset="-128"/>
            </a:endParaRPr>
          </a:p>
          <a:p>
            <a:pPr marL="742950" lvl="2" indent="-342900">
              <a:lnSpc>
                <a:spcPct val="70000"/>
              </a:lnSpc>
              <a:buFont typeface="Calibri" pitchFamily="34" charset="0"/>
              <a:buChar char="•"/>
              <a:defRPr/>
            </a:pPr>
            <a:r>
              <a:rPr lang="en-US" sz="2800" dirty="0">
                <a:ea typeface="ＭＳ Ｐゴシック" pitchFamily="34" charset="-128"/>
              </a:rPr>
              <a:t>A DMA module controls the exchange of data between main memory and an I/O module</a:t>
            </a:r>
          </a:p>
          <a:p>
            <a:pPr marL="0" lvl="1" indent="0">
              <a:lnSpc>
                <a:spcPct val="80000"/>
              </a:lnSpc>
              <a:buNone/>
            </a:pPr>
            <a:endParaRPr lang="en-US" dirty="0" smtClean="0">
              <a:solidFill>
                <a:srgbClr val="004EEA"/>
              </a:solidFill>
              <a:ea typeface="ＭＳ Ｐゴシック" pitchFamily="34" charset="-128"/>
            </a:endParaRPr>
          </a:p>
          <a:p>
            <a:pPr marL="0" lvl="1" indent="0">
              <a:lnSpc>
                <a:spcPct val="80000"/>
              </a:lnSpc>
              <a:buNone/>
            </a:pPr>
            <a:endParaRPr lang="en-US" dirty="0" smtClean="0">
              <a:solidFill>
                <a:srgbClr val="004EEA"/>
              </a:solidFill>
              <a:ea typeface="ＭＳ Ｐゴシック" pitchFamily="34" charset="-128"/>
            </a:endParaRPr>
          </a:p>
        </p:txBody>
      </p:sp>
    </p:spTree>
    <p:extLst>
      <p:ext uri="{BB962C8B-B14F-4D97-AF65-F5344CB8AC3E}">
        <p14:creationId xmlns:p14="http://schemas.microsoft.com/office/powerpoint/2010/main" xmlns="" val="26423989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1"/>
          </p:nvPr>
        </p:nvSpPr>
        <p:spPr>
          <a:xfrm>
            <a:off x="533400" y="4876800"/>
            <a:ext cx="8229600" cy="533400"/>
          </a:xfrm>
        </p:spPr>
        <p:txBody>
          <a:bodyPr>
            <a:normAutofit lnSpcReduction="10000"/>
          </a:bodyPr>
          <a:lstStyle/>
          <a:p>
            <a:pPr eaLnBrk="1" hangingPunct="1"/>
            <a:r>
              <a:rPr lang="en-US" dirty="0" smtClean="0">
                <a:ea typeface="ＭＳ Ｐゴシック" pitchFamily="34" charset="-128"/>
              </a:rPr>
              <a:t>Steps in printing a string.</a:t>
            </a:r>
          </a:p>
        </p:txBody>
      </p:sp>
      <p:sp>
        <p:nvSpPr>
          <p:cNvPr id="45059" name="Title 2"/>
          <p:cNvSpPr>
            <a:spLocks noGrp="1"/>
          </p:cNvSpPr>
          <p:nvPr>
            <p:ph type="title"/>
          </p:nvPr>
        </p:nvSpPr>
        <p:spPr>
          <a:xfrm>
            <a:off x="457200" y="274638"/>
            <a:ext cx="8229600" cy="792162"/>
          </a:xfrm>
        </p:spPr>
        <p:txBody>
          <a:bodyPr>
            <a:normAutofit/>
          </a:bodyPr>
          <a:lstStyle/>
          <a:p>
            <a:r>
              <a:rPr lang="en-US" sz="3200" dirty="0" smtClean="0">
                <a:solidFill>
                  <a:srgbClr val="7030A0"/>
                </a:solidFill>
                <a:ea typeface="ＭＳ Ｐゴシック" pitchFamily="34" charset="-128"/>
              </a:rPr>
              <a:t>Example: Programmed I/O </a:t>
            </a:r>
          </a:p>
        </p:txBody>
      </p:sp>
      <p:pic>
        <p:nvPicPr>
          <p:cNvPr id="45061" name="Picture 2"/>
          <p:cNvPicPr>
            <a:picLocks noChangeAspect="1" noChangeArrowheads="1"/>
          </p:cNvPicPr>
          <p:nvPr/>
        </p:nvPicPr>
        <p:blipFill>
          <a:blip r:embed="rId3"/>
          <a:srcRect/>
          <a:stretch>
            <a:fillRect/>
          </a:stretch>
        </p:blipFill>
        <p:spPr bwMode="auto">
          <a:xfrm>
            <a:off x="457200" y="1066800"/>
            <a:ext cx="8315325" cy="3514725"/>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16</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Content Placeholder 1"/>
          <p:cNvSpPr>
            <a:spLocks noGrp="1"/>
          </p:cNvSpPr>
          <p:nvPr>
            <p:ph idx="1"/>
          </p:nvPr>
        </p:nvSpPr>
        <p:spPr>
          <a:xfrm>
            <a:off x="381000" y="838200"/>
            <a:ext cx="8382000" cy="4800600"/>
          </a:xfrm>
        </p:spPr>
        <p:txBody>
          <a:bodyPr>
            <a:normAutofit/>
          </a:bodyPr>
          <a:lstStyle/>
          <a:p>
            <a:pPr eaLnBrk="1" hangingPunct="1">
              <a:buNone/>
            </a:pPr>
            <a:r>
              <a:rPr lang="en-US" sz="2800" dirty="0" smtClean="0">
                <a:solidFill>
                  <a:srgbClr val="004EEA"/>
                </a:solidFill>
              </a:rPr>
              <a:t>Steps in printing a string:</a:t>
            </a:r>
          </a:p>
          <a:p>
            <a:r>
              <a:rPr lang="en-US" sz="2800" dirty="0" smtClean="0">
                <a:ea typeface="ＭＳ Ｐゴシック" pitchFamily="34" charset="-128"/>
              </a:rPr>
              <a:t>First the data are copied to the kernel. </a:t>
            </a:r>
          </a:p>
          <a:p>
            <a:r>
              <a:rPr lang="en-US" sz="2800" dirty="0" smtClean="0">
                <a:ea typeface="ＭＳ Ｐゴシック" pitchFamily="34" charset="-128"/>
              </a:rPr>
              <a:t>Then the operating system enters a tight loop outputting the characters one at a time. </a:t>
            </a:r>
          </a:p>
          <a:p>
            <a:r>
              <a:rPr lang="en-US" sz="2800" dirty="0" smtClean="0"/>
              <a:t>After outputting a character,  the </a:t>
            </a:r>
            <a:r>
              <a:rPr lang="en-US" sz="2800" dirty="0" smtClean="0">
                <a:solidFill>
                  <a:srgbClr val="FF0000"/>
                </a:solidFill>
              </a:rPr>
              <a:t>CPU continuously polls</a:t>
            </a:r>
            <a:r>
              <a:rPr lang="en-US" sz="2800" dirty="0" smtClean="0"/>
              <a:t> the device to see if it is ready to accept another one. </a:t>
            </a:r>
          </a:p>
          <a:p>
            <a:r>
              <a:rPr lang="en-US" sz="2800" dirty="0" smtClean="0"/>
              <a:t>This behavior is often called polling or busy waiting.  </a:t>
            </a:r>
          </a:p>
          <a:p>
            <a:endParaRPr lang="en-US" dirty="0" smtClean="0">
              <a:ea typeface="ＭＳ Ｐゴシック" pitchFamily="34" charset="-128"/>
            </a:endParaRPr>
          </a:p>
          <a:p>
            <a:pPr eaLnBrk="1" hangingPunct="1"/>
            <a:endParaRPr lang="en-US" dirty="0" smtClean="0">
              <a:ea typeface="ＭＳ Ｐゴシック" pitchFamily="34" charset="-128"/>
            </a:endParaRPr>
          </a:p>
        </p:txBody>
      </p:sp>
      <p:sp>
        <p:nvSpPr>
          <p:cNvPr id="45059" name="Title 2"/>
          <p:cNvSpPr>
            <a:spLocks noGrp="1"/>
          </p:cNvSpPr>
          <p:nvPr>
            <p:ph type="title"/>
          </p:nvPr>
        </p:nvSpPr>
        <p:spPr>
          <a:xfrm>
            <a:off x="228600" y="0"/>
            <a:ext cx="8229600" cy="609600"/>
          </a:xfrm>
        </p:spPr>
        <p:txBody>
          <a:bodyPr>
            <a:normAutofit/>
          </a:bodyPr>
          <a:lstStyle/>
          <a:p>
            <a:r>
              <a:rPr lang="en-US" sz="3200" dirty="0" smtClean="0">
                <a:solidFill>
                  <a:srgbClr val="7030A0"/>
                </a:solidFill>
                <a:ea typeface="ＭＳ Ｐゴシック" pitchFamily="34" charset="-128"/>
              </a:rPr>
              <a:t>Steps:    Programmed I/O </a:t>
            </a:r>
          </a:p>
        </p:txBody>
      </p:sp>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17</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Title 2"/>
          <p:cNvSpPr>
            <a:spLocks noGrp="1"/>
          </p:cNvSpPr>
          <p:nvPr>
            <p:ph type="title"/>
          </p:nvPr>
        </p:nvSpPr>
        <p:spPr/>
        <p:txBody>
          <a:bodyPr>
            <a:normAutofit/>
          </a:bodyPr>
          <a:lstStyle/>
          <a:p>
            <a:r>
              <a:rPr lang="en-US" sz="3200" dirty="0" smtClean="0">
                <a:solidFill>
                  <a:srgbClr val="7030A0"/>
                </a:solidFill>
                <a:ea typeface="ＭＳ Ｐゴシック" pitchFamily="34" charset="-128"/>
              </a:rPr>
              <a:t>Sample: Programmed I/O </a:t>
            </a:r>
          </a:p>
        </p:txBody>
      </p:sp>
      <p:pic>
        <p:nvPicPr>
          <p:cNvPr id="46085" name="Picture 2"/>
          <p:cNvPicPr>
            <a:picLocks noChangeAspect="1" noChangeArrowheads="1"/>
          </p:cNvPicPr>
          <p:nvPr/>
        </p:nvPicPr>
        <p:blipFill>
          <a:blip r:embed="rId3"/>
          <a:srcRect/>
          <a:stretch>
            <a:fillRect/>
          </a:stretch>
        </p:blipFill>
        <p:spPr bwMode="auto">
          <a:xfrm>
            <a:off x="436562" y="1524000"/>
            <a:ext cx="8707438" cy="1849437"/>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18</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
        <p:nvSpPr>
          <p:cNvPr id="12" name="TextBox 11"/>
          <p:cNvSpPr txBox="1"/>
          <p:nvPr/>
        </p:nvSpPr>
        <p:spPr>
          <a:xfrm>
            <a:off x="685800" y="3733800"/>
            <a:ext cx="7467600" cy="2332946"/>
          </a:xfrm>
          <a:prstGeom prst="rect">
            <a:avLst/>
          </a:prstGeom>
          <a:noFill/>
        </p:spPr>
        <p:txBody>
          <a:bodyPr wrap="square" rtlCol="0">
            <a:spAutoFit/>
          </a:bodyPr>
          <a:lstStyle/>
          <a:p>
            <a:pPr marL="342900" indent="-342900">
              <a:spcBef>
                <a:spcPct val="20000"/>
              </a:spcBef>
              <a:buFont typeface="Arial" pitchFamily="34" charset="0"/>
              <a:buChar char="•"/>
            </a:pPr>
            <a:r>
              <a:rPr lang="en-US" sz="2800" dirty="0" smtClean="0"/>
              <a:t>After outputting a character,  on printer, the CPU continuously polls the printer  to see if it is ready to accept another one.  </a:t>
            </a:r>
          </a:p>
          <a:p>
            <a:pPr marL="342900" indent="-342900">
              <a:spcBef>
                <a:spcPct val="20000"/>
              </a:spcBef>
              <a:buFont typeface="Arial" pitchFamily="34" charset="0"/>
              <a:buChar char="•"/>
            </a:pPr>
            <a:r>
              <a:rPr lang="en-US" sz="2800" dirty="0" smtClean="0">
                <a:solidFill>
                  <a:srgbClr val="004EEA"/>
                </a:solidFill>
              </a:rPr>
              <a:t>Busy Waiting; </a:t>
            </a:r>
            <a:r>
              <a:rPr lang="en-US" sz="2800" dirty="0" smtClean="0"/>
              <a:t>Wastage of CPU time.</a:t>
            </a:r>
          </a:p>
          <a:p>
            <a:pPr>
              <a:buFont typeface="Arial" pitchFamily="34" charset="0"/>
              <a:buChar char="•"/>
            </a:pPr>
            <a:endParaRPr lang="en-US" sz="28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Content Placeholder 1"/>
          <p:cNvSpPr>
            <a:spLocks noGrp="1"/>
          </p:cNvSpPr>
          <p:nvPr>
            <p:ph idx="1"/>
          </p:nvPr>
        </p:nvSpPr>
        <p:spPr>
          <a:xfrm>
            <a:off x="792163" y="1255713"/>
            <a:ext cx="7683500" cy="3468687"/>
          </a:xfrm>
        </p:spPr>
        <p:txBody>
          <a:bodyPr>
            <a:normAutofit/>
          </a:bodyPr>
          <a:lstStyle/>
          <a:p>
            <a:pPr>
              <a:lnSpc>
                <a:spcPct val="80000"/>
              </a:lnSpc>
              <a:buNone/>
            </a:pPr>
            <a:r>
              <a:rPr lang="en-US" sz="2800" dirty="0" smtClean="0">
                <a:solidFill>
                  <a:srgbClr val="004EEA"/>
                </a:solidFill>
                <a:ea typeface="ＭＳ Ｐゴシック" pitchFamily="34" charset="-128"/>
              </a:rPr>
              <a:t>The good: </a:t>
            </a:r>
          </a:p>
          <a:p>
            <a:pPr>
              <a:lnSpc>
                <a:spcPct val="80000"/>
              </a:lnSpc>
            </a:pPr>
            <a:r>
              <a:rPr lang="en-US" sz="2800" dirty="0" smtClean="0">
                <a:ea typeface="ＭＳ Ｐゴシック" pitchFamily="34" charset="-128"/>
              </a:rPr>
              <a:t>Simple idea, OK if the CPU is not a constraint., e.g. embedded systems.</a:t>
            </a:r>
          </a:p>
          <a:p>
            <a:pPr>
              <a:lnSpc>
                <a:spcPct val="80000"/>
              </a:lnSpc>
              <a:buNone/>
            </a:pPr>
            <a:endParaRPr lang="en-US" sz="2800" dirty="0" smtClean="0">
              <a:ea typeface="ＭＳ Ｐゴシック" pitchFamily="34" charset="-128"/>
            </a:endParaRPr>
          </a:p>
          <a:p>
            <a:pPr>
              <a:lnSpc>
                <a:spcPct val="80000"/>
              </a:lnSpc>
              <a:buNone/>
            </a:pPr>
            <a:r>
              <a:rPr lang="en-US" sz="2800" dirty="0" smtClean="0">
                <a:solidFill>
                  <a:srgbClr val="004EEA"/>
                </a:solidFill>
                <a:ea typeface="ＭＳ Ｐゴシック" pitchFamily="34" charset="-128"/>
              </a:rPr>
              <a:t>The bad: </a:t>
            </a:r>
          </a:p>
          <a:p>
            <a:pPr>
              <a:lnSpc>
                <a:spcPct val="80000"/>
              </a:lnSpc>
            </a:pPr>
            <a:r>
              <a:rPr lang="en-US" sz="2800" dirty="0" smtClean="0"/>
              <a:t>If the CPU has other work to do, busy waiting is inefficient. </a:t>
            </a:r>
            <a:endParaRPr lang="en-US" sz="2800" dirty="0" smtClean="0">
              <a:ea typeface="ＭＳ Ｐゴシック" pitchFamily="34" charset="-128"/>
            </a:endParaRPr>
          </a:p>
        </p:txBody>
      </p:sp>
      <p:sp>
        <p:nvSpPr>
          <p:cNvPr id="47107" name="Title 2"/>
          <p:cNvSpPr>
            <a:spLocks noGrp="1"/>
          </p:cNvSpPr>
          <p:nvPr>
            <p:ph type="title"/>
          </p:nvPr>
        </p:nvSpPr>
        <p:spPr>
          <a:xfrm>
            <a:off x="457200" y="274638"/>
            <a:ext cx="8229600" cy="563562"/>
          </a:xfrm>
        </p:spPr>
        <p:txBody>
          <a:bodyPr>
            <a:normAutofit fontScale="90000"/>
          </a:bodyPr>
          <a:lstStyle/>
          <a:p>
            <a:r>
              <a:rPr lang="en-US" sz="3200" dirty="0">
                <a:solidFill>
                  <a:srgbClr val="7030A0"/>
                </a:solidFill>
                <a:ea typeface="ＭＳ Ｐゴシック" pitchFamily="34" charset="-128"/>
              </a:rPr>
              <a:t>Programmed I/O </a:t>
            </a:r>
            <a:r>
              <a:rPr lang="en-US" sz="3200" dirty="0" smtClean="0">
                <a:solidFill>
                  <a:srgbClr val="7030A0"/>
                </a:solidFill>
                <a:ea typeface="ＭＳ Ｐゴシック" pitchFamily="34" charset="-128"/>
              </a:rPr>
              <a:t>: Good </a:t>
            </a:r>
            <a:r>
              <a:rPr lang="en-US" sz="3200" dirty="0" err="1" smtClean="0">
                <a:solidFill>
                  <a:srgbClr val="7030A0"/>
                </a:solidFill>
                <a:ea typeface="ＭＳ Ｐゴシック" pitchFamily="34" charset="-128"/>
              </a:rPr>
              <a:t>vs</a:t>
            </a:r>
            <a:r>
              <a:rPr lang="en-US" sz="3200" dirty="0" smtClean="0">
                <a:solidFill>
                  <a:srgbClr val="7030A0"/>
                </a:solidFill>
                <a:ea typeface="ＭＳ Ｐゴシック" pitchFamily="34" charset="-128"/>
              </a:rPr>
              <a:t> Bad</a:t>
            </a:r>
          </a:p>
        </p:txBody>
      </p:sp>
      <p:sp>
        <p:nvSpPr>
          <p:cNvPr id="5" name="Date Placeholder 4"/>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19</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Content Placeholder 1"/>
          <p:cNvSpPr>
            <a:spLocks noGrp="1"/>
          </p:cNvSpPr>
          <p:nvPr>
            <p:ph idx="1"/>
          </p:nvPr>
        </p:nvSpPr>
        <p:spPr>
          <a:xfrm>
            <a:off x="685800" y="1066801"/>
            <a:ext cx="7683500" cy="4800600"/>
          </a:xfrm>
        </p:spPr>
        <p:txBody>
          <a:bodyPr>
            <a:normAutofit/>
          </a:bodyPr>
          <a:lstStyle/>
          <a:p>
            <a:pPr marL="0" indent="0">
              <a:lnSpc>
                <a:spcPct val="80000"/>
              </a:lnSpc>
              <a:buNone/>
            </a:pPr>
            <a:r>
              <a:rPr lang="en-US" sz="2800" dirty="0" smtClean="0">
                <a:solidFill>
                  <a:srgbClr val="004EEA"/>
                </a:solidFill>
                <a:ea typeface="ＭＳ Ｐゴシック" pitchFamily="34" charset="-128"/>
              </a:rPr>
              <a:t>Idea: </a:t>
            </a:r>
            <a:r>
              <a:rPr lang="en-US" sz="2800" dirty="0" smtClean="0">
                <a:ea typeface="ＭＳ Ｐゴシック" pitchFamily="34" charset="-128"/>
              </a:rPr>
              <a:t> If a printer prints 100 </a:t>
            </a:r>
            <a:r>
              <a:rPr lang="en-US" sz="2800" dirty="0" err="1" smtClean="0">
                <a:ea typeface="ＭＳ Ｐゴシック" pitchFamily="34" charset="-128"/>
              </a:rPr>
              <a:t>chs</a:t>
            </a:r>
            <a:r>
              <a:rPr lang="en-US" sz="2800" dirty="0" smtClean="0">
                <a:ea typeface="ＭＳ Ｐゴシック" pitchFamily="34" charset="-128"/>
              </a:rPr>
              <a:t>/sec means 1 </a:t>
            </a:r>
            <a:r>
              <a:rPr lang="en-US" sz="2800" dirty="0" err="1" smtClean="0">
                <a:ea typeface="ＭＳ Ｐゴシック" pitchFamily="34" charset="-128"/>
              </a:rPr>
              <a:t>ch</a:t>
            </a:r>
            <a:r>
              <a:rPr lang="en-US" sz="2800" dirty="0" smtClean="0">
                <a:ea typeface="ＭＳ Ｐゴシック" pitchFamily="34" charset="-128"/>
              </a:rPr>
              <a:t>/10 msec. It is sufficient time for context switching and undertake another process. So:</a:t>
            </a:r>
            <a:endParaRPr lang="en-US" sz="2800" dirty="0" smtClean="0">
              <a:solidFill>
                <a:srgbClr val="004EEA"/>
              </a:solidFill>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block process which requests I/O, and schedule another process </a:t>
            </a:r>
          </a:p>
          <a:p>
            <a:pPr>
              <a:lnSpc>
                <a:spcPct val="80000"/>
              </a:lnSpc>
              <a:buFont typeface="Calibri" pitchFamily="34" charset="0"/>
              <a:buChar char="•"/>
            </a:pPr>
            <a:r>
              <a:rPr lang="en-US" sz="2800" dirty="0" smtClean="0">
                <a:ea typeface="ＭＳ Ｐゴシック" pitchFamily="34" charset="-128"/>
              </a:rPr>
              <a:t>Return to calling process when I/O is done</a:t>
            </a:r>
          </a:p>
          <a:p>
            <a:pPr>
              <a:lnSpc>
                <a:spcPct val="80000"/>
              </a:lnSpc>
              <a:buFont typeface="Calibri" pitchFamily="34" charset="0"/>
              <a:buChar char="•"/>
            </a:pPr>
            <a:r>
              <a:rPr lang="en-US" sz="2800" dirty="0" smtClean="0">
                <a:ea typeface="ＭＳ Ｐゴシック" pitchFamily="34" charset="-128"/>
              </a:rPr>
              <a:t>Printer generates interrupt when a character is printed.</a:t>
            </a:r>
          </a:p>
          <a:p>
            <a:pPr>
              <a:lnSpc>
                <a:spcPct val="80000"/>
              </a:lnSpc>
              <a:buFont typeface="Calibri" pitchFamily="34" charset="0"/>
              <a:buChar char="•"/>
            </a:pPr>
            <a:r>
              <a:rPr lang="en-US" sz="2800" dirty="0" smtClean="0">
                <a:ea typeface="ＭＳ Ｐゴシック" pitchFamily="34" charset="-128"/>
              </a:rPr>
              <a:t>Keeps interrupting and printing until the end of the string.</a:t>
            </a:r>
          </a:p>
          <a:p>
            <a:pPr>
              <a:lnSpc>
                <a:spcPct val="80000"/>
              </a:lnSpc>
              <a:buFont typeface="Calibri" pitchFamily="34" charset="0"/>
              <a:buChar char="•"/>
            </a:pPr>
            <a:r>
              <a:rPr lang="en-US" sz="2800" dirty="0" smtClean="0">
                <a:ea typeface="ＭＳ Ｐゴシック" pitchFamily="34" charset="-128"/>
              </a:rPr>
              <a:t>Re-instantiate calling process once printing is completed.</a:t>
            </a:r>
          </a:p>
        </p:txBody>
      </p:sp>
      <p:sp>
        <p:nvSpPr>
          <p:cNvPr id="48131" name="Title 2"/>
          <p:cNvSpPr>
            <a:spLocks noGrp="1"/>
          </p:cNvSpPr>
          <p:nvPr>
            <p:ph type="title"/>
          </p:nvPr>
        </p:nvSpPr>
        <p:spPr>
          <a:xfrm>
            <a:off x="457200" y="274638"/>
            <a:ext cx="8229600" cy="639762"/>
          </a:xfrm>
        </p:spPr>
        <p:txBody>
          <a:bodyPr>
            <a:normAutofit/>
          </a:bodyPr>
          <a:lstStyle/>
          <a:p>
            <a:r>
              <a:rPr lang="en-US" sz="3200" dirty="0" smtClean="0">
                <a:solidFill>
                  <a:srgbClr val="7030A0"/>
                </a:solidFill>
                <a:ea typeface="ＭＳ Ｐゴシック" pitchFamily="34" charset="-128"/>
              </a:rPr>
              <a:t>Interrupt Driven I/O</a:t>
            </a:r>
          </a:p>
        </p:txBody>
      </p:sp>
      <p:sp>
        <p:nvSpPr>
          <p:cNvPr id="5" name="Date Placeholder 4"/>
          <p:cNvSpPr>
            <a:spLocks noGrp="1"/>
          </p:cNvSpPr>
          <p:nvPr>
            <p:ph type="dt" sz="half" idx="10"/>
          </p:nvPr>
        </p:nvSpPr>
        <p:spPr/>
        <p:txBody>
          <a:bodyPr/>
          <a:lstStyle/>
          <a:p>
            <a:r>
              <a:rPr lang="en-US" smtClean="0"/>
              <a:t>Lecture-24</a:t>
            </a:r>
            <a:endParaRPr lang="en-US"/>
          </a:p>
        </p:txBody>
      </p:sp>
      <p:sp>
        <p:nvSpPr>
          <p:cNvPr id="7" name="Slide Number Placeholder 6"/>
          <p:cNvSpPr>
            <a:spLocks noGrp="1"/>
          </p:cNvSpPr>
          <p:nvPr>
            <p:ph type="sldNum" sz="quarter" idx="12"/>
          </p:nvPr>
        </p:nvSpPr>
        <p:spPr/>
        <p:txBody>
          <a:bodyPr/>
          <a:lstStyle/>
          <a:p>
            <a:fld id="{FE7AC6D1-0A6E-4A11-9540-DDF779F7552C}" type="slidenum">
              <a:rPr lang="en-US" smtClean="0"/>
              <a:pPr/>
              <a:t>20</a:t>
            </a:fld>
            <a:endParaRPr lang="en-US"/>
          </a:p>
        </p:txBody>
      </p:sp>
      <p:sp>
        <p:nvSpPr>
          <p:cNvPr id="8" name="Footer Placeholder 7"/>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Content Placeholder 1"/>
          <p:cNvSpPr>
            <a:spLocks noGrp="1"/>
          </p:cNvSpPr>
          <p:nvPr>
            <p:ph idx="1"/>
          </p:nvPr>
        </p:nvSpPr>
        <p:spPr>
          <a:xfrm>
            <a:off x="304800" y="4800600"/>
            <a:ext cx="8153400" cy="838200"/>
          </a:xfrm>
        </p:spPr>
        <p:txBody>
          <a:bodyPr>
            <a:normAutofit fontScale="85000" lnSpcReduction="20000"/>
          </a:bodyPr>
          <a:lstStyle/>
          <a:p>
            <a:pPr eaLnBrk="1" hangingPunct="1">
              <a:buNone/>
            </a:pPr>
            <a:r>
              <a:rPr lang="en-US" sz="3000" dirty="0" smtClean="0">
                <a:ea typeface="ＭＳ Ｐゴシック" pitchFamily="34" charset="-128"/>
              </a:rPr>
              <a:t>(a) Code executed at the time the print system call is made. </a:t>
            </a:r>
          </a:p>
          <a:p>
            <a:pPr eaLnBrk="1" hangingPunct="1">
              <a:buNone/>
            </a:pPr>
            <a:r>
              <a:rPr lang="en-US" sz="3000" dirty="0" smtClean="0">
                <a:ea typeface="ＭＳ Ｐゴシック" pitchFamily="34" charset="-128"/>
              </a:rPr>
              <a:t>(b) Interrupt service procedure for the printer.</a:t>
            </a:r>
          </a:p>
        </p:txBody>
      </p:sp>
      <p:sp>
        <p:nvSpPr>
          <p:cNvPr id="49155" name="Title 2"/>
          <p:cNvSpPr>
            <a:spLocks noGrp="1"/>
          </p:cNvSpPr>
          <p:nvPr>
            <p:ph type="title"/>
          </p:nvPr>
        </p:nvSpPr>
        <p:spPr/>
        <p:txBody>
          <a:bodyPr>
            <a:normAutofit/>
          </a:bodyPr>
          <a:lstStyle/>
          <a:p>
            <a:r>
              <a:rPr lang="en-US" sz="3200" dirty="0" smtClean="0">
                <a:solidFill>
                  <a:srgbClr val="7030A0"/>
                </a:solidFill>
                <a:ea typeface="ＭＳ Ｐゴシック" pitchFamily="34" charset="-128"/>
              </a:rPr>
              <a:t>Sample: Interrupt-Driven I/O</a:t>
            </a:r>
          </a:p>
        </p:txBody>
      </p:sp>
      <p:pic>
        <p:nvPicPr>
          <p:cNvPr id="49157" name="Picture 2"/>
          <p:cNvPicPr>
            <a:picLocks noChangeAspect="1" noChangeArrowheads="1"/>
          </p:cNvPicPr>
          <p:nvPr/>
        </p:nvPicPr>
        <p:blipFill>
          <a:blip r:embed="rId3"/>
          <a:srcRect/>
          <a:stretch>
            <a:fillRect/>
          </a:stretch>
        </p:blipFill>
        <p:spPr bwMode="auto">
          <a:xfrm>
            <a:off x="381000" y="1600200"/>
            <a:ext cx="8239125" cy="2971800"/>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21</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2"/>
          <p:cNvSpPr>
            <a:spLocks noGrp="1"/>
          </p:cNvSpPr>
          <p:nvPr>
            <p:ph type="title"/>
          </p:nvPr>
        </p:nvSpPr>
        <p:spPr/>
        <p:txBody>
          <a:bodyPr>
            <a:normAutofit/>
          </a:bodyPr>
          <a:lstStyle/>
          <a:p>
            <a:r>
              <a:rPr lang="en-US" sz="3200" dirty="0" smtClean="0">
                <a:solidFill>
                  <a:srgbClr val="7030A0"/>
                </a:solidFill>
                <a:ea typeface="ＭＳ Ｐゴシック" pitchFamily="34" charset="-128"/>
              </a:rPr>
              <a:t>DMA</a:t>
            </a:r>
          </a:p>
        </p:txBody>
      </p:sp>
      <p:sp>
        <p:nvSpPr>
          <p:cNvPr id="50180" name="Content Placeholder 10"/>
          <p:cNvSpPr>
            <a:spLocks noGrp="1"/>
          </p:cNvSpPr>
          <p:nvPr>
            <p:ph idx="1"/>
          </p:nvPr>
        </p:nvSpPr>
        <p:spPr>
          <a:xfrm>
            <a:off x="519113" y="1119188"/>
            <a:ext cx="8204200" cy="4595812"/>
          </a:xfrm>
        </p:spPr>
        <p:txBody>
          <a:bodyPr>
            <a:normAutofit/>
          </a:bodyPr>
          <a:lstStyle/>
          <a:p>
            <a:pPr>
              <a:lnSpc>
                <a:spcPct val="80000"/>
              </a:lnSpc>
              <a:buFont typeface="Calibri" pitchFamily="34" charset="0"/>
              <a:buChar char="•"/>
            </a:pPr>
            <a:r>
              <a:rPr lang="en-US" sz="2800" dirty="0" smtClean="0">
                <a:ea typeface="ＭＳ Ｐゴシック" pitchFamily="34" charset="-128"/>
              </a:rPr>
              <a:t>Use DMA controller to send characters to printer instead of using the CPU.</a:t>
            </a:r>
          </a:p>
          <a:p>
            <a:pPr>
              <a:lnSpc>
                <a:spcPct val="80000"/>
              </a:lnSpc>
              <a:buFont typeface="Calibri" pitchFamily="34" charset="0"/>
              <a:buChar char="•"/>
            </a:pPr>
            <a:r>
              <a:rPr lang="en-US" sz="2800" dirty="0" smtClean="0"/>
              <a:t>DMA is programmed I/O, only with the DMA controller doing all the work, instead of the main CPU.</a:t>
            </a:r>
            <a:endParaRPr lang="en-US" sz="2800" dirty="0" smtClean="0">
              <a:ea typeface="ＭＳ Ｐゴシック" pitchFamily="34" charset="-128"/>
            </a:endParaRPr>
          </a:p>
          <a:p>
            <a:pPr>
              <a:lnSpc>
                <a:spcPct val="80000"/>
              </a:lnSpc>
              <a:buFont typeface="Calibri" pitchFamily="34" charset="0"/>
              <a:buChar char="•"/>
            </a:pPr>
            <a:r>
              <a:rPr lang="en-US" sz="2800" dirty="0" smtClean="0">
                <a:ea typeface="ＭＳ Ｐゴシック" pitchFamily="34" charset="-128"/>
              </a:rPr>
              <a:t>CPU is only interrupted when the buffer is printed out instead of printing each character.</a:t>
            </a:r>
          </a:p>
          <a:p>
            <a:pPr>
              <a:lnSpc>
                <a:spcPct val="80000"/>
              </a:lnSpc>
              <a:buFont typeface="Calibri" pitchFamily="34" charset="0"/>
              <a:buChar char="•"/>
            </a:pPr>
            <a:r>
              <a:rPr lang="en-US" sz="2800" dirty="0" smtClean="0">
                <a:ea typeface="ＭＳ Ｐゴシック" pitchFamily="34" charset="-128"/>
              </a:rPr>
              <a:t>DMA is worth it if :</a:t>
            </a:r>
          </a:p>
          <a:p>
            <a:pPr marL="914400" lvl="2" indent="-514350">
              <a:lnSpc>
                <a:spcPct val="80000"/>
              </a:lnSpc>
              <a:buFont typeface="+mj-lt"/>
              <a:buAutoNum type="arabicPeriod"/>
            </a:pPr>
            <a:r>
              <a:rPr lang="en-US" sz="2800" dirty="0" smtClean="0">
                <a:ea typeface="ＭＳ Ｐゴシック" pitchFamily="34" charset="-128"/>
              </a:rPr>
              <a:t>DMA controller can drive the device as fast as the CPU could drive it </a:t>
            </a:r>
          </a:p>
          <a:p>
            <a:pPr marL="914400" lvl="2" indent="-514350">
              <a:lnSpc>
                <a:spcPct val="80000"/>
              </a:lnSpc>
              <a:buFont typeface="+mj-lt"/>
              <a:buAutoNum type="arabicPeriod"/>
            </a:pPr>
            <a:r>
              <a:rPr lang="en-US" sz="2800" dirty="0" smtClean="0">
                <a:ea typeface="ＭＳ Ｐゴシック" pitchFamily="34" charset="-128"/>
              </a:rPr>
              <a:t>There is enough data to make it worthwhile</a:t>
            </a:r>
          </a:p>
        </p:txBody>
      </p:sp>
      <p:sp>
        <p:nvSpPr>
          <p:cNvPr id="5" name="Footer Placeholder 4"/>
          <p:cNvSpPr>
            <a:spLocks noGrp="1"/>
          </p:cNvSpPr>
          <p:nvPr>
            <p:ph type="ftr" sz="quarter" idx="10"/>
          </p:nvPr>
        </p:nvSpPr>
        <p:spPr/>
        <p:txBody>
          <a:bodyPr/>
          <a:lstStyle/>
          <a:p>
            <a:pPr>
              <a:defRPr/>
            </a:pPr>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Content Placeholder 1"/>
          <p:cNvSpPr>
            <a:spLocks noGrp="1"/>
          </p:cNvSpPr>
          <p:nvPr>
            <p:ph idx="1"/>
          </p:nvPr>
        </p:nvSpPr>
        <p:spPr>
          <a:xfrm>
            <a:off x="0" y="5257800"/>
            <a:ext cx="8686800" cy="838200"/>
          </a:xfrm>
        </p:spPr>
        <p:txBody>
          <a:bodyPr>
            <a:normAutofit fontScale="92500" lnSpcReduction="20000"/>
          </a:bodyPr>
          <a:lstStyle/>
          <a:p>
            <a:pPr marL="971550" lvl="1" indent="-514350">
              <a:buAutoNum type="alphaLcParenBoth"/>
            </a:pPr>
            <a:r>
              <a:rPr lang="en-US" dirty="0" smtClean="0">
                <a:ea typeface="ＭＳ Ｐゴシック" pitchFamily="34" charset="-128"/>
              </a:rPr>
              <a:t>Code executed when the print system call is made. </a:t>
            </a:r>
          </a:p>
          <a:p>
            <a:pPr marL="971550" lvl="1" indent="-514350">
              <a:buAutoNum type="alphaLcParenBoth"/>
            </a:pPr>
            <a:r>
              <a:rPr lang="en-US" dirty="0" smtClean="0">
                <a:ea typeface="ＭＳ Ｐゴシック" pitchFamily="34" charset="-128"/>
              </a:rPr>
              <a:t>Interrupt service procedure.</a:t>
            </a:r>
          </a:p>
        </p:txBody>
      </p:sp>
      <p:sp>
        <p:nvSpPr>
          <p:cNvPr id="51203" name="Title 2"/>
          <p:cNvSpPr>
            <a:spLocks noGrp="1"/>
          </p:cNvSpPr>
          <p:nvPr>
            <p:ph type="title"/>
          </p:nvPr>
        </p:nvSpPr>
        <p:spPr>
          <a:xfrm>
            <a:off x="0" y="228600"/>
            <a:ext cx="8229600" cy="639762"/>
          </a:xfrm>
        </p:spPr>
        <p:txBody>
          <a:bodyPr>
            <a:normAutofit/>
          </a:bodyPr>
          <a:lstStyle/>
          <a:p>
            <a:r>
              <a:rPr lang="en-US" sz="3200" dirty="0" smtClean="0">
                <a:solidFill>
                  <a:srgbClr val="7030A0"/>
                </a:solidFill>
                <a:ea typeface="ＭＳ Ｐゴシック" pitchFamily="34" charset="-128"/>
              </a:rPr>
              <a:t>Sample: I/O Using DMA</a:t>
            </a:r>
          </a:p>
        </p:txBody>
      </p:sp>
      <p:pic>
        <p:nvPicPr>
          <p:cNvPr id="51205" name="Picture 2"/>
          <p:cNvPicPr>
            <a:picLocks noChangeAspect="1" noChangeArrowheads="1"/>
          </p:cNvPicPr>
          <p:nvPr/>
        </p:nvPicPr>
        <p:blipFill>
          <a:blip r:embed="rId3"/>
          <a:srcRect r="47885"/>
          <a:stretch>
            <a:fillRect/>
          </a:stretch>
        </p:blipFill>
        <p:spPr bwMode="auto">
          <a:xfrm>
            <a:off x="304800" y="914400"/>
            <a:ext cx="4724400" cy="1600200"/>
          </a:xfrm>
          <a:prstGeom prst="rect">
            <a:avLst/>
          </a:prstGeom>
          <a:noFill/>
          <a:ln w="9525">
            <a:noFill/>
            <a:miter lim="800000"/>
            <a:headEnd/>
            <a:tailEnd/>
          </a:ln>
        </p:spPr>
      </p:pic>
      <p:pic>
        <p:nvPicPr>
          <p:cNvPr id="51206" name="Picture 2"/>
          <p:cNvPicPr>
            <a:picLocks noChangeAspect="1" noChangeArrowheads="1"/>
          </p:cNvPicPr>
          <p:nvPr/>
        </p:nvPicPr>
        <p:blipFill>
          <a:blip r:embed="rId3"/>
          <a:srcRect l="56287"/>
          <a:stretch>
            <a:fillRect/>
          </a:stretch>
        </p:blipFill>
        <p:spPr bwMode="auto">
          <a:xfrm>
            <a:off x="228600" y="3048000"/>
            <a:ext cx="3733800" cy="1752600"/>
          </a:xfrm>
          <a:prstGeom prst="rect">
            <a:avLst/>
          </a:prstGeom>
          <a:noFill/>
          <a:ln w="9525">
            <a:noFill/>
            <a:miter lim="800000"/>
            <a:headEnd/>
            <a:tailEnd/>
          </a:ln>
        </p:spPr>
      </p:pic>
      <p:sp>
        <p:nvSpPr>
          <p:cNvPr id="7" name="Date Placeholder 6"/>
          <p:cNvSpPr>
            <a:spLocks noGrp="1"/>
          </p:cNvSpPr>
          <p:nvPr>
            <p:ph type="dt" sz="half" idx="10"/>
          </p:nvPr>
        </p:nvSpPr>
        <p:spPr/>
        <p:txBody>
          <a:bodyPr/>
          <a:lstStyle/>
          <a:p>
            <a:r>
              <a:rPr lang="en-US" smtClean="0"/>
              <a:t>Lecture-24</a:t>
            </a:r>
            <a:endParaRPr lang="en-US"/>
          </a:p>
        </p:txBody>
      </p:sp>
      <p:sp>
        <p:nvSpPr>
          <p:cNvPr id="9" name="Slide Number Placeholder 8"/>
          <p:cNvSpPr>
            <a:spLocks noGrp="1"/>
          </p:cNvSpPr>
          <p:nvPr>
            <p:ph type="sldNum" sz="quarter" idx="12"/>
          </p:nvPr>
        </p:nvSpPr>
        <p:spPr/>
        <p:txBody>
          <a:bodyPr/>
          <a:lstStyle/>
          <a:p>
            <a:fld id="{FE7AC6D1-0A6E-4A11-9540-DDF779F7552C}" type="slidenum">
              <a:rPr lang="en-US" smtClean="0"/>
              <a:pPr/>
              <a:t>23</a:t>
            </a:fld>
            <a:endParaRPr lang="en-US"/>
          </a:p>
        </p:txBody>
      </p:sp>
      <p:sp>
        <p:nvSpPr>
          <p:cNvPr id="10" name="Footer Placeholder 9"/>
          <p:cNvSpPr>
            <a:spLocks noGrp="1"/>
          </p:cNvSpPr>
          <p:nvPr>
            <p:ph type="ftr" sz="quarter" idx="11"/>
          </p:nvPr>
        </p:nvSpPr>
        <p:spPr/>
        <p:txBody>
          <a:bodyPr/>
          <a:lstStyle/>
          <a:p>
            <a:r>
              <a:rPr lang="en-US" smtClean="0"/>
              <a:t>Ahmed Mumtaz Mustehsan, GM-IT, CIIT, Islamabad</a:t>
            </a:r>
            <a:endParaRPr lang="en-US"/>
          </a:p>
        </p:txBody>
      </p:sp>
      <p:sp>
        <p:nvSpPr>
          <p:cNvPr id="12" name="TextBox 11"/>
          <p:cNvSpPr txBox="1"/>
          <p:nvPr/>
        </p:nvSpPr>
        <p:spPr>
          <a:xfrm>
            <a:off x="4114800" y="3276600"/>
            <a:ext cx="4191000" cy="923330"/>
          </a:xfrm>
          <a:prstGeom prst="rect">
            <a:avLst/>
          </a:prstGeom>
          <a:noFill/>
        </p:spPr>
        <p:txBody>
          <a:bodyPr wrap="square" rtlCol="0">
            <a:spAutoFit/>
          </a:bodyPr>
          <a:lstStyle/>
          <a:p>
            <a:r>
              <a:rPr lang="en-US" dirty="0" smtClean="0"/>
              <a:t>// controller undertake the Task </a:t>
            </a:r>
          </a:p>
          <a:p>
            <a:r>
              <a:rPr lang="en-US" dirty="0" smtClean="0"/>
              <a:t>// unblock the user after completion</a:t>
            </a:r>
          </a:p>
          <a:p>
            <a:r>
              <a:rPr lang="en-US" dirty="0" smtClean="0"/>
              <a:t>// schedule another task</a:t>
            </a:r>
            <a:endParaRPr lang="en-US" dirty="0"/>
          </a:p>
        </p:txBody>
      </p:sp>
      <p:sp>
        <p:nvSpPr>
          <p:cNvPr id="13" name="TextBox 12"/>
          <p:cNvSpPr txBox="1"/>
          <p:nvPr/>
        </p:nvSpPr>
        <p:spPr>
          <a:xfrm>
            <a:off x="4876800" y="1143000"/>
            <a:ext cx="3962400" cy="923330"/>
          </a:xfrm>
          <a:prstGeom prst="rect">
            <a:avLst/>
          </a:prstGeom>
          <a:noFill/>
        </p:spPr>
        <p:txBody>
          <a:bodyPr wrap="square" rtlCol="0">
            <a:spAutoFit/>
          </a:bodyPr>
          <a:lstStyle/>
          <a:p>
            <a:r>
              <a:rPr lang="en-US" dirty="0" smtClean="0"/>
              <a:t>// copy data from user to kernel space</a:t>
            </a:r>
          </a:p>
          <a:p>
            <a:r>
              <a:rPr lang="en-US" dirty="0" smtClean="0"/>
              <a:t>// Assign the job to DMA controller</a:t>
            </a:r>
          </a:p>
          <a:p>
            <a:r>
              <a:rPr lang="en-US" dirty="0" smtClean="0"/>
              <a:t>// schedule another task</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1"/>
          <p:cNvSpPr>
            <a:spLocks noGrp="1"/>
          </p:cNvSpPr>
          <p:nvPr>
            <p:ph idx="1"/>
          </p:nvPr>
        </p:nvSpPr>
        <p:spPr>
          <a:xfrm>
            <a:off x="457200" y="3810000"/>
            <a:ext cx="8229600" cy="2514600"/>
          </a:xfrm>
        </p:spPr>
        <p:txBody>
          <a:bodyPr>
            <a:normAutofit lnSpcReduction="10000"/>
          </a:bodyPr>
          <a:lstStyle/>
          <a:p>
            <a:pPr eaLnBrk="1" hangingPunct="1"/>
            <a:r>
              <a:rPr lang="en-US" sz="2800" dirty="0" smtClean="0">
                <a:ea typeface="ＭＳ Ｐゴシック" pitchFamily="34" charset="-128"/>
              </a:rPr>
              <a:t>Layers of the I/O software system.</a:t>
            </a:r>
          </a:p>
          <a:p>
            <a:pPr lvl="1"/>
            <a:r>
              <a:rPr lang="en-US" dirty="0">
                <a:ea typeface="ＭＳ Ｐゴシック" pitchFamily="34" charset="-128"/>
              </a:rPr>
              <a:t>Interrupt handler</a:t>
            </a:r>
          </a:p>
          <a:p>
            <a:pPr lvl="1"/>
            <a:r>
              <a:rPr lang="en-US" dirty="0">
                <a:ea typeface="ＭＳ Ｐゴシック" pitchFamily="34" charset="-128"/>
              </a:rPr>
              <a:t>Device Drivers</a:t>
            </a:r>
          </a:p>
          <a:p>
            <a:pPr lvl="1"/>
            <a:r>
              <a:rPr lang="en-US" dirty="0">
                <a:ea typeface="ＭＳ Ｐゴシック" pitchFamily="34" charset="-128"/>
              </a:rPr>
              <a:t>Device Independent OS software</a:t>
            </a:r>
          </a:p>
          <a:p>
            <a:pPr lvl="1"/>
            <a:r>
              <a:rPr lang="en-US" dirty="0">
                <a:ea typeface="ＭＳ Ｐゴシック" pitchFamily="34" charset="-128"/>
              </a:rPr>
              <a:t>Use Level I/O Software</a:t>
            </a:r>
          </a:p>
        </p:txBody>
      </p:sp>
      <p:sp>
        <p:nvSpPr>
          <p:cNvPr id="52227" name="Title 2"/>
          <p:cNvSpPr>
            <a:spLocks noGrp="1"/>
          </p:cNvSpPr>
          <p:nvPr>
            <p:ph type="title"/>
          </p:nvPr>
        </p:nvSpPr>
        <p:spPr>
          <a:xfrm>
            <a:off x="457200" y="274638"/>
            <a:ext cx="8229600" cy="563562"/>
          </a:xfrm>
        </p:spPr>
        <p:txBody>
          <a:bodyPr>
            <a:normAutofit fontScale="90000"/>
          </a:bodyPr>
          <a:lstStyle/>
          <a:p>
            <a:r>
              <a:rPr lang="en-US" sz="3200" dirty="0" smtClean="0">
                <a:solidFill>
                  <a:srgbClr val="7030A0"/>
                </a:solidFill>
                <a:ea typeface="ＭＳ Ｐゴシック" pitchFamily="34" charset="-128"/>
              </a:rPr>
              <a:t>I/O Software Layers</a:t>
            </a:r>
          </a:p>
        </p:txBody>
      </p:sp>
      <p:pic>
        <p:nvPicPr>
          <p:cNvPr id="52229" name="Picture 2"/>
          <p:cNvPicPr>
            <a:picLocks noChangeAspect="1" noChangeArrowheads="1"/>
          </p:cNvPicPr>
          <p:nvPr/>
        </p:nvPicPr>
        <p:blipFill>
          <a:blip r:embed="rId3"/>
          <a:srcRect/>
          <a:stretch>
            <a:fillRect/>
          </a:stretch>
        </p:blipFill>
        <p:spPr bwMode="auto">
          <a:xfrm>
            <a:off x="457200" y="762000"/>
            <a:ext cx="7835900" cy="2892425"/>
          </a:xfrm>
          <a:prstGeom prst="rect">
            <a:avLst/>
          </a:prstGeom>
          <a:noFill/>
          <a:ln w="9525">
            <a:noFill/>
            <a:miter lim="800000"/>
            <a:headEnd/>
            <a:tailEnd/>
          </a:ln>
        </p:spPr>
      </p:pic>
      <p:sp>
        <p:nvSpPr>
          <p:cNvPr id="6" name="Date Placeholder 5"/>
          <p:cNvSpPr>
            <a:spLocks noGrp="1"/>
          </p:cNvSpPr>
          <p:nvPr>
            <p:ph type="dt" sz="half" idx="10"/>
          </p:nvPr>
        </p:nvSpPr>
        <p:spPr/>
        <p:txBody>
          <a:bodyPr/>
          <a:lstStyle/>
          <a:p>
            <a:r>
              <a:rPr lang="en-US" smtClean="0"/>
              <a:t>Lecture-24</a:t>
            </a:r>
            <a:endParaRPr lang="en-US"/>
          </a:p>
        </p:txBody>
      </p:sp>
      <p:sp>
        <p:nvSpPr>
          <p:cNvPr id="8" name="Slide Number Placeholder 7"/>
          <p:cNvSpPr>
            <a:spLocks noGrp="1"/>
          </p:cNvSpPr>
          <p:nvPr>
            <p:ph type="sldNum" sz="quarter" idx="12"/>
          </p:nvPr>
        </p:nvSpPr>
        <p:spPr/>
        <p:txBody>
          <a:bodyPr/>
          <a:lstStyle/>
          <a:p>
            <a:fld id="{FE7AC6D1-0A6E-4A11-9540-DDF779F7552C}" type="slidenum">
              <a:rPr lang="en-US" smtClean="0"/>
              <a:pPr/>
              <a:t>24</a:t>
            </a:fld>
            <a:endParaRPr lang="en-US"/>
          </a:p>
        </p:txBody>
      </p:sp>
      <p:sp>
        <p:nvSpPr>
          <p:cNvPr id="9" name="Footer Placeholder 8"/>
          <p:cNvSpPr>
            <a:spLocks noGrp="1"/>
          </p:cNvSpPr>
          <p:nvPr>
            <p:ph type="ftr" sz="quarter" idx="11"/>
          </p:nvPr>
        </p:nvSpPr>
        <p:spPr/>
        <p:txBody>
          <a:bodyPr/>
          <a:lstStyle/>
          <a:p>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2"/>
          <p:cNvSpPr>
            <a:spLocks noGrp="1"/>
          </p:cNvSpPr>
          <p:nvPr>
            <p:ph type="title"/>
          </p:nvPr>
        </p:nvSpPr>
        <p:spPr>
          <a:xfrm>
            <a:off x="304800" y="228600"/>
            <a:ext cx="8229600" cy="792162"/>
          </a:xfrm>
        </p:spPr>
        <p:txBody>
          <a:bodyPr>
            <a:normAutofit/>
          </a:bodyPr>
          <a:lstStyle/>
          <a:p>
            <a:r>
              <a:rPr lang="en-US" sz="3200" dirty="0" smtClean="0">
                <a:solidFill>
                  <a:srgbClr val="7030A0"/>
                </a:solidFill>
                <a:ea typeface="ＭＳ Ｐゴシック" pitchFamily="34" charset="-128"/>
              </a:rPr>
              <a:t>Interrupt Handlers</a:t>
            </a:r>
          </a:p>
        </p:txBody>
      </p:sp>
      <p:sp>
        <p:nvSpPr>
          <p:cNvPr id="53252" name="Content Placeholder 10"/>
          <p:cNvSpPr>
            <a:spLocks noGrp="1"/>
          </p:cNvSpPr>
          <p:nvPr>
            <p:ph idx="1"/>
          </p:nvPr>
        </p:nvSpPr>
        <p:spPr>
          <a:xfrm>
            <a:off x="381000" y="1066800"/>
            <a:ext cx="8204200" cy="3886200"/>
          </a:xfrm>
        </p:spPr>
        <p:txBody>
          <a:bodyPr/>
          <a:lstStyle/>
          <a:p>
            <a:pPr>
              <a:lnSpc>
                <a:spcPct val="80000"/>
              </a:lnSpc>
              <a:buNone/>
            </a:pPr>
            <a:r>
              <a:rPr lang="en-US" sz="2800" dirty="0" smtClean="0">
                <a:solidFill>
                  <a:srgbClr val="004EEA"/>
                </a:solidFill>
                <a:ea typeface="ＭＳ Ｐゴシック" pitchFamily="34" charset="-128"/>
              </a:rPr>
              <a:t>The idea: </a:t>
            </a:r>
          </a:p>
          <a:p>
            <a:pPr>
              <a:lnSpc>
                <a:spcPct val="80000"/>
              </a:lnSpc>
              <a:buFont typeface="Calibri" pitchFamily="34" charset="0"/>
              <a:buChar char="•"/>
            </a:pPr>
            <a:r>
              <a:rPr lang="en-US" sz="2800" dirty="0" smtClean="0">
                <a:ea typeface="ＭＳ Ｐゴシック" pitchFamily="34" charset="-128"/>
              </a:rPr>
              <a:t>Driver starting the I/O, </a:t>
            </a:r>
            <a:r>
              <a:rPr lang="en-US" sz="2800" dirty="0">
                <a:ea typeface="ＭＳ Ｐゴシック" pitchFamily="34" charset="-128"/>
              </a:rPr>
              <a:t>B</a:t>
            </a:r>
            <a:r>
              <a:rPr lang="en-US" sz="2800" dirty="0" smtClean="0">
                <a:ea typeface="ＭＳ Ｐゴシック" pitchFamily="34" charset="-128"/>
              </a:rPr>
              <a:t>locks until interrupt happens when I/O finishes</a:t>
            </a:r>
          </a:p>
          <a:p>
            <a:pPr>
              <a:lnSpc>
                <a:spcPct val="80000"/>
              </a:lnSpc>
              <a:buFont typeface="Calibri" pitchFamily="34" charset="0"/>
              <a:buChar char="•"/>
            </a:pPr>
            <a:r>
              <a:rPr lang="en-US" sz="2800" dirty="0" smtClean="0">
                <a:ea typeface="ＭＳ Ｐゴシック" pitchFamily="34" charset="-128"/>
              </a:rPr>
              <a:t>Handler processes interrupt</a:t>
            </a:r>
          </a:p>
          <a:p>
            <a:pPr>
              <a:lnSpc>
                <a:spcPct val="80000"/>
              </a:lnSpc>
              <a:buFont typeface="Calibri" pitchFamily="34" charset="0"/>
              <a:buChar char="•"/>
            </a:pPr>
            <a:r>
              <a:rPr lang="en-US" sz="2800" dirty="0" smtClean="0">
                <a:ea typeface="ＭＳ Ｐゴシック" pitchFamily="34" charset="-128"/>
              </a:rPr>
              <a:t>Wakes up driver when processing is finished</a:t>
            </a:r>
          </a:p>
          <a:p>
            <a:pPr>
              <a:lnSpc>
                <a:spcPct val="80000"/>
              </a:lnSpc>
              <a:buFont typeface="Calibri" pitchFamily="34" charset="0"/>
              <a:buChar char="•"/>
            </a:pPr>
            <a:r>
              <a:rPr lang="en-US" sz="2800" dirty="0" smtClean="0">
                <a:ea typeface="ＭＳ Ｐゴシック" pitchFamily="34" charset="-128"/>
              </a:rPr>
              <a:t>Drivers are kernel processes with their own</a:t>
            </a:r>
          </a:p>
          <a:p>
            <a:pPr marL="800100" lvl="3" indent="-342900">
              <a:lnSpc>
                <a:spcPct val="80000"/>
              </a:lnSpc>
              <a:buFont typeface="Calibri" pitchFamily="34" charset="0"/>
              <a:buChar char="•"/>
            </a:pPr>
            <a:r>
              <a:rPr lang="en-US" sz="2800" dirty="0" smtClean="0">
                <a:ea typeface="ＭＳ Ｐゴシック" pitchFamily="34" charset="-128"/>
              </a:rPr>
              <a:t>Stacks</a:t>
            </a:r>
          </a:p>
          <a:p>
            <a:pPr marL="800100" lvl="3" indent="-342900">
              <a:lnSpc>
                <a:spcPct val="80000"/>
              </a:lnSpc>
              <a:buFont typeface="Calibri" pitchFamily="34" charset="0"/>
              <a:buChar char="•"/>
            </a:pPr>
            <a:r>
              <a:rPr lang="en-US" sz="2800" dirty="0" smtClean="0">
                <a:ea typeface="ＭＳ Ｐゴシック" pitchFamily="34" charset="-128"/>
              </a:rPr>
              <a:t>PCs</a:t>
            </a:r>
          </a:p>
          <a:p>
            <a:pPr marL="800100" lvl="3" indent="-342900">
              <a:lnSpc>
                <a:spcPct val="80000"/>
              </a:lnSpc>
              <a:buFont typeface="Calibri" pitchFamily="34" charset="0"/>
              <a:buChar char="•"/>
            </a:pPr>
            <a:r>
              <a:rPr lang="en-US" sz="2800" dirty="0" smtClean="0">
                <a:ea typeface="ＭＳ Ｐゴシック" pitchFamily="34" charset="-128"/>
              </a:rPr>
              <a:t>states</a:t>
            </a:r>
          </a:p>
        </p:txBody>
      </p:sp>
      <p:sp>
        <p:nvSpPr>
          <p:cNvPr id="5" name="Footer Placeholder 4"/>
          <p:cNvSpPr>
            <a:spLocks noGrp="1"/>
          </p:cNvSpPr>
          <p:nvPr>
            <p:ph type="ftr" sz="quarter" idx="10"/>
          </p:nvPr>
        </p:nvSpPr>
        <p:spPr/>
        <p:txBody>
          <a:bodyPr/>
          <a:lstStyle/>
          <a:p>
            <a:pPr>
              <a:defRPr/>
            </a:pPr>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p:txBody>
          <a:bodyPr>
            <a:normAutofit/>
          </a:bodyPr>
          <a:lstStyle/>
          <a:p>
            <a:r>
              <a:rPr lang="en-US" sz="3200" dirty="0" smtClean="0">
                <a:solidFill>
                  <a:srgbClr val="7030A0"/>
                </a:solidFill>
                <a:ea typeface="ＭＳ Ｐゴシック" pitchFamily="34" charset="-128"/>
              </a:rPr>
              <a:t>Interrupt processing details</a:t>
            </a:r>
          </a:p>
        </p:txBody>
      </p:sp>
      <p:sp>
        <p:nvSpPr>
          <p:cNvPr id="54276" name="Content Placeholder 10"/>
          <p:cNvSpPr>
            <a:spLocks noGrp="1"/>
          </p:cNvSpPr>
          <p:nvPr>
            <p:ph idx="1"/>
          </p:nvPr>
        </p:nvSpPr>
        <p:spPr>
          <a:xfrm>
            <a:off x="519113" y="1119188"/>
            <a:ext cx="8204200" cy="4806950"/>
          </a:xfrm>
        </p:spPr>
        <p:txBody>
          <a:bodyPr/>
          <a:lstStyle/>
          <a:p>
            <a:pPr marL="457200" indent="-457200" eaLnBrk="1" hangingPunct="1">
              <a:buFontTx/>
              <a:buAutoNum type="arabicPeriod"/>
            </a:pPr>
            <a:r>
              <a:rPr lang="en-US" sz="2800" dirty="0" smtClean="0">
                <a:ea typeface="ＭＳ Ｐゴシック" pitchFamily="34" charset="-128"/>
              </a:rPr>
              <a:t>Save registers not already saved by interrupt hardware.</a:t>
            </a:r>
          </a:p>
          <a:p>
            <a:pPr marL="457200" indent="-457200" eaLnBrk="1" hangingPunct="1">
              <a:buFontTx/>
              <a:buAutoNum type="arabicPeriod"/>
            </a:pPr>
            <a:r>
              <a:rPr lang="en-US" sz="2800" dirty="0" smtClean="0">
                <a:ea typeface="ＭＳ Ｐゴシック" pitchFamily="34" charset="-128"/>
              </a:rPr>
              <a:t>Set up a context for the interrupt service procedure.</a:t>
            </a:r>
          </a:p>
          <a:p>
            <a:pPr marL="457200" indent="-457200" eaLnBrk="1" hangingPunct="1">
              <a:buFontTx/>
              <a:buAutoNum type="arabicPeriod"/>
            </a:pPr>
            <a:r>
              <a:rPr lang="en-US" sz="2800" dirty="0" smtClean="0">
                <a:ea typeface="ＭＳ Ｐゴシック" pitchFamily="34" charset="-128"/>
              </a:rPr>
              <a:t>Set up a stack for the interrupt service procedure.</a:t>
            </a:r>
          </a:p>
          <a:p>
            <a:pPr marL="457200" indent="-457200" eaLnBrk="1" hangingPunct="1">
              <a:buFontTx/>
              <a:buAutoNum type="arabicPeriod"/>
            </a:pPr>
            <a:r>
              <a:rPr lang="en-US" sz="2800" dirty="0" smtClean="0">
                <a:ea typeface="ＭＳ Ｐゴシック" pitchFamily="34" charset="-128"/>
              </a:rPr>
              <a:t>Acknowledge the interrupt controller. If there is no centralized interrupt controller, re-enable interrupts.</a:t>
            </a:r>
          </a:p>
          <a:p>
            <a:pPr marL="457200" indent="-457200" eaLnBrk="1" hangingPunct="1">
              <a:buFontTx/>
              <a:buAutoNum type="arabicPeriod"/>
            </a:pPr>
            <a:r>
              <a:rPr lang="en-US" sz="2800" dirty="0" smtClean="0">
                <a:ea typeface="ＭＳ Ｐゴシック" pitchFamily="34" charset="-128"/>
              </a:rPr>
              <a:t>Copy the registers from where they were saved to the process table.</a:t>
            </a:r>
          </a:p>
        </p:txBody>
      </p:sp>
      <p:sp>
        <p:nvSpPr>
          <p:cNvPr id="5" name="Footer Placeholder 4"/>
          <p:cNvSpPr>
            <a:spLocks noGrp="1"/>
          </p:cNvSpPr>
          <p:nvPr>
            <p:ph type="ftr" sz="quarter" idx="10"/>
          </p:nvPr>
        </p:nvSpPr>
        <p:spPr/>
        <p:txBody>
          <a:bodyPr/>
          <a:lstStyle/>
          <a:p>
            <a:pPr>
              <a:defRPr/>
            </a:pPr>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2"/>
          <p:cNvSpPr>
            <a:spLocks noGrp="1"/>
          </p:cNvSpPr>
          <p:nvPr>
            <p:ph type="title"/>
          </p:nvPr>
        </p:nvSpPr>
        <p:spPr>
          <a:xfrm>
            <a:off x="-436563" y="0"/>
            <a:ext cx="9580563" cy="1143000"/>
          </a:xfrm>
        </p:spPr>
        <p:txBody>
          <a:bodyPr>
            <a:normAutofit/>
          </a:bodyPr>
          <a:lstStyle/>
          <a:p>
            <a:r>
              <a:rPr lang="en-US" sz="3200" dirty="0" smtClean="0">
                <a:solidFill>
                  <a:srgbClr val="7030A0"/>
                </a:solidFill>
                <a:ea typeface="ＭＳ Ｐゴシック" pitchFamily="34" charset="-128"/>
              </a:rPr>
              <a:t>Interrupt processing details</a:t>
            </a:r>
          </a:p>
        </p:txBody>
      </p:sp>
      <p:sp>
        <p:nvSpPr>
          <p:cNvPr id="55300" name="Content Placeholder 10"/>
          <p:cNvSpPr>
            <a:spLocks noGrp="1"/>
          </p:cNvSpPr>
          <p:nvPr>
            <p:ph idx="1"/>
          </p:nvPr>
        </p:nvSpPr>
        <p:spPr>
          <a:xfrm>
            <a:off x="381000" y="1066800"/>
            <a:ext cx="8204200" cy="4806950"/>
          </a:xfrm>
        </p:spPr>
        <p:txBody>
          <a:bodyPr/>
          <a:lstStyle/>
          <a:p>
            <a:pPr marL="515938" indent="-515938" eaLnBrk="1" hangingPunct="1">
              <a:buFont typeface="Wingdings" pitchFamily="2" charset="2"/>
              <a:buAutoNum type="arabicPlain" startAt="6"/>
            </a:pPr>
            <a:r>
              <a:rPr lang="en-US" sz="2800" dirty="0" smtClean="0">
                <a:ea typeface="ＭＳ Ｐゴシック" pitchFamily="34" charset="-128"/>
              </a:rPr>
              <a:t>Run the interrupt service procedure.</a:t>
            </a:r>
          </a:p>
          <a:p>
            <a:pPr marL="515938" indent="-515938" eaLnBrk="1" hangingPunct="1">
              <a:buFont typeface="Wingdings" pitchFamily="2" charset="2"/>
              <a:buAutoNum type="arabicPlain" startAt="6"/>
            </a:pPr>
            <a:r>
              <a:rPr lang="en-US" sz="2800" dirty="0" smtClean="0">
                <a:ea typeface="ＭＳ Ｐゴシック" pitchFamily="34" charset="-128"/>
              </a:rPr>
              <a:t>Choose which process to run next.(may be hi-priority process)</a:t>
            </a:r>
          </a:p>
          <a:p>
            <a:pPr marL="515938" indent="-515938" eaLnBrk="1" hangingPunct="1">
              <a:buFont typeface="Wingdings" pitchFamily="2" charset="2"/>
              <a:buAutoNum type="arabicPlain" startAt="6"/>
            </a:pPr>
            <a:r>
              <a:rPr lang="en-US" sz="2800" dirty="0" smtClean="0">
                <a:ea typeface="ＭＳ Ｐゴシック" pitchFamily="34" charset="-128"/>
              </a:rPr>
              <a:t>Set up the MMU context for the process to run next.</a:t>
            </a:r>
          </a:p>
          <a:p>
            <a:pPr marL="515938" indent="-515938" eaLnBrk="1" hangingPunct="1">
              <a:buFont typeface="Wingdings" pitchFamily="2" charset="2"/>
              <a:buAutoNum type="arabicPlain" startAt="6"/>
            </a:pPr>
            <a:r>
              <a:rPr lang="en-US" sz="2800" dirty="0" smtClean="0">
                <a:ea typeface="ＭＳ Ｐゴシック" pitchFamily="34" charset="-128"/>
              </a:rPr>
              <a:t>Load the new process’ registers, including its PSW.</a:t>
            </a:r>
          </a:p>
          <a:p>
            <a:pPr marL="515938" indent="-515938" eaLnBrk="1" hangingPunct="1">
              <a:buFont typeface="Wingdings" pitchFamily="2" charset="2"/>
              <a:buAutoNum type="arabicPlain" startAt="6"/>
            </a:pPr>
            <a:r>
              <a:rPr lang="en-US" sz="2800" dirty="0" smtClean="0">
                <a:ea typeface="ＭＳ Ｐゴシック" pitchFamily="34" charset="-128"/>
              </a:rPr>
              <a:t>Start running the new process.</a:t>
            </a:r>
          </a:p>
        </p:txBody>
      </p:sp>
      <p:sp>
        <p:nvSpPr>
          <p:cNvPr id="5" name="Footer Placeholder 4"/>
          <p:cNvSpPr>
            <a:spLocks noGrp="1"/>
          </p:cNvSpPr>
          <p:nvPr>
            <p:ph type="ftr" sz="quarter" idx="10"/>
          </p:nvPr>
        </p:nvSpPr>
        <p:spPr/>
        <p:txBody>
          <a:bodyPr/>
          <a:lstStyle/>
          <a:p>
            <a:pPr>
              <a:defRPr/>
            </a:pPr>
            <a:r>
              <a:rPr lang="en-US" smtClean="0"/>
              <a:t>Ahmed Mumtaz Mustehsan, GM-IT, CIIT, Islamabad</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Custom 1">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5727</TotalTime>
  <Words>2212</Words>
  <Application>Microsoft Office PowerPoint</Application>
  <PresentationFormat>On-screen Show (4:3)</PresentationFormat>
  <Paragraphs>281</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Slide 1</vt:lpstr>
      <vt:lpstr>Slide 2</vt:lpstr>
      <vt:lpstr>PC interrupt structure</vt:lpstr>
      <vt:lpstr>Interrupt processing</vt:lpstr>
      <vt:lpstr>Interrupt processing</vt:lpstr>
      <vt:lpstr>The precise (ideal) interrupt</vt:lpstr>
      <vt:lpstr>Imprecise Interrupts</vt:lpstr>
      <vt:lpstr>Precise and Imprecise Interrupts (2)</vt:lpstr>
      <vt:lpstr>How to process an imprecise interrupt</vt:lpstr>
      <vt:lpstr>Slide 10</vt:lpstr>
      <vt:lpstr>I/O Software-Goals</vt:lpstr>
      <vt:lpstr>I/O Software-Goals</vt:lpstr>
      <vt:lpstr>Evolution of the I/O Function</vt:lpstr>
      <vt:lpstr>Types of I/O Operations</vt:lpstr>
      <vt:lpstr>Types of I/O Operations</vt:lpstr>
      <vt:lpstr>Example: Programmed I/O </vt:lpstr>
      <vt:lpstr>Steps:    Programmed I/O </vt:lpstr>
      <vt:lpstr>Sample: Programmed I/O </vt:lpstr>
      <vt:lpstr>Programmed I/O : Good vs Bad</vt:lpstr>
      <vt:lpstr>Interrupt Driven I/O</vt:lpstr>
      <vt:lpstr>Sample: Interrupt-Driven I/O</vt:lpstr>
      <vt:lpstr>DMA</vt:lpstr>
      <vt:lpstr>Sample: I/O Using DMA</vt:lpstr>
      <vt:lpstr>I/O Software Layers</vt:lpstr>
      <vt:lpstr>Interrupt Handlers</vt:lpstr>
      <vt:lpstr>Interrupt processing details</vt:lpstr>
      <vt:lpstr>Interrupt processing details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vcomsats</cp:lastModifiedBy>
  <cp:revision>380</cp:revision>
  <dcterms:created xsi:type="dcterms:W3CDTF">2013-04-13T15:04:21Z</dcterms:created>
  <dcterms:modified xsi:type="dcterms:W3CDTF">2013-06-29T06:02:58Z</dcterms:modified>
</cp:coreProperties>
</file>