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sldIdLst>
    <p:sldId id="517" r:id="rId2"/>
    <p:sldId id="518" r:id="rId3"/>
    <p:sldId id="489" r:id="rId4"/>
    <p:sldId id="490" r:id="rId5"/>
    <p:sldId id="491" r:id="rId6"/>
    <p:sldId id="492" r:id="rId7"/>
    <p:sldId id="493" r:id="rId8"/>
    <p:sldId id="494" r:id="rId9"/>
    <p:sldId id="495" r:id="rId10"/>
    <p:sldId id="496" r:id="rId11"/>
    <p:sldId id="497" r:id="rId12"/>
    <p:sldId id="498" r:id="rId13"/>
    <p:sldId id="499" r:id="rId14"/>
    <p:sldId id="500" r:id="rId15"/>
    <p:sldId id="503" r:id="rId16"/>
    <p:sldId id="504" r:id="rId17"/>
    <p:sldId id="505" r:id="rId18"/>
    <p:sldId id="506" r:id="rId19"/>
    <p:sldId id="507" r:id="rId20"/>
    <p:sldId id="519" r:id="rId21"/>
    <p:sldId id="508" r:id="rId22"/>
    <p:sldId id="509" r:id="rId23"/>
    <p:sldId id="510" r:id="rId24"/>
    <p:sldId id="511" r:id="rId25"/>
    <p:sldId id="512" r:id="rId26"/>
    <p:sldId id="513"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E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580992-04FD-4E46-BAEC-98DE5E654300}" type="datetimeFigureOut">
              <a:rPr lang="en-US" smtClean="0"/>
              <a:pPr/>
              <a:t>25-Jun-13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226552-049B-4BC6-8DA9-C972F7D73645}" type="slidenum">
              <a:rPr lang="en-US" smtClean="0"/>
              <a:pPr/>
              <a:t>‹#›</a:t>
            </a:fld>
            <a:endParaRPr lang="en-US"/>
          </a:p>
        </p:txBody>
      </p:sp>
    </p:spTree>
    <p:extLst>
      <p:ext uri="{BB962C8B-B14F-4D97-AF65-F5344CB8AC3E}">
        <p14:creationId xmlns:p14="http://schemas.microsoft.com/office/powerpoint/2010/main" xmlns="" val="3444313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26"/>
          <p:cNvSpPr>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b"/>
          <a:lstStyle/>
          <a:p>
            <a:pPr algn="r"/>
            <a:fld id="{72F4664C-E71E-4DDD-A996-6817D6BD952D}" type="slidenum">
              <a:rPr lang="en-US" sz="1200">
                <a:latin typeface="Arial" charset="0"/>
              </a:rPr>
              <a:pPr algn="r"/>
              <a:t>1</a:t>
            </a:fld>
            <a:endParaRPr lang="en-US" sz="1200">
              <a:latin typeface="Arial" charset="0"/>
            </a:endParaRPr>
          </a:p>
        </p:txBody>
      </p:sp>
      <p:sp>
        <p:nvSpPr>
          <p:cNvPr id="16387" name="Rectangle 1027"/>
          <p:cNvSpPr>
            <a:spLocks noGrp="1" noRot="1" noChangeAspect="1" noChangeArrowheads="1" noTextEdit="1"/>
          </p:cNvSpPr>
          <p:nvPr>
            <p:ph type="sldImg"/>
          </p:nvPr>
        </p:nvSpPr>
        <p:spPr>
          <a:ln cap="flat"/>
        </p:spPr>
      </p:sp>
      <p:sp>
        <p:nvSpPr>
          <p:cNvPr id="16388" name="Rectangle 1028"/>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smtClean="0">
              <a:latin typeface="Arial" charset="0"/>
              <a:ea typeface="ＭＳ Ｐゴシック" pitchFamily="-108"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Lecture-23</a:t>
            </a:r>
            <a:endParaRPr lang="en-US"/>
          </a:p>
        </p:txBody>
      </p:sp>
      <p:sp>
        <p:nvSpPr>
          <p:cNvPr id="5" name="Footer Placeholder 4"/>
          <p:cNvSpPr>
            <a:spLocks noGrp="1"/>
          </p:cNvSpPr>
          <p:nvPr>
            <p:ph type="ftr" sz="quarter" idx="11"/>
          </p:nvPr>
        </p:nvSpPr>
        <p:spPr/>
        <p:txBody>
          <a:bodyPr/>
          <a:lstStyle/>
          <a:p>
            <a:r>
              <a:rPr lang="en-US" smtClean="0"/>
              <a:t>Ahmed Mumtaz Mustehsan,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4130560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Lecture-23</a:t>
            </a:r>
            <a:endParaRPr lang="en-US"/>
          </a:p>
        </p:txBody>
      </p:sp>
      <p:sp>
        <p:nvSpPr>
          <p:cNvPr id="5" name="Footer Placeholder 4"/>
          <p:cNvSpPr>
            <a:spLocks noGrp="1"/>
          </p:cNvSpPr>
          <p:nvPr>
            <p:ph type="ftr" sz="quarter" idx="11"/>
          </p:nvPr>
        </p:nvSpPr>
        <p:spPr/>
        <p:txBody>
          <a:bodyPr/>
          <a:lstStyle/>
          <a:p>
            <a:r>
              <a:rPr lang="en-US" smtClean="0"/>
              <a:t>Ahmed Mumtaz Mustehsan,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328718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Lecture-23</a:t>
            </a:r>
            <a:endParaRPr lang="en-US"/>
          </a:p>
        </p:txBody>
      </p:sp>
      <p:sp>
        <p:nvSpPr>
          <p:cNvPr id="5" name="Footer Placeholder 4"/>
          <p:cNvSpPr>
            <a:spLocks noGrp="1"/>
          </p:cNvSpPr>
          <p:nvPr>
            <p:ph type="ftr" sz="quarter" idx="11"/>
          </p:nvPr>
        </p:nvSpPr>
        <p:spPr/>
        <p:txBody>
          <a:bodyPr/>
          <a:lstStyle/>
          <a:p>
            <a:r>
              <a:rPr lang="en-US" smtClean="0"/>
              <a:t>Ahmed Mumtaz Mustehsan,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3549199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Lecture-23</a:t>
            </a:r>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1714800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Lecture-23</a:t>
            </a:r>
            <a:endParaRPr lang="en-US"/>
          </a:p>
        </p:txBody>
      </p:sp>
      <p:sp>
        <p:nvSpPr>
          <p:cNvPr id="8" name="Footer Placeholder 7"/>
          <p:cNvSpPr>
            <a:spLocks noGrp="1"/>
          </p:cNvSpPr>
          <p:nvPr>
            <p:ph type="ftr" sz="quarter" idx="11"/>
          </p:nvPr>
        </p:nvSpPr>
        <p:spPr/>
        <p:txBody>
          <a:bodyPr/>
          <a:lstStyle/>
          <a:p>
            <a:r>
              <a:rPr lang="en-US" smtClean="0"/>
              <a:t>Ahmed Mumtaz Mustehsan, CIIT, Islamabad</a:t>
            </a:r>
            <a:endParaRPr lang="en-US"/>
          </a:p>
        </p:txBody>
      </p:sp>
      <p:sp>
        <p:nvSpPr>
          <p:cNvPr id="9" name="Slide Number Placeholder 8"/>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113966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Lecture-23</a:t>
            </a:r>
            <a:endParaRPr lang="en-US"/>
          </a:p>
        </p:txBody>
      </p:sp>
      <p:sp>
        <p:nvSpPr>
          <p:cNvPr id="4" name="Footer Placeholder 3"/>
          <p:cNvSpPr>
            <a:spLocks noGrp="1"/>
          </p:cNvSpPr>
          <p:nvPr>
            <p:ph type="ftr" sz="quarter" idx="11"/>
          </p:nvPr>
        </p:nvSpPr>
        <p:spPr/>
        <p:txBody>
          <a:bodyPr/>
          <a:lstStyle/>
          <a:p>
            <a:r>
              <a:rPr lang="en-US" smtClean="0"/>
              <a:t>Ahmed Mumtaz Mustehsan, CIIT, Islamabad</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2688762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1646440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Lecture-23</a:t>
            </a:r>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937643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Lecture-23</a:t>
            </a:r>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818329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Lecture-23</a:t>
            </a:r>
            <a:endParaRPr lang="en-US"/>
          </a:p>
        </p:txBody>
      </p:sp>
      <p:sp>
        <p:nvSpPr>
          <p:cNvPr id="5" name="Footer Placeholder 4"/>
          <p:cNvSpPr>
            <a:spLocks noGrp="1"/>
          </p:cNvSpPr>
          <p:nvPr>
            <p:ph type="ftr" sz="quarter" idx="11"/>
          </p:nvPr>
        </p:nvSpPr>
        <p:spPr/>
        <p:txBody>
          <a:bodyPr/>
          <a:lstStyle/>
          <a:p>
            <a:r>
              <a:rPr lang="en-US" smtClean="0"/>
              <a:t>Ahmed Mumtaz Mustehsan,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677321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Lecture-23</a:t>
            </a:r>
            <a:endParaRPr lang="en-US"/>
          </a:p>
        </p:txBody>
      </p:sp>
      <p:sp>
        <p:nvSpPr>
          <p:cNvPr id="5" name="Footer Placeholder 4"/>
          <p:cNvSpPr>
            <a:spLocks noGrp="1"/>
          </p:cNvSpPr>
          <p:nvPr>
            <p:ph type="ftr" sz="quarter" idx="11"/>
          </p:nvPr>
        </p:nvSpPr>
        <p:spPr/>
        <p:txBody>
          <a:bodyPr/>
          <a:lstStyle/>
          <a:p>
            <a:r>
              <a:rPr lang="en-US" smtClean="0"/>
              <a:t>Ahmed Mumtaz Mustehsan,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586063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667000" y="6400800"/>
            <a:ext cx="3810000" cy="365125"/>
          </a:xfrm>
          <a:prstGeom prst="rect">
            <a:avLst/>
          </a:prstGeom>
        </p:spPr>
        <p:txBody>
          <a:bodyPr/>
          <a:lstStyle/>
          <a:p>
            <a:r>
              <a:rPr lang="en-US" dirty="0" smtClean="0"/>
              <a:t>Ahmed Mumtaz Mustehsan, CIIT, Islamabad</a:t>
            </a:r>
            <a:endParaRPr lang="en-US" dirty="0"/>
          </a:p>
        </p:txBody>
      </p:sp>
      <p:sp>
        <p:nvSpPr>
          <p:cNvPr id="5" name="Title 1"/>
          <p:cNvSpPr>
            <a:spLocks noGrp="1"/>
          </p:cNvSpPr>
          <p:nvPr>
            <p:ph type="title"/>
          </p:nvPr>
        </p:nvSpPr>
        <p:spPr>
          <a:xfrm>
            <a:off x="152400" y="152400"/>
            <a:ext cx="8229600" cy="563562"/>
          </a:xfrm>
        </p:spPr>
        <p:txBody>
          <a:bodyPr>
            <a:normAutofit/>
          </a:bodyPr>
          <a:lstStyle>
            <a:lvl1pPr algn="l">
              <a:defRPr sz="3200" i="1">
                <a:solidFill>
                  <a:srgbClr val="7030A0"/>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4154724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Lecture-23</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Ahmed Mumtaz Mustehsan, CIIT, Islamabad</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689507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ChangeArrowheads="1"/>
          </p:cNvSpPr>
          <p:nvPr/>
        </p:nvSpPr>
        <p:spPr bwMode="auto">
          <a:xfrm>
            <a:off x="685800" y="350838"/>
            <a:ext cx="7772400" cy="5016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3200" dirty="0" smtClean="0">
                <a:solidFill>
                  <a:srgbClr val="7030A0"/>
                </a:solidFill>
                <a:effectLst>
                  <a:outerShdw blurRad="38100" dist="38100" dir="2700000" algn="tl">
                    <a:srgbClr val="000000">
                      <a:alpha val="43137"/>
                    </a:srgbClr>
                  </a:outerShdw>
                </a:effectLst>
                <a:latin typeface="Arial" charset="0"/>
              </a:rPr>
              <a:t>CSC 322 Operating Systems Concepts</a:t>
            </a:r>
            <a:r>
              <a:rPr lang="en-US" sz="3200" dirty="0">
                <a:solidFill>
                  <a:srgbClr val="7030A0"/>
                </a:solidFill>
                <a:effectLst>
                  <a:outerShdw blurRad="38100" dist="38100" dir="2700000" algn="tl">
                    <a:srgbClr val="000000">
                      <a:alpha val="43137"/>
                    </a:srgbClr>
                  </a:outerShdw>
                </a:effectLst>
                <a:latin typeface="Arial" charset="0"/>
              </a:rPr>
              <a:t/>
            </a:r>
            <a:br>
              <a:rPr lang="en-US" sz="3200" dirty="0">
                <a:solidFill>
                  <a:srgbClr val="7030A0"/>
                </a:solidFill>
                <a:effectLst>
                  <a:outerShdw blurRad="38100" dist="38100" dir="2700000" algn="tl">
                    <a:srgbClr val="000000">
                      <a:alpha val="43137"/>
                    </a:srgbClr>
                  </a:outerShdw>
                </a:effectLst>
                <a:latin typeface="Arial" charset="0"/>
              </a:rPr>
            </a:br>
            <a:endParaRPr lang="en-US" sz="3200" dirty="0" smtClean="0">
              <a:solidFill>
                <a:srgbClr val="7030A0"/>
              </a:solidFill>
              <a:effectLst>
                <a:outerShdw blurRad="38100" dist="38100" dir="2700000" algn="tl">
                  <a:srgbClr val="000000">
                    <a:alpha val="43137"/>
                  </a:srgbClr>
                </a:outerShdw>
              </a:effectLst>
              <a:latin typeface="Arial" charset="0"/>
            </a:endParaRPr>
          </a:p>
          <a:p>
            <a:pPr algn="ctr"/>
            <a:r>
              <a:rPr lang="en-US" sz="3200" dirty="0" smtClean="0">
                <a:solidFill>
                  <a:srgbClr val="7030A0"/>
                </a:solidFill>
                <a:effectLst>
                  <a:outerShdw blurRad="38100" dist="38100" dir="2700000" algn="tl">
                    <a:srgbClr val="000000">
                      <a:alpha val="43137"/>
                    </a:srgbClr>
                  </a:outerShdw>
                </a:effectLst>
                <a:latin typeface="Arial" charset="0"/>
              </a:rPr>
              <a:t>Lecture - 23:</a:t>
            </a:r>
          </a:p>
          <a:p>
            <a:pPr algn="ctr"/>
            <a:r>
              <a:rPr lang="en-US" sz="3200" dirty="0">
                <a:solidFill>
                  <a:srgbClr val="7030A0"/>
                </a:solidFill>
                <a:effectLst>
                  <a:outerShdw blurRad="38100" dist="38100" dir="2700000" algn="tl">
                    <a:srgbClr val="000000">
                      <a:alpha val="43137"/>
                    </a:srgbClr>
                  </a:outerShdw>
                </a:effectLst>
                <a:latin typeface="Arial" charset="0"/>
              </a:rPr>
              <a:t>b</a:t>
            </a:r>
            <a:r>
              <a:rPr lang="en-US" sz="3200" dirty="0" smtClean="0">
                <a:solidFill>
                  <a:srgbClr val="7030A0"/>
                </a:solidFill>
                <a:effectLst>
                  <a:outerShdw blurRad="38100" dist="38100" dir="2700000" algn="tl">
                    <a:srgbClr val="000000">
                      <a:alpha val="43137"/>
                    </a:srgbClr>
                  </a:outerShdw>
                </a:effectLst>
                <a:latin typeface="Arial" charset="0"/>
              </a:rPr>
              <a:t>y  </a:t>
            </a:r>
          </a:p>
          <a:p>
            <a:pPr algn="ctr"/>
            <a:r>
              <a:rPr lang="en-US" sz="3200" dirty="0" smtClean="0">
                <a:solidFill>
                  <a:srgbClr val="7030A0"/>
                </a:solidFill>
                <a:effectLst>
                  <a:outerShdw blurRad="38100" dist="38100" dir="2700000" algn="tl">
                    <a:srgbClr val="000000">
                      <a:alpha val="43137"/>
                    </a:srgbClr>
                  </a:outerShdw>
                </a:effectLst>
                <a:latin typeface="Arial" charset="0"/>
              </a:rPr>
              <a:t>Ahmed Mumtaz Mustehsan</a:t>
            </a:r>
            <a:endParaRPr lang="en-US" sz="3200" dirty="0">
              <a:solidFill>
                <a:srgbClr val="7030A0"/>
              </a:solidFill>
              <a:effectLst>
                <a:outerShdw blurRad="38100" dist="38100" dir="2700000" algn="tl">
                  <a:srgbClr val="000000">
                    <a:alpha val="43137"/>
                  </a:srgbClr>
                </a:outerShdw>
              </a:effectLst>
              <a:latin typeface="Arial" charset="0"/>
            </a:endParaRPr>
          </a:p>
        </p:txBody>
      </p:sp>
      <p:sp>
        <p:nvSpPr>
          <p:cNvPr id="4" name="Rectangle 1028"/>
          <p:cNvSpPr>
            <a:spLocks noChangeArrowheads="1"/>
          </p:cNvSpPr>
          <p:nvPr/>
        </p:nvSpPr>
        <p:spPr bwMode="auto">
          <a:xfrm>
            <a:off x="215900" y="5105400"/>
            <a:ext cx="8712200" cy="11356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2400" i="1" dirty="0" smtClean="0">
                <a:solidFill>
                  <a:srgbClr val="FF0000"/>
                </a:solidFill>
                <a:effectLst>
                  <a:outerShdw blurRad="38100" dist="38100" dir="2700000" algn="tl">
                    <a:srgbClr val="000000">
                      <a:alpha val="43137"/>
                    </a:srgbClr>
                  </a:outerShdw>
                </a:effectLst>
              </a:rPr>
              <a:t>Special Thanks  To:</a:t>
            </a:r>
          </a:p>
          <a:p>
            <a:r>
              <a:rPr lang="en-US" i="1" dirty="0" err="1" smtClean="0">
                <a:solidFill>
                  <a:srgbClr val="FF0000"/>
                </a:solidFill>
                <a:effectLst>
                  <a:outerShdw blurRad="38100" dist="38100" dir="2700000" algn="tl">
                    <a:srgbClr val="000000">
                      <a:alpha val="43137"/>
                    </a:srgbClr>
                  </a:outerShdw>
                </a:effectLst>
              </a:rPr>
              <a:t>Tanenbaum</a:t>
            </a:r>
            <a:r>
              <a:rPr lang="en-US" i="1" dirty="0">
                <a:solidFill>
                  <a:srgbClr val="FF0000"/>
                </a:solidFill>
                <a:effectLst>
                  <a:outerShdw blurRad="38100" dist="38100" dir="2700000" algn="tl">
                    <a:srgbClr val="000000">
                      <a:alpha val="43137"/>
                    </a:srgbClr>
                  </a:outerShdw>
                </a:effectLst>
              </a:rPr>
              <a:t>, Modern Operating Systems 3 e, (c) 2008 Prentice-Hall, Inc</a:t>
            </a:r>
            <a:r>
              <a:rPr lang="en-US" i="1" dirty="0" smtClean="0">
                <a:solidFill>
                  <a:srgbClr val="FF0000"/>
                </a:solidFill>
                <a:effectLst>
                  <a:outerShdw blurRad="38100" dist="38100" dir="2700000" algn="tl">
                    <a:srgbClr val="000000">
                      <a:alpha val="43137"/>
                    </a:srgbClr>
                  </a:outerShdw>
                </a:effectLst>
              </a:rPr>
              <a:t>. (</a:t>
            </a:r>
            <a:r>
              <a:rPr lang="en-US" i="1" dirty="0" smtClean="0">
                <a:solidFill>
                  <a:srgbClr val="FF0000"/>
                </a:solidFill>
                <a:effectLst>
                  <a:outerShdw blurRad="38100" dist="38100" dir="2700000" algn="tl">
                    <a:srgbClr val="000000">
                      <a:alpha val="43137"/>
                    </a:srgbClr>
                  </a:outerShdw>
                </a:effectLst>
              </a:rPr>
              <a:t>Chapter-5)</a:t>
            </a:r>
            <a:r>
              <a:rPr lang="en-US" dirty="0" smtClean="0"/>
              <a:t> </a:t>
            </a:r>
            <a:r>
              <a:rPr lang="en-US" i="1" dirty="0" err="1">
                <a:solidFill>
                  <a:srgbClr val="FF0000"/>
                </a:solidFill>
                <a:effectLst>
                  <a:outerShdw blurRad="38100" dist="38100" dir="2700000" algn="tl">
                    <a:srgbClr val="000000">
                      <a:alpha val="43137"/>
                    </a:srgbClr>
                  </a:outerShdw>
                </a:effectLst>
              </a:rPr>
              <a:t>Silberschatz</a:t>
            </a:r>
            <a:r>
              <a:rPr lang="en-US" i="1" dirty="0">
                <a:solidFill>
                  <a:srgbClr val="FF0000"/>
                </a:solidFill>
                <a:effectLst>
                  <a:outerShdw blurRad="38100" dist="38100" dir="2700000" algn="tl">
                    <a:srgbClr val="000000">
                      <a:alpha val="43137"/>
                    </a:srgbClr>
                  </a:outerShdw>
                </a:effectLst>
              </a:rPr>
              <a:t>, Galvin and Gagne </a:t>
            </a:r>
            <a:r>
              <a:rPr lang="en-US" i="1" dirty="0" smtClean="0">
                <a:solidFill>
                  <a:srgbClr val="FF0000"/>
                </a:solidFill>
                <a:effectLst>
                  <a:outerShdw blurRad="38100" dist="38100" dir="2700000" algn="tl">
                    <a:srgbClr val="000000">
                      <a:alpha val="43137"/>
                    </a:srgbClr>
                  </a:outerShdw>
                </a:effectLst>
              </a:rPr>
              <a:t>2002, Operating </a:t>
            </a:r>
            <a:r>
              <a:rPr lang="en-US" i="1" dirty="0">
                <a:solidFill>
                  <a:srgbClr val="FF0000"/>
                </a:solidFill>
                <a:effectLst>
                  <a:outerShdw blurRad="38100" dist="38100" dir="2700000" algn="tl">
                    <a:srgbClr val="000000">
                      <a:alpha val="43137"/>
                    </a:srgbClr>
                  </a:outerShdw>
                </a:effectLst>
              </a:rPr>
              <a:t>System </a:t>
            </a:r>
            <a:r>
              <a:rPr lang="en-US" i="1" dirty="0" smtClean="0">
                <a:solidFill>
                  <a:srgbClr val="FF0000"/>
                </a:solidFill>
                <a:effectLst>
                  <a:outerShdw blurRad="38100" dist="38100" dir="2700000" algn="tl">
                    <a:srgbClr val="000000">
                      <a:alpha val="43137"/>
                    </a:srgbClr>
                  </a:outerShdw>
                </a:effectLst>
              </a:rPr>
              <a:t>Concepts, </a:t>
            </a:r>
            <a:endParaRPr lang="en-US" i="1" dirty="0">
              <a:solidFill>
                <a:srgbClr val="FF0000"/>
              </a:solidFill>
              <a:effectLst>
                <a:outerShdw blurRad="38100" dist="38100" dir="2700000" algn="tl">
                  <a:srgbClr val="000000">
                    <a:alpha val="43137"/>
                  </a:srgbClr>
                </a:outerShdw>
              </a:effectLst>
            </a:endParaRPr>
          </a:p>
        </p:txBody>
      </p:sp>
      <p:sp>
        <p:nvSpPr>
          <p:cNvPr id="5" name="Footer Placeholder 4"/>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p14="http://schemas.microsoft.com/office/powerpoint/2010/main" xmlns="" val="4332952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447800"/>
            <a:ext cx="7772400" cy="358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algn="ctr"/>
            <a:r>
              <a:rPr lang="en-US" sz="3600" i="1" dirty="0" smtClean="0">
                <a:solidFill>
                  <a:srgbClr val="7030A0"/>
                </a:solidFill>
                <a:effectLst>
                  <a:outerShdw blurRad="38100" dist="38100" dir="2700000" algn="tl">
                    <a:srgbClr val="000000">
                      <a:alpha val="43137"/>
                    </a:srgbClr>
                  </a:outerShdw>
                </a:effectLst>
                <a:latin typeface="Arial" charset="0"/>
              </a:rPr>
              <a:t>Chapter </a:t>
            </a:r>
            <a:r>
              <a:rPr lang="en-US" sz="3600" i="1" dirty="0">
                <a:solidFill>
                  <a:srgbClr val="7030A0"/>
                </a:solidFill>
                <a:effectLst>
                  <a:outerShdw blurRad="38100" dist="38100" dir="2700000" algn="tl">
                    <a:srgbClr val="000000">
                      <a:alpha val="43137"/>
                    </a:srgbClr>
                  </a:outerShdw>
                </a:effectLst>
                <a:latin typeface="Arial" charset="0"/>
              </a:rPr>
              <a:t>5</a:t>
            </a:r>
            <a:br>
              <a:rPr lang="en-US" sz="3600" i="1" dirty="0">
                <a:solidFill>
                  <a:srgbClr val="7030A0"/>
                </a:solidFill>
                <a:effectLst>
                  <a:outerShdw blurRad="38100" dist="38100" dir="2700000" algn="tl">
                    <a:srgbClr val="000000">
                      <a:alpha val="43137"/>
                    </a:srgbClr>
                  </a:outerShdw>
                </a:effectLst>
                <a:latin typeface="Arial" charset="0"/>
              </a:rPr>
            </a:br>
            <a:r>
              <a:rPr lang="en-US" sz="3600" i="1" dirty="0" smtClean="0">
                <a:solidFill>
                  <a:srgbClr val="7030A0"/>
                </a:solidFill>
                <a:effectLst>
                  <a:outerShdw blurRad="38100" dist="38100" dir="2700000" algn="tl">
                    <a:srgbClr val="000000">
                      <a:alpha val="43137"/>
                    </a:srgbClr>
                  </a:outerShdw>
                </a:effectLst>
                <a:latin typeface="Arial" charset="0"/>
              </a:rPr>
              <a:t>Input/ Output</a:t>
            </a:r>
          </a:p>
          <a:p>
            <a:pPr algn="ctr"/>
            <a:endParaRPr lang="en-US" sz="3600" i="1" dirty="0" smtClean="0">
              <a:solidFill>
                <a:srgbClr val="7030A0"/>
              </a:solidFill>
              <a:effectLst>
                <a:outerShdw blurRad="38100" dist="38100" dir="2700000" algn="tl">
                  <a:srgbClr val="000000">
                    <a:alpha val="43137"/>
                  </a:srgbClr>
                </a:outerShdw>
              </a:effectLst>
              <a:latin typeface="Arial" charset="0"/>
            </a:endParaRP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a:t>
            </a:fld>
            <a:endParaRPr lang="en-US"/>
          </a:p>
        </p:txBody>
      </p:sp>
    </p:spTree>
    <p:extLst>
      <p:ext uri="{BB962C8B-B14F-4D97-AF65-F5344CB8AC3E}">
        <p14:creationId xmlns:p14="http://schemas.microsoft.com/office/powerpoint/2010/main" xmlns="" val="2095050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1"/>
          </p:nvPr>
        </p:nvSpPr>
        <p:spPr>
          <a:xfrm>
            <a:off x="762000" y="914400"/>
            <a:ext cx="7683500" cy="5297487"/>
          </a:xfrm>
        </p:spPr>
        <p:txBody>
          <a:bodyPr/>
          <a:lstStyle/>
          <a:p>
            <a:pPr>
              <a:buFont typeface="Calibri" pitchFamily="34" charset="0"/>
              <a:buChar char="•"/>
            </a:pPr>
            <a:r>
              <a:rPr lang="en-US" sz="2800" i="1" dirty="0" smtClean="0">
                <a:ea typeface="ＭＳ Ｐゴシック" pitchFamily="34" charset="-128"/>
              </a:rPr>
              <a:t>OS controls I/O devices =&gt; </a:t>
            </a:r>
          </a:p>
          <a:p>
            <a:pPr lvl="1">
              <a:buFont typeface="Calibri" pitchFamily="34" charset="0"/>
              <a:buChar char="•"/>
            </a:pPr>
            <a:r>
              <a:rPr lang="en-US" i="1" dirty="0" smtClean="0">
                <a:ea typeface="ＭＳ Ｐゴシック" pitchFamily="34" charset="-128"/>
              </a:rPr>
              <a:t>Issue commands, </a:t>
            </a:r>
          </a:p>
          <a:p>
            <a:pPr lvl="1">
              <a:buFont typeface="Calibri" pitchFamily="34" charset="0"/>
              <a:buChar char="•"/>
            </a:pPr>
            <a:r>
              <a:rPr lang="en-US" i="1" dirty="0" smtClean="0">
                <a:ea typeface="ＭＳ Ｐゴシック" pitchFamily="34" charset="-128"/>
              </a:rPr>
              <a:t>handles interrupts, </a:t>
            </a:r>
          </a:p>
          <a:p>
            <a:pPr lvl="1">
              <a:buFont typeface="Calibri" pitchFamily="34" charset="0"/>
              <a:buChar char="•"/>
            </a:pPr>
            <a:r>
              <a:rPr lang="en-US" i="1" dirty="0" smtClean="0">
                <a:ea typeface="ＭＳ Ｐゴシック" pitchFamily="34" charset="-128"/>
              </a:rPr>
              <a:t>handles errors</a:t>
            </a:r>
          </a:p>
          <a:p>
            <a:pPr>
              <a:buFont typeface="Calibri" pitchFamily="34" charset="0"/>
              <a:buChar char="•"/>
            </a:pPr>
            <a:r>
              <a:rPr lang="en-US" sz="2800" i="1" dirty="0" smtClean="0">
                <a:ea typeface="ＭＳ Ｐゴシック" pitchFamily="34" charset="-128"/>
              </a:rPr>
              <a:t>Provide easy to use interface to devices</a:t>
            </a:r>
          </a:p>
          <a:p>
            <a:pPr lvl="1">
              <a:buFont typeface="Calibri" pitchFamily="34" charset="0"/>
              <a:buChar char="•"/>
            </a:pPr>
            <a:r>
              <a:rPr lang="en-US" i="1" dirty="0" smtClean="0">
                <a:ea typeface="ＭＳ Ｐゴシック" pitchFamily="34" charset="-128"/>
              </a:rPr>
              <a:t>Hopefully device independent </a:t>
            </a:r>
          </a:p>
          <a:p>
            <a:pPr>
              <a:buFont typeface="Calibri" pitchFamily="34" charset="0"/>
              <a:buChar char="•"/>
            </a:pPr>
            <a:r>
              <a:rPr lang="en-US" sz="2800" i="1" dirty="0" smtClean="0">
                <a:ea typeface="ＭＳ Ｐゴシック" pitchFamily="34" charset="-128"/>
              </a:rPr>
              <a:t>First look at hardware, then software</a:t>
            </a:r>
          </a:p>
          <a:p>
            <a:pPr lvl="1">
              <a:buFont typeface="Calibri" pitchFamily="34" charset="0"/>
              <a:buChar char="•"/>
            </a:pPr>
            <a:r>
              <a:rPr lang="en-US" i="1" dirty="0" smtClean="0">
                <a:ea typeface="ＭＳ Ｐゴシック" pitchFamily="34" charset="-128"/>
              </a:rPr>
              <a:t>Emphasize software</a:t>
            </a:r>
          </a:p>
          <a:p>
            <a:pPr lvl="1">
              <a:buFont typeface="Calibri" pitchFamily="34" charset="0"/>
              <a:buChar char="•"/>
            </a:pPr>
            <a:r>
              <a:rPr lang="en-US" i="1" dirty="0" smtClean="0">
                <a:ea typeface="ＭＳ Ｐゴシック" pitchFamily="34" charset="-128"/>
              </a:rPr>
              <a:t>Software structured in layers</a:t>
            </a:r>
          </a:p>
          <a:p>
            <a:pPr lvl="1">
              <a:buFont typeface="Calibri" pitchFamily="34" charset="0"/>
              <a:buChar char="•"/>
            </a:pPr>
            <a:r>
              <a:rPr lang="en-US" i="1" dirty="0" smtClean="0">
                <a:ea typeface="ＭＳ Ｐゴシック" pitchFamily="34" charset="-128"/>
              </a:rPr>
              <a:t>Look at disks</a:t>
            </a:r>
          </a:p>
        </p:txBody>
      </p:sp>
      <p:sp>
        <p:nvSpPr>
          <p:cNvPr id="17411" name="Title 2"/>
          <p:cNvSpPr>
            <a:spLocks noGrp="1"/>
          </p:cNvSpPr>
          <p:nvPr>
            <p:ph type="title"/>
          </p:nvPr>
        </p:nvSpPr>
        <p:spPr>
          <a:xfrm>
            <a:off x="457200" y="274638"/>
            <a:ext cx="8229600" cy="639762"/>
          </a:xfrm>
        </p:spPr>
        <p:txBody>
          <a:bodyPr>
            <a:noAutofit/>
          </a:bodyPr>
          <a:lstStyle/>
          <a:p>
            <a:pPr eaLnBrk="1" hangingPunct="1"/>
            <a:r>
              <a:rPr lang="en-US" sz="3200" dirty="0" smtClean="0">
                <a:solidFill>
                  <a:srgbClr val="7030A0"/>
                </a:solidFill>
                <a:ea typeface="ＭＳ Ｐゴシック" pitchFamily="34" charset="-128"/>
              </a:rPr>
              <a:t>Overview</a:t>
            </a: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3</a:t>
            </a:fld>
            <a:endParaRPr lang="en-US"/>
          </a:p>
        </p:txBody>
      </p:sp>
    </p:spTree>
    <p:extLst>
      <p:ext uri="{BB962C8B-B14F-4D97-AF65-F5344CB8AC3E}">
        <p14:creationId xmlns:p14="http://schemas.microsoft.com/office/powerpoint/2010/main" xmlns="" val="45854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1"/>
          <p:cNvSpPr>
            <a:spLocks noGrp="1"/>
          </p:cNvSpPr>
          <p:nvPr>
            <p:ph idx="1"/>
          </p:nvPr>
        </p:nvSpPr>
        <p:spPr>
          <a:xfrm>
            <a:off x="0" y="3779838"/>
            <a:ext cx="4094163" cy="1706562"/>
          </a:xfrm>
        </p:spPr>
        <p:txBody>
          <a:bodyPr/>
          <a:lstStyle/>
          <a:p>
            <a:pPr marL="457200" indent="0" algn="l" eaLnBrk="1" hangingPunct="1"/>
            <a:r>
              <a:rPr lang="en-US" dirty="0" smtClean="0">
                <a:ea typeface="ＭＳ Ｐゴシック" pitchFamily="34" charset="-128"/>
              </a:rPr>
              <a:t>  Some typical device network, and bus data rates.</a:t>
            </a:r>
          </a:p>
        </p:txBody>
      </p:sp>
      <p:sp>
        <p:nvSpPr>
          <p:cNvPr id="18435" name="Title 2"/>
          <p:cNvSpPr>
            <a:spLocks noGrp="1"/>
          </p:cNvSpPr>
          <p:nvPr>
            <p:ph type="title"/>
          </p:nvPr>
        </p:nvSpPr>
        <p:spPr>
          <a:xfrm>
            <a:off x="519113" y="0"/>
            <a:ext cx="8624887" cy="1143000"/>
          </a:xfrm>
        </p:spPr>
        <p:txBody>
          <a:bodyPr>
            <a:normAutofit/>
          </a:bodyPr>
          <a:lstStyle/>
          <a:p>
            <a:pPr algn="l" eaLnBrk="1" hangingPunct="1"/>
            <a:r>
              <a:rPr lang="en-US" sz="3200" dirty="0">
                <a:solidFill>
                  <a:srgbClr val="7030A0"/>
                </a:solidFill>
                <a:ea typeface="ＭＳ Ｐゴシック" pitchFamily="34" charset="-128"/>
              </a:rPr>
              <a:t>I/O Devices</a:t>
            </a:r>
          </a:p>
        </p:txBody>
      </p:sp>
      <p:pic>
        <p:nvPicPr>
          <p:cNvPr id="18437"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243388" y="334963"/>
            <a:ext cx="4492625" cy="5970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4</a:t>
            </a:fld>
            <a:endParaRPr lang="en-US"/>
          </a:p>
        </p:txBody>
      </p:sp>
    </p:spTree>
    <p:extLst>
      <p:ext uri="{BB962C8B-B14F-4D97-AF65-F5344CB8AC3E}">
        <p14:creationId xmlns:p14="http://schemas.microsoft.com/office/powerpoint/2010/main" xmlns="" val="12932662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1"/>
          <p:cNvSpPr>
            <a:spLocks noGrp="1"/>
          </p:cNvSpPr>
          <p:nvPr>
            <p:ph idx="1"/>
          </p:nvPr>
        </p:nvSpPr>
        <p:spPr>
          <a:xfrm>
            <a:off x="685800" y="685800"/>
            <a:ext cx="7683500" cy="5449887"/>
          </a:xfrm>
        </p:spPr>
        <p:txBody>
          <a:bodyPr>
            <a:normAutofit fontScale="85000" lnSpcReduction="20000"/>
          </a:bodyPr>
          <a:lstStyle/>
          <a:p>
            <a:pPr>
              <a:buFont typeface="Calibri" pitchFamily="34" charset="0"/>
              <a:buChar char="•"/>
            </a:pPr>
            <a:r>
              <a:rPr lang="en-US" sz="3300" i="1" dirty="0">
                <a:ea typeface="ＭＳ Ｐゴシック" pitchFamily="34" charset="-128"/>
              </a:rPr>
              <a:t>Two types of I/O devices- block, character</a:t>
            </a:r>
          </a:p>
          <a:p>
            <a:pPr>
              <a:buFont typeface="Calibri" pitchFamily="34" charset="0"/>
              <a:buChar char="•"/>
            </a:pPr>
            <a:r>
              <a:rPr lang="en-US" sz="3300" i="1" dirty="0" smtClean="0">
                <a:solidFill>
                  <a:srgbClr val="0070C0"/>
                </a:solidFill>
                <a:ea typeface="ＭＳ Ｐゴシック" pitchFamily="34" charset="-128"/>
              </a:rPr>
              <a:t>Block</a:t>
            </a:r>
            <a:endParaRPr lang="en-US" sz="3300" i="1" dirty="0">
              <a:ea typeface="ＭＳ Ｐゴシック" pitchFamily="34" charset="-128"/>
            </a:endParaRPr>
          </a:p>
          <a:p>
            <a:pPr marL="400050" lvl="1" indent="0">
              <a:buNone/>
            </a:pPr>
            <a:r>
              <a:rPr lang="en-US" sz="3300" i="1" dirty="0">
                <a:ea typeface="ＭＳ Ｐゴシック" pitchFamily="34" charset="-128"/>
              </a:rPr>
              <a:t>C</a:t>
            </a:r>
            <a:r>
              <a:rPr lang="en-US" sz="3300" i="1" dirty="0" smtClean="0">
                <a:ea typeface="ＭＳ Ｐゴシック" pitchFamily="34" charset="-128"/>
              </a:rPr>
              <a:t>an </a:t>
            </a:r>
            <a:r>
              <a:rPr lang="en-US" sz="3300" i="1" dirty="0">
                <a:ea typeface="ＭＳ Ｐゴシック" pitchFamily="34" charset="-128"/>
              </a:rPr>
              <a:t>read blocks independently of one another</a:t>
            </a:r>
          </a:p>
          <a:p>
            <a:pPr marL="742950" lvl="2" indent="-342900">
              <a:buFont typeface="Calibri" pitchFamily="34" charset="0"/>
              <a:buChar char="•"/>
            </a:pPr>
            <a:r>
              <a:rPr lang="en-US" sz="3300" i="1" dirty="0">
                <a:ea typeface="ＭＳ Ｐゴシック" pitchFamily="34" charset="-128"/>
              </a:rPr>
              <a:t>Hard disks, CD-ROMs, USB sticks</a:t>
            </a:r>
          </a:p>
          <a:p>
            <a:pPr marL="742950" lvl="2" indent="-342900">
              <a:buFont typeface="Calibri" pitchFamily="34" charset="0"/>
              <a:buChar char="•"/>
            </a:pPr>
            <a:r>
              <a:rPr lang="en-US" sz="3300" i="1" dirty="0" smtClean="0">
                <a:ea typeface="ＭＳ Ｐゴシック" pitchFamily="34" charset="-128"/>
              </a:rPr>
              <a:t>512 to 32,768 </a:t>
            </a:r>
            <a:r>
              <a:rPr lang="en-US" sz="3300" i="1" dirty="0">
                <a:ea typeface="ＭＳ Ｐゴシック" pitchFamily="34" charset="-128"/>
              </a:rPr>
              <a:t>bytes</a:t>
            </a:r>
          </a:p>
          <a:p>
            <a:pPr>
              <a:buFont typeface="Calibri" pitchFamily="34" charset="0"/>
              <a:buChar char="•"/>
            </a:pPr>
            <a:r>
              <a:rPr lang="en-US" sz="3300" i="1" dirty="0" smtClean="0">
                <a:solidFill>
                  <a:srgbClr val="0070C0"/>
                </a:solidFill>
                <a:ea typeface="ＭＳ Ｐゴシック" pitchFamily="34" charset="-128"/>
              </a:rPr>
              <a:t>Character</a:t>
            </a:r>
            <a:endParaRPr lang="en-US" sz="3300" i="1" dirty="0">
              <a:ea typeface="ＭＳ Ｐゴシック" pitchFamily="34" charset="-128"/>
            </a:endParaRPr>
          </a:p>
          <a:p>
            <a:pPr marL="400050" lvl="1" indent="0">
              <a:buNone/>
            </a:pPr>
            <a:r>
              <a:rPr lang="en-US" sz="3300" i="1" dirty="0">
                <a:ea typeface="ＭＳ Ｐゴシック" pitchFamily="34" charset="-128"/>
              </a:rPr>
              <a:t>A</a:t>
            </a:r>
            <a:r>
              <a:rPr lang="en-US" sz="3300" i="1" dirty="0" smtClean="0">
                <a:ea typeface="ＭＳ Ｐゴシック" pitchFamily="34" charset="-128"/>
              </a:rPr>
              <a:t>ccepts stream of characters </a:t>
            </a:r>
            <a:r>
              <a:rPr lang="en-US" sz="3300" i="1" dirty="0">
                <a:ea typeface="ＭＳ Ｐゴシック" pitchFamily="34" charset="-128"/>
              </a:rPr>
              <a:t>without </a:t>
            </a:r>
            <a:r>
              <a:rPr lang="en-US" sz="3300" i="1" dirty="0" smtClean="0">
                <a:ea typeface="ＭＳ Ｐゴシック" pitchFamily="34" charset="-128"/>
              </a:rPr>
              <a:t>block </a:t>
            </a:r>
            <a:r>
              <a:rPr lang="en-US" sz="3300" i="1" dirty="0">
                <a:ea typeface="ＭＳ Ｐゴシック" pitchFamily="34" charset="-128"/>
              </a:rPr>
              <a:t>structure</a:t>
            </a:r>
          </a:p>
          <a:p>
            <a:pPr marL="742950" lvl="2" indent="-342900">
              <a:buFont typeface="Calibri" pitchFamily="34" charset="0"/>
              <a:buChar char="•"/>
            </a:pPr>
            <a:r>
              <a:rPr lang="en-US" sz="3300" i="1" dirty="0">
                <a:ea typeface="ＭＳ Ｐゴシック" pitchFamily="34" charset="-128"/>
              </a:rPr>
              <a:t>Printers, mice, network interfaces</a:t>
            </a:r>
          </a:p>
          <a:p>
            <a:pPr>
              <a:buFont typeface="Calibri" pitchFamily="34" charset="0"/>
              <a:buChar char="•"/>
            </a:pPr>
            <a:r>
              <a:rPr lang="en-US" sz="3300" i="1" dirty="0">
                <a:ea typeface="ＭＳ Ｐゴシック" pitchFamily="34" charset="-128"/>
              </a:rPr>
              <a:t>Not everything fits, e.g. clocks don’t fit</a:t>
            </a:r>
          </a:p>
          <a:p>
            <a:pPr>
              <a:buFont typeface="Calibri" pitchFamily="34" charset="0"/>
              <a:buChar char="•"/>
            </a:pPr>
            <a:r>
              <a:rPr lang="en-US" sz="3300" i="1" dirty="0">
                <a:ea typeface="ＭＳ Ｐゴシック" pitchFamily="34" charset="-128"/>
              </a:rPr>
              <a:t>Division allows for OS to deal with devices in device independent manner</a:t>
            </a:r>
          </a:p>
          <a:p>
            <a:pPr marL="742950" lvl="2" indent="-342900">
              <a:buFont typeface="Calibri" pitchFamily="34" charset="0"/>
              <a:buChar char="•"/>
            </a:pPr>
            <a:r>
              <a:rPr lang="en-US" sz="3300" i="1" dirty="0">
                <a:ea typeface="ＭＳ Ｐゴシック" pitchFamily="34" charset="-128"/>
              </a:rPr>
              <a:t>File system deals with blocks</a:t>
            </a:r>
          </a:p>
          <a:p>
            <a:pPr lvl="1" eaLnBrk="1" hangingPunct="1">
              <a:buFont typeface="Courier New" pitchFamily="49" charset="0"/>
              <a:buChar char="o"/>
            </a:pPr>
            <a:endParaRPr lang="en-US" sz="3300" i="1" dirty="0" smtClean="0">
              <a:ea typeface="ＭＳ Ｐゴシック" pitchFamily="34" charset="-128"/>
            </a:endParaRPr>
          </a:p>
          <a:p>
            <a:pPr algn="l" eaLnBrk="1" hangingPunct="1">
              <a:buFont typeface="Courier New" pitchFamily="49" charset="0"/>
              <a:buChar char="o"/>
            </a:pPr>
            <a:endParaRPr lang="en-US" i="1" dirty="0" smtClean="0">
              <a:ea typeface="ＭＳ Ｐゴシック" pitchFamily="34" charset="-128"/>
            </a:endParaRPr>
          </a:p>
          <a:p>
            <a:pPr algn="l" eaLnBrk="1" hangingPunct="1"/>
            <a:endParaRPr lang="en-US" i="1" dirty="0" smtClean="0">
              <a:ea typeface="ＭＳ Ｐゴシック" pitchFamily="34" charset="-128"/>
            </a:endParaRPr>
          </a:p>
        </p:txBody>
      </p:sp>
      <p:sp>
        <p:nvSpPr>
          <p:cNvPr id="19459" name="Title 2"/>
          <p:cNvSpPr>
            <a:spLocks noGrp="1"/>
          </p:cNvSpPr>
          <p:nvPr>
            <p:ph type="title"/>
          </p:nvPr>
        </p:nvSpPr>
        <p:spPr>
          <a:xfrm>
            <a:off x="152400" y="0"/>
            <a:ext cx="8229600" cy="685800"/>
          </a:xfrm>
        </p:spPr>
        <p:txBody>
          <a:bodyPr>
            <a:normAutofit/>
          </a:bodyPr>
          <a:lstStyle/>
          <a:p>
            <a:pPr eaLnBrk="1" hangingPunct="1"/>
            <a:r>
              <a:rPr lang="en-US" sz="3200" dirty="0">
                <a:solidFill>
                  <a:srgbClr val="7030A0"/>
                </a:solidFill>
                <a:ea typeface="ＭＳ Ｐゴシック" pitchFamily="34" charset="-128"/>
              </a:rPr>
              <a:t>Overview</a:t>
            </a: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5</a:t>
            </a:fld>
            <a:endParaRPr lang="en-US"/>
          </a:p>
        </p:txBody>
      </p:sp>
    </p:spTree>
    <p:extLst>
      <p:ext uri="{BB962C8B-B14F-4D97-AF65-F5344CB8AC3E}">
        <p14:creationId xmlns:p14="http://schemas.microsoft.com/office/powerpoint/2010/main" xmlns="" val="15686688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1"/>
          <p:cNvSpPr>
            <a:spLocks noGrp="1"/>
          </p:cNvSpPr>
          <p:nvPr>
            <p:ph idx="1"/>
          </p:nvPr>
        </p:nvSpPr>
        <p:spPr>
          <a:xfrm>
            <a:off x="457200" y="4896802"/>
            <a:ext cx="8229600" cy="1066800"/>
          </a:xfrm>
        </p:spPr>
        <p:txBody>
          <a:bodyPr/>
          <a:lstStyle/>
          <a:p>
            <a:r>
              <a:rPr lang="en-US" dirty="0" smtClean="0">
                <a:solidFill>
                  <a:srgbClr val="FF0000"/>
                </a:solidFill>
                <a:ea typeface="ＭＳ Ｐゴシック" pitchFamily="34" charset="-128"/>
              </a:rPr>
              <a:t>A</a:t>
            </a:r>
            <a:r>
              <a:rPr lang="en-US" dirty="0" smtClean="0">
                <a:ea typeface="ＭＳ Ｐゴシック" pitchFamily="34" charset="-128"/>
              </a:rPr>
              <a:t> is track, </a:t>
            </a:r>
            <a:r>
              <a:rPr lang="en-US" dirty="0" smtClean="0">
                <a:solidFill>
                  <a:srgbClr val="004EEA"/>
                </a:solidFill>
                <a:ea typeface="ＭＳ Ｐゴシック" pitchFamily="34" charset="-128"/>
              </a:rPr>
              <a:t>B</a:t>
            </a:r>
            <a:r>
              <a:rPr lang="en-US" dirty="0" smtClean="0">
                <a:ea typeface="ＭＳ Ｐゴシック" pitchFamily="34" charset="-128"/>
              </a:rPr>
              <a:t> is sector, </a:t>
            </a:r>
            <a:r>
              <a:rPr lang="en-US" dirty="0" smtClean="0">
                <a:solidFill>
                  <a:srgbClr val="7030A0"/>
                </a:solidFill>
                <a:ea typeface="ＭＳ Ｐゴシック" pitchFamily="34" charset="-128"/>
              </a:rPr>
              <a:t>C</a:t>
            </a:r>
            <a:r>
              <a:rPr lang="en-US" dirty="0" smtClean="0">
                <a:ea typeface="ＭＳ Ｐゴシック" pitchFamily="34" charset="-128"/>
              </a:rPr>
              <a:t> is geometrical sector, </a:t>
            </a:r>
            <a:r>
              <a:rPr lang="en-US" dirty="0" smtClean="0">
                <a:solidFill>
                  <a:srgbClr val="00B050"/>
                </a:solidFill>
                <a:ea typeface="ＭＳ Ｐゴシック" pitchFamily="34" charset="-128"/>
              </a:rPr>
              <a:t>D </a:t>
            </a:r>
            <a:r>
              <a:rPr lang="en-US" dirty="0" smtClean="0">
                <a:ea typeface="ＭＳ Ｐゴシック" pitchFamily="34" charset="-128"/>
              </a:rPr>
              <a:t>is cluster</a:t>
            </a:r>
          </a:p>
        </p:txBody>
      </p:sp>
      <p:sp>
        <p:nvSpPr>
          <p:cNvPr id="20483" name="Title 2"/>
          <p:cNvSpPr>
            <a:spLocks noGrp="1"/>
          </p:cNvSpPr>
          <p:nvPr>
            <p:ph type="title"/>
          </p:nvPr>
        </p:nvSpPr>
        <p:spPr>
          <a:xfrm>
            <a:off x="381000" y="152400"/>
            <a:ext cx="8229600" cy="639762"/>
          </a:xfrm>
        </p:spPr>
        <p:txBody>
          <a:bodyPr>
            <a:normAutofit/>
          </a:bodyPr>
          <a:lstStyle/>
          <a:p>
            <a:r>
              <a:rPr lang="en-US" sz="3200" dirty="0">
                <a:solidFill>
                  <a:srgbClr val="7030A0"/>
                </a:solidFill>
                <a:ea typeface="ＭＳ Ｐゴシック" pitchFamily="34" charset="-128"/>
              </a:rPr>
              <a:t>Disk geometry</a:t>
            </a:r>
          </a:p>
        </p:txBody>
      </p:sp>
      <p:pic>
        <p:nvPicPr>
          <p:cNvPr id="20485" name="Picture 4"/>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2362200" y="152400"/>
            <a:ext cx="5834062" cy="4729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6</a:t>
            </a:fld>
            <a:endParaRPr lang="en-US"/>
          </a:p>
        </p:txBody>
      </p:sp>
    </p:spTree>
    <p:extLst>
      <p:ext uri="{BB962C8B-B14F-4D97-AF65-F5344CB8AC3E}">
        <p14:creationId xmlns:p14="http://schemas.microsoft.com/office/powerpoint/2010/main" xmlns="" val="17327890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1"/>
          <p:cNvSpPr>
            <a:spLocks noGrp="1"/>
          </p:cNvSpPr>
          <p:nvPr>
            <p:ph idx="1"/>
          </p:nvPr>
        </p:nvSpPr>
        <p:spPr>
          <a:xfrm>
            <a:off x="609600" y="685800"/>
            <a:ext cx="8153400" cy="5449887"/>
          </a:xfrm>
        </p:spPr>
        <p:txBody>
          <a:bodyPr>
            <a:normAutofit lnSpcReduction="10000"/>
          </a:bodyPr>
          <a:lstStyle/>
          <a:p>
            <a:pPr>
              <a:lnSpc>
                <a:spcPct val="90000"/>
              </a:lnSpc>
              <a:buFont typeface="Calibri" pitchFamily="34" charset="0"/>
              <a:buChar char="•"/>
            </a:pPr>
            <a:r>
              <a:rPr lang="en-US" sz="2800" dirty="0">
                <a:ea typeface="ＭＳ Ｐゴシック" pitchFamily="34" charset="-128"/>
              </a:rPr>
              <a:t>I/O unit has 2 components-mechanical, electronic (controller)</a:t>
            </a:r>
          </a:p>
          <a:p>
            <a:pPr>
              <a:lnSpc>
                <a:spcPct val="90000"/>
              </a:lnSpc>
              <a:buFont typeface="Calibri" pitchFamily="34" charset="0"/>
              <a:buChar char="•"/>
            </a:pPr>
            <a:r>
              <a:rPr lang="en-US" sz="2800" dirty="0">
                <a:ea typeface="ＭＳ Ｐゴシック" pitchFamily="34" charset="-128"/>
              </a:rPr>
              <a:t>Controller is a chip with a connector which </a:t>
            </a:r>
            <a:r>
              <a:rPr lang="en-US" sz="2800" dirty="0" smtClean="0">
                <a:ea typeface="ＭＳ Ｐゴシック" pitchFamily="34" charset="-128"/>
              </a:rPr>
              <a:t> plugs </a:t>
            </a:r>
            <a:r>
              <a:rPr lang="en-US" sz="2800" dirty="0">
                <a:ea typeface="ＭＳ Ｐゴシック" pitchFamily="34" charset="-128"/>
              </a:rPr>
              <a:t>into cables to </a:t>
            </a:r>
            <a:r>
              <a:rPr lang="en-US" sz="2800" dirty="0" smtClean="0">
                <a:ea typeface="ＭＳ Ｐゴシック" pitchFamily="34" charset="-128"/>
              </a:rPr>
              <a:t>device sometimes more than one of identical devices like SCSI controllers can handle 8 drives including (CD drive)</a:t>
            </a:r>
            <a:endParaRPr lang="en-US" sz="2800" dirty="0">
              <a:ea typeface="ＭＳ Ｐゴシック" pitchFamily="34" charset="-128"/>
            </a:endParaRPr>
          </a:p>
          <a:p>
            <a:pPr>
              <a:lnSpc>
                <a:spcPct val="90000"/>
              </a:lnSpc>
              <a:buFont typeface="Calibri" pitchFamily="34" charset="0"/>
              <a:buChar char="•"/>
            </a:pPr>
            <a:r>
              <a:rPr lang="en-US" sz="2800" dirty="0">
                <a:ea typeface="ＭＳ Ｐゴシック" pitchFamily="34" charset="-128"/>
              </a:rPr>
              <a:t>Disk</a:t>
            </a:r>
          </a:p>
          <a:p>
            <a:pPr marL="857250" lvl="1" indent="-342900">
              <a:lnSpc>
                <a:spcPct val="90000"/>
              </a:lnSpc>
              <a:buFont typeface="Calibri" pitchFamily="34" charset="0"/>
              <a:buChar char="•"/>
            </a:pPr>
            <a:r>
              <a:rPr lang="en-US" dirty="0">
                <a:ea typeface="ＭＳ Ｐゴシック" pitchFamily="34" charset="-128"/>
              </a:rPr>
              <a:t>Disk might have 10,000 sectors of 512 bytes per track </a:t>
            </a:r>
            <a:r>
              <a:rPr lang="en-US" dirty="0" smtClean="0">
                <a:ea typeface="ＭＳ Ｐゴシック" pitchFamily="34" charset="-128"/>
              </a:rPr>
              <a:t>or different spec.</a:t>
            </a:r>
            <a:endParaRPr lang="en-US" dirty="0">
              <a:ea typeface="ＭＳ Ｐゴシック" pitchFamily="34" charset="-128"/>
            </a:endParaRPr>
          </a:p>
          <a:p>
            <a:pPr marL="857250" lvl="1" indent="-342900">
              <a:lnSpc>
                <a:spcPct val="90000"/>
              </a:lnSpc>
              <a:buFont typeface="Calibri" pitchFamily="34" charset="0"/>
              <a:buChar char="•"/>
            </a:pPr>
            <a:r>
              <a:rPr lang="en-US" dirty="0">
                <a:ea typeface="ＭＳ Ｐゴシック" pitchFamily="34" charset="-128"/>
              </a:rPr>
              <a:t>Serial bit stream comes off drive</a:t>
            </a:r>
          </a:p>
          <a:p>
            <a:pPr marL="857250" lvl="1" indent="-342900">
              <a:lnSpc>
                <a:spcPct val="90000"/>
              </a:lnSpc>
              <a:buFont typeface="Calibri" pitchFamily="34" charset="0"/>
              <a:buChar char="•"/>
            </a:pPr>
            <a:r>
              <a:rPr lang="en-US" dirty="0">
                <a:ea typeface="ＭＳ Ｐゴシック" pitchFamily="34" charset="-128"/>
              </a:rPr>
              <a:t>Has </a:t>
            </a:r>
            <a:r>
              <a:rPr lang="en-US" dirty="0" smtClean="0">
                <a:ea typeface="ＭＳ Ｐゴシック" pitchFamily="34" charset="-128"/>
              </a:rPr>
              <a:t>preamble 4096 </a:t>
            </a:r>
            <a:r>
              <a:rPr lang="en-US" dirty="0">
                <a:ea typeface="ＭＳ Ｐゴシック" pitchFamily="34" charset="-128"/>
              </a:rPr>
              <a:t>bits/sector, error correcting code</a:t>
            </a:r>
          </a:p>
          <a:p>
            <a:pPr marL="857250" lvl="1" indent="-342900">
              <a:lnSpc>
                <a:spcPct val="90000"/>
              </a:lnSpc>
              <a:buFont typeface="Calibri" pitchFamily="34" charset="0"/>
              <a:buChar char="•"/>
            </a:pPr>
            <a:r>
              <a:rPr lang="en-US" dirty="0">
                <a:ea typeface="ＭＳ Ｐゴシック" pitchFamily="34" charset="-128"/>
              </a:rPr>
              <a:t>Preamble has sector number, cylinder number, sector size….</a:t>
            </a:r>
          </a:p>
          <a:p>
            <a:pPr lvl="1" eaLnBrk="1" hangingPunct="1">
              <a:buFont typeface="Courier New" pitchFamily="49" charset="0"/>
              <a:buChar char="o"/>
            </a:pPr>
            <a:endParaRPr lang="en-US" i="1" dirty="0" smtClean="0">
              <a:ea typeface="ＭＳ Ｐゴシック" pitchFamily="34" charset="-128"/>
            </a:endParaRPr>
          </a:p>
          <a:p>
            <a:pPr algn="l" eaLnBrk="1" hangingPunct="1">
              <a:buFont typeface="Courier New" pitchFamily="49" charset="0"/>
              <a:buChar char="o"/>
            </a:pPr>
            <a:endParaRPr lang="en-US" i="1" dirty="0" smtClean="0">
              <a:ea typeface="ＭＳ Ｐゴシック" pitchFamily="34" charset="-128"/>
            </a:endParaRPr>
          </a:p>
          <a:p>
            <a:pPr algn="l" eaLnBrk="1" hangingPunct="1"/>
            <a:endParaRPr lang="en-US" i="1" dirty="0" smtClean="0">
              <a:ea typeface="ＭＳ Ｐゴシック" pitchFamily="34" charset="-128"/>
            </a:endParaRPr>
          </a:p>
        </p:txBody>
      </p:sp>
      <p:sp>
        <p:nvSpPr>
          <p:cNvPr id="21507" name="Title 2"/>
          <p:cNvSpPr>
            <a:spLocks noGrp="1"/>
          </p:cNvSpPr>
          <p:nvPr>
            <p:ph type="title"/>
          </p:nvPr>
        </p:nvSpPr>
        <p:spPr>
          <a:xfrm>
            <a:off x="381000" y="152400"/>
            <a:ext cx="8229600" cy="533400"/>
          </a:xfrm>
        </p:spPr>
        <p:txBody>
          <a:bodyPr>
            <a:normAutofit fontScale="90000"/>
          </a:bodyPr>
          <a:lstStyle/>
          <a:p>
            <a:pPr eaLnBrk="1" hangingPunct="1"/>
            <a:r>
              <a:rPr lang="en-US" sz="3200" dirty="0">
                <a:solidFill>
                  <a:srgbClr val="7030A0"/>
                </a:solidFill>
                <a:ea typeface="ＭＳ Ｐゴシック" pitchFamily="34" charset="-128"/>
              </a:rPr>
              <a:t>Device Controllers</a:t>
            </a: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7</a:t>
            </a:fld>
            <a:endParaRPr lang="en-US"/>
          </a:p>
        </p:txBody>
      </p:sp>
    </p:spTree>
    <p:extLst>
      <p:ext uri="{BB962C8B-B14F-4D97-AF65-F5344CB8AC3E}">
        <p14:creationId xmlns:p14="http://schemas.microsoft.com/office/powerpoint/2010/main" xmlns="" val="3196099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1"/>
          <p:cNvSpPr>
            <a:spLocks noGrp="1"/>
          </p:cNvSpPr>
          <p:nvPr>
            <p:ph idx="1"/>
          </p:nvPr>
        </p:nvSpPr>
        <p:spPr>
          <a:xfrm>
            <a:off x="685800" y="914400"/>
            <a:ext cx="7683500" cy="5297487"/>
          </a:xfrm>
        </p:spPr>
        <p:txBody>
          <a:bodyPr>
            <a:normAutofit/>
          </a:bodyPr>
          <a:lstStyle/>
          <a:p>
            <a:pPr>
              <a:lnSpc>
                <a:spcPct val="80000"/>
              </a:lnSpc>
              <a:buFont typeface="Calibri" pitchFamily="34" charset="0"/>
              <a:buChar char="•"/>
            </a:pPr>
            <a:r>
              <a:rPr lang="en-US" sz="2800" dirty="0">
                <a:ea typeface="ＭＳ Ｐゴシック" pitchFamily="34" charset="-128"/>
              </a:rPr>
              <a:t>Controller assembles block from bit stream, does error correction, puts into buffer in </a:t>
            </a:r>
            <a:r>
              <a:rPr lang="en-US" sz="2800" dirty="0" smtClean="0">
                <a:ea typeface="ＭＳ Ｐゴシック" pitchFamily="34" charset="-128"/>
              </a:rPr>
              <a:t>controller</a:t>
            </a:r>
          </a:p>
          <a:p>
            <a:pPr marL="0" indent="0">
              <a:lnSpc>
                <a:spcPct val="80000"/>
              </a:lnSpc>
              <a:buNone/>
            </a:pPr>
            <a:endParaRPr lang="en-US" sz="2800" dirty="0">
              <a:ea typeface="ＭＳ Ｐゴシック" pitchFamily="34" charset="-128"/>
            </a:endParaRPr>
          </a:p>
          <a:p>
            <a:pPr>
              <a:lnSpc>
                <a:spcPct val="80000"/>
              </a:lnSpc>
              <a:buFont typeface="Calibri" pitchFamily="34" charset="0"/>
              <a:buChar char="•"/>
            </a:pPr>
            <a:r>
              <a:rPr lang="en-US" sz="2800" dirty="0">
                <a:ea typeface="ＭＳ Ｐゴシック" pitchFamily="34" charset="-128"/>
              </a:rPr>
              <a:t>Blocks are what are sent from a disk</a:t>
            </a:r>
          </a:p>
        </p:txBody>
      </p:sp>
      <p:sp>
        <p:nvSpPr>
          <p:cNvPr id="22531" name="Title 2"/>
          <p:cNvSpPr>
            <a:spLocks noGrp="1"/>
          </p:cNvSpPr>
          <p:nvPr>
            <p:ph type="title"/>
          </p:nvPr>
        </p:nvSpPr>
        <p:spPr>
          <a:xfrm>
            <a:off x="457200" y="274638"/>
            <a:ext cx="8229600" cy="563562"/>
          </a:xfrm>
        </p:spPr>
        <p:txBody>
          <a:bodyPr>
            <a:normAutofit fontScale="90000"/>
          </a:bodyPr>
          <a:lstStyle/>
          <a:p>
            <a:r>
              <a:rPr lang="en-US" sz="3200" dirty="0">
                <a:solidFill>
                  <a:srgbClr val="7030A0"/>
                </a:solidFill>
                <a:ea typeface="ＭＳ Ｐゴシック" pitchFamily="34" charset="-128"/>
              </a:rPr>
              <a:t>Device Controllers</a:t>
            </a: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8</a:t>
            </a:fld>
            <a:endParaRPr lang="en-US"/>
          </a:p>
        </p:txBody>
      </p:sp>
    </p:spTree>
    <p:extLst>
      <p:ext uri="{BB962C8B-B14F-4D97-AF65-F5344CB8AC3E}">
        <p14:creationId xmlns:p14="http://schemas.microsoft.com/office/powerpoint/2010/main" xmlns="" val="31566217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1"/>
          <p:cNvSpPr>
            <a:spLocks noGrp="1"/>
          </p:cNvSpPr>
          <p:nvPr>
            <p:ph idx="1"/>
          </p:nvPr>
        </p:nvSpPr>
        <p:spPr>
          <a:xfrm>
            <a:off x="609600" y="914400"/>
            <a:ext cx="7683500" cy="5297487"/>
          </a:xfrm>
        </p:spPr>
        <p:txBody>
          <a:bodyPr>
            <a:normAutofit/>
          </a:bodyPr>
          <a:lstStyle/>
          <a:p>
            <a:pPr>
              <a:lnSpc>
                <a:spcPct val="80000"/>
              </a:lnSpc>
              <a:buFont typeface="Calibri" pitchFamily="34" charset="0"/>
              <a:buChar char="•"/>
            </a:pPr>
            <a:r>
              <a:rPr lang="en-US" sz="2800" dirty="0">
                <a:ea typeface="ＭＳ Ｐゴシック" pitchFamily="34" charset="-128"/>
              </a:rPr>
              <a:t>Controller has registers which OS can write and read</a:t>
            </a:r>
          </a:p>
          <a:p>
            <a:pPr>
              <a:lnSpc>
                <a:spcPct val="80000"/>
              </a:lnSpc>
              <a:buFont typeface="Calibri" pitchFamily="34" charset="0"/>
              <a:buChar char="•"/>
            </a:pPr>
            <a:r>
              <a:rPr lang="en-US" sz="2800" dirty="0" smtClean="0">
                <a:ea typeface="ＭＳ Ｐゴシック" pitchFamily="34" charset="-128"/>
              </a:rPr>
              <a:t>Write- means OS gives </a:t>
            </a:r>
            <a:r>
              <a:rPr lang="en-US" sz="2800" dirty="0">
                <a:ea typeface="ＭＳ Ｐゴシック" pitchFamily="34" charset="-128"/>
              </a:rPr>
              <a:t>command to device</a:t>
            </a:r>
          </a:p>
          <a:p>
            <a:pPr>
              <a:lnSpc>
                <a:spcPct val="80000"/>
              </a:lnSpc>
              <a:buFont typeface="Calibri" pitchFamily="34" charset="0"/>
              <a:buChar char="•"/>
            </a:pPr>
            <a:r>
              <a:rPr lang="en-US" sz="2800" dirty="0">
                <a:ea typeface="ＭＳ Ｐゴシック" pitchFamily="34" charset="-128"/>
              </a:rPr>
              <a:t>Read- means OS </a:t>
            </a:r>
            <a:r>
              <a:rPr lang="en-US" sz="2800" dirty="0" smtClean="0">
                <a:ea typeface="ＭＳ Ｐゴシック" pitchFamily="34" charset="-128"/>
              </a:rPr>
              <a:t>learns </a:t>
            </a:r>
            <a:r>
              <a:rPr lang="en-US" sz="2800" dirty="0">
                <a:ea typeface="ＭＳ Ｐゴシック" pitchFamily="34" charset="-128"/>
              </a:rPr>
              <a:t>device status……</a:t>
            </a:r>
          </a:p>
          <a:p>
            <a:pPr>
              <a:lnSpc>
                <a:spcPct val="80000"/>
              </a:lnSpc>
              <a:buFont typeface="Calibri" pitchFamily="34" charset="0"/>
              <a:buChar char="•"/>
            </a:pPr>
            <a:r>
              <a:rPr lang="en-US" sz="2800" dirty="0">
                <a:ea typeface="ＭＳ Ｐゴシック" pitchFamily="34" charset="-128"/>
              </a:rPr>
              <a:t>Devices have data buffer which OS can read/write (e.g. video RAM, used to display pixels on a screen)</a:t>
            </a:r>
          </a:p>
          <a:p>
            <a:pPr>
              <a:lnSpc>
                <a:spcPct val="80000"/>
              </a:lnSpc>
              <a:buFont typeface="Calibri" pitchFamily="34" charset="0"/>
              <a:buChar char="•"/>
            </a:pPr>
            <a:r>
              <a:rPr lang="en-US" sz="2800" dirty="0">
                <a:ea typeface="ＭＳ Ｐゴシック" pitchFamily="34" charset="-128"/>
              </a:rPr>
              <a:t>How does CPU communicate with registers and buffers? </a:t>
            </a:r>
          </a:p>
        </p:txBody>
      </p:sp>
      <p:sp>
        <p:nvSpPr>
          <p:cNvPr id="23555" name="Title 2"/>
          <p:cNvSpPr>
            <a:spLocks noGrp="1"/>
          </p:cNvSpPr>
          <p:nvPr>
            <p:ph type="title"/>
          </p:nvPr>
        </p:nvSpPr>
        <p:spPr>
          <a:xfrm>
            <a:off x="457200" y="274638"/>
            <a:ext cx="8229600" cy="639762"/>
          </a:xfrm>
        </p:spPr>
        <p:txBody>
          <a:bodyPr>
            <a:normAutofit/>
          </a:bodyPr>
          <a:lstStyle/>
          <a:p>
            <a:r>
              <a:rPr lang="en-US" sz="3200" dirty="0">
                <a:solidFill>
                  <a:srgbClr val="7030A0"/>
                </a:solidFill>
                <a:ea typeface="ＭＳ Ｐゴシック" pitchFamily="34" charset="-128"/>
              </a:rPr>
              <a:t>Memory Mapped I/O</a:t>
            </a: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9</a:t>
            </a:fld>
            <a:endParaRPr lang="en-US"/>
          </a:p>
        </p:txBody>
      </p:sp>
    </p:spTree>
    <p:extLst>
      <p:ext uri="{BB962C8B-B14F-4D97-AF65-F5344CB8AC3E}">
        <p14:creationId xmlns:p14="http://schemas.microsoft.com/office/powerpoint/2010/main" xmlns="" val="12127654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1"/>
          <p:cNvSpPr>
            <a:spLocks noGrp="1"/>
          </p:cNvSpPr>
          <p:nvPr>
            <p:ph idx="1"/>
          </p:nvPr>
        </p:nvSpPr>
        <p:spPr>
          <a:xfrm>
            <a:off x="253181" y="3762374"/>
            <a:ext cx="8686800" cy="2409825"/>
          </a:xfrm>
        </p:spPr>
        <p:txBody>
          <a:bodyPr>
            <a:noAutofit/>
          </a:bodyPr>
          <a:lstStyle/>
          <a:p>
            <a:pPr marL="514350" indent="-514350">
              <a:buAutoNum type="alphaLcParenBoth"/>
            </a:pPr>
            <a:r>
              <a:rPr lang="en-US" sz="2800" i="1" dirty="0" smtClean="0">
                <a:ea typeface="ＭＳ Ｐゴシック" pitchFamily="34" charset="-128"/>
              </a:rPr>
              <a:t>Separate </a:t>
            </a:r>
            <a:r>
              <a:rPr lang="en-US" sz="2800" i="1" dirty="0">
                <a:ea typeface="ＭＳ Ｐゴシック" pitchFamily="34" charset="-128"/>
              </a:rPr>
              <a:t>I/O ports and memory space</a:t>
            </a:r>
            <a:r>
              <a:rPr lang="en-US" sz="2800" i="1" dirty="0" smtClean="0">
                <a:ea typeface="ＭＳ Ｐゴシック" pitchFamily="34" charset="-128"/>
              </a:rPr>
              <a:t>. (e.g. IBM-360)</a:t>
            </a:r>
          </a:p>
          <a:p>
            <a:pPr marL="514350" indent="-514350">
              <a:buAutoNum type="alphaLcParenBoth"/>
            </a:pPr>
            <a:r>
              <a:rPr lang="en-US" sz="2800" i="1" dirty="0" smtClean="0">
                <a:ea typeface="ＭＳ Ｐゴシック" pitchFamily="34" charset="-128"/>
              </a:rPr>
              <a:t>Memory-mapped </a:t>
            </a:r>
            <a:r>
              <a:rPr lang="en-US" sz="2800" i="1" dirty="0">
                <a:ea typeface="ＭＳ Ｐゴシック" pitchFamily="34" charset="-128"/>
              </a:rPr>
              <a:t>I/O. </a:t>
            </a:r>
            <a:r>
              <a:rPr lang="en-US" sz="2800" i="1" dirty="0" smtClean="0">
                <a:ea typeface="ＭＳ Ｐゴシック" pitchFamily="34" charset="-128"/>
              </a:rPr>
              <a:t>(e.g. PDP-11)</a:t>
            </a:r>
          </a:p>
          <a:p>
            <a:pPr marL="514350" indent="-514350">
              <a:buAutoNum type="alphaLcParenBoth"/>
            </a:pPr>
            <a:r>
              <a:rPr lang="en-US" sz="2800" i="1" dirty="0" smtClean="0">
                <a:ea typeface="ＭＳ Ｐゴシック" pitchFamily="34" charset="-128"/>
              </a:rPr>
              <a:t>Memory </a:t>
            </a:r>
            <a:r>
              <a:rPr lang="en-US" sz="2800" i="1" dirty="0">
                <a:ea typeface="ＭＳ Ｐゴシック" pitchFamily="34" charset="-128"/>
              </a:rPr>
              <a:t>mapped data buffers and separate ports </a:t>
            </a:r>
            <a:r>
              <a:rPr lang="en-US" sz="2800" i="1" dirty="0" smtClean="0">
                <a:ea typeface="ＭＳ Ｐゴシック" pitchFamily="34" charset="-128"/>
              </a:rPr>
              <a:t>hybrid approach (e.g. Pentium, 0 to 64K I/O ports and 64K to1MB device data buffer)</a:t>
            </a:r>
            <a:endParaRPr lang="en-US" sz="2800" i="1" dirty="0">
              <a:ea typeface="ＭＳ Ｐゴシック" pitchFamily="34" charset="-128"/>
            </a:endParaRPr>
          </a:p>
        </p:txBody>
      </p:sp>
      <p:sp>
        <p:nvSpPr>
          <p:cNvPr id="24579" name="Title 2"/>
          <p:cNvSpPr>
            <a:spLocks noGrp="1"/>
          </p:cNvSpPr>
          <p:nvPr>
            <p:ph type="title"/>
          </p:nvPr>
        </p:nvSpPr>
        <p:spPr>
          <a:xfrm>
            <a:off x="360311" y="152400"/>
            <a:ext cx="8229600" cy="715962"/>
          </a:xfrm>
        </p:spPr>
        <p:txBody>
          <a:bodyPr>
            <a:normAutofit/>
          </a:bodyPr>
          <a:lstStyle/>
          <a:p>
            <a:r>
              <a:rPr lang="en-US" sz="3200" dirty="0">
                <a:solidFill>
                  <a:srgbClr val="7030A0"/>
                </a:solidFill>
                <a:ea typeface="ＭＳ Ｐゴシック" pitchFamily="34" charset="-128"/>
              </a:rPr>
              <a:t>Memory-Mapped I/O </a:t>
            </a:r>
          </a:p>
        </p:txBody>
      </p:sp>
      <p:pic>
        <p:nvPicPr>
          <p:cNvPr id="24581"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28600" y="914400"/>
            <a:ext cx="8286750" cy="284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10</a:t>
            </a:fld>
            <a:endParaRPr lang="en-US"/>
          </a:p>
        </p:txBody>
      </p:sp>
    </p:spTree>
    <p:extLst>
      <p:ext uri="{BB962C8B-B14F-4D97-AF65-F5344CB8AC3E}">
        <p14:creationId xmlns:p14="http://schemas.microsoft.com/office/powerpoint/2010/main" xmlns="" val="26777747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1"/>
          <p:cNvSpPr>
            <a:spLocks noGrp="1"/>
          </p:cNvSpPr>
          <p:nvPr>
            <p:ph idx="1"/>
          </p:nvPr>
        </p:nvSpPr>
        <p:spPr>
          <a:xfrm>
            <a:off x="533400" y="762000"/>
            <a:ext cx="7683500" cy="5297487"/>
          </a:xfrm>
        </p:spPr>
        <p:txBody>
          <a:bodyPr>
            <a:normAutofit lnSpcReduction="10000"/>
          </a:bodyPr>
          <a:lstStyle/>
          <a:p>
            <a:pPr>
              <a:lnSpc>
                <a:spcPct val="80000"/>
              </a:lnSpc>
              <a:buFont typeface="Calibri" pitchFamily="34" charset="0"/>
              <a:buChar char="•"/>
            </a:pPr>
            <a:r>
              <a:rPr lang="en-US" sz="2800" dirty="0">
                <a:ea typeface="ＭＳ Ｐゴシック" pitchFamily="34" charset="-128"/>
              </a:rPr>
              <a:t>First </a:t>
            </a:r>
            <a:r>
              <a:rPr lang="en-US" sz="2800" dirty="0" smtClean="0">
                <a:ea typeface="ＭＳ Ｐゴシック" pitchFamily="34" charset="-128"/>
              </a:rPr>
              <a:t>scheme (</a:t>
            </a:r>
            <a:r>
              <a:rPr lang="en-US" sz="2800" dirty="0" smtClean="0">
                <a:solidFill>
                  <a:srgbClr val="0070C0"/>
                </a:solidFill>
                <a:ea typeface="ＭＳ Ｐゴシック" pitchFamily="34" charset="-128"/>
              </a:rPr>
              <a:t>Separate memory and I/O space</a:t>
            </a:r>
            <a:r>
              <a:rPr lang="en-US" sz="2800" dirty="0" smtClean="0">
                <a:ea typeface="ＭＳ Ｐゴシック" pitchFamily="34" charset="-128"/>
              </a:rPr>
              <a:t>) </a:t>
            </a:r>
            <a:endParaRPr lang="en-US" sz="2800" dirty="0">
              <a:ea typeface="ＭＳ Ｐゴシック" pitchFamily="34" charset="-128"/>
            </a:endParaRPr>
          </a:p>
          <a:p>
            <a:pPr marL="857250" lvl="1" indent="-342900">
              <a:lnSpc>
                <a:spcPct val="80000"/>
              </a:lnSpc>
              <a:buFont typeface="Calibri" pitchFamily="34" charset="0"/>
              <a:buChar char="•"/>
            </a:pPr>
            <a:r>
              <a:rPr lang="en-US" dirty="0" smtClean="0">
                <a:ea typeface="ＭＳ Ｐゴシック" pitchFamily="34" charset="-128"/>
              </a:rPr>
              <a:t>When CPU wants to read from memory or I/O port, it :  </a:t>
            </a:r>
          </a:p>
          <a:p>
            <a:pPr marL="857250" lvl="1" indent="-342900">
              <a:lnSpc>
                <a:spcPct val="80000"/>
              </a:lnSpc>
              <a:buFont typeface="Calibri" pitchFamily="34" charset="0"/>
              <a:buChar char="•"/>
            </a:pPr>
            <a:r>
              <a:rPr lang="en-US" dirty="0" smtClean="0">
                <a:ea typeface="ＭＳ Ｐゴシック" pitchFamily="34" charset="-128"/>
              </a:rPr>
              <a:t>Puts </a:t>
            </a:r>
            <a:r>
              <a:rPr lang="en-US" dirty="0">
                <a:ea typeface="ＭＳ Ｐゴシック" pitchFamily="34" charset="-128"/>
              </a:rPr>
              <a:t>read on control line</a:t>
            </a:r>
          </a:p>
          <a:p>
            <a:pPr marL="857250" lvl="1" indent="-342900">
              <a:lnSpc>
                <a:spcPct val="80000"/>
              </a:lnSpc>
              <a:buFont typeface="Calibri" pitchFamily="34" charset="0"/>
              <a:buChar char="•"/>
            </a:pPr>
            <a:r>
              <a:rPr lang="en-US" dirty="0" smtClean="0">
                <a:ea typeface="ＭＳ Ｐゴシック" pitchFamily="34" charset="-128"/>
              </a:rPr>
              <a:t>Puts </a:t>
            </a:r>
            <a:r>
              <a:rPr lang="en-US" dirty="0">
                <a:ea typeface="ＭＳ Ｐゴシック" pitchFamily="34" charset="-128"/>
              </a:rPr>
              <a:t>address on address line</a:t>
            </a:r>
          </a:p>
          <a:p>
            <a:pPr marL="857250" lvl="1" indent="-342900">
              <a:lnSpc>
                <a:spcPct val="80000"/>
              </a:lnSpc>
              <a:buFont typeface="Calibri" pitchFamily="34" charset="0"/>
              <a:buChar char="•"/>
            </a:pPr>
            <a:r>
              <a:rPr lang="en-US" dirty="0">
                <a:ea typeface="ＭＳ Ｐゴシック" pitchFamily="34" charset="-128"/>
              </a:rPr>
              <a:t>Puts I/O space or memory space on </a:t>
            </a:r>
            <a:r>
              <a:rPr lang="en-US" dirty="0" smtClean="0">
                <a:ea typeface="ＭＳ Ｐゴシック" pitchFamily="34" charset="-128"/>
              </a:rPr>
              <a:t>separate 2</a:t>
            </a:r>
            <a:r>
              <a:rPr lang="en-US" baseline="30000" dirty="0" smtClean="0">
                <a:ea typeface="ＭＳ Ｐゴシック" pitchFamily="34" charset="-128"/>
              </a:rPr>
              <a:t>nd</a:t>
            </a:r>
            <a:r>
              <a:rPr lang="en-US" dirty="0" smtClean="0">
                <a:ea typeface="ＭＳ Ｐゴシック" pitchFamily="34" charset="-128"/>
              </a:rPr>
              <a:t> signal </a:t>
            </a:r>
            <a:r>
              <a:rPr lang="en-US" dirty="0">
                <a:ea typeface="ＭＳ Ｐゴシック" pitchFamily="34" charset="-128"/>
              </a:rPr>
              <a:t>line to </a:t>
            </a:r>
            <a:r>
              <a:rPr lang="en-US" dirty="0" smtClean="0">
                <a:ea typeface="ＭＳ Ｐゴシック" pitchFamily="34" charset="-128"/>
              </a:rPr>
              <a:t>differentiate Read </a:t>
            </a:r>
            <a:r>
              <a:rPr lang="en-US" dirty="0">
                <a:ea typeface="ＭＳ Ｐゴシック" pitchFamily="34" charset="-128"/>
              </a:rPr>
              <a:t>from </a:t>
            </a:r>
            <a:r>
              <a:rPr lang="en-US" dirty="0" smtClean="0">
                <a:ea typeface="ＭＳ Ｐゴシック" pitchFamily="34" charset="-128"/>
              </a:rPr>
              <a:t>memory space or </a:t>
            </a:r>
            <a:r>
              <a:rPr lang="en-US" dirty="0">
                <a:ea typeface="ＭＳ Ｐゴシック" pitchFamily="34" charset="-128"/>
              </a:rPr>
              <a:t>I/O </a:t>
            </a:r>
            <a:r>
              <a:rPr lang="en-US" dirty="0" smtClean="0">
                <a:ea typeface="ＭＳ Ｐゴシック" pitchFamily="34" charset="-128"/>
              </a:rPr>
              <a:t>space</a:t>
            </a:r>
          </a:p>
          <a:p>
            <a:pPr marL="857250" lvl="1" indent="-342900">
              <a:lnSpc>
                <a:spcPct val="80000"/>
              </a:lnSpc>
              <a:buFont typeface="Calibri" pitchFamily="34" charset="0"/>
              <a:buChar char="•"/>
            </a:pPr>
            <a:r>
              <a:rPr lang="en-US" dirty="0" smtClean="0">
                <a:ea typeface="ＭＳ Ｐゴシック" pitchFamily="34" charset="-128"/>
              </a:rPr>
              <a:t>It requires special I/O instructions (IN/OUT assembly language) to read and write device registers </a:t>
            </a:r>
            <a:endParaRPr lang="en-US" dirty="0">
              <a:ea typeface="ＭＳ Ｐゴシック" pitchFamily="34" charset="-128"/>
            </a:endParaRPr>
          </a:p>
          <a:p>
            <a:pPr>
              <a:lnSpc>
                <a:spcPct val="80000"/>
              </a:lnSpc>
              <a:buFont typeface="Calibri" pitchFamily="34" charset="0"/>
              <a:buChar char="•"/>
            </a:pPr>
            <a:r>
              <a:rPr lang="en-US" sz="2800" dirty="0">
                <a:ea typeface="ＭＳ Ｐゴシック" pitchFamily="34" charset="-128"/>
              </a:rPr>
              <a:t>Memory mapped approach</a:t>
            </a:r>
          </a:p>
          <a:p>
            <a:pPr marL="857250" lvl="1" indent="-342900">
              <a:lnSpc>
                <a:spcPct val="80000"/>
              </a:lnSpc>
              <a:buFont typeface="Calibri" pitchFamily="34" charset="0"/>
              <a:buChar char="•"/>
            </a:pPr>
            <a:r>
              <a:rPr lang="en-US" dirty="0">
                <a:ea typeface="ＭＳ Ｐゴシック" pitchFamily="34" charset="-128"/>
              </a:rPr>
              <a:t>Put address on address line and let memory and I/O devices compare address with the ranges they </a:t>
            </a:r>
            <a:r>
              <a:rPr lang="en-US" dirty="0" smtClean="0">
                <a:ea typeface="ＭＳ Ｐゴシック" pitchFamily="34" charset="-128"/>
              </a:rPr>
              <a:t>serve and respond accordingly.</a:t>
            </a:r>
            <a:endParaRPr lang="en-US" dirty="0">
              <a:ea typeface="ＭＳ Ｐゴシック" pitchFamily="34" charset="-128"/>
            </a:endParaRPr>
          </a:p>
          <a:p>
            <a:pPr algn="l" eaLnBrk="1" hangingPunct="1">
              <a:buFont typeface="Courier New" pitchFamily="49" charset="0"/>
              <a:buChar char="o"/>
            </a:pPr>
            <a:endParaRPr lang="en-US" sz="2800" dirty="0" smtClean="0">
              <a:ea typeface="ＭＳ Ｐゴシック" pitchFamily="34" charset="-128"/>
            </a:endParaRPr>
          </a:p>
        </p:txBody>
      </p:sp>
      <p:sp>
        <p:nvSpPr>
          <p:cNvPr id="25603" name="Title 2"/>
          <p:cNvSpPr>
            <a:spLocks noGrp="1"/>
          </p:cNvSpPr>
          <p:nvPr>
            <p:ph type="title"/>
          </p:nvPr>
        </p:nvSpPr>
        <p:spPr>
          <a:xfrm>
            <a:off x="228600" y="0"/>
            <a:ext cx="8229600" cy="685800"/>
          </a:xfrm>
        </p:spPr>
        <p:txBody>
          <a:bodyPr>
            <a:normAutofit/>
          </a:bodyPr>
          <a:lstStyle/>
          <a:p>
            <a:r>
              <a:rPr lang="en-US" sz="3200" dirty="0">
                <a:solidFill>
                  <a:srgbClr val="7030A0"/>
                </a:solidFill>
                <a:ea typeface="ＭＳ Ｐゴシック" pitchFamily="34" charset="-128"/>
              </a:rPr>
              <a:t>How CPU addresses registers and buffers </a:t>
            </a: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11</a:t>
            </a:fld>
            <a:endParaRPr lang="en-US"/>
          </a:p>
        </p:txBody>
      </p:sp>
    </p:spTree>
    <p:extLst>
      <p:ext uri="{BB962C8B-B14F-4D97-AF65-F5344CB8AC3E}">
        <p14:creationId xmlns:p14="http://schemas.microsoft.com/office/powerpoint/2010/main" xmlns="" val="22093053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1"/>
          <p:cNvSpPr>
            <a:spLocks noGrp="1"/>
          </p:cNvSpPr>
          <p:nvPr>
            <p:ph idx="1"/>
          </p:nvPr>
        </p:nvSpPr>
        <p:spPr>
          <a:xfrm>
            <a:off x="381000" y="990601"/>
            <a:ext cx="7924800" cy="4267200"/>
          </a:xfrm>
        </p:spPr>
        <p:txBody>
          <a:bodyPr/>
          <a:lstStyle/>
          <a:p>
            <a:pPr>
              <a:lnSpc>
                <a:spcPct val="80000"/>
              </a:lnSpc>
              <a:buFont typeface="Calibri" pitchFamily="34" charset="0"/>
              <a:buChar char="•"/>
            </a:pPr>
            <a:r>
              <a:rPr lang="en-US" sz="2800" dirty="0">
                <a:ea typeface="ＭＳ Ｐゴシック" pitchFamily="34" charset="-128"/>
              </a:rPr>
              <a:t>Don’t need special instructions to read/write control registers=&gt; can write a device driver in </a:t>
            </a:r>
            <a:r>
              <a:rPr lang="en-US" sz="2800" dirty="0" smtClean="0">
                <a:ea typeface="ＭＳ Ｐゴシック" pitchFamily="34" charset="-128"/>
              </a:rPr>
              <a:t>C</a:t>
            </a:r>
          </a:p>
          <a:p>
            <a:pPr>
              <a:lnSpc>
                <a:spcPct val="80000"/>
              </a:lnSpc>
              <a:buFont typeface="Calibri" pitchFamily="34" charset="0"/>
              <a:buChar char="•"/>
            </a:pPr>
            <a:r>
              <a:rPr lang="en-US" sz="2800" dirty="0" smtClean="0">
                <a:ea typeface="ＭＳ Ｐゴシック" pitchFamily="34" charset="-128"/>
              </a:rPr>
              <a:t>Don’t </a:t>
            </a:r>
            <a:r>
              <a:rPr lang="en-US" sz="2800" dirty="0">
                <a:ea typeface="ＭＳ Ｐゴシック" pitchFamily="34" charset="-128"/>
              </a:rPr>
              <a:t>need special protection to keep users from doing I/O directly. </a:t>
            </a:r>
            <a:endParaRPr lang="en-US" sz="2800" dirty="0" smtClean="0">
              <a:ea typeface="ＭＳ Ｐゴシック" pitchFamily="34" charset="-128"/>
            </a:endParaRPr>
          </a:p>
          <a:p>
            <a:pPr>
              <a:lnSpc>
                <a:spcPct val="80000"/>
              </a:lnSpc>
              <a:buFont typeface="Calibri" pitchFamily="34" charset="0"/>
              <a:buChar char="•"/>
            </a:pPr>
            <a:r>
              <a:rPr lang="en-US" sz="2800" dirty="0" smtClean="0">
                <a:ea typeface="ＭＳ Ｐゴシック" pitchFamily="34" charset="-128"/>
              </a:rPr>
              <a:t>Put each device drivers on different address space, on different pages, avoid conflict. </a:t>
            </a:r>
          </a:p>
          <a:p>
            <a:pPr>
              <a:lnSpc>
                <a:spcPct val="80000"/>
              </a:lnSpc>
              <a:buFont typeface="Calibri" pitchFamily="34" charset="0"/>
              <a:buChar char="•"/>
            </a:pPr>
            <a:r>
              <a:rPr lang="en-US" sz="2800" dirty="0" smtClean="0">
                <a:ea typeface="ＭＳ Ｐゴシック" pitchFamily="34" charset="-128"/>
              </a:rPr>
              <a:t>Allocate driver pages to user address space, </a:t>
            </a:r>
            <a:r>
              <a:rPr lang="en-US" sz="2800" dirty="0" err="1" smtClean="0">
                <a:ea typeface="ＭＳ Ｐゴシック" pitchFamily="34" charset="-128"/>
              </a:rPr>
              <a:t>hene</a:t>
            </a:r>
            <a:r>
              <a:rPr lang="en-US" sz="2800" dirty="0" smtClean="0">
                <a:ea typeface="ＭＳ Ｐゴシック" pitchFamily="34" charset="-128"/>
              </a:rPr>
              <a:t>:</a:t>
            </a:r>
          </a:p>
          <a:p>
            <a:pPr lvl="1">
              <a:lnSpc>
                <a:spcPct val="80000"/>
              </a:lnSpc>
              <a:buFont typeface="Calibri" pitchFamily="34" charset="0"/>
              <a:buChar char="•"/>
            </a:pPr>
            <a:r>
              <a:rPr lang="en-US" dirty="0" smtClean="0">
                <a:ea typeface="ＭＳ Ｐゴシック" pitchFamily="34" charset="-128"/>
              </a:rPr>
              <a:t>Reduce kernel size</a:t>
            </a:r>
          </a:p>
          <a:p>
            <a:pPr lvl="1">
              <a:lnSpc>
                <a:spcPct val="80000"/>
              </a:lnSpc>
              <a:buFont typeface="Calibri" pitchFamily="34" charset="0"/>
              <a:buChar char="•"/>
            </a:pPr>
            <a:r>
              <a:rPr lang="en-US" dirty="0" smtClean="0">
                <a:ea typeface="ＭＳ Ｐゴシック" pitchFamily="34" charset="-128"/>
              </a:rPr>
              <a:t>Avoid device drivers interfering with others.</a:t>
            </a:r>
          </a:p>
          <a:p>
            <a:pPr lvl="1">
              <a:lnSpc>
                <a:spcPct val="80000"/>
              </a:lnSpc>
              <a:buFont typeface="Calibri" pitchFamily="34" charset="0"/>
              <a:buChar char="•"/>
            </a:pPr>
            <a:r>
              <a:rPr lang="en-US" dirty="0" smtClean="0">
                <a:ea typeface="ＭＳ Ｐゴシック" pitchFamily="34" charset="-128"/>
              </a:rPr>
              <a:t>Avoid crash of OS due to buggy driver.</a:t>
            </a:r>
          </a:p>
        </p:txBody>
      </p:sp>
      <p:sp>
        <p:nvSpPr>
          <p:cNvPr id="26627" name="Title 2"/>
          <p:cNvSpPr>
            <a:spLocks noGrp="1"/>
          </p:cNvSpPr>
          <p:nvPr>
            <p:ph type="title"/>
          </p:nvPr>
        </p:nvSpPr>
        <p:spPr>
          <a:xfrm>
            <a:off x="152400" y="152400"/>
            <a:ext cx="8229600" cy="792162"/>
          </a:xfrm>
        </p:spPr>
        <p:txBody>
          <a:bodyPr>
            <a:normAutofit/>
          </a:bodyPr>
          <a:lstStyle/>
          <a:p>
            <a:r>
              <a:rPr lang="en-US" sz="3200" dirty="0">
                <a:solidFill>
                  <a:srgbClr val="7030A0"/>
                </a:solidFill>
                <a:ea typeface="ＭＳ Ｐゴシック" pitchFamily="34" charset="-128"/>
              </a:rPr>
              <a:t>Memory mapped advantages</a:t>
            </a: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12</a:t>
            </a:fld>
            <a:endParaRPr lang="en-US"/>
          </a:p>
        </p:txBody>
      </p:sp>
    </p:spTree>
    <p:extLst>
      <p:ext uri="{BB962C8B-B14F-4D97-AF65-F5344CB8AC3E}">
        <p14:creationId xmlns:p14="http://schemas.microsoft.com/office/powerpoint/2010/main" xmlns="" val="15577756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1"/>
          <p:cNvSpPr>
            <a:spLocks noGrp="1"/>
          </p:cNvSpPr>
          <p:nvPr>
            <p:ph idx="1"/>
          </p:nvPr>
        </p:nvSpPr>
        <p:spPr>
          <a:xfrm>
            <a:off x="457200" y="990600"/>
            <a:ext cx="8382000" cy="5297487"/>
          </a:xfrm>
        </p:spPr>
        <p:txBody>
          <a:bodyPr/>
          <a:lstStyle/>
          <a:p>
            <a:pPr>
              <a:lnSpc>
                <a:spcPct val="80000"/>
              </a:lnSpc>
              <a:buFont typeface="Calibri" pitchFamily="34" charset="0"/>
              <a:buChar char="•"/>
            </a:pPr>
            <a:r>
              <a:rPr lang="en-US" sz="2800" dirty="0" smtClean="0">
                <a:ea typeface="ＭＳ Ｐゴシック" pitchFamily="34" charset="-128"/>
              </a:rPr>
              <a:t>Every </a:t>
            </a:r>
            <a:r>
              <a:rPr lang="en-US" sz="2800" dirty="0">
                <a:ea typeface="ＭＳ Ｐゴシック" pitchFamily="34" charset="-128"/>
              </a:rPr>
              <a:t>instruction </a:t>
            </a:r>
            <a:r>
              <a:rPr lang="en-US" sz="2800" dirty="0" smtClean="0">
                <a:ea typeface="ＭＳ Ｐゴシック" pitchFamily="34" charset="-128"/>
              </a:rPr>
              <a:t>that can </a:t>
            </a:r>
            <a:r>
              <a:rPr lang="en-US" sz="2800" dirty="0">
                <a:ea typeface="ＭＳ Ｐゴシック" pitchFamily="34" charset="-128"/>
              </a:rPr>
              <a:t>reference </a:t>
            </a:r>
            <a:r>
              <a:rPr lang="en-US" sz="2800" dirty="0" smtClean="0">
                <a:ea typeface="ＭＳ Ｐゴシック" pitchFamily="34" charset="-128"/>
              </a:rPr>
              <a:t>memory can reference control </a:t>
            </a:r>
            <a:r>
              <a:rPr lang="en-US" sz="2800" dirty="0">
                <a:ea typeface="ＭＳ Ｐゴシック" pitchFamily="34" charset="-128"/>
              </a:rPr>
              <a:t>registers </a:t>
            </a:r>
            <a:r>
              <a:rPr lang="en-US" sz="2800" dirty="0" smtClean="0">
                <a:ea typeface="ＭＳ Ｐゴシック" pitchFamily="34" charset="-128"/>
              </a:rPr>
              <a:t>as well.</a:t>
            </a:r>
          </a:p>
          <a:p>
            <a:pPr marL="0" indent="0">
              <a:lnSpc>
                <a:spcPct val="80000"/>
              </a:lnSpc>
              <a:buNone/>
            </a:pPr>
            <a:r>
              <a:rPr lang="en-US" sz="2800" dirty="0" smtClean="0">
                <a:solidFill>
                  <a:srgbClr val="0070C0"/>
                </a:solidFill>
                <a:ea typeface="ＭＳ Ｐゴシック" pitchFamily="34" charset="-128"/>
              </a:rPr>
              <a:t>Example:</a:t>
            </a:r>
            <a:endParaRPr lang="en-US" sz="2800" dirty="0">
              <a:solidFill>
                <a:srgbClr val="0070C0"/>
              </a:solidFill>
              <a:ea typeface="ＭＳ Ｐゴシック" pitchFamily="34" charset="-128"/>
            </a:endParaRPr>
          </a:p>
          <a:p>
            <a:pPr marL="400050" lvl="1" indent="0">
              <a:lnSpc>
                <a:spcPct val="80000"/>
              </a:lnSpc>
              <a:buNone/>
            </a:pPr>
            <a:r>
              <a:rPr lang="en-US" i="1" dirty="0" smtClean="0">
                <a:ea typeface="ＭＳ Ｐゴシック" pitchFamily="34" charset="-128"/>
              </a:rPr>
              <a:t>LOOP TEST PORT_4   	 </a:t>
            </a:r>
            <a:r>
              <a:rPr lang="en-US" i="1" dirty="0">
                <a:ea typeface="ＭＳ Ｐゴシック" pitchFamily="34" charset="-128"/>
              </a:rPr>
              <a:t>//check if port 4 is zero</a:t>
            </a:r>
          </a:p>
          <a:p>
            <a:pPr marL="400050" lvl="1" indent="0">
              <a:lnSpc>
                <a:spcPct val="80000"/>
              </a:lnSpc>
              <a:buNone/>
            </a:pPr>
            <a:r>
              <a:rPr lang="en-US" i="1" dirty="0">
                <a:ea typeface="ＭＳ Ｐゴシック" pitchFamily="34" charset="-128"/>
              </a:rPr>
              <a:t>         </a:t>
            </a:r>
            <a:r>
              <a:rPr lang="en-US" i="1" dirty="0" smtClean="0">
                <a:ea typeface="ＭＳ Ｐゴシック" pitchFamily="34" charset="-128"/>
              </a:rPr>
              <a:t>BEQ READY	//</a:t>
            </a:r>
            <a:r>
              <a:rPr lang="en-US" i="1" dirty="0">
                <a:ea typeface="ＭＳ Ｐゴシック" pitchFamily="34" charset="-128"/>
              </a:rPr>
              <a:t>it is </a:t>
            </a:r>
            <a:r>
              <a:rPr lang="en-US" i="1" dirty="0" smtClean="0">
                <a:ea typeface="ＭＳ Ｐゴシック" pitchFamily="34" charset="-128"/>
              </a:rPr>
              <a:t>zero</a:t>
            </a:r>
            <a:r>
              <a:rPr lang="en-US" i="1" dirty="0">
                <a:ea typeface="ＭＳ Ｐゴシック" pitchFamily="34" charset="-128"/>
              </a:rPr>
              <a:t>, go to ready</a:t>
            </a:r>
          </a:p>
          <a:p>
            <a:pPr marL="400050" lvl="1" indent="0">
              <a:lnSpc>
                <a:spcPct val="80000"/>
              </a:lnSpc>
              <a:buNone/>
            </a:pPr>
            <a:r>
              <a:rPr lang="en-US" i="1" dirty="0">
                <a:ea typeface="ＭＳ Ｐゴシック" pitchFamily="34" charset="-128"/>
              </a:rPr>
              <a:t>         </a:t>
            </a:r>
            <a:r>
              <a:rPr lang="en-US" i="1" dirty="0" smtClean="0">
                <a:ea typeface="ＭＳ Ｐゴシック" pitchFamily="34" charset="-128"/>
              </a:rPr>
              <a:t>BRACCH LOOP	//</a:t>
            </a:r>
            <a:r>
              <a:rPr lang="en-US" i="1" dirty="0">
                <a:ea typeface="ＭＳ Ｐゴシック" pitchFamily="34" charset="-128"/>
              </a:rPr>
              <a:t>otherwise, continue testing</a:t>
            </a:r>
          </a:p>
          <a:p>
            <a:pPr marL="400050" lvl="1" indent="0">
              <a:lnSpc>
                <a:spcPct val="80000"/>
              </a:lnSpc>
              <a:buNone/>
            </a:pPr>
            <a:r>
              <a:rPr lang="en-US" i="1" dirty="0" smtClean="0">
                <a:ea typeface="ＭＳ Ｐゴシック" pitchFamily="34" charset="-128"/>
              </a:rPr>
              <a:t>READY:</a:t>
            </a:r>
          </a:p>
          <a:p>
            <a:pPr marL="400050" lvl="1" indent="0">
              <a:lnSpc>
                <a:spcPct val="80000"/>
              </a:lnSpc>
              <a:buNone/>
            </a:pPr>
            <a:endParaRPr lang="en-US" i="1" dirty="0">
              <a:ea typeface="ＭＳ Ｐゴシック" pitchFamily="34" charset="-128"/>
            </a:endParaRPr>
          </a:p>
          <a:p>
            <a:pPr>
              <a:lnSpc>
                <a:spcPct val="80000"/>
              </a:lnSpc>
              <a:buFont typeface="Calibri" pitchFamily="34" charset="0"/>
              <a:buChar char="•"/>
            </a:pPr>
            <a:r>
              <a:rPr lang="en-US" sz="2800" dirty="0">
                <a:ea typeface="ＭＳ Ｐゴシック" pitchFamily="34" charset="-128"/>
              </a:rPr>
              <a:t>If </a:t>
            </a:r>
            <a:r>
              <a:rPr lang="en-US" sz="2800" dirty="0" smtClean="0">
                <a:ea typeface="ＭＳ Ｐゴシック" pitchFamily="34" charset="-128"/>
              </a:rPr>
              <a:t>no memory map I/O instruction </a:t>
            </a:r>
            <a:r>
              <a:rPr lang="en-US" sz="2800" dirty="0">
                <a:ea typeface="ＭＳ Ｐゴシック" pitchFamily="34" charset="-128"/>
              </a:rPr>
              <a:t>just references registers, </a:t>
            </a:r>
            <a:r>
              <a:rPr lang="en-US" sz="2800" dirty="0" smtClean="0">
                <a:ea typeface="ＭＳ Ｐゴシック" pitchFamily="34" charset="-128"/>
              </a:rPr>
              <a:t>the registers are to be loaded in CPU, then tested, need </a:t>
            </a:r>
            <a:r>
              <a:rPr lang="en-US" sz="2800" dirty="0">
                <a:ea typeface="ＭＳ Ｐゴシック" pitchFamily="34" charset="-128"/>
              </a:rPr>
              <a:t>more instructions to do the test-read </a:t>
            </a:r>
            <a:endParaRPr lang="en-US" sz="2800" dirty="0" smtClean="0">
              <a:ea typeface="ＭＳ Ｐゴシック" pitchFamily="34" charset="-128"/>
            </a:endParaRPr>
          </a:p>
          <a:p>
            <a:pPr>
              <a:lnSpc>
                <a:spcPct val="80000"/>
              </a:lnSpc>
              <a:buFont typeface="Calibri" pitchFamily="34" charset="0"/>
              <a:buChar char="•"/>
            </a:pPr>
            <a:r>
              <a:rPr lang="en-US" sz="2800" dirty="0">
                <a:ea typeface="ＭＳ Ｐゴシック" pitchFamily="34" charset="-128"/>
              </a:rPr>
              <a:t>Slowing down the response of </a:t>
            </a:r>
            <a:r>
              <a:rPr lang="en-US" sz="2800" dirty="0" smtClean="0">
                <a:ea typeface="ＭＳ Ｐゴシック" pitchFamily="34" charset="-128"/>
              </a:rPr>
              <a:t>detecting idle </a:t>
            </a:r>
            <a:r>
              <a:rPr lang="en-US" sz="2800" dirty="0">
                <a:ea typeface="ＭＳ Ｐゴシック" pitchFamily="34" charset="-128"/>
              </a:rPr>
              <a:t>devices.</a:t>
            </a:r>
          </a:p>
          <a:p>
            <a:pPr algn="l" eaLnBrk="1" hangingPunct="1">
              <a:buFont typeface="Courier New" pitchFamily="49" charset="0"/>
              <a:buChar char="o"/>
            </a:pPr>
            <a:endParaRPr lang="en-US" sz="2800" dirty="0" smtClean="0">
              <a:ea typeface="ＭＳ Ｐゴシック" pitchFamily="34" charset="-128"/>
            </a:endParaRPr>
          </a:p>
        </p:txBody>
      </p:sp>
      <p:sp>
        <p:nvSpPr>
          <p:cNvPr id="27651" name="Title 2"/>
          <p:cNvSpPr>
            <a:spLocks noGrp="1"/>
          </p:cNvSpPr>
          <p:nvPr>
            <p:ph type="title"/>
          </p:nvPr>
        </p:nvSpPr>
        <p:spPr>
          <a:xfrm>
            <a:off x="457200" y="152400"/>
            <a:ext cx="8229600" cy="685800"/>
          </a:xfrm>
        </p:spPr>
        <p:txBody>
          <a:bodyPr>
            <a:normAutofit/>
          </a:bodyPr>
          <a:lstStyle/>
          <a:p>
            <a:r>
              <a:rPr lang="en-US" sz="3200" dirty="0">
                <a:solidFill>
                  <a:srgbClr val="7030A0"/>
                </a:solidFill>
                <a:ea typeface="ＭＳ Ｐゴシック" pitchFamily="34" charset="-128"/>
              </a:rPr>
              <a:t>Memory mapped </a:t>
            </a:r>
            <a:r>
              <a:rPr lang="en-US" sz="3200" dirty="0" smtClean="0">
                <a:solidFill>
                  <a:srgbClr val="7030A0"/>
                </a:solidFill>
                <a:ea typeface="ＭＳ Ｐゴシック" pitchFamily="34" charset="-128"/>
              </a:rPr>
              <a:t>advantages </a:t>
            </a:r>
            <a:r>
              <a:rPr lang="en-US" sz="3200" dirty="0" err="1" smtClean="0">
                <a:solidFill>
                  <a:srgbClr val="7030A0"/>
                </a:solidFill>
                <a:ea typeface="ＭＳ Ｐゴシック" pitchFamily="34" charset="-128"/>
              </a:rPr>
              <a:t>contd</a:t>
            </a:r>
            <a:r>
              <a:rPr lang="en-US" sz="3200" dirty="0" smtClean="0">
                <a:solidFill>
                  <a:srgbClr val="7030A0"/>
                </a:solidFill>
                <a:ea typeface="ＭＳ Ｐゴシック" pitchFamily="34" charset="-128"/>
              </a:rPr>
              <a:t>…</a:t>
            </a:r>
            <a:endParaRPr lang="en-US" sz="3200" dirty="0">
              <a:solidFill>
                <a:srgbClr val="7030A0"/>
              </a:solidFill>
              <a:ea typeface="ＭＳ Ｐゴシック" pitchFamily="34" charset="-128"/>
            </a:endParaRP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13</a:t>
            </a:fld>
            <a:endParaRPr lang="en-US"/>
          </a:p>
        </p:txBody>
      </p:sp>
    </p:spTree>
    <p:extLst>
      <p:ext uri="{BB962C8B-B14F-4D97-AF65-F5344CB8AC3E}">
        <p14:creationId xmlns:p14="http://schemas.microsoft.com/office/powerpoint/2010/main" xmlns="" val="12775724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1"/>
          <p:cNvSpPr>
            <a:spLocks noGrp="1"/>
          </p:cNvSpPr>
          <p:nvPr>
            <p:ph idx="1"/>
          </p:nvPr>
        </p:nvSpPr>
        <p:spPr>
          <a:xfrm>
            <a:off x="381000" y="838200"/>
            <a:ext cx="8077200" cy="5297487"/>
          </a:xfrm>
        </p:spPr>
        <p:txBody>
          <a:bodyPr/>
          <a:lstStyle/>
          <a:p>
            <a:pPr marL="0" indent="0">
              <a:lnSpc>
                <a:spcPct val="80000"/>
              </a:lnSpc>
              <a:buNone/>
            </a:pPr>
            <a:r>
              <a:rPr lang="en-US" sz="2800" i="1" dirty="0" smtClean="0">
                <a:solidFill>
                  <a:srgbClr val="0070C0"/>
                </a:solidFill>
                <a:ea typeface="ＭＳ Ｐゴシック" pitchFamily="34" charset="-128"/>
              </a:rPr>
              <a:t>Caching a device control Register:</a:t>
            </a:r>
          </a:p>
          <a:p>
            <a:pPr>
              <a:lnSpc>
                <a:spcPct val="80000"/>
              </a:lnSpc>
              <a:buFont typeface="Calibri" pitchFamily="34" charset="0"/>
              <a:buChar char="•"/>
            </a:pPr>
            <a:r>
              <a:rPr lang="en-US" sz="2800" i="1" dirty="0" smtClean="0">
                <a:ea typeface="ＭＳ Ｐゴシック" pitchFamily="34" charset="-128"/>
              </a:rPr>
              <a:t> caching device status memory </a:t>
            </a:r>
            <a:r>
              <a:rPr lang="en-US" sz="2800" i="1" dirty="0">
                <a:ea typeface="ＭＳ Ｐゴシック" pitchFamily="34" charset="-128"/>
              </a:rPr>
              <a:t>words, which means that old memory value (e.g. for port 4) could remain in </a:t>
            </a:r>
            <a:r>
              <a:rPr lang="en-US" sz="2800" i="1" dirty="0" smtClean="0">
                <a:ea typeface="ＭＳ Ｐゴシック" pitchFamily="34" charset="-128"/>
              </a:rPr>
              <a:t>cache , no status update, loop forever.</a:t>
            </a:r>
            <a:endParaRPr lang="en-US" sz="2800" i="1" dirty="0">
              <a:ea typeface="ＭＳ Ｐゴシック" pitchFamily="34" charset="-128"/>
            </a:endParaRPr>
          </a:p>
          <a:p>
            <a:pPr marL="400050" lvl="1" indent="0">
              <a:lnSpc>
                <a:spcPct val="80000"/>
              </a:lnSpc>
              <a:buNone/>
            </a:pPr>
            <a:r>
              <a:rPr lang="en-US" i="1" dirty="0" smtClean="0">
                <a:solidFill>
                  <a:srgbClr val="0070C0"/>
                </a:solidFill>
                <a:ea typeface="ＭＳ Ｐゴシック" pitchFamily="34" charset="-128"/>
              </a:rPr>
              <a:t>Solution: </a:t>
            </a:r>
            <a:r>
              <a:rPr lang="en-US" i="1" dirty="0" smtClean="0">
                <a:ea typeface="ＭＳ Ｐゴシック" pitchFamily="34" charset="-128"/>
              </a:rPr>
              <a:t>Hardware should be </a:t>
            </a:r>
            <a:r>
              <a:rPr lang="en-US" i="1" dirty="0">
                <a:ea typeface="ＭＳ Ｐゴシック" pitchFamily="34" charset="-128"/>
              </a:rPr>
              <a:t>able to disable caching when it is worthwhile</a:t>
            </a:r>
          </a:p>
          <a:p>
            <a:pPr marL="0" indent="0">
              <a:lnSpc>
                <a:spcPct val="80000"/>
              </a:lnSpc>
              <a:buNone/>
            </a:pPr>
            <a:r>
              <a:rPr lang="en-US" sz="2800" i="1" dirty="0">
                <a:solidFill>
                  <a:srgbClr val="0070C0"/>
                </a:solidFill>
                <a:ea typeface="ＭＳ Ｐゴシック" pitchFamily="34" charset="-128"/>
              </a:rPr>
              <a:t>I/O devices and memory have to respond to memory </a:t>
            </a:r>
            <a:r>
              <a:rPr lang="en-US" sz="2800" i="1" dirty="0" smtClean="0">
                <a:solidFill>
                  <a:srgbClr val="0070C0"/>
                </a:solidFill>
                <a:ea typeface="ＭＳ Ｐゴシック" pitchFamily="34" charset="-128"/>
              </a:rPr>
              <a:t>references:</a:t>
            </a:r>
            <a:endParaRPr lang="en-US" sz="2800" i="1" dirty="0">
              <a:solidFill>
                <a:srgbClr val="0070C0"/>
              </a:solidFill>
              <a:ea typeface="ＭＳ Ｐゴシック" pitchFamily="34" charset="-128"/>
            </a:endParaRPr>
          </a:p>
          <a:p>
            <a:pPr>
              <a:lnSpc>
                <a:spcPct val="80000"/>
              </a:lnSpc>
              <a:buFont typeface="Calibri" pitchFamily="34" charset="0"/>
              <a:buChar char="•"/>
            </a:pPr>
            <a:r>
              <a:rPr lang="en-US" sz="2800" i="1" dirty="0">
                <a:ea typeface="ＭＳ Ｐゴシック" pitchFamily="34" charset="-128"/>
              </a:rPr>
              <a:t>Works with single bus because both memory and I/O look at address on bus and decide </a:t>
            </a:r>
            <a:r>
              <a:rPr lang="en-US" sz="2800" i="1" dirty="0" smtClean="0">
                <a:ea typeface="ＭＳ Ｐゴシック" pitchFamily="34" charset="-128"/>
              </a:rPr>
              <a:t>which one to respond?</a:t>
            </a:r>
            <a:endParaRPr lang="en-US" sz="2800" i="1" dirty="0">
              <a:ea typeface="ＭＳ Ｐゴシック" pitchFamily="34" charset="-128"/>
            </a:endParaRPr>
          </a:p>
          <a:p>
            <a:pPr>
              <a:lnSpc>
                <a:spcPct val="80000"/>
              </a:lnSpc>
              <a:buFont typeface="Calibri" pitchFamily="34" charset="0"/>
              <a:buChar char="•"/>
            </a:pPr>
            <a:r>
              <a:rPr lang="en-US" sz="2800" i="1" dirty="0">
                <a:ea typeface="ＭＳ Ｐゴシック" pitchFamily="34" charset="-128"/>
              </a:rPr>
              <a:t> Harder with multiple buses because I/O devices can’t see their addresses </a:t>
            </a:r>
            <a:r>
              <a:rPr lang="en-US" sz="2800" i="1" dirty="0" smtClean="0">
                <a:ea typeface="ＭＳ Ｐゴシック" pitchFamily="34" charset="-128"/>
              </a:rPr>
              <a:t>referred to the buses not connected with.</a:t>
            </a:r>
            <a:endParaRPr lang="en-US" sz="2800" i="1" dirty="0">
              <a:ea typeface="ＭＳ Ｐゴシック" pitchFamily="34" charset="-128"/>
            </a:endParaRPr>
          </a:p>
        </p:txBody>
      </p:sp>
      <p:sp>
        <p:nvSpPr>
          <p:cNvPr id="28675" name="Title 2"/>
          <p:cNvSpPr>
            <a:spLocks noGrp="1"/>
          </p:cNvSpPr>
          <p:nvPr>
            <p:ph type="title"/>
          </p:nvPr>
        </p:nvSpPr>
        <p:spPr>
          <a:xfrm>
            <a:off x="304800" y="152400"/>
            <a:ext cx="8229600" cy="715962"/>
          </a:xfrm>
        </p:spPr>
        <p:txBody>
          <a:bodyPr>
            <a:normAutofit/>
          </a:bodyPr>
          <a:lstStyle/>
          <a:p>
            <a:r>
              <a:rPr lang="en-US" sz="3200" dirty="0">
                <a:solidFill>
                  <a:srgbClr val="7030A0"/>
                </a:solidFill>
                <a:ea typeface="ＭＳ Ｐゴシック" pitchFamily="34" charset="-128"/>
              </a:rPr>
              <a:t>Memory mapped disadvantage</a:t>
            </a: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14</a:t>
            </a:fld>
            <a:endParaRPr lang="en-US"/>
          </a:p>
        </p:txBody>
      </p:sp>
    </p:spTree>
    <p:extLst>
      <p:ext uri="{BB962C8B-B14F-4D97-AF65-F5344CB8AC3E}">
        <p14:creationId xmlns:p14="http://schemas.microsoft.com/office/powerpoint/2010/main" xmlns="" val="40201691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1"/>
          <p:cNvSpPr>
            <a:spLocks noGrp="1"/>
          </p:cNvSpPr>
          <p:nvPr>
            <p:ph idx="1"/>
          </p:nvPr>
        </p:nvSpPr>
        <p:spPr/>
        <p:txBody>
          <a:bodyPr/>
          <a:lstStyle/>
          <a:p>
            <a:pPr eaLnBrk="1" hangingPunct="1"/>
            <a:r>
              <a:rPr lang="en-US" smtClean="0">
                <a:ea typeface="ＭＳ Ｐゴシック" pitchFamily="34" charset="-128"/>
              </a:rPr>
              <a:t> (a) A single-bus architecture. </a:t>
            </a:r>
            <a:br>
              <a:rPr lang="en-US" smtClean="0">
                <a:ea typeface="ＭＳ Ｐゴシック" pitchFamily="34" charset="-128"/>
              </a:rPr>
            </a:br>
            <a:r>
              <a:rPr lang="en-US" smtClean="0">
                <a:ea typeface="ＭＳ Ｐゴシック" pitchFamily="34" charset="-128"/>
              </a:rPr>
              <a:t>(b) A dual-bus memory architecture.</a:t>
            </a:r>
          </a:p>
        </p:txBody>
      </p:sp>
      <p:sp>
        <p:nvSpPr>
          <p:cNvPr id="31747" name="Title 2"/>
          <p:cNvSpPr>
            <a:spLocks noGrp="1"/>
          </p:cNvSpPr>
          <p:nvPr>
            <p:ph type="title"/>
          </p:nvPr>
        </p:nvSpPr>
        <p:spPr>
          <a:xfrm>
            <a:off x="457200" y="274638"/>
            <a:ext cx="8229600" cy="792162"/>
          </a:xfrm>
        </p:spPr>
        <p:txBody>
          <a:bodyPr>
            <a:normAutofit/>
          </a:bodyPr>
          <a:lstStyle/>
          <a:p>
            <a:r>
              <a:rPr lang="en-US" sz="3200" dirty="0">
                <a:solidFill>
                  <a:srgbClr val="7030A0"/>
                </a:solidFill>
                <a:ea typeface="ＭＳ Ｐゴシック" pitchFamily="34" charset="-128"/>
              </a:rPr>
              <a:t>Memory-Mapped I/O </a:t>
            </a:r>
          </a:p>
        </p:txBody>
      </p:sp>
      <p:pic>
        <p:nvPicPr>
          <p:cNvPr id="31749"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57188" y="1219200"/>
            <a:ext cx="8429625" cy="3438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15</a:t>
            </a:fld>
            <a:endParaRPr lang="en-US"/>
          </a:p>
        </p:txBody>
      </p:sp>
    </p:spTree>
    <p:extLst>
      <p:ext uri="{BB962C8B-B14F-4D97-AF65-F5344CB8AC3E}">
        <p14:creationId xmlns:p14="http://schemas.microsoft.com/office/powerpoint/2010/main" xmlns="" val="15768928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1"/>
          <p:cNvSpPr>
            <a:spLocks noGrp="1"/>
          </p:cNvSpPr>
          <p:nvPr>
            <p:ph idx="1"/>
          </p:nvPr>
        </p:nvSpPr>
        <p:spPr>
          <a:xfrm>
            <a:off x="381000" y="838200"/>
            <a:ext cx="8305800" cy="5297487"/>
          </a:xfrm>
        </p:spPr>
        <p:txBody>
          <a:bodyPr>
            <a:normAutofit lnSpcReduction="10000"/>
          </a:bodyPr>
          <a:lstStyle/>
          <a:p>
            <a:pPr marL="0" indent="0">
              <a:lnSpc>
                <a:spcPct val="80000"/>
              </a:lnSpc>
              <a:buNone/>
            </a:pPr>
            <a:r>
              <a:rPr lang="en-US" sz="2800" dirty="0" smtClean="0">
                <a:solidFill>
                  <a:srgbClr val="0070C0"/>
                </a:solidFill>
                <a:ea typeface="ＭＳ Ｐゴシック" pitchFamily="34" charset="-128"/>
              </a:rPr>
              <a:t>Solution-1: Try I/O devices if memory bus not respond</a:t>
            </a:r>
          </a:p>
          <a:p>
            <a:pPr>
              <a:lnSpc>
                <a:spcPct val="80000"/>
              </a:lnSpc>
              <a:buFont typeface="Calibri" pitchFamily="34" charset="0"/>
              <a:buChar char="•"/>
            </a:pPr>
            <a:r>
              <a:rPr lang="en-US" sz="2800" dirty="0" smtClean="0">
                <a:ea typeface="ＭＳ Ｐゴシック" pitchFamily="34" charset="-128"/>
              </a:rPr>
              <a:t>CPU </a:t>
            </a:r>
            <a:r>
              <a:rPr lang="en-US" sz="2800" dirty="0">
                <a:ea typeface="ＭＳ Ｐゴシック" pitchFamily="34" charset="-128"/>
              </a:rPr>
              <a:t>to try memory first. If it does not get a response then it tries I/O </a:t>
            </a:r>
            <a:r>
              <a:rPr lang="en-US" sz="2800" dirty="0" smtClean="0">
                <a:ea typeface="ＭＳ Ｐゴシック" pitchFamily="34" charset="-128"/>
              </a:rPr>
              <a:t>devices.</a:t>
            </a:r>
          </a:p>
          <a:p>
            <a:pPr marL="0" indent="0">
              <a:lnSpc>
                <a:spcPct val="80000"/>
              </a:lnSpc>
              <a:buNone/>
            </a:pPr>
            <a:r>
              <a:rPr lang="en-US" sz="2800" dirty="0" smtClean="0">
                <a:solidFill>
                  <a:srgbClr val="0070C0"/>
                </a:solidFill>
                <a:ea typeface="ＭＳ Ｐゴシック" pitchFamily="34" charset="-128"/>
              </a:rPr>
              <a:t>Solution-2: Put Snooping device.</a:t>
            </a:r>
          </a:p>
          <a:p>
            <a:pPr>
              <a:lnSpc>
                <a:spcPct val="80000"/>
              </a:lnSpc>
              <a:buFont typeface="Calibri" pitchFamily="34" charset="0"/>
              <a:buChar char="•"/>
            </a:pPr>
            <a:r>
              <a:rPr lang="en-US" sz="2800" dirty="0">
                <a:ea typeface="ＭＳ Ｐゴシック" pitchFamily="34" charset="-128"/>
              </a:rPr>
              <a:t>The snoopy device pass all addresses of potent5ial interest of I/o devices.</a:t>
            </a:r>
          </a:p>
          <a:p>
            <a:pPr>
              <a:lnSpc>
                <a:spcPct val="80000"/>
              </a:lnSpc>
              <a:buFont typeface="Calibri" pitchFamily="34" charset="0"/>
              <a:buChar char="•"/>
            </a:pPr>
            <a:r>
              <a:rPr lang="en-US" sz="2800" dirty="0">
                <a:ea typeface="ＭＳ Ｐゴシック" pitchFamily="34" charset="-128"/>
              </a:rPr>
              <a:t>I/O devices may not be able to match the speed of memory bus.</a:t>
            </a:r>
          </a:p>
          <a:p>
            <a:pPr marL="0" indent="0">
              <a:lnSpc>
                <a:spcPct val="80000"/>
              </a:lnSpc>
              <a:buNone/>
            </a:pPr>
            <a:r>
              <a:rPr lang="en-US" sz="2800" dirty="0" smtClean="0">
                <a:solidFill>
                  <a:srgbClr val="0070C0"/>
                </a:solidFill>
                <a:ea typeface="ＭＳ Ｐゴシック" pitchFamily="34" charset="-128"/>
              </a:rPr>
              <a:t>Solution-3: Filter addresses (Pentium approach)</a:t>
            </a:r>
          </a:p>
          <a:p>
            <a:pPr>
              <a:lnSpc>
                <a:spcPct val="90000"/>
              </a:lnSpc>
              <a:buFont typeface="Calibri" pitchFamily="34" charset="0"/>
              <a:buChar char="•"/>
            </a:pPr>
            <a:r>
              <a:rPr lang="en-US" sz="2800" dirty="0">
                <a:ea typeface="ＭＳ Ｐゴシック" pitchFamily="34" charset="-128"/>
              </a:rPr>
              <a:t>Filter addresses e.g. 640K to 1MB could be marked as non memory range forwarded to PCI bus instead of memory.</a:t>
            </a:r>
          </a:p>
          <a:p>
            <a:pPr>
              <a:lnSpc>
                <a:spcPct val="80000"/>
              </a:lnSpc>
              <a:buFont typeface="Calibri" pitchFamily="34" charset="0"/>
              <a:buChar char="•"/>
            </a:pPr>
            <a:r>
              <a:rPr lang="en-US" sz="2800" dirty="0">
                <a:ea typeface="ＭＳ Ｐゴシック" pitchFamily="34" charset="-128"/>
              </a:rPr>
              <a:t>Main point-have to complicate hardware to make this </a:t>
            </a:r>
            <a:r>
              <a:rPr lang="en-US" sz="2800" dirty="0" smtClean="0">
                <a:ea typeface="ＭＳ Ｐゴシック" pitchFamily="34" charset="-128"/>
              </a:rPr>
              <a:t>work</a:t>
            </a:r>
            <a:endParaRPr lang="en-US" sz="2800" dirty="0">
              <a:ea typeface="ＭＳ Ｐゴシック" pitchFamily="34" charset="-128"/>
            </a:endParaRPr>
          </a:p>
        </p:txBody>
      </p:sp>
      <p:sp>
        <p:nvSpPr>
          <p:cNvPr id="32771" name="Title 2"/>
          <p:cNvSpPr>
            <a:spLocks noGrp="1"/>
          </p:cNvSpPr>
          <p:nvPr>
            <p:ph type="title"/>
          </p:nvPr>
        </p:nvSpPr>
        <p:spPr>
          <a:xfrm>
            <a:off x="228600" y="76200"/>
            <a:ext cx="8229600" cy="715962"/>
          </a:xfrm>
        </p:spPr>
        <p:txBody>
          <a:bodyPr>
            <a:normAutofit/>
          </a:bodyPr>
          <a:lstStyle/>
          <a:p>
            <a:r>
              <a:rPr lang="en-US" sz="3200" dirty="0">
                <a:solidFill>
                  <a:srgbClr val="7030A0"/>
                </a:solidFill>
                <a:ea typeface="ＭＳ Ｐゴシック" pitchFamily="34" charset="-128"/>
              </a:rPr>
              <a:t>Memory-Mapped I/O </a:t>
            </a: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16</a:t>
            </a:fld>
            <a:endParaRPr lang="en-US"/>
          </a:p>
        </p:txBody>
      </p:sp>
    </p:spTree>
    <p:extLst>
      <p:ext uri="{BB962C8B-B14F-4D97-AF65-F5344CB8AC3E}">
        <p14:creationId xmlns:p14="http://schemas.microsoft.com/office/powerpoint/2010/main" xmlns="" val="4243168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1"/>
          <p:cNvSpPr>
            <a:spLocks noGrp="1"/>
          </p:cNvSpPr>
          <p:nvPr>
            <p:ph idx="1"/>
          </p:nvPr>
        </p:nvSpPr>
        <p:spPr>
          <a:xfrm>
            <a:off x="381000" y="914401"/>
            <a:ext cx="8382000" cy="4724400"/>
          </a:xfrm>
        </p:spPr>
        <p:txBody>
          <a:bodyPr>
            <a:normAutofit lnSpcReduction="10000"/>
          </a:bodyPr>
          <a:lstStyle/>
          <a:p>
            <a:pPr>
              <a:lnSpc>
                <a:spcPct val="80000"/>
              </a:lnSpc>
              <a:buFont typeface="Calibri" pitchFamily="34" charset="0"/>
              <a:buChar char="•"/>
            </a:pPr>
            <a:r>
              <a:rPr lang="en-US" sz="2800" dirty="0">
                <a:ea typeface="ＭＳ Ｐゴシック" pitchFamily="34" charset="-128"/>
              </a:rPr>
              <a:t>CPU COULD request data one byte at a time from I/O </a:t>
            </a:r>
            <a:r>
              <a:rPr lang="en-US" sz="2800" dirty="0" smtClean="0">
                <a:ea typeface="ＭＳ Ｐゴシック" pitchFamily="34" charset="-128"/>
              </a:rPr>
              <a:t>controller.</a:t>
            </a:r>
            <a:endParaRPr lang="en-US" sz="2800" dirty="0">
              <a:ea typeface="ＭＳ Ｐゴシック" pitchFamily="34" charset="-128"/>
            </a:endParaRPr>
          </a:p>
          <a:p>
            <a:pPr>
              <a:lnSpc>
                <a:spcPct val="80000"/>
              </a:lnSpc>
              <a:buFont typeface="Calibri" pitchFamily="34" charset="0"/>
              <a:buChar char="•"/>
            </a:pPr>
            <a:r>
              <a:rPr lang="en-US" sz="2800" dirty="0">
                <a:ea typeface="ＭＳ Ｐゴシック" pitchFamily="34" charset="-128"/>
              </a:rPr>
              <a:t>Big waste of </a:t>
            </a:r>
            <a:r>
              <a:rPr lang="en-US" sz="2800" dirty="0" smtClean="0">
                <a:ea typeface="ＭＳ Ｐゴシック" pitchFamily="34" charset="-128"/>
              </a:rPr>
              <a:t>CPU time</a:t>
            </a:r>
            <a:r>
              <a:rPr lang="en-US" sz="2800" dirty="0">
                <a:ea typeface="ＭＳ Ｐゴシック" pitchFamily="34" charset="-128"/>
              </a:rPr>
              <a:t>, use DMA</a:t>
            </a:r>
          </a:p>
          <a:p>
            <a:pPr>
              <a:lnSpc>
                <a:spcPct val="80000"/>
              </a:lnSpc>
              <a:buFont typeface="Calibri" pitchFamily="34" charset="0"/>
              <a:buChar char="•"/>
            </a:pPr>
            <a:r>
              <a:rPr lang="en-US" sz="2800" dirty="0">
                <a:ea typeface="ＭＳ Ｐゴシック" pitchFamily="34" charset="-128"/>
              </a:rPr>
              <a:t>DMA controller on mother-board; normally one controller for multiple devices</a:t>
            </a:r>
          </a:p>
          <a:p>
            <a:pPr>
              <a:lnSpc>
                <a:spcPct val="80000"/>
              </a:lnSpc>
              <a:buFont typeface="Calibri" pitchFamily="34" charset="0"/>
              <a:buChar char="•"/>
            </a:pPr>
            <a:r>
              <a:rPr lang="en-US" sz="2800" dirty="0">
                <a:ea typeface="ＭＳ Ｐゴシック" pitchFamily="34" charset="-128"/>
              </a:rPr>
              <a:t>CPU reads/writes to registers in </a:t>
            </a:r>
            <a:r>
              <a:rPr lang="en-US" sz="2800" dirty="0" smtClean="0">
                <a:ea typeface="ＭＳ Ｐゴシック" pitchFamily="34" charset="-128"/>
              </a:rPr>
              <a:t>DMA controller:</a:t>
            </a:r>
            <a:endParaRPr lang="en-US" sz="2800" dirty="0">
              <a:ea typeface="ＭＳ Ｐゴシック" pitchFamily="34" charset="-128"/>
            </a:endParaRPr>
          </a:p>
          <a:p>
            <a:pPr marL="857250" lvl="1" indent="-342900">
              <a:lnSpc>
                <a:spcPct val="80000"/>
              </a:lnSpc>
              <a:buFont typeface="Calibri" pitchFamily="34" charset="0"/>
              <a:buChar char="•"/>
            </a:pPr>
            <a:r>
              <a:rPr lang="en-US" dirty="0">
                <a:ea typeface="ＭＳ Ｐゴシック" pitchFamily="34" charset="-128"/>
              </a:rPr>
              <a:t>Memory address register</a:t>
            </a:r>
          </a:p>
          <a:p>
            <a:pPr marL="857250" lvl="1" indent="-342900">
              <a:lnSpc>
                <a:spcPct val="80000"/>
              </a:lnSpc>
              <a:buFont typeface="Calibri" pitchFamily="34" charset="0"/>
              <a:buChar char="•"/>
            </a:pPr>
            <a:r>
              <a:rPr lang="en-US" dirty="0">
                <a:ea typeface="ＭＳ Ｐゴシック" pitchFamily="34" charset="-128"/>
              </a:rPr>
              <a:t>Byte count register</a:t>
            </a:r>
          </a:p>
          <a:p>
            <a:pPr marL="857250" lvl="1" indent="-342900">
              <a:lnSpc>
                <a:spcPct val="80000"/>
              </a:lnSpc>
              <a:buFont typeface="Calibri" pitchFamily="34" charset="0"/>
              <a:buChar char="•"/>
            </a:pPr>
            <a:r>
              <a:rPr lang="en-US" dirty="0">
                <a:ea typeface="ＭＳ Ｐゴシック" pitchFamily="34" charset="-128"/>
              </a:rPr>
              <a:t>Control </a:t>
            </a:r>
            <a:r>
              <a:rPr lang="en-US" dirty="0" smtClean="0">
                <a:ea typeface="ＭＳ Ｐゴシック" pitchFamily="34" charset="-128"/>
              </a:rPr>
              <a:t>registers</a:t>
            </a:r>
          </a:p>
          <a:p>
            <a:pPr marL="914400" lvl="2" indent="0">
              <a:lnSpc>
                <a:spcPct val="80000"/>
              </a:lnSpc>
              <a:buNone/>
            </a:pPr>
            <a:r>
              <a:rPr lang="en-US" sz="2800" dirty="0" smtClean="0">
                <a:ea typeface="ＭＳ Ｐゴシック" pitchFamily="34" charset="-128"/>
              </a:rPr>
              <a:t>I/O </a:t>
            </a:r>
            <a:r>
              <a:rPr lang="en-US" sz="2800" dirty="0">
                <a:ea typeface="ＭＳ Ｐゴシック" pitchFamily="34" charset="-128"/>
              </a:rPr>
              <a:t>port, direction of transfer, transfer units (byte/word), </a:t>
            </a:r>
            <a:r>
              <a:rPr lang="en-US" sz="2800" dirty="0" smtClean="0">
                <a:ea typeface="ＭＳ Ｐゴシック" pitchFamily="34" charset="-128"/>
              </a:rPr>
              <a:t>transfer mode, number </a:t>
            </a:r>
            <a:r>
              <a:rPr lang="en-US" sz="2800" dirty="0">
                <a:ea typeface="ＭＳ Ｐゴシック" pitchFamily="34" charset="-128"/>
              </a:rPr>
              <a:t>of bytes to transfer in a burst</a:t>
            </a:r>
          </a:p>
          <a:p>
            <a:pPr algn="l" eaLnBrk="1" hangingPunct="1">
              <a:buFont typeface="Courier New" pitchFamily="49" charset="0"/>
              <a:buChar char="o"/>
            </a:pPr>
            <a:endParaRPr lang="en-US" sz="2800" dirty="0" smtClean="0">
              <a:ea typeface="ＭＳ Ｐゴシック" pitchFamily="34" charset="-128"/>
            </a:endParaRPr>
          </a:p>
          <a:p>
            <a:pPr algn="l" eaLnBrk="1" hangingPunct="1">
              <a:buFont typeface="Courier New" pitchFamily="49" charset="0"/>
              <a:buChar char="o"/>
            </a:pPr>
            <a:endParaRPr lang="en-US" sz="2800" dirty="0" smtClean="0">
              <a:ea typeface="ＭＳ Ｐゴシック" pitchFamily="34" charset="-128"/>
            </a:endParaRPr>
          </a:p>
        </p:txBody>
      </p:sp>
      <p:sp>
        <p:nvSpPr>
          <p:cNvPr id="33795" name="Title 2"/>
          <p:cNvSpPr>
            <a:spLocks noGrp="1"/>
          </p:cNvSpPr>
          <p:nvPr>
            <p:ph type="title"/>
          </p:nvPr>
        </p:nvSpPr>
        <p:spPr>
          <a:xfrm>
            <a:off x="228600" y="152400"/>
            <a:ext cx="8229600" cy="685800"/>
          </a:xfrm>
        </p:spPr>
        <p:txBody>
          <a:bodyPr>
            <a:normAutofit/>
          </a:bodyPr>
          <a:lstStyle/>
          <a:p>
            <a:r>
              <a:rPr lang="en-US" sz="3200" dirty="0">
                <a:solidFill>
                  <a:srgbClr val="7030A0"/>
                </a:solidFill>
                <a:ea typeface="ＭＳ Ｐゴシック" pitchFamily="34" charset="-128"/>
              </a:rPr>
              <a:t>DMA</a:t>
            </a: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17</a:t>
            </a:fld>
            <a:endParaRPr lang="en-US"/>
          </a:p>
        </p:txBody>
      </p:sp>
    </p:spTree>
    <p:extLst>
      <p:ext uri="{BB962C8B-B14F-4D97-AF65-F5344CB8AC3E}">
        <p14:creationId xmlns:p14="http://schemas.microsoft.com/office/powerpoint/2010/main" xmlns="" val="6232565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1"/>
          <p:cNvSpPr>
            <a:spLocks noGrp="1"/>
          </p:cNvSpPr>
          <p:nvPr>
            <p:ph idx="1"/>
          </p:nvPr>
        </p:nvSpPr>
        <p:spPr>
          <a:xfrm>
            <a:off x="792163" y="1255713"/>
            <a:ext cx="7683500" cy="3163887"/>
          </a:xfrm>
        </p:spPr>
        <p:txBody>
          <a:bodyPr/>
          <a:lstStyle/>
          <a:p>
            <a:pPr>
              <a:lnSpc>
                <a:spcPct val="80000"/>
              </a:lnSpc>
              <a:buFont typeface="Calibri" pitchFamily="34" charset="0"/>
              <a:buChar char="•"/>
            </a:pPr>
            <a:r>
              <a:rPr lang="en-US" sz="2800" dirty="0">
                <a:ea typeface="ＭＳ Ｐゴシック" pitchFamily="34" charset="-128"/>
              </a:rPr>
              <a:t>Controller reads a block into its </a:t>
            </a:r>
            <a:r>
              <a:rPr lang="en-US" sz="2800" dirty="0" smtClean="0">
                <a:ea typeface="ＭＳ Ｐゴシック" pitchFamily="34" charset="-128"/>
              </a:rPr>
              <a:t>memory buffer</a:t>
            </a:r>
            <a:endParaRPr lang="en-US" sz="2800" dirty="0">
              <a:ea typeface="ＭＳ Ｐゴシック" pitchFamily="34" charset="-128"/>
            </a:endParaRPr>
          </a:p>
          <a:p>
            <a:pPr>
              <a:lnSpc>
                <a:spcPct val="80000"/>
              </a:lnSpc>
              <a:buFont typeface="Calibri" pitchFamily="34" charset="0"/>
              <a:buChar char="•"/>
            </a:pPr>
            <a:r>
              <a:rPr lang="en-US" sz="2800" dirty="0">
                <a:ea typeface="ＭＳ Ｐゴシック" pitchFamily="34" charset="-128"/>
              </a:rPr>
              <a:t>Computes </a:t>
            </a:r>
            <a:r>
              <a:rPr lang="en-US" sz="2800" dirty="0" smtClean="0">
                <a:ea typeface="ＭＳ Ｐゴシック" pitchFamily="34" charset="-128"/>
              </a:rPr>
              <a:t>checksum (e.g. ECC )</a:t>
            </a:r>
            <a:endParaRPr lang="en-US" sz="2800" dirty="0">
              <a:ea typeface="ＭＳ Ｐゴシック" pitchFamily="34" charset="-128"/>
            </a:endParaRPr>
          </a:p>
          <a:p>
            <a:pPr>
              <a:lnSpc>
                <a:spcPct val="80000"/>
              </a:lnSpc>
              <a:buFont typeface="Calibri" pitchFamily="34" charset="0"/>
              <a:buChar char="•"/>
            </a:pPr>
            <a:r>
              <a:rPr lang="en-US" sz="2800" dirty="0">
                <a:ea typeface="ＭＳ Ｐゴシック" pitchFamily="34" charset="-128"/>
              </a:rPr>
              <a:t>Interrupts OS</a:t>
            </a:r>
          </a:p>
          <a:p>
            <a:pPr>
              <a:lnSpc>
                <a:spcPct val="80000"/>
              </a:lnSpc>
              <a:buFont typeface="Calibri" pitchFamily="34" charset="0"/>
              <a:buChar char="•"/>
            </a:pPr>
            <a:r>
              <a:rPr lang="en-US" sz="2800" dirty="0" smtClean="0">
                <a:ea typeface="ＭＳ Ｐゴシック" pitchFamily="34" charset="-128"/>
              </a:rPr>
              <a:t>Now OS reads byte </a:t>
            </a:r>
            <a:r>
              <a:rPr lang="en-US" sz="2800" dirty="0">
                <a:ea typeface="ＭＳ Ｐゴシック" pitchFamily="34" charset="-128"/>
              </a:rPr>
              <a:t>at a </a:t>
            </a:r>
            <a:r>
              <a:rPr lang="en-US" sz="2800" dirty="0" smtClean="0">
                <a:ea typeface="ＭＳ Ｐゴシック" pitchFamily="34" charset="-128"/>
              </a:rPr>
              <a:t>time or word at a time from controllers buffers and stores it in to the main </a:t>
            </a:r>
            <a:r>
              <a:rPr lang="en-US" sz="2800" dirty="0">
                <a:ea typeface="ＭＳ Ｐゴシック" pitchFamily="34" charset="-128"/>
              </a:rPr>
              <a:t>memory</a:t>
            </a:r>
          </a:p>
          <a:p>
            <a:pPr algn="l" eaLnBrk="1" hangingPunct="1">
              <a:buFont typeface="Courier New" pitchFamily="49" charset="0"/>
              <a:buChar char="o"/>
            </a:pPr>
            <a:endParaRPr lang="en-US" sz="2800" dirty="0" smtClean="0">
              <a:ea typeface="ＭＳ Ｐゴシック" pitchFamily="34" charset="-128"/>
            </a:endParaRPr>
          </a:p>
        </p:txBody>
      </p:sp>
      <p:sp>
        <p:nvSpPr>
          <p:cNvPr id="34819" name="Title 2"/>
          <p:cNvSpPr>
            <a:spLocks noGrp="1"/>
          </p:cNvSpPr>
          <p:nvPr>
            <p:ph type="title"/>
          </p:nvPr>
        </p:nvSpPr>
        <p:spPr>
          <a:xfrm>
            <a:off x="0" y="368300"/>
            <a:ext cx="9144000" cy="774700"/>
          </a:xfrm>
        </p:spPr>
        <p:txBody>
          <a:bodyPr>
            <a:normAutofit fontScale="90000"/>
          </a:bodyPr>
          <a:lstStyle/>
          <a:p>
            <a:pPr eaLnBrk="1" hangingPunct="1"/>
            <a:r>
              <a:rPr lang="en-US" dirty="0" smtClean="0">
                <a:ea typeface="ＭＳ Ｐゴシック" pitchFamily="34" charset="-128"/>
              </a:rPr>
              <a:t/>
            </a:r>
            <a:br>
              <a:rPr lang="en-US" dirty="0" smtClean="0">
                <a:ea typeface="ＭＳ Ｐゴシック" pitchFamily="34" charset="-128"/>
              </a:rPr>
            </a:br>
            <a:r>
              <a:rPr lang="en-US" sz="3600" dirty="0">
                <a:solidFill>
                  <a:srgbClr val="7030A0"/>
                </a:solidFill>
                <a:ea typeface="ＭＳ Ｐゴシック" pitchFamily="34" charset="-128"/>
              </a:rPr>
              <a:t>When DMA is not used</a:t>
            </a:r>
            <a:r>
              <a:rPr lang="en-US" dirty="0" smtClean="0">
                <a:ea typeface="ＭＳ Ｐゴシック" pitchFamily="34" charset="-128"/>
              </a:rPr>
              <a:t/>
            </a:r>
            <a:br>
              <a:rPr lang="en-US" dirty="0" smtClean="0">
                <a:ea typeface="ＭＳ Ｐゴシック" pitchFamily="34" charset="-128"/>
              </a:rPr>
            </a:br>
            <a:endParaRPr lang="en-US" dirty="0" smtClean="0">
              <a:ea typeface="ＭＳ Ｐゴシック" pitchFamily="34" charset="-128"/>
            </a:endParaRP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18</a:t>
            </a:fld>
            <a:endParaRPr lang="en-US"/>
          </a:p>
        </p:txBody>
      </p:sp>
    </p:spTree>
    <p:extLst>
      <p:ext uri="{BB962C8B-B14F-4D97-AF65-F5344CB8AC3E}">
        <p14:creationId xmlns:p14="http://schemas.microsoft.com/office/powerpoint/2010/main" xmlns="" val="17225110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1"/>
          <p:cNvSpPr>
            <a:spLocks noGrp="1"/>
          </p:cNvSpPr>
          <p:nvPr>
            <p:ph idx="1"/>
          </p:nvPr>
        </p:nvSpPr>
        <p:spPr/>
        <p:txBody>
          <a:bodyPr/>
          <a:lstStyle/>
          <a:p>
            <a:pPr eaLnBrk="1" hangingPunct="1"/>
            <a:r>
              <a:rPr lang="en-US" smtClean="0">
                <a:ea typeface="ＭＳ Ｐゴシック" pitchFamily="34" charset="-128"/>
              </a:rPr>
              <a:t>Operation of a DMA transfer.</a:t>
            </a:r>
          </a:p>
        </p:txBody>
      </p:sp>
      <p:sp>
        <p:nvSpPr>
          <p:cNvPr id="35843" name="Title 2"/>
          <p:cNvSpPr>
            <a:spLocks noGrp="1"/>
          </p:cNvSpPr>
          <p:nvPr>
            <p:ph type="title"/>
          </p:nvPr>
        </p:nvSpPr>
        <p:spPr>
          <a:xfrm>
            <a:off x="416335" y="152400"/>
            <a:ext cx="8229600" cy="639762"/>
          </a:xfrm>
        </p:spPr>
        <p:txBody>
          <a:bodyPr>
            <a:normAutofit/>
          </a:bodyPr>
          <a:lstStyle/>
          <a:p>
            <a:r>
              <a:rPr lang="en-US" sz="3200" dirty="0">
                <a:solidFill>
                  <a:srgbClr val="7030A0"/>
                </a:solidFill>
                <a:ea typeface="ＭＳ Ｐゴシック" pitchFamily="34" charset="-128"/>
              </a:rPr>
              <a:t>How does DMA work? </a:t>
            </a:r>
          </a:p>
        </p:txBody>
      </p:sp>
      <p:pic>
        <p:nvPicPr>
          <p:cNvPr id="3584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16335" y="1143000"/>
            <a:ext cx="8286750" cy="396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19</a:t>
            </a:fld>
            <a:endParaRPr lang="en-US"/>
          </a:p>
        </p:txBody>
      </p:sp>
    </p:spTree>
    <p:extLst>
      <p:ext uri="{BB962C8B-B14F-4D97-AF65-F5344CB8AC3E}">
        <p14:creationId xmlns:p14="http://schemas.microsoft.com/office/powerpoint/2010/main" xmlns="" val="33604068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1"/>
          <p:cNvSpPr>
            <a:spLocks noGrp="1"/>
          </p:cNvSpPr>
          <p:nvPr>
            <p:ph idx="1"/>
          </p:nvPr>
        </p:nvSpPr>
        <p:spPr>
          <a:xfrm>
            <a:off x="457200" y="609600"/>
            <a:ext cx="8229600" cy="5638800"/>
          </a:xfrm>
        </p:spPr>
        <p:txBody>
          <a:bodyPr>
            <a:normAutofit lnSpcReduction="10000"/>
          </a:bodyPr>
          <a:lstStyle/>
          <a:p>
            <a:pPr marL="0" indent="0" eaLnBrk="1" hangingPunct="1">
              <a:buNone/>
            </a:pPr>
            <a:r>
              <a:rPr lang="en-US" sz="2800" dirty="0" smtClean="0">
                <a:solidFill>
                  <a:srgbClr val="0070C0"/>
                </a:solidFill>
                <a:ea typeface="ＭＳ Ｐゴシック" pitchFamily="34" charset="-128"/>
              </a:rPr>
              <a:t>Step-1:</a:t>
            </a:r>
            <a:r>
              <a:rPr lang="en-US" sz="2800" dirty="0" smtClean="0">
                <a:ea typeface="ＭＳ Ｐゴシック" pitchFamily="34" charset="-128"/>
              </a:rPr>
              <a:t>CPU programs the DMA controller registers what and where to transfer. It also instructs DC to read the data from disk into its buffer and perform checksum.</a:t>
            </a:r>
          </a:p>
          <a:p>
            <a:pPr marL="0" indent="0">
              <a:buNone/>
            </a:pPr>
            <a:r>
              <a:rPr lang="en-US" sz="2800" dirty="0" smtClean="0">
                <a:solidFill>
                  <a:srgbClr val="0070C0"/>
                </a:solidFill>
                <a:ea typeface="ＭＳ Ｐゴシック" pitchFamily="34" charset="-128"/>
              </a:rPr>
              <a:t>Step-2: </a:t>
            </a:r>
            <a:r>
              <a:rPr lang="en-US" sz="2800" dirty="0">
                <a:ea typeface="ＭＳ Ｐゴシック" pitchFamily="34" charset="-128"/>
              </a:rPr>
              <a:t>DMA controller issues a read request over  a bus to disk </a:t>
            </a:r>
            <a:r>
              <a:rPr lang="en-US" sz="2800" dirty="0" smtClean="0">
                <a:ea typeface="ＭＳ Ｐゴシック" pitchFamily="34" charset="-128"/>
              </a:rPr>
              <a:t>controller. The DC reads the memory address to write,</a:t>
            </a:r>
          </a:p>
          <a:p>
            <a:pPr marL="0" indent="0">
              <a:buNone/>
            </a:pPr>
            <a:r>
              <a:rPr lang="en-US" sz="2800" dirty="0" smtClean="0">
                <a:solidFill>
                  <a:srgbClr val="0070C0"/>
                </a:solidFill>
                <a:ea typeface="ＭＳ Ｐゴシック" pitchFamily="34" charset="-128"/>
              </a:rPr>
              <a:t>Step-3: </a:t>
            </a:r>
            <a:r>
              <a:rPr lang="en-US" sz="2800" dirty="0" smtClean="0">
                <a:ea typeface="ＭＳ Ｐゴシック" pitchFamily="34" charset="-128"/>
              </a:rPr>
              <a:t>Write to memory is another bus cycle.</a:t>
            </a:r>
          </a:p>
          <a:p>
            <a:pPr marL="0" indent="0">
              <a:buNone/>
            </a:pPr>
            <a:r>
              <a:rPr lang="en-US" sz="2800" dirty="0" smtClean="0">
                <a:solidFill>
                  <a:srgbClr val="0070C0"/>
                </a:solidFill>
                <a:ea typeface="ＭＳ Ｐゴシック" pitchFamily="34" charset="-128"/>
              </a:rPr>
              <a:t>Step-4: </a:t>
            </a:r>
            <a:r>
              <a:rPr lang="en-US" sz="2800" dirty="0" smtClean="0">
                <a:ea typeface="ＭＳ Ｐゴシック" pitchFamily="34" charset="-128"/>
              </a:rPr>
              <a:t>After memory write, DC send ack. to DMA over the bus</a:t>
            </a:r>
            <a:r>
              <a:rPr lang="en-US" sz="2600" dirty="0" smtClean="0">
                <a:ea typeface="ＭＳ Ｐゴシック" pitchFamily="34" charset="-128"/>
              </a:rPr>
              <a:t>.</a:t>
            </a:r>
          </a:p>
          <a:p>
            <a:pPr>
              <a:lnSpc>
                <a:spcPct val="80000"/>
              </a:lnSpc>
              <a:buFont typeface="Calibri" pitchFamily="34" charset="0"/>
              <a:buChar char="•"/>
            </a:pPr>
            <a:r>
              <a:rPr lang="en-US" sz="2800" dirty="0">
                <a:ea typeface="ＭＳ Ｐゴシック" pitchFamily="34" charset="-128"/>
              </a:rPr>
              <a:t>DMA increment memory address and decrement word count </a:t>
            </a:r>
            <a:r>
              <a:rPr lang="en-US" sz="2800" dirty="0" smtClean="0">
                <a:ea typeface="ＭＳ Ｐゴシック" pitchFamily="34" charset="-128"/>
              </a:rPr>
              <a:t>, if count &gt; 0 repeat </a:t>
            </a:r>
            <a:r>
              <a:rPr lang="en-US" sz="2800" dirty="0">
                <a:ea typeface="ＭＳ Ｐゴシック" pitchFamily="34" charset="-128"/>
              </a:rPr>
              <a:t>step-1 to step-4.</a:t>
            </a:r>
          </a:p>
          <a:p>
            <a:pPr>
              <a:lnSpc>
                <a:spcPct val="80000"/>
              </a:lnSpc>
              <a:buFont typeface="Calibri" pitchFamily="34" charset="0"/>
              <a:buChar char="•"/>
            </a:pPr>
            <a:r>
              <a:rPr lang="en-US" sz="2800" dirty="0" smtClean="0">
                <a:ea typeface="ＭＳ Ｐゴシック" pitchFamily="34" charset="-128"/>
              </a:rPr>
              <a:t>Otherwise, If </a:t>
            </a:r>
            <a:r>
              <a:rPr lang="en-US" sz="2800" dirty="0">
                <a:ea typeface="ＭＳ Ｐゴシック" pitchFamily="34" charset="-128"/>
              </a:rPr>
              <a:t>byte count is zero, DMA interrupt CPU that memory transfer is complete.</a:t>
            </a:r>
          </a:p>
          <a:p>
            <a:pPr marL="0" indent="0">
              <a:buNone/>
            </a:pPr>
            <a:endParaRPr lang="en-US" sz="2800" dirty="0">
              <a:ea typeface="ＭＳ Ｐゴシック" pitchFamily="34" charset="-128"/>
            </a:endParaRPr>
          </a:p>
          <a:p>
            <a:pPr marL="0" indent="0">
              <a:buNone/>
            </a:pPr>
            <a:endParaRPr lang="en-US" sz="2800" dirty="0">
              <a:ea typeface="ＭＳ Ｐゴシック" pitchFamily="34" charset="-128"/>
            </a:endParaRPr>
          </a:p>
        </p:txBody>
      </p:sp>
      <p:sp>
        <p:nvSpPr>
          <p:cNvPr id="35843" name="Title 2"/>
          <p:cNvSpPr>
            <a:spLocks noGrp="1"/>
          </p:cNvSpPr>
          <p:nvPr>
            <p:ph type="title"/>
          </p:nvPr>
        </p:nvSpPr>
        <p:spPr>
          <a:xfrm>
            <a:off x="416335" y="152400"/>
            <a:ext cx="8229600" cy="457200"/>
          </a:xfrm>
        </p:spPr>
        <p:txBody>
          <a:bodyPr>
            <a:normAutofit fontScale="90000"/>
          </a:bodyPr>
          <a:lstStyle/>
          <a:p>
            <a:r>
              <a:rPr lang="en-US" sz="3200" dirty="0">
                <a:solidFill>
                  <a:srgbClr val="7030A0"/>
                </a:solidFill>
                <a:ea typeface="ＭＳ Ｐゴシック" pitchFamily="34" charset="-128"/>
              </a:rPr>
              <a:t>How does DMA work? </a:t>
            </a: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20</a:t>
            </a:fld>
            <a:endParaRPr lang="en-US"/>
          </a:p>
        </p:txBody>
      </p:sp>
    </p:spTree>
    <p:extLst>
      <p:ext uri="{BB962C8B-B14F-4D97-AF65-F5344CB8AC3E}">
        <p14:creationId xmlns:p14="http://schemas.microsoft.com/office/powerpoint/2010/main" xmlns="" val="40727401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1"/>
          <p:cNvSpPr>
            <a:spLocks noGrp="1"/>
          </p:cNvSpPr>
          <p:nvPr>
            <p:ph idx="1"/>
          </p:nvPr>
        </p:nvSpPr>
        <p:spPr>
          <a:xfrm>
            <a:off x="533400" y="990600"/>
            <a:ext cx="7683500" cy="5297487"/>
          </a:xfrm>
        </p:spPr>
        <p:txBody>
          <a:bodyPr/>
          <a:lstStyle/>
          <a:p>
            <a:pPr>
              <a:lnSpc>
                <a:spcPct val="80000"/>
              </a:lnSpc>
              <a:buFont typeface="Calibri" pitchFamily="34" charset="0"/>
              <a:buChar char="•"/>
            </a:pPr>
            <a:r>
              <a:rPr lang="en-US" sz="2800" i="1" dirty="0">
                <a:ea typeface="ＭＳ Ｐゴシック" pitchFamily="34" charset="-128"/>
              </a:rPr>
              <a:t>Cycle stealing mode-transfer goes on word at a time, competing with CPU for bus cycles. Idea is that CPU loses the occasional cycle to the DMA </a:t>
            </a:r>
            <a:r>
              <a:rPr lang="en-US" sz="2800" i="1" dirty="0" smtClean="0">
                <a:ea typeface="ＭＳ Ｐゴシック" pitchFamily="34" charset="-128"/>
              </a:rPr>
              <a:t>controller called cycle stealing.</a:t>
            </a:r>
            <a:endParaRPr lang="en-US" sz="2800" i="1" dirty="0">
              <a:ea typeface="ＭＳ Ｐゴシック" pitchFamily="34" charset="-128"/>
            </a:endParaRPr>
          </a:p>
          <a:p>
            <a:pPr>
              <a:lnSpc>
                <a:spcPct val="80000"/>
              </a:lnSpc>
              <a:buFont typeface="Calibri" pitchFamily="34" charset="0"/>
              <a:buChar char="•"/>
            </a:pPr>
            <a:r>
              <a:rPr lang="en-US" sz="2800" i="1" dirty="0">
                <a:ea typeface="ＭＳ Ｐゴシック" pitchFamily="34" charset="-128"/>
              </a:rPr>
              <a:t>Burst mode-DMA controller grabs bus and sends a block</a:t>
            </a:r>
          </a:p>
          <a:p>
            <a:pPr>
              <a:lnSpc>
                <a:spcPct val="80000"/>
              </a:lnSpc>
              <a:buFont typeface="Calibri" pitchFamily="34" charset="0"/>
              <a:buChar char="•"/>
            </a:pPr>
            <a:r>
              <a:rPr lang="en-US" sz="2800" i="1" dirty="0">
                <a:ea typeface="ＭＳ Ｐゴシック" pitchFamily="34" charset="-128"/>
              </a:rPr>
              <a:t>Fly by mode-DMA controller tells device controller to send word to it instead of memory. Can be used to transfer data between devices</a:t>
            </a:r>
            <a:r>
              <a:rPr lang="en-US" sz="2800" i="1" dirty="0" smtClean="0">
                <a:ea typeface="ＭＳ Ｐゴシック" pitchFamily="34" charset="-128"/>
              </a:rPr>
              <a:t>. (e.g. memory to memory)</a:t>
            </a:r>
            <a:endParaRPr lang="en-US" sz="2800" i="1" dirty="0">
              <a:ea typeface="ＭＳ Ｐゴシック" pitchFamily="34" charset="-128"/>
            </a:endParaRPr>
          </a:p>
          <a:p>
            <a:pPr>
              <a:lnSpc>
                <a:spcPct val="80000"/>
              </a:lnSpc>
              <a:buFont typeface="Calibri" pitchFamily="34" charset="0"/>
              <a:buChar char="•"/>
            </a:pPr>
            <a:endParaRPr lang="en-US" sz="2800" i="1" dirty="0">
              <a:ea typeface="ＭＳ Ｐゴシック" pitchFamily="34" charset="-128"/>
            </a:endParaRPr>
          </a:p>
          <a:p>
            <a:pPr algn="l" eaLnBrk="1" hangingPunct="1">
              <a:buFont typeface="Courier New" pitchFamily="49" charset="0"/>
              <a:buChar char="o"/>
            </a:pPr>
            <a:endParaRPr lang="en-US" sz="2800" dirty="0" smtClean="0">
              <a:ea typeface="ＭＳ Ｐゴシック" pitchFamily="34" charset="-128"/>
            </a:endParaRPr>
          </a:p>
        </p:txBody>
      </p:sp>
      <p:sp>
        <p:nvSpPr>
          <p:cNvPr id="36867" name="Title 2"/>
          <p:cNvSpPr>
            <a:spLocks noGrp="1"/>
          </p:cNvSpPr>
          <p:nvPr>
            <p:ph type="title"/>
          </p:nvPr>
        </p:nvSpPr>
        <p:spPr>
          <a:xfrm>
            <a:off x="304800" y="228600"/>
            <a:ext cx="8229600" cy="792162"/>
          </a:xfrm>
        </p:spPr>
        <p:txBody>
          <a:bodyPr>
            <a:normAutofit/>
          </a:bodyPr>
          <a:lstStyle/>
          <a:p>
            <a:r>
              <a:rPr lang="en-US" sz="3200" dirty="0">
                <a:solidFill>
                  <a:srgbClr val="7030A0"/>
                </a:solidFill>
                <a:ea typeface="ＭＳ Ｐゴシック" pitchFamily="34" charset="-128"/>
              </a:rPr>
              <a:t>DMA controller modes</a:t>
            </a: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21</a:t>
            </a:fld>
            <a:endParaRPr lang="en-US"/>
          </a:p>
        </p:txBody>
      </p:sp>
    </p:spTree>
    <p:extLst>
      <p:ext uri="{BB962C8B-B14F-4D97-AF65-F5344CB8AC3E}">
        <p14:creationId xmlns:p14="http://schemas.microsoft.com/office/powerpoint/2010/main" xmlns="" val="8818031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ontent Placeholder 1"/>
          <p:cNvSpPr>
            <a:spLocks noGrp="1"/>
          </p:cNvSpPr>
          <p:nvPr>
            <p:ph idx="1"/>
          </p:nvPr>
        </p:nvSpPr>
        <p:spPr>
          <a:xfrm>
            <a:off x="762000" y="1066800"/>
            <a:ext cx="7683500" cy="4459287"/>
          </a:xfrm>
        </p:spPr>
        <p:txBody>
          <a:bodyPr>
            <a:normAutofit/>
          </a:bodyPr>
          <a:lstStyle/>
          <a:p>
            <a:pPr>
              <a:lnSpc>
                <a:spcPct val="80000"/>
              </a:lnSpc>
              <a:buFont typeface="Calibri" pitchFamily="34" charset="0"/>
              <a:buChar char="•"/>
            </a:pPr>
            <a:r>
              <a:rPr lang="en-US" sz="2800" i="1" dirty="0">
                <a:solidFill>
                  <a:srgbClr val="FF0000"/>
                </a:solidFill>
                <a:ea typeface="ＭＳ Ｐゴシック" pitchFamily="34" charset="-128"/>
              </a:rPr>
              <a:t>Why buffer data in controllers? </a:t>
            </a:r>
          </a:p>
          <a:p>
            <a:pPr marL="857250" lvl="1" indent="-342900">
              <a:lnSpc>
                <a:spcPct val="80000"/>
              </a:lnSpc>
              <a:buFont typeface="Calibri" pitchFamily="34" charset="0"/>
              <a:buChar char="•"/>
            </a:pPr>
            <a:r>
              <a:rPr lang="en-US" i="1" dirty="0">
                <a:ea typeface="ＭＳ Ｐゴシック" pitchFamily="34" charset="-128"/>
              </a:rPr>
              <a:t>Can do check-sum</a:t>
            </a:r>
          </a:p>
          <a:p>
            <a:pPr marL="857250" lvl="1" indent="-342900">
              <a:lnSpc>
                <a:spcPct val="80000"/>
              </a:lnSpc>
              <a:buFont typeface="Calibri" pitchFamily="34" charset="0"/>
              <a:buChar char="•"/>
            </a:pPr>
            <a:r>
              <a:rPr lang="en-US" i="1" dirty="0">
                <a:ea typeface="ＭＳ Ｐゴシック" pitchFamily="34" charset="-128"/>
              </a:rPr>
              <a:t>Bus may be busy-need to store data someplace</a:t>
            </a:r>
          </a:p>
          <a:p>
            <a:pPr>
              <a:lnSpc>
                <a:spcPct val="80000"/>
              </a:lnSpc>
              <a:buFont typeface="Calibri" pitchFamily="34" charset="0"/>
              <a:buChar char="•"/>
            </a:pPr>
            <a:r>
              <a:rPr lang="en-US" sz="2800" i="1" dirty="0">
                <a:solidFill>
                  <a:srgbClr val="FF0000"/>
                </a:solidFill>
                <a:ea typeface="ＭＳ Ｐゴシック" pitchFamily="34" charset="-128"/>
              </a:rPr>
              <a:t>Is DMA really worth it? </a:t>
            </a:r>
            <a:endParaRPr lang="en-US" sz="2800" i="1" dirty="0" smtClean="0">
              <a:solidFill>
                <a:srgbClr val="FF0000"/>
              </a:solidFill>
              <a:ea typeface="ＭＳ Ｐゴシック" pitchFamily="34" charset="-128"/>
            </a:endParaRPr>
          </a:p>
          <a:p>
            <a:pPr marL="400050" lvl="1" indent="0">
              <a:lnSpc>
                <a:spcPct val="80000"/>
              </a:lnSpc>
              <a:buNone/>
            </a:pPr>
            <a:r>
              <a:rPr lang="en-US" i="1" dirty="0" smtClean="0">
                <a:solidFill>
                  <a:srgbClr val="0070C0"/>
                </a:solidFill>
                <a:ea typeface="ＭＳ Ｐゴシック" pitchFamily="34" charset="-128"/>
              </a:rPr>
              <a:t>Not </a:t>
            </a:r>
            <a:r>
              <a:rPr lang="en-US" i="1" dirty="0">
                <a:solidFill>
                  <a:srgbClr val="0070C0"/>
                </a:solidFill>
                <a:ea typeface="ＭＳ Ｐゴシック" pitchFamily="34" charset="-128"/>
              </a:rPr>
              <a:t>if </a:t>
            </a:r>
            <a:r>
              <a:rPr lang="en-US" i="1" dirty="0" smtClean="0">
                <a:solidFill>
                  <a:srgbClr val="0070C0"/>
                </a:solidFill>
                <a:ea typeface="ＭＳ Ｐゴシック" pitchFamily="34" charset="-128"/>
              </a:rPr>
              <a:t>:</a:t>
            </a:r>
            <a:endParaRPr lang="en-US" i="1" dirty="0">
              <a:solidFill>
                <a:srgbClr val="0070C0"/>
              </a:solidFill>
              <a:ea typeface="ＭＳ Ｐゴシック" pitchFamily="34" charset="-128"/>
            </a:endParaRPr>
          </a:p>
          <a:p>
            <a:pPr marL="857250" lvl="1" indent="-342900">
              <a:lnSpc>
                <a:spcPct val="80000"/>
              </a:lnSpc>
              <a:buFont typeface="Calibri" pitchFamily="34" charset="0"/>
              <a:buChar char="•"/>
            </a:pPr>
            <a:r>
              <a:rPr lang="en-US" i="1" dirty="0">
                <a:ea typeface="ＭＳ Ｐゴシック" pitchFamily="34" charset="-128"/>
              </a:rPr>
              <a:t>don’t have too much data to </a:t>
            </a:r>
            <a:r>
              <a:rPr lang="en-US" i="1" dirty="0" smtClean="0">
                <a:ea typeface="ＭＳ Ｐゴシック" pitchFamily="34" charset="-128"/>
              </a:rPr>
              <a:t>transfer. </a:t>
            </a:r>
            <a:endParaRPr lang="en-US" i="1" dirty="0">
              <a:ea typeface="ＭＳ Ｐゴシック" pitchFamily="34" charset="-128"/>
            </a:endParaRPr>
          </a:p>
          <a:p>
            <a:pPr marL="857250" lvl="1" indent="-342900">
              <a:lnSpc>
                <a:spcPct val="80000"/>
              </a:lnSpc>
              <a:buFont typeface="Calibri" pitchFamily="34" charset="0"/>
              <a:buChar char="•"/>
            </a:pPr>
            <a:r>
              <a:rPr lang="en-US" i="1" dirty="0" smtClean="0">
                <a:ea typeface="ＭＳ Ｐゴシック" pitchFamily="34" charset="-128"/>
              </a:rPr>
              <a:t>CPU </a:t>
            </a:r>
            <a:r>
              <a:rPr lang="en-US" i="1" dirty="0">
                <a:ea typeface="ＭＳ Ｐゴシック" pitchFamily="34" charset="-128"/>
              </a:rPr>
              <a:t>is much faster </a:t>
            </a:r>
            <a:r>
              <a:rPr lang="en-US" i="1" dirty="0" smtClean="0">
                <a:ea typeface="ＭＳ Ｐゴシック" pitchFamily="34" charset="-128"/>
              </a:rPr>
              <a:t>than </a:t>
            </a:r>
            <a:r>
              <a:rPr lang="en-US" i="1" dirty="0">
                <a:ea typeface="ＭＳ Ｐゴシック" pitchFamily="34" charset="-128"/>
              </a:rPr>
              <a:t>DMA controller and can do the job </a:t>
            </a:r>
            <a:r>
              <a:rPr lang="en-US" i="1" dirty="0" smtClean="0">
                <a:ea typeface="ＭＳ Ｐゴシック" pitchFamily="34" charset="-128"/>
              </a:rPr>
              <a:t>faster. </a:t>
            </a:r>
          </a:p>
          <a:p>
            <a:pPr marL="857250" lvl="1" indent="-342900">
              <a:lnSpc>
                <a:spcPct val="80000"/>
              </a:lnSpc>
              <a:buFont typeface="Calibri" pitchFamily="34" charset="0"/>
              <a:buChar char="•"/>
            </a:pPr>
            <a:r>
              <a:rPr lang="en-US" i="1" dirty="0" smtClean="0">
                <a:ea typeface="ＭＳ Ｐゴシック" pitchFamily="34" charset="-128"/>
              </a:rPr>
              <a:t>Embedded system CPU is free; can be used for data transfer</a:t>
            </a:r>
            <a:endParaRPr lang="en-US" i="1" dirty="0">
              <a:ea typeface="ＭＳ Ｐゴシック" pitchFamily="34" charset="-128"/>
            </a:endParaRPr>
          </a:p>
        </p:txBody>
      </p:sp>
      <p:sp>
        <p:nvSpPr>
          <p:cNvPr id="37891" name="Title 2"/>
          <p:cNvSpPr>
            <a:spLocks noGrp="1"/>
          </p:cNvSpPr>
          <p:nvPr>
            <p:ph type="title"/>
          </p:nvPr>
        </p:nvSpPr>
        <p:spPr>
          <a:xfrm>
            <a:off x="457200" y="274638"/>
            <a:ext cx="8229600" cy="639762"/>
          </a:xfrm>
        </p:spPr>
        <p:txBody>
          <a:bodyPr>
            <a:normAutofit/>
          </a:bodyPr>
          <a:lstStyle/>
          <a:p>
            <a:r>
              <a:rPr lang="en-US" sz="3200" dirty="0" smtClean="0">
                <a:solidFill>
                  <a:srgbClr val="7030A0"/>
                </a:solidFill>
                <a:ea typeface="ＭＳ Ｐゴシック" pitchFamily="34" charset="-128"/>
              </a:rPr>
              <a:t>Quiz</a:t>
            </a:r>
            <a:endParaRPr lang="en-US" sz="3200" dirty="0">
              <a:solidFill>
                <a:srgbClr val="7030A0"/>
              </a:solidFill>
              <a:ea typeface="ＭＳ Ｐゴシック" pitchFamily="34" charset="-128"/>
            </a:endParaRP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22</a:t>
            </a:fld>
            <a:endParaRPr lang="en-US"/>
          </a:p>
        </p:txBody>
      </p:sp>
    </p:spTree>
    <p:extLst>
      <p:ext uri="{BB962C8B-B14F-4D97-AF65-F5344CB8AC3E}">
        <p14:creationId xmlns:p14="http://schemas.microsoft.com/office/powerpoint/2010/main" xmlns="" val="7285327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1"/>
          <p:cNvSpPr>
            <a:spLocks noGrp="1"/>
          </p:cNvSpPr>
          <p:nvPr>
            <p:ph idx="1"/>
          </p:nvPr>
        </p:nvSpPr>
        <p:spPr>
          <a:xfrm>
            <a:off x="152400" y="4648200"/>
            <a:ext cx="9144000" cy="1497729"/>
          </a:xfrm>
        </p:spPr>
        <p:txBody>
          <a:bodyPr>
            <a:noAutofit/>
          </a:bodyPr>
          <a:lstStyle/>
          <a:p>
            <a:pPr>
              <a:buFont typeface="Calibri" pitchFamily="34" charset="0"/>
              <a:buChar char="•"/>
            </a:pPr>
            <a:r>
              <a:rPr lang="en-US" sz="2800" i="1" dirty="0">
                <a:ea typeface="ＭＳ Ｐゴシック" pitchFamily="34" charset="-128"/>
              </a:rPr>
              <a:t>The connections between the devices and the interrupt controller use interrupt lines on the bus rather than dedicated wires</a:t>
            </a:r>
            <a:r>
              <a:rPr lang="en-US" sz="2800" i="1" dirty="0" smtClean="0">
                <a:ea typeface="ＭＳ Ｐゴシック" pitchFamily="34" charset="-128"/>
              </a:rPr>
              <a:t>. (sets interrupt bit)</a:t>
            </a:r>
          </a:p>
        </p:txBody>
      </p:sp>
      <p:sp>
        <p:nvSpPr>
          <p:cNvPr id="38915" name="Title 2"/>
          <p:cNvSpPr>
            <a:spLocks noGrp="1"/>
          </p:cNvSpPr>
          <p:nvPr>
            <p:ph type="title"/>
          </p:nvPr>
        </p:nvSpPr>
        <p:spPr>
          <a:xfrm>
            <a:off x="457200" y="274638"/>
            <a:ext cx="8229600" cy="792162"/>
          </a:xfrm>
        </p:spPr>
        <p:txBody>
          <a:bodyPr>
            <a:normAutofit/>
          </a:bodyPr>
          <a:lstStyle/>
          <a:p>
            <a:r>
              <a:rPr lang="en-US" sz="3200" dirty="0">
                <a:solidFill>
                  <a:srgbClr val="7030A0"/>
                </a:solidFill>
                <a:ea typeface="ＭＳ Ｐゴシック" pitchFamily="34" charset="-128"/>
              </a:rPr>
              <a:t>PC interrupt structure</a:t>
            </a:r>
          </a:p>
        </p:txBody>
      </p:sp>
      <p:pic>
        <p:nvPicPr>
          <p:cNvPr id="38917"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1175" y="1143000"/>
            <a:ext cx="8032750" cy="3224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23</a:t>
            </a:fld>
            <a:endParaRPr lang="en-US"/>
          </a:p>
        </p:txBody>
      </p:sp>
    </p:spTree>
    <p:extLst>
      <p:ext uri="{BB962C8B-B14F-4D97-AF65-F5344CB8AC3E}">
        <p14:creationId xmlns:p14="http://schemas.microsoft.com/office/powerpoint/2010/main" xmlns="" val="39055530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1"/>
          <p:cNvSpPr>
            <a:spLocks noGrp="1"/>
          </p:cNvSpPr>
          <p:nvPr>
            <p:ph idx="1"/>
          </p:nvPr>
        </p:nvSpPr>
        <p:spPr>
          <a:xfrm>
            <a:off x="609600" y="838200"/>
            <a:ext cx="7683500" cy="5297487"/>
          </a:xfrm>
        </p:spPr>
        <p:txBody>
          <a:bodyPr>
            <a:normAutofit lnSpcReduction="10000"/>
          </a:bodyPr>
          <a:lstStyle/>
          <a:p>
            <a:pPr>
              <a:lnSpc>
                <a:spcPct val="80000"/>
              </a:lnSpc>
              <a:buFont typeface="Calibri" pitchFamily="34" charset="0"/>
              <a:buChar char="•"/>
            </a:pPr>
            <a:r>
              <a:rPr lang="en-US" sz="2800" i="1" dirty="0">
                <a:ea typeface="ＭＳ Ｐゴシック" pitchFamily="34" charset="-128"/>
              </a:rPr>
              <a:t>Each devise asserts a signal on a bus </a:t>
            </a:r>
            <a:r>
              <a:rPr lang="en-US" sz="2800" i="1" dirty="0" smtClean="0">
                <a:ea typeface="ＭＳ Ｐゴシック" pitchFamily="34" charset="-128"/>
              </a:rPr>
              <a:t>assigned</a:t>
            </a:r>
            <a:r>
              <a:rPr lang="en-US" sz="2800" i="1" dirty="0">
                <a:ea typeface="ＭＳ Ｐゴシック" pitchFamily="34" charset="-128"/>
              </a:rPr>
              <a:t> </a:t>
            </a:r>
            <a:r>
              <a:rPr lang="en-US" sz="2800" i="1" dirty="0" smtClean="0">
                <a:ea typeface="ＭＳ Ｐゴシック" pitchFamily="34" charset="-128"/>
              </a:rPr>
              <a:t>until attended by Interrupt controller. </a:t>
            </a:r>
            <a:endParaRPr lang="en-US" sz="2800" dirty="0" smtClean="0">
              <a:ea typeface="ＭＳ Ｐゴシック" pitchFamily="34" charset="-128"/>
            </a:endParaRPr>
          </a:p>
          <a:p>
            <a:pPr>
              <a:lnSpc>
                <a:spcPct val="80000"/>
              </a:lnSpc>
              <a:buFont typeface="Calibri" pitchFamily="34" charset="0"/>
              <a:buChar char="•"/>
            </a:pPr>
            <a:r>
              <a:rPr lang="en-US" sz="2800" dirty="0" smtClean="0">
                <a:ea typeface="ＭＳ Ｐゴシック" pitchFamily="34" charset="-128"/>
              </a:rPr>
              <a:t>Controller detects and distinguish the interrupt signal by the device.</a:t>
            </a:r>
          </a:p>
          <a:p>
            <a:pPr>
              <a:lnSpc>
                <a:spcPct val="80000"/>
              </a:lnSpc>
              <a:buFont typeface="Calibri" pitchFamily="34" charset="0"/>
              <a:buChar char="•"/>
            </a:pPr>
            <a:r>
              <a:rPr lang="en-US" sz="2800" dirty="0" smtClean="0">
                <a:ea typeface="ＭＳ Ｐゴシック" pitchFamily="34" charset="-128"/>
              </a:rPr>
              <a:t>If no other interrupt pending it immediately process the interrupt. Otherwise process high priority interrupt, and ignores the interrupt.</a:t>
            </a:r>
          </a:p>
          <a:p>
            <a:pPr>
              <a:lnSpc>
                <a:spcPct val="80000"/>
              </a:lnSpc>
              <a:buFont typeface="Calibri" pitchFamily="34" charset="0"/>
              <a:buChar char="•"/>
            </a:pPr>
            <a:r>
              <a:rPr lang="en-US" sz="2800" dirty="0" smtClean="0">
                <a:ea typeface="ＭＳ Ｐゴシック" pitchFamily="34" charset="-128"/>
              </a:rPr>
              <a:t>Controller </a:t>
            </a:r>
            <a:r>
              <a:rPr lang="en-US" sz="2800" dirty="0">
                <a:ea typeface="ＭＳ Ｐゴシック" pitchFamily="34" charset="-128"/>
              </a:rPr>
              <a:t>puts number on address line telling CPU  which device wants attention </a:t>
            </a:r>
            <a:endParaRPr lang="en-US" sz="2800" dirty="0" smtClean="0">
              <a:ea typeface="ＭＳ Ｐゴシック" pitchFamily="34" charset="-128"/>
            </a:endParaRPr>
          </a:p>
          <a:p>
            <a:pPr>
              <a:lnSpc>
                <a:spcPct val="80000"/>
              </a:lnSpc>
              <a:buFont typeface="Calibri" pitchFamily="34" charset="0"/>
              <a:buChar char="•"/>
            </a:pPr>
            <a:r>
              <a:rPr lang="en-US" sz="2800" dirty="0" smtClean="0">
                <a:ea typeface="ＭＳ Ｐゴシック" pitchFamily="34" charset="-128"/>
              </a:rPr>
              <a:t>Table </a:t>
            </a:r>
            <a:r>
              <a:rPr lang="en-US" sz="2800" dirty="0">
                <a:ea typeface="ＭＳ Ｐゴシック" pitchFamily="34" charset="-128"/>
              </a:rPr>
              <a:t>(interrupt vector)  points to interrupt service routine</a:t>
            </a:r>
          </a:p>
          <a:p>
            <a:pPr>
              <a:lnSpc>
                <a:spcPct val="80000"/>
              </a:lnSpc>
              <a:buFont typeface="Calibri" pitchFamily="34" charset="0"/>
              <a:buChar char="•"/>
            </a:pPr>
            <a:r>
              <a:rPr lang="en-US" sz="2800" dirty="0">
                <a:ea typeface="ＭＳ Ｐゴシック" pitchFamily="34" charset="-128"/>
              </a:rPr>
              <a:t> Number on address line acts as index into interrupt vector</a:t>
            </a:r>
          </a:p>
          <a:p>
            <a:pPr>
              <a:lnSpc>
                <a:spcPct val="80000"/>
              </a:lnSpc>
              <a:buFont typeface="Calibri" pitchFamily="34" charset="0"/>
              <a:buChar char="•"/>
            </a:pPr>
            <a:r>
              <a:rPr lang="en-US" sz="2800" dirty="0">
                <a:ea typeface="ＭＳ Ｐゴシック" pitchFamily="34" charset="-128"/>
              </a:rPr>
              <a:t>Interrupt vector contains PC which points to start of service routine</a:t>
            </a:r>
          </a:p>
        </p:txBody>
      </p:sp>
      <p:sp>
        <p:nvSpPr>
          <p:cNvPr id="39939" name="Title 2"/>
          <p:cNvSpPr>
            <a:spLocks noGrp="1"/>
          </p:cNvSpPr>
          <p:nvPr>
            <p:ph type="title"/>
          </p:nvPr>
        </p:nvSpPr>
        <p:spPr>
          <a:xfrm>
            <a:off x="457200" y="274638"/>
            <a:ext cx="8229600" cy="563562"/>
          </a:xfrm>
        </p:spPr>
        <p:txBody>
          <a:bodyPr>
            <a:normAutofit fontScale="90000"/>
          </a:bodyPr>
          <a:lstStyle/>
          <a:p>
            <a:r>
              <a:rPr lang="en-US" sz="3200" dirty="0">
                <a:solidFill>
                  <a:srgbClr val="7030A0"/>
                </a:solidFill>
                <a:ea typeface="ＭＳ Ｐゴシック" pitchFamily="34" charset="-128"/>
              </a:rPr>
              <a:t>Interrupt processing</a:t>
            </a: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24</a:t>
            </a:fld>
            <a:endParaRPr lang="en-US"/>
          </a:p>
        </p:txBody>
      </p:sp>
    </p:spTree>
    <p:extLst>
      <p:ext uri="{BB962C8B-B14F-4D97-AF65-F5344CB8AC3E}">
        <p14:creationId xmlns:p14="http://schemas.microsoft.com/office/powerpoint/2010/main" xmlns="" val="34461908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1"/>
          <p:cNvSpPr>
            <a:spLocks noGrp="1"/>
          </p:cNvSpPr>
          <p:nvPr>
            <p:ph idx="1"/>
          </p:nvPr>
        </p:nvSpPr>
        <p:spPr>
          <a:xfrm>
            <a:off x="685800" y="762000"/>
            <a:ext cx="7683500" cy="5297487"/>
          </a:xfrm>
        </p:spPr>
        <p:txBody>
          <a:bodyPr>
            <a:normAutofit lnSpcReduction="10000"/>
          </a:bodyPr>
          <a:lstStyle/>
          <a:p>
            <a:pPr>
              <a:lnSpc>
                <a:spcPct val="80000"/>
              </a:lnSpc>
              <a:buFont typeface="Calibri" pitchFamily="34" charset="0"/>
              <a:buChar char="•"/>
            </a:pPr>
            <a:r>
              <a:rPr lang="en-US" sz="2800" dirty="0">
                <a:ea typeface="ＭＳ Ｐゴシック" pitchFamily="34" charset="-128"/>
              </a:rPr>
              <a:t>Interrupt service routine </a:t>
            </a:r>
            <a:r>
              <a:rPr lang="en-US" sz="2800" dirty="0" err="1">
                <a:ea typeface="ＭＳ Ｐゴシック" pitchFamily="34" charset="-128"/>
              </a:rPr>
              <a:t>acks</a:t>
            </a:r>
            <a:r>
              <a:rPr lang="en-US" sz="2800" dirty="0">
                <a:ea typeface="ＭＳ Ｐゴシック" pitchFamily="34" charset="-128"/>
              </a:rPr>
              <a:t> interrupt</a:t>
            </a:r>
          </a:p>
          <a:p>
            <a:pPr>
              <a:lnSpc>
                <a:spcPct val="80000"/>
              </a:lnSpc>
              <a:buFont typeface="Calibri" pitchFamily="34" charset="0"/>
              <a:buChar char="•"/>
            </a:pPr>
            <a:r>
              <a:rPr lang="en-US" sz="2800" dirty="0">
                <a:ea typeface="ＭＳ Ｐゴシック" pitchFamily="34" charset="-128"/>
              </a:rPr>
              <a:t>Saves information about interrupted program</a:t>
            </a:r>
          </a:p>
          <a:p>
            <a:pPr>
              <a:lnSpc>
                <a:spcPct val="80000"/>
              </a:lnSpc>
              <a:buFont typeface="Calibri" pitchFamily="34" charset="0"/>
              <a:buChar char="•"/>
            </a:pPr>
            <a:r>
              <a:rPr lang="en-US" sz="2800" dirty="0">
                <a:ea typeface="ＭＳ Ｐゴシック" pitchFamily="34" charset="-128"/>
              </a:rPr>
              <a:t>Where to save information</a:t>
            </a:r>
          </a:p>
          <a:p>
            <a:pPr marL="857250" lvl="1" indent="-342900">
              <a:lnSpc>
                <a:spcPct val="80000"/>
              </a:lnSpc>
              <a:buFont typeface="Calibri" pitchFamily="34" charset="0"/>
              <a:buChar char="•"/>
            </a:pPr>
            <a:r>
              <a:rPr lang="en-US" dirty="0">
                <a:solidFill>
                  <a:srgbClr val="0070C0"/>
                </a:solidFill>
                <a:ea typeface="ＭＳ Ｐゴシック" pitchFamily="34" charset="-128"/>
              </a:rPr>
              <a:t>User process stack</a:t>
            </a:r>
            <a:r>
              <a:rPr lang="en-US" dirty="0">
                <a:ea typeface="ＭＳ Ｐゴシック" pitchFamily="34" charset="-128"/>
              </a:rPr>
              <a:t>, </a:t>
            </a:r>
            <a:r>
              <a:rPr lang="en-US" dirty="0">
                <a:solidFill>
                  <a:srgbClr val="0070C0"/>
                </a:solidFill>
                <a:ea typeface="ＭＳ Ｐゴシック" pitchFamily="34" charset="-128"/>
              </a:rPr>
              <a:t>kernel stack </a:t>
            </a:r>
            <a:r>
              <a:rPr lang="en-US" dirty="0">
                <a:ea typeface="ＭＳ Ｐゴシック" pitchFamily="34" charset="-128"/>
              </a:rPr>
              <a:t>are both possibilities</a:t>
            </a:r>
          </a:p>
          <a:p>
            <a:pPr marL="857250" lvl="1" indent="-342900">
              <a:lnSpc>
                <a:spcPct val="80000"/>
              </a:lnSpc>
              <a:buFont typeface="Calibri" pitchFamily="34" charset="0"/>
              <a:buChar char="•"/>
            </a:pPr>
            <a:r>
              <a:rPr lang="en-US" dirty="0">
                <a:ea typeface="ＭＳ Ｐゴシック" pitchFamily="34" charset="-128"/>
              </a:rPr>
              <a:t>Both have </a:t>
            </a:r>
            <a:r>
              <a:rPr lang="en-US" dirty="0" smtClean="0">
                <a:ea typeface="ＭＳ Ｐゴシック" pitchFamily="34" charset="-128"/>
              </a:rPr>
              <a:t>problems</a:t>
            </a:r>
          </a:p>
          <a:p>
            <a:pPr marL="857250" lvl="1" indent="-342900">
              <a:lnSpc>
                <a:spcPct val="80000"/>
              </a:lnSpc>
              <a:buFont typeface="Calibri" pitchFamily="34" charset="0"/>
              <a:buChar char="•"/>
            </a:pPr>
            <a:r>
              <a:rPr lang="en-US" dirty="0" smtClean="0">
                <a:solidFill>
                  <a:srgbClr val="0070C0"/>
                </a:solidFill>
                <a:ea typeface="ＭＳ Ｐゴシック" pitchFamily="34" charset="-128"/>
              </a:rPr>
              <a:t>User process</a:t>
            </a:r>
            <a:r>
              <a:rPr lang="en-US" dirty="0" smtClean="0">
                <a:ea typeface="ＭＳ Ｐゴシック" pitchFamily="34" charset="-128"/>
              </a:rPr>
              <a:t>, stack pointer might me illegal may cause fatal error or stack pointer at the end of page may cause page fault, interrupt causing interrupt, difficult to handle that where to save state?</a:t>
            </a:r>
          </a:p>
          <a:p>
            <a:pPr marL="857250" lvl="1" indent="-342900">
              <a:lnSpc>
                <a:spcPct val="80000"/>
              </a:lnSpc>
              <a:buFont typeface="Calibri" pitchFamily="34" charset="0"/>
              <a:buChar char="•"/>
            </a:pPr>
            <a:r>
              <a:rPr lang="en-US" dirty="0" smtClean="0">
                <a:ea typeface="ＭＳ Ｐゴシック" pitchFamily="34" charset="-128"/>
              </a:rPr>
              <a:t>Save to </a:t>
            </a:r>
            <a:r>
              <a:rPr lang="en-US" dirty="0" smtClean="0">
                <a:solidFill>
                  <a:srgbClr val="0070C0"/>
                </a:solidFill>
                <a:ea typeface="ＭＳ Ｐゴシック" pitchFamily="34" charset="-128"/>
              </a:rPr>
              <a:t>kernel stack</a:t>
            </a:r>
            <a:r>
              <a:rPr lang="en-US" dirty="0" smtClean="0">
                <a:ea typeface="ＭＳ Ｐゴシック" pitchFamily="34" charset="-128"/>
              </a:rPr>
              <a:t>,  legal stack pointer, but trap to kernel space, change MMU, will invalidate TLB and cache, reloading all these is time consuming</a:t>
            </a:r>
          </a:p>
          <a:p>
            <a:pPr marL="857250" lvl="1" indent="-342900">
              <a:lnSpc>
                <a:spcPct val="80000"/>
              </a:lnSpc>
              <a:buFont typeface="Calibri" pitchFamily="34" charset="0"/>
              <a:buChar char="•"/>
            </a:pPr>
            <a:endParaRPr lang="en-US" dirty="0">
              <a:ea typeface="ＭＳ Ｐゴシック" pitchFamily="34" charset="-128"/>
            </a:endParaRPr>
          </a:p>
        </p:txBody>
      </p:sp>
      <p:sp>
        <p:nvSpPr>
          <p:cNvPr id="40963" name="Title 2"/>
          <p:cNvSpPr>
            <a:spLocks noGrp="1"/>
          </p:cNvSpPr>
          <p:nvPr>
            <p:ph type="title"/>
          </p:nvPr>
        </p:nvSpPr>
        <p:spPr>
          <a:xfrm>
            <a:off x="304800" y="152400"/>
            <a:ext cx="8229600" cy="685800"/>
          </a:xfrm>
        </p:spPr>
        <p:txBody>
          <a:bodyPr>
            <a:normAutofit/>
          </a:bodyPr>
          <a:lstStyle/>
          <a:p>
            <a:r>
              <a:rPr lang="en-US" sz="3200" dirty="0">
                <a:solidFill>
                  <a:srgbClr val="7030A0"/>
                </a:solidFill>
                <a:ea typeface="ＭＳ Ｐゴシック" pitchFamily="34" charset="-128"/>
              </a:rPr>
              <a:t>Interrupt processing</a:t>
            </a: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25</a:t>
            </a:fld>
            <a:endParaRPr lang="en-US"/>
          </a:p>
        </p:txBody>
      </p:sp>
    </p:spTree>
    <p:extLst>
      <p:ext uri="{BB962C8B-B14F-4D97-AF65-F5344CB8AC3E}">
        <p14:creationId xmlns:p14="http://schemas.microsoft.com/office/powerpoint/2010/main" xmlns="" val="34702448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1"/>
          <p:cNvSpPr>
            <a:spLocks noGrp="1"/>
          </p:cNvSpPr>
          <p:nvPr>
            <p:ph idx="1"/>
          </p:nvPr>
        </p:nvSpPr>
        <p:spPr>
          <a:xfrm>
            <a:off x="533400" y="990600"/>
            <a:ext cx="7683500" cy="5297487"/>
          </a:xfrm>
        </p:spPr>
        <p:txBody>
          <a:bodyPr>
            <a:normAutofit/>
          </a:bodyPr>
          <a:lstStyle/>
          <a:p>
            <a:pPr>
              <a:lnSpc>
                <a:spcPct val="80000"/>
              </a:lnSpc>
              <a:buFont typeface="Calibri" pitchFamily="34" charset="0"/>
              <a:buChar char="•"/>
            </a:pPr>
            <a:r>
              <a:rPr lang="en-US" sz="2800" dirty="0">
                <a:ea typeface="ＭＳ Ｐゴシック" pitchFamily="34" charset="-128"/>
              </a:rPr>
              <a:t>Sure, if we don’t use pipelined or </a:t>
            </a:r>
            <a:r>
              <a:rPr lang="en-US" sz="2800" dirty="0" smtClean="0">
                <a:ea typeface="ＭＳ Ｐゴシック" pitchFamily="34" charset="-128"/>
              </a:rPr>
              <a:t>superscalar </a:t>
            </a:r>
            <a:r>
              <a:rPr lang="en-US" sz="2800" dirty="0">
                <a:ea typeface="ＭＳ Ｐゴシック" pitchFamily="34" charset="-128"/>
              </a:rPr>
              <a:t>CPU’s. But we do use them.</a:t>
            </a:r>
          </a:p>
          <a:p>
            <a:pPr>
              <a:lnSpc>
                <a:spcPct val="80000"/>
              </a:lnSpc>
              <a:buFont typeface="Calibri" pitchFamily="34" charset="0"/>
              <a:buChar char="•"/>
            </a:pPr>
            <a:r>
              <a:rPr lang="en-US" sz="2800" dirty="0">
                <a:ea typeface="ＭＳ Ｐゴシック" pitchFamily="34" charset="-128"/>
              </a:rPr>
              <a:t>Can’t assume that all instructions up to and including given instruction have been executed</a:t>
            </a:r>
          </a:p>
          <a:p>
            <a:pPr marL="857250" lvl="1" indent="-342900">
              <a:lnSpc>
                <a:spcPct val="80000"/>
              </a:lnSpc>
              <a:buFont typeface="Calibri" pitchFamily="34" charset="0"/>
              <a:buChar char="•"/>
            </a:pPr>
            <a:r>
              <a:rPr lang="en-US" dirty="0">
                <a:ea typeface="ＭＳ Ｐゴシック" pitchFamily="34" charset="-128"/>
              </a:rPr>
              <a:t>Pipeline-bunch of instructions are partially completed </a:t>
            </a:r>
          </a:p>
          <a:p>
            <a:pPr marL="857250" lvl="1" indent="-342900">
              <a:lnSpc>
                <a:spcPct val="80000"/>
              </a:lnSpc>
              <a:buFont typeface="Calibri" pitchFamily="34" charset="0"/>
              <a:buChar char="•"/>
            </a:pPr>
            <a:r>
              <a:rPr lang="en-US" dirty="0" smtClean="0">
                <a:ea typeface="ＭＳ Ｐゴシック" pitchFamily="34" charset="-128"/>
              </a:rPr>
              <a:t>Superscalar</a:t>
            </a:r>
          </a:p>
          <a:p>
            <a:pPr marL="914400" lvl="2" indent="0">
              <a:lnSpc>
                <a:spcPct val="80000"/>
              </a:lnSpc>
              <a:buNone/>
            </a:pPr>
            <a:r>
              <a:rPr lang="en-US" sz="2800" dirty="0" smtClean="0">
                <a:ea typeface="ＭＳ Ｐゴシック" pitchFamily="34" charset="-128"/>
              </a:rPr>
              <a:t>instructions </a:t>
            </a:r>
            <a:r>
              <a:rPr lang="en-US" sz="2800" dirty="0">
                <a:ea typeface="ＭＳ Ｐゴシック" pitchFamily="34" charset="-128"/>
              </a:rPr>
              <a:t>are decomposed and can execute out of order</a:t>
            </a:r>
          </a:p>
        </p:txBody>
      </p:sp>
      <p:sp>
        <p:nvSpPr>
          <p:cNvPr id="41987" name="Title 2"/>
          <p:cNvSpPr>
            <a:spLocks noGrp="1"/>
          </p:cNvSpPr>
          <p:nvPr>
            <p:ph type="title"/>
          </p:nvPr>
        </p:nvSpPr>
        <p:spPr>
          <a:xfrm>
            <a:off x="457200" y="274638"/>
            <a:ext cx="8229600" cy="715962"/>
          </a:xfrm>
        </p:spPr>
        <p:txBody>
          <a:bodyPr>
            <a:normAutofit/>
          </a:bodyPr>
          <a:lstStyle/>
          <a:p>
            <a:r>
              <a:rPr lang="en-US" sz="3200" dirty="0">
                <a:solidFill>
                  <a:srgbClr val="7030A0"/>
                </a:solidFill>
                <a:ea typeface="ＭＳ Ｐゴシック" pitchFamily="34" charset="-128"/>
              </a:rPr>
              <a:t>Can we save the PC and PSW?</a:t>
            </a:r>
          </a:p>
        </p:txBody>
      </p:sp>
      <p:sp>
        <p:nvSpPr>
          <p:cNvPr id="2" name="Date Placeholder 1"/>
          <p:cNvSpPr>
            <a:spLocks noGrp="1"/>
          </p:cNvSpPr>
          <p:nvPr>
            <p:ph type="dt" sz="half" idx="10"/>
          </p:nvPr>
        </p:nvSpPr>
        <p:spPr/>
        <p:txBody>
          <a:bodyPr/>
          <a:lstStyle/>
          <a:p>
            <a:r>
              <a:rPr lang="en-US" smtClean="0"/>
              <a:t>Lecture-23</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26</a:t>
            </a:fld>
            <a:endParaRPr lang="en-US"/>
          </a:p>
        </p:txBody>
      </p:sp>
    </p:spTree>
    <p:extLst>
      <p:ext uri="{BB962C8B-B14F-4D97-AF65-F5344CB8AC3E}">
        <p14:creationId xmlns:p14="http://schemas.microsoft.com/office/powerpoint/2010/main" xmlns="" val="30876424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ustom 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5249</TotalTime>
  <Words>1698</Words>
  <Application>Microsoft Office PowerPoint</Application>
  <PresentationFormat>On-screen Show (4:3)</PresentationFormat>
  <Paragraphs>240</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Slide 1</vt:lpstr>
      <vt:lpstr>Slide 2</vt:lpstr>
      <vt:lpstr>Overview</vt:lpstr>
      <vt:lpstr>I/O Devices</vt:lpstr>
      <vt:lpstr>Overview</vt:lpstr>
      <vt:lpstr>Disk geometry</vt:lpstr>
      <vt:lpstr>Device Controllers</vt:lpstr>
      <vt:lpstr>Device Controllers</vt:lpstr>
      <vt:lpstr>Memory Mapped I/O</vt:lpstr>
      <vt:lpstr>Memory-Mapped I/O </vt:lpstr>
      <vt:lpstr>How CPU addresses registers and buffers </vt:lpstr>
      <vt:lpstr>Memory mapped advantages</vt:lpstr>
      <vt:lpstr>Memory mapped advantages contd…</vt:lpstr>
      <vt:lpstr>Memory mapped disadvantage</vt:lpstr>
      <vt:lpstr>Memory-Mapped I/O </vt:lpstr>
      <vt:lpstr>Memory-Mapped I/O </vt:lpstr>
      <vt:lpstr>DMA</vt:lpstr>
      <vt:lpstr> When DMA is not used </vt:lpstr>
      <vt:lpstr>How does DMA work? </vt:lpstr>
      <vt:lpstr>How does DMA work? </vt:lpstr>
      <vt:lpstr>DMA controller modes</vt:lpstr>
      <vt:lpstr>Quiz</vt:lpstr>
      <vt:lpstr>PC interrupt structure</vt:lpstr>
      <vt:lpstr>Interrupt processing</vt:lpstr>
      <vt:lpstr>Interrupt processing</vt:lpstr>
      <vt:lpstr>Can we save the PC and PSW?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dc:creator>
  <cp:lastModifiedBy>vcomsats</cp:lastModifiedBy>
  <cp:revision>355</cp:revision>
  <dcterms:created xsi:type="dcterms:W3CDTF">2013-04-13T15:04:21Z</dcterms:created>
  <dcterms:modified xsi:type="dcterms:W3CDTF">2013-06-25T05:35:56Z</dcterms:modified>
</cp:coreProperties>
</file>