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486" r:id="rId2"/>
    <p:sldId id="487" r:id="rId3"/>
    <p:sldId id="532" r:id="rId4"/>
    <p:sldId id="497" r:id="rId5"/>
    <p:sldId id="498" r:id="rId6"/>
    <p:sldId id="499" r:id="rId7"/>
    <p:sldId id="500" r:id="rId8"/>
    <p:sldId id="501" r:id="rId9"/>
    <p:sldId id="502" r:id="rId10"/>
    <p:sldId id="503" r:id="rId11"/>
    <p:sldId id="504" r:id="rId12"/>
    <p:sldId id="505" r:id="rId13"/>
    <p:sldId id="506" r:id="rId14"/>
    <p:sldId id="507" r:id="rId15"/>
    <p:sldId id="531" r:id="rId16"/>
    <p:sldId id="508" r:id="rId17"/>
    <p:sldId id="509" r:id="rId18"/>
    <p:sldId id="510" r:id="rId19"/>
    <p:sldId id="511" r:id="rId20"/>
    <p:sldId id="512" r:id="rId21"/>
    <p:sldId id="513" r:id="rId22"/>
    <p:sldId id="514" r:id="rId23"/>
    <p:sldId id="515" r:id="rId24"/>
    <p:sldId id="516" r:id="rId25"/>
    <p:sldId id="517" r:id="rId26"/>
    <p:sldId id="518" r:id="rId27"/>
    <p:sldId id="519" r:id="rId28"/>
    <p:sldId id="520" r:id="rId29"/>
    <p:sldId id="521" r:id="rId30"/>
    <p:sldId id="522" r:id="rId31"/>
    <p:sldId id="523" r:id="rId32"/>
    <p:sldId id="524" r:id="rId33"/>
    <p:sldId id="525" r:id="rId34"/>
    <p:sldId id="526" r:id="rId35"/>
    <p:sldId id="527" r:id="rId36"/>
    <p:sldId id="528" r:id="rId37"/>
    <p:sldId id="529" r:id="rId38"/>
    <p:sldId id="53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6/11/2027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- 22: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215900" y="5105400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(Chapter-4)</a:t>
            </a:r>
            <a:r>
              <a:rPr lang="en-US" dirty="0" smtClean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447800"/>
            <a:ext cx="7772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4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File System</a:t>
            </a:r>
          </a:p>
          <a:p>
            <a:pPr algn="ctr"/>
            <a:endParaRPr lang="en-US" sz="3600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File System Management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Example File System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8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96887" y="786580"/>
            <a:ext cx="7732713" cy="409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 algn="l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Disk space </a:t>
            </a:r>
            <a:r>
              <a:rPr lang="en-US" sz="2800" dirty="0" smtClean="0"/>
              <a:t>management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Manage Free Blocks (Discussed in the last lecture)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Manage Disk quota</a:t>
            </a:r>
            <a:endParaRPr lang="en-US" sz="2800" dirty="0"/>
          </a:p>
          <a:p>
            <a:pPr marL="328613" indent="-328613" algn="l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File System Backups</a:t>
            </a:r>
          </a:p>
          <a:p>
            <a:pPr marL="328613" indent="-328613" algn="l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File System Consistency</a:t>
            </a:r>
          </a:p>
          <a:p>
            <a:pPr marL="328613" indent="-328613" algn="l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File System Performance</a:t>
            </a:r>
          </a:p>
          <a:p>
            <a:pPr marL="609600" indent="-609600" algn="l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Management and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Optimization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7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231775" y="762000"/>
            <a:ext cx="86804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SzPct val="110000"/>
            </a:pPr>
            <a:r>
              <a:rPr lang="en-US" sz="2800" dirty="0" smtClean="0"/>
              <a:t>Multiuser OS enforce Disk Quota and ensure that the users do not exceed their quota.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Entry </a:t>
            </a:r>
            <a:r>
              <a:rPr lang="en-US" sz="2800" dirty="0"/>
              <a:t>in open file table points to quota table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One entry for each open file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Places limits (soft, hard) on users disk </a:t>
            </a:r>
            <a:r>
              <a:rPr lang="en-US" sz="2800" dirty="0" smtClean="0"/>
              <a:t>quota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System start warning the users exceeding soft limit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User may ignore soft limit till number of warnings left after that the user is not allowed to login. (hard limit)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Quota imposed on Blocks as well as on files.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Illustration on next slide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Disk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Quotas (A fair distribution of disk space)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38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ChangeArrowheads="1"/>
          </p:cNvSpPr>
          <p:nvPr/>
        </p:nvSpPr>
        <p:spPr bwMode="auto">
          <a:xfrm>
            <a:off x="297579" y="5029200"/>
            <a:ext cx="86963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Quotas </a:t>
            </a:r>
            <a:r>
              <a:rPr lang="en-US" sz="2400" dirty="0">
                <a:latin typeface="Arial" charset="0"/>
              </a:rPr>
              <a:t>are kept track of on a per-user basis </a:t>
            </a:r>
            <a:r>
              <a:rPr lang="en-US" sz="2400" dirty="0" smtClean="0">
                <a:latin typeface="Arial" charset="0"/>
              </a:rPr>
              <a:t>in </a:t>
            </a:r>
            <a:r>
              <a:rPr lang="en-US" sz="2400" dirty="0">
                <a:latin typeface="Arial" charset="0"/>
              </a:rPr>
              <a:t>a quota table</a:t>
            </a:r>
            <a:r>
              <a:rPr lang="en-US" sz="2400" dirty="0" smtClean="0">
                <a:latin typeface="Arial" charset="0"/>
              </a:rPr>
              <a:t>.</a:t>
            </a:r>
          </a:p>
          <a:p>
            <a:pPr marL="58738" algn="l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When user logins within soft limit a warning message to delete files before logging out.</a:t>
            </a:r>
          </a:p>
          <a:p>
            <a:pPr marL="609600" indent="-609600" algn="l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</p:txBody>
      </p:sp>
      <p:sp>
        <p:nvSpPr>
          <p:cNvPr id="87043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Disk Quotas</a:t>
            </a:r>
          </a:p>
        </p:txBody>
      </p:sp>
      <p:pic>
        <p:nvPicPr>
          <p:cNvPr id="87045" name="Picture 6" descr="D:\b\b4\IBM\04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016" y="685800"/>
            <a:ext cx="694372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6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550862" y="688258"/>
            <a:ext cx="80422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58738" algn="l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Take Disk Backup on Tape</a:t>
            </a:r>
          </a:p>
          <a:p>
            <a:pPr marL="58738" algn="l">
              <a:spcBef>
                <a:spcPct val="20000"/>
              </a:spcBef>
            </a:pPr>
            <a:r>
              <a:rPr lang="en-US" sz="2800" dirty="0" smtClean="0"/>
              <a:t>Backups </a:t>
            </a:r>
            <a:r>
              <a:rPr lang="en-US" sz="2800" dirty="0"/>
              <a:t>to tape are generally made to handle </a:t>
            </a:r>
            <a:r>
              <a:rPr lang="en-US" sz="2800" dirty="0" smtClean="0"/>
              <a:t>any </a:t>
            </a:r>
            <a:r>
              <a:rPr lang="en-US" sz="2800" dirty="0"/>
              <a:t>of two potential problems: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Recover </a:t>
            </a:r>
            <a:r>
              <a:rPr lang="en-US" sz="2800" dirty="0"/>
              <a:t>from disaster (e.g. disk crash, </a:t>
            </a:r>
            <a:r>
              <a:rPr lang="en-US" sz="2800" dirty="0" smtClean="0"/>
              <a:t>nature)</a:t>
            </a:r>
            <a:endParaRPr lang="en-US" sz="2800" dirty="0"/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Recover from stupidity (e.g. </a:t>
            </a:r>
            <a:r>
              <a:rPr lang="en-US" sz="2800" dirty="0" smtClean="0"/>
              <a:t>Delete file by mistake)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Tapes </a:t>
            </a:r>
            <a:r>
              <a:rPr lang="en-US" sz="2800" dirty="0"/>
              <a:t>hold hundreds of gigabytes and are very cheap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Backups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57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545946" y="732503"/>
            <a:ext cx="8042275" cy="315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SzPct val="110000"/>
            </a:pPr>
            <a:r>
              <a:rPr lang="en-US" sz="2800" dirty="0" smtClean="0">
                <a:solidFill>
                  <a:srgbClr val="0070C0"/>
                </a:solidFill>
              </a:rPr>
              <a:t>What to Backup?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Don’t </a:t>
            </a:r>
            <a:r>
              <a:rPr lang="en-US" sz="2800" dirty="0"/>
              <a:t>want to back up whole </a:t>
            </a:r>
            <a:r>
              <a:rPr lang="en-US" sz="2800" dirty="0" smtClean="0"/>
              <a:t>file system</a:t>
            </a:r>
            <a:endParaRPr lang="en-US" sz="2800" dirty="0"/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 get binaries from manufacturer’s CD’s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Temporary files don’t need to be backed up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Special files (I/O) don’t need it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Backups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4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550861" y="685800"/>
            <a:ext cx="8042275" cy="46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SzPct val="110000"/>
            </a:pPr>
            <a:r>
              <a:rPr lang="en-US" sz="2800" dirty="0" smtClean="0">
                <a:solidFill>
                  <a:srgbClr val="0070C0"/>
                </a:solidFill>
              </a:rPr>
              <a:t>How to Backup?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Complete </a:t>
            </a:r>
            <a:r>
              <a:rPr lang="en-US" sz="2800" dirty="0"/>
              <a:t>dump weekly/monthly and daily dump of modified files since big dump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=&gt;to restore </a:t>
            </a:r>
            <a:r>
              <a:rPr lang="en-US" sz="2800" dirty="0" smtClean="0"/>
              <a:t>FS </a:t>
            </a:r>
            <a:r>
              <a:rPr lang="en-US" sz="2800" dirty="0"/>
              <a:t>need to start with full dump and include modified files =&gt; need better algorithms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Problem; </a:t>
            </a:r>
            <a:r>
              <a:rPr lang="en-US" sz="2800" dirty="0" smtClean="0"/>
              <a:t>If you want </a:t>
            </a:r>
            <a:r>
              <a:rPr lang="en-US" sz="2800" dirty="0"/>
              <a:t>to compress data before dumping it, </a:t>
            </a:r>
            <a:r>
              <a:rPr lang="en-US" sz="2800" dirty="0" smtClean="0"/>
              <a:t>it will optimize the space but </a:t>
            </a:r>
            <a:r>
              <a:rPr lang="en-US" sz="2800" dirty="0"/>
              <a:t>if part of the tape is bad</a:t>
            </a:r>
            <a:r>
              <a:rPr lang="en-US" sz="2800" dirty="0" smtClean="0"/>
              <a:t>…..( you will Loose everything)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Problem; </a:t>
            </a:r>
            <a:r>
              <a:rPr lang="en-US" sz="2800" dirty="0"/>
              <a:t>It is hard to dump when system is being used. Snapshot algorithms are available </a:t>
            </a:r>
            <a:r>
              <a:rPr lang="en-US" sz="2800" dirty="0" smtClean="0"/>
              <a:t> to run backup </a:t>
            </a:r>
            <a:endParaRPr lang="en-US" sz="2800" dirty="0"/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Back up Incrementally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8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56419" y="683342"/>
            <a:ext cx="8534400" cy="5565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SzPct val="110000"/>
            </a:pPr>
            <a:r>
              <a:rPr lang="en-US" sz="2800" dirty="0">
                <a:solidFill>
                  <a:srgbClr val="0070C0"/>
                </a:solidFill>
              </a:rPr>
              <a:t>Physical-dump the whole thing. </a:t>
            </a:r>
          </a:p>
          <a:p>
            <a:pPr marL="457200" indent="-457200">
              <a:buSzPct val="110000"/>
              <a:buFont typeface="Arial" pitchFamily="34" charset="0"/>
              <a:buChar char="•"/>
            </a:pPr>
            <a:r>
              <a:rPr lang="en-US" sz="2800" dirty="0" smtClean="0"/>
              <a:t>it </a:t>
            </a:r>
            <a:r>
              <a:rPr lang="en-US" sz="2800" dirty="0"/>
              <a:t>is simple to implement</a:t>
            </a:r>
          </a:p>
          <a:p>
            <a:pPr marL="457200" indent="-457200">
              <a:buSzPct val="110000"/>
              <a:buFont typeface="Arial" pitchFamily="34" charset="0"/>
              <a:buChar char="•"/>
            </a:pPr>
            <a:r>
              <a:rPr lang="en-US" sz="2800" dirty="0" smtClean="0"/>
              <a:t>Don’t </a:t>
            </a:r>
            <a:r>
              <a:rPr lang="en-US" sz="2800" dirty="0"/>
              <a:t>want to dump</a:t>
            </a:r>
          </a:p>
          <a:p>
            <a:pPr marL="785813" lvl="2" indent="-328613"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U</a:t>
            </a:r>
            <a:r>
              <a:rPr lang="en-US" sz="2800" dirty="0" smtClean="0">
                <a:solidFill>
                  <a:srgbClr val="0070C0"/>
                </a:solidFill>
              </a:rPr>
              <a:t>nused </a:t>
            </a:r>
            <a:r>
              <a:rPr lang="en-US" sz="2800" dirty="0">
                <a:solidFill>
                  <a:srgbClr val="0070C0"/>
                </a:solidFill>
              </a:rPr>
              <a:t>blocks </a:t>
            </a:r>
            <a:r>
              <a:rPr lang="en-US" sz="2800" dirty="0"/>
              <a:t>=&gt; program needs access to the unused block list and must write block number for used blocks on tape </a:t>
            </a:r>
          </a:p>
          <a:p>
            <a:pPr marL="785813" lvl="2" indent="-328613"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</a:t>
            </a:r>
            <a:r>
              <a:rPr lang="en-US" sz="2800" dirty="0" smtClean="0">
                <a:solidFill>
                  <a:srgbClr val="0070C0"/>
                </a:solidFill>
              </a:rPr>
              <a:t>ad blocks</a:t>
            </a:r>
            <a:r>
              <a:rPr lang="en-US" sz="2800" dirty="0" smtClean="0">
                <a:solidFill>
                  <a:srgbClr val="0070C0"/>
                </a:solidFill>
              </a:rPr>
              <a:t>; </a:t>
            </a:r>
            <a:r>
              <a:rPr lang="en-US" sz="2800" dirty="0" smtClean="0">
                <a:solidFill>
                  <a:srgbClr val="0070C0"/>
                </a:solidFill>
              </a:rPr>
              <a:t>Handled by DC  or Handled by OS</a:t>
            </a:r>
          </a:p>
          <a:p>
            <a:pPr marL="785813" lvl="2" indent="-328613">
              <a:buSzPct val="110000"/>
              <a:buFont typeface="Arial" pitchFamily="34" charset="0"/>
              <a:buChar char="•"/>
            </a:pPr>
            <a:r>
              <a:rPr lang="en-US" sz="2800" dirty="0" smtClean="0"/>
              <a:t>If managed by Disk controller; it must </a:t>
            </a:r>
            <a:r>
              <a:rPr lang="en-US" sz="2800" dirty="0"/>
              <a:t>detect and replace </a:t>
            </a:r>
            <a:r>
              <a:rPr lang="en-US" sz="2800" dirty="0" smtClean="0"/>
              <a:t>them; user are not aware; no backup, needed.</a:t>
            </a:r>
          </a:p>
          <a:p>
            <a:pPr marL="785813" lvl="2" indent="-328613">
              <a:buSzPct val="110000"/>
              <a:buFont typeface="Arial" pitchFamily="34" charset="0"/>
              <a:buChar char="•"/>
            </a:pPr>
            <a:r>
              <a:rPr lang="en-US" sz="2800" dirty="0" smtClean="0"/>
              <a:t> If </a:t>
            </a:r>
            <a:r>
              <a:rPr lang="en-US" sz="2800" dirty="0" smtClean="0"/>
              <a:t>they </a:t>
            </a:r>
            <a:r>
              <a:rPr lang="en-US" sz="2800" dirty="0"/>
              <a:t>are kept in a bad block area by the </a:t>
            </a:r>
            <a:r>
              <a:rPr lang="en-US" sz="2800" dirty="0" smtClean="0"/>
              <a:t>OS, then </a:t>
            </a:r>
            <a:r>
              <a:rPr lang="en-US" sz="2800" dirty="0" smtClean="0"/>
              <a:t>Backup procedure </a:t>
            </a:r>
            <a:r>
              <a:rPr lang="en-US" sz="2800" dirty="0" smtClean="0"/>
              <a:t>must take </a:t>
            </a:r>
            <a:r>
              <a:rPr lang="en-US" sz="2800" dirty="0" smtClean="0"/>
              <a:t>care and backup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Dumping strategies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22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550863" y="914400"/>
            <a:ext cx="7145338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The </a:t>
            </a:r>
            <a:r>
              <a:rPr lang="en-US" sz="2800" dirty="0" smtClean="0"/>
              <a:t>Good-easy </a:t>
            </a:r>
            <a:r>
              <a:rPr lang="en-US" sz="2800" dirty="0"/>
              <a:t>to implement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The bad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Can’t skip a particular directory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Can’t make incremental dumps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Can’t  restore individual files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Arial" charset="0"/>
              </a:rPr>
              <a:t>So physical dump </a:t>
            </a:r>
            <a:r>
              <a:rPr lang="en-US" sz="2800" dirty="0" smtClean="0">
                <a:solidFill>
                  <a:srgbClr val="FF0000"/>
                </a:solidFill>
              </a:rPr>
              <a:t>Not </a:t>
            </a:r>
            <a:r>
              <a:rPr lang="en-US" sz="2800" dirty="0">
                <a:solidFill>
                  <a:srgbClr val="FF0000"/>
                </a:solidFill>
              </a:rPr>
              <a:t>used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Use logical dumps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228600" y="152400"/>
            <a:ext cx="8839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Physical Dump; Good 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vs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Bad 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7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381000" y="762000"/>
            <a:ext cx="8458200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Starts at directory and recursively dumps all files/directories below it which have changed since a given time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Examine standard algorithm used by Unix. Dumps </a:t>
            </a:r>
            <a:r>
              <a:rPr lang="en-US" sz="2800" dirty="0" smtClean="0"/>
              <a:t>all directories lie on the path </a:t>
            </a:r>
            <a:r>
              <a:rPr lang="en-US" sz="2800" dirty="0"/>
              <a:t>to modified file/directory because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 restore </a:t>
            </a:r>
            <a:r>
              <a:rPr lang="en-US" sz="2800" dirty="0" smtClean="0"/>
              <a:t>complete structure (paths)  </a:t>
            </a:r>
            <a:r>
              <a:rPr lang="en-US" sz="2800" dirty="0"/>
              <a:t>on different computer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Have the ability to restore a single file 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Logical Dumps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5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026"/>
          <p:cNvSpPr>
            <a:spLocks noChangeArrowheads="1"/>
          </p:cNvSpPr>
          <p:nvPr/>
        </p:nvSpPr>
        <p:spPr bwMode="auto">
          <a:xfrm>
            <a:off x="-31955" y="48768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A </a:t>
            </a:r>
            <a:r>
              <a:rPr lang="en-US" sz="2400" dirty="0">
                <a:latin typeface="Arial" charset="0"/>
              </a:rPr>
              <a:t>file system to be dumped. Squares are directories, circles are files. Shaded items have been modified since last dump. Each directory and file is labeled by its i-node number.</a:t>
            </a:r>
          </a:p>
        </p:txBody>
      </p:sp>
      <p:sp>
        <p:nvSpPr>
          <p:cNvPr id="94211" name="Rectangle 1027"/>
          <p:cNvSpPr>
            <a:spLocks noChangeArrowheads="1"/>
          </p:cNvSpPr>
          <p:nvPr/>
        </p:nvSpPr>
        <p:spPr bwMode="auto">
          <a:xfrm>
            <a:off x="0" y="1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Backups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02" y="717756"/>
            <a:ext cx="7819075" cy="393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6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528739" y="838200"/>
            <a:ext cx="80422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Uses bitmap indexed by i-node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4 phases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Phase 1</a:t>
            </a:r>
            <a:r>
              <a:rPr lang="en-US" sz="2800" dirty="0"/>
              <a:t>-starts at root and marks bits for </a:t>
            </a:r>
            <a:r>
              <a:rPr lang="en-US" sz="2800" u="sng" dirty="0"/>
              <a:t>modified files </a:t>
            </a:r>
            <a:r>
              <a:rPr lang="en-US" sz="2800" u="sng" dirty="0" smtClean="0"/>
              <a:t>  </a:t>
            </a:r>
            <a:r>
              <a:rPr lang="en-US" sz="2800" dirty="0" smtClean="0"/>
              <a:t>and   </a:t>
            </a:r>
            <a:r>
              <a:rPr lang="en-US" sz="2800" u="sng" dirty="0"/>
              <a:t>all directories </a:t>
            </a:r>
            <a:r>
              <a:rPr lang="en-US" sz="2800" dirty="0"/>
              <a:t>(a)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Phase 2</a:t>
            </a:r>
            <a:r>
              <a:rPr lang="en-US" sz="2800" dirty="0"/>
              <a:t>-walks the tree, </a:t>
            </a:r>
            <a:r>
              <a:rPr lang="en-US" sz="2800" u="sng" dirty="0"/>
              <a:t>unmarks directories without modified files </a:t>
            </a:r>
            <a:r>
              <a:rPr lang="en-US" sz="2800" dirty="0"/>
              <a:t>in/under them (b)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Phase 3</a:t>
            </a:r>
            <a:r>
              <a:rPr lang="en-US" sz="2800" dirty="0"/>
              <a:t>-go through i-nodes and dump marked directories (c)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Phase 4</a:t>
            </a:r>
            <a:r>
              <a:rPr lang="en-US" sz="2800" dirty="0"/>
              <a:t>-dump files (d)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Logical Dump Algorithm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3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262756" y="4387850"/>
            <a:ext cx="81534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Bitmaps used by the logical dumping algorithm.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0"/>
            <a:ext cx="9144000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Backups </a:t>
            </a:r>
          </a:p>
        </p:txBody>
      </p:sp>
      <p:pic>
        <p:nvPicPr>
          <p:cNvPr id="96261" name="Picture 6" descr="D:\b\b4\IBM\04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" y="1219200"/>
            <a:ext cx="827087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8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0"/>
            <a:ext cx="2057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Backups </a:t>
            </a:r>
            <a:endParaRPr lang="en-US" sz="3200" dirty="0" smtClean="0">
              <a:solidFill>
                <a:srgbClr val="7030A0"/>
              </a:solidFill>
              <a:latin typeface="+mj-lt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Algorithm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96261" name="Picture 6" descr="D:\b\b4\IBM\04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33800"/>
            <a:ext cx="827087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8377"/>
            <a:ext cx="64389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24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526281" y="9144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Start with empty </a:t>
            </a:r>
            <a:r>
              <a:rPr lang="en-US" sz="2800" dirty="0" smtClean="0"/>
              <a:t>FS </a:t>
            </a:r>
            <a:r>
              <a:rPr lang="en-US" sz="2800" dirty="0"/>
              <a:t>on disk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Restore most recent full dump. Directories first, then files.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Then do restore incremental dumps (they are in order on the tape)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Restoring file on disk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56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550862" y="914400"/>
            <a:ext cx="80422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Free block list must be reconstructed. </a:t>
            </a:r>
            <a:endParaRPr lang="en-US" sz="2800" dirty="0" smtClean="0"/>
          </a:p>
          <a:p>
            <a:pPr lvl="1">
              <a:spcBef>
                <a:spcPct val="20000"/>
              </a:spcBef>
              <a:buSzPct val="110000"/>
            </a:pPr>
            <a:r>
              <a:rPr lang="en-US" sz="2800" dirty="0" smtClean="0"/>
              <a:t>Easy </a:t>
            </a:r>
            <a:r>
              <a:rPr lang="en-US" sz="2800" dirty="0"/>
              <a:t>to </a:t>
            </a:r>
            <a:r>
              <a:rPr lang="en-US" sz="2800" dirty="0" smtClean="0"/>
              <a:t>do? it </a:t>
            </a:r>
            <a:r>
              <a:rPr lang="en-US" sz="2800" dirty="0"/>
              <a:t>is the complement of the used blocks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Links to files have to be carefully restored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Files can have holes in them. Don’t want to restore files with lots of zeroes in </a:t>
            </a:r>
            <a:r>
              <a:rPr lang="en-US" sz="2800" dirty="0" smtClean="0"/>
              <a:t>them (Hole between data and stack segments)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Pipes can’t be dumped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Tape density is not increasing =&gt; need lots of tapes and robots to get at them. Soon will need disks to be the back-ups!!!</a:t>
            </a: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Restoring file on disk-issues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75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304800" y="759542"/>
            <a:ext cx="8042275" cy="5412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Crash before blocks written out results in an inconsistent state=&gt;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Need utility program to check for consistency in blocks and files</a:t>
            </a:r>
          </a:p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latin typeface="Arial" charset="0"/>
              </a:rPr>
              <a:t> (</a:t>
            </a:r>
            <a:r>
              <a:rPr lang="en-US" sz="2800" dirty="0" err="1">
                <a:latin typeface="Arial" charset="0"/>
              </a:rPr>
              <a:t>fsck</a:t>
            </a:r>
            <a:r>
              <a:rPr lang="en-US" sz="2800" dirty="0">
                <a:latin typeface="Arial" charset="0"/>
              </a:rPr>
              <a:t> in Unix, scandisk in Windows)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Uses two tables 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How many times is </a:t>
            </a:r>
            <a:r>
              <a:rPr lang="en-US" sz="2800" dirty="0">
                <a:solidFill>
                  <a:srgbClr val="0070C0"/>
                </a:solidFill>
              </a:rPr>
              <a:t>block present in a file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How many times </a:t>
            </a:r>
            <a:r>
              <a:rPr lang="en-US" sz="2800" dirty="0">
                <a:solidFill>
                  <a:srgbClr val="0070C0"/>
                </a:solidFill>
              </a:rPr>
              <a:t>block is present in free list</a:t>
            </a:r>
          </a:p>
          <a:p>
            <a:pPr marL="457200" lvl="2">
              <a:spcBef>
                <a:spcPct val="20000"/>
              </a:spcBef>
              <a:buSzPct val="110000"/>
            </a:pPr>
            <a:r>
              <a:rPr lang="en-US" sz="2800" dirty="0" smtClean="0"/>
              <a:t>Program then reads all the i-nodes of device, (ignoring FS) and increments counters in their respective tables. (Result next slide)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Consistency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4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26"/>
          <p:cNvSpPr>
            <a:spLocks noChangeArrowheads="1"/>
          </p:cNvSpPr>
          <p:nvPr/>
        </p:nvSpPr>
        <p:spPr bwMode="auto">
          <a:xfrm>
            <a:off x="457200" y="3886200"/>
            <a:ext cx="70866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File </a:t>
            </a:r>
            <a:r>
              <a:rPr lang="en-US" sz="2400" dirty="0">
                <a:latin typeface="Arial" charset="0"/>
              </a:rPr>
              <a:t>system states.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Consistent</a:t>
            </a:r>
            <a:r>
              <a:rPr lang="en-US" sz="2400" dirty="0">
                <a:latin typeface="Arial" charset="0"/>
              </a:rPr>
              <a:t>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Missing </a:t>
            </a:r>
            <a:r>
              <a:rPr lang="en-US" sz="2400" dirty="0">
                <a:latin typeface="Arial" charset="0"/>
              </a:rPr>
              <a:t>block.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Duplicate </a:t>
            </a:r>
            <a:r>
              <a:rPr lang="en-US" sz="2400" dirty="0">
                <a:latin typeface="Arial" charset="0"/>
              </a:rPr>
              <a:t>block in free list.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Duplicate </a:t>
            </a:r>
            <a:r>
              <a:rPr lang="en-US" sz="2400" dirty="0">
                <a:latin typeface="Arial" charset="0"/>
              </a:rPr>
              <a:t>data block.</a:t>
            </a:r>
          </a:p>
        </p:txBody>
      </p:sp>
      <p:sp>
        <p:nvSpPr>
          <p:cNvPr id="100355" name="Rectangle 102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Consistency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32503"/>
            <a:ext cx="76771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829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304800" y="609600"/>
            <a:ext cx="86106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514350" indent="-514350">
              <a:buSzPct val="110000"/>
              <a:buFont typeface="+mj-lt"/>
              <a:buAutoNum type="alphaLcParenR"/>
            </a:pPr>
            <a:r>
              <a:rPr lang="en-US" sz="2800" dirty="0" smtClean="0"/>
              <a:t>If </a:t>
            </a:r>
            <a:r>
              <a:rPr lang="en-US" sz="2800" dirty="0"/>
              <a:t>the file system is consistent, each block will have a 1 either in the first table or in the second </a:t>
            </a:r>
            <a:r>
              <a:rPr lang="en-US" sz="2800" dirty="0" smtClean="0"/>
              <a:t>table</a:t>
            </a:r>
            <a:r>
              <a:rPr lang="en-US" sz="2800" dirty="0"/>
              <a:t>.</a:t>
            </a:r>
            <a:endParaRPr lang="en-US" sz="2800" dirty="0" smtClean="0"/>
          </a:p>
          <a:p>
            <a:pPr marL="514350" indent="-514350">
              <a:buSzPct val="100000"/>
              <a:buFont typeface="+mj-lt"/>
              <a:buAutoNum type="alphaLcParenR"/>
            </a:pPr>
            <a:r>
              <a:rPr lang="en-US" sz="2800" dirty="0" smtClean="0"/>
              <a:t> System crash result in missing block; No harm; just missing; </a:t>
            </a:r>
            <a:r>
              <a:rPr lang="en-US" sz="2800" dirty="0" smtClean="0">
                <a:solidFill>
                  <a:srgbClr val="0070C0"/>
                </a:solidFill>
              </a:rPr>
              <a:t>solution: </a:t>
            </a:r>
            <a:r>
              <a:rPr lang="en-US" sz="2800" dirty="0" smtClean="0">
                <a:solidFill>
                  <a:srgbClr val="7030A0"/>
                </a:solidFill>
              </a:rPr>
              <a:t>put </a:t>
            </a:r>
            <a:r>
              <a:rPr lang="en-US" sz="2800" dirty="0" smtClean="0">
                <a:solidFill>
                  <a:srgbClr val="7030A0"/>
                </a:solidFill>
              </a:rPr>
              <a:t>block on </a:t>
            </a:r>
            <a:r>
              <a:rPr lang="en-US" sz="2800" dirty="0">
                <a:solidFill>
                  <a:srgbClr val="7030A0"/>
                </a:solidFill>
              </a:rPr>
              <a:t>free </a:t>
            </a:r>
            <a:r>
              <a:rPr lang="en-US" sz="2800" dirty="0" smtClean="0">
                <a:solidFill>
                  <a:srgbClr val="7030A0"/>
                </a:solidFill>
              </a:rPr>
              <a:t>list.</a:t>
            </a:r>
          </a:p>
          <a:p>
            <a:pPr marL="514350" indent="-514350">
              <a:buSzPct val="100000"/>
              <a:buFont typeface="+mj-lt"/>
              <a:buAutoNum type="alphaLcParenR"/>
            </a:pPr>
            <a:r>
              <a:rPr lang="en-US" sz="2800" dirty="0"/>
              <a:t>Block occurs twice on free </a:t>
            </a:r>
            <a:r>
              <a:rPr lang="en-US" sz="2800" dirty="0" smtClean="0"/>
              <a:t>list; may happen with free list impossible with bitmap; </a:t>
            </a:r>
            <a:r>
              <a:rPr lang="en-US" sz="2800" dirty="0">
                <a:solidFill>
                  <a:srgbClr val="0070C0"/>
                </a:solidFill>
              </a:rPr>
              <a:t>solution: </a:t>
            </a:r>
            <a:r>
              <a:rPr lang="en-US" sz="2800" dirty="0">
                <a:solidFill>
                  <a:srgbClr val="7030A0"/>
                </a:solidFill>
              </a:rPr>
              <a:t>re-build free list</a:t>
            </a:r>
          </a:p>
          <a:p>
            <a:pPr marL="514350" indent="-514350">
              <a:buSzPct val="100000"/>
              <a:buFont typeface="+mj-lt"/>
              <a:buAutoNum type="alphaLcParenR"/>
            </a:pPr>
            <a:r>
              <a:rPr lang="en-US" sz="2800" dirty="0"/>
              <a:t>Block occurs twice on blocks in </a:t>
            </a:r>
            <a:r>
              <a:rPr lang="en-US" sz="2800" dirty="0" smtClean="0"/>
              <a:t>use; </a:t>
            </a:r>
            <a:r>
              <a:rPr lang="en-US" sz="2800" dirty="0">
                <a:solidFill>
                  <a:srgbClr val="FF0000"/>
                </a:solidFill>
              </a:rPr>
              <a:t>Problem; </a:t>
            </a:r>
            <a:r>
              <a:rPr lang="en-US" sz="2800" dirty="0"/>
              <a:t>If either of </a:t>
            </a:r>
            <a:r>
              <a:rPr lang="en-US" sz="2800" dirty="0" smtClean="0"/>
              <a:t>files </a:t>
            </a:r>
            <a:r>
              <a:rPr lang="en-US" sz="2800" dirty="0"/>
              <a:t>is removed, block will be put on </a:t>
            </a:r>
            <a:r>
              <a:rPr lang="en-US" sz="2800" dirty="0" smtClean="0"/>
              <a:t>free </a:t>
            </a:r>
            <a:r>
              <a:rPr lang="en-US" sz="2800" dirty="0"/>
              <a:t>list, now block is in use and free at the same time. If both files are removed, the block will be </a:t>
            </a:r>
            <a:r>
              <a:rPr lang="en-US" sz="2800" dirty="0" smtClean="0"/>
              <a:t>twice on </a:t>
            </a:r>
            <a:r>
              <a:rPr lang="en-US" sz="2800" dirty="0"/>
              <a:t>the free </a:t>
            </a:r>
            <a:r>
              <a:rPr lang="en-US" sz="2800" dirty="0" smtClean="0"/>
              <a:t>list. </a:t>
            </a:r>
            <a:r>
              <a:rPr lang="en-US" sz="2800" dirty="0">
                <a:solidFill>
                  <a:srgbClr val="0070C0"/>
                </a:solidFill>
              </a:rPr>
              <a:t>solution: </a:t>
            </a:r>
            <a:r>
              <a:rPr lang="en-US" sz="2800" dirty="0" smtClean="0"/>
              <a:t>allocate </a:t>
            </a:r>
            <a:r>
              <a:rPr lang="en-US" sz="2800" dirty="0"/>
              <a:t>a </a:t>
            </a:r>
            <a:r>
              <a:rPr lang="en-US" sz="2800" dirty="0" smtClean="0"/>
              <a:t>free block</a:t>
            </a:r>
            <a:r>
              <a:rPr lang="en-US" sz="2800" dirty="0"/>
              <a:t>, copy the contents of block </a:t>
            </a:r>
            <a:r>
              <a:rPr lang="en-US" sz="2800" dirty="0" smtClean="0"/>
              <a:t>into </a:t>
            </a:r>
            <a:r>
              <a:rPr lang="en-US" sz="2800" dirty="0"/>
              <a:t>it, </a:t>
            </a:r>
            <a:r>
              <a:rPr lang="en-US" sz="2800" dirty="0" smtClean="0"/>
              <a:t>insert </a:t>
            </a:r>
            <a:r>
              <a:rPr lang="en-US" sz="2800" dirty="0"/>
              <a:t>the copy </a:t>
            </a:r>
            <a:r>
              <a:rPr lang="en-US" sz="2800" dirty="0" smtClean="0"/>
              <a:t>to </a:t>
            </a:r>
            <a:r>
              <a:rPr lang="en-US" sz="2800" dirty="0"/>
              <a:t>one of the </a:t>
            </a:r>
            <a:r>
              <a:rPr lang="en-US" sz="2800" dirty="0" smtClean="0"/>
              <a:t>files. The </a:t>
            </a:r>
            <a:r>
              <a:rPr lang="en-US" sz="2800" dirty="0"/>
              <a:t>content of </a:t>
            </a:r>
            <a:r>
              <a:rPr lang="en-US" sz="2800" dirty="0" smtClean="0"/>
              <a:t>one </a:t>
            </a:r>
            <a:r>
              <a:rPr lang="en-US" sz="2800" dirty="0"/>
              <a:t>files is </a:t>
            </a:r>
            <a:r>
              <a:rPr lang="en-US" sz="2800" dirty="0" smtClean="0"/>
              <a:t>unchanged; </a:t>
            </a:r>
            <a:r>
              <a:rPr lang="en-US" sz="2800" dirty="0">
                <a:solidFill>
                  <a:srgbClr val="7030A0"/>
                </a:solidFill>
              </a:rPr>
              <a:t>notify user.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Solutions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5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541030" y="703006"/>
            <a:ext cx="8374370" cy="5621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It, too, uses a table </a:t>
            </a:r>
            <a:r>
              <a:rPr lang="en-US" sz="2800" dirty="0" smtClean="0"/>
              <a:t>of counters</a:t>
            </a:r>
            <a:r>
              <a:rPr lang="en-US" sz="2800" dirty="0"/>
              <a:t>, but these are per file, rather than per block.</a:t>
            </a:r>
            <a:endParaRPr lang="en-US" sz="2800" dirty="0" smtClean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Look </a:t>
            </a:r>
            <a:r>
              <a:rPr lang="en-US" sz="2800" dirty="0"/>
              <a:t>at files instead of blocks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 table of counters, one per file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Start at root directory, descend, increment counter each time file shows up in a directory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Compares counts with link counts from the i-nodes. Have to be the same to be consistent </a:t>
            </a:r>
            <a:endParaRPr lang="en-US" sz="2800" dirty="0" smtClean="0"/>
          </a:p>
          <a:p>
            <a:pPr lvl="1">
              <a:spcBef>
                <a:spcPct val="20000"/>
              </a:spcBef>
              <a:buSzPct val="110000"/>
            </a:pPr>
            <a:r>
              <a:rPr lang="en-US" sz="2800" dirty="0" smtClean="0">
                <a:solidFill>
                  <a:srgbClr val="FF0000"/>
                </a:solidFill>
              </a:rPr>
              <a:t>Problem: </a:t>
            </a:r>
            <a:r>
              <a:rPr lang="en-US" sz="2800" dirty="0" smtClean="0"/>
              <a:t>two </a:t>
            </a:r>
            <a:r>
              <a:rPr lang="en-US" sz="2800" dirty="0"/>
              <a:t>kinds of errors can occur</a:t>
            </a:r>
            <a:r>
              <a:rPr lang="en-US" sz="2800" dirty="0" smtClean="0"/>
              <a:t>: the </a:t>
            </a:r>
            <a:r>
              <a:rPr lang="en-US" sz="2800" dirty="0"/>
              <a:t>link count in the i-node can be </a:t>
            </a:r>
            <a:r>
              <a:rPr lang="en-US" sz="2800" dirty="0" smtClean="0"/>
              <a:t>high </a:t>
            </a:r>
            <a:r>
              <a:rPr lang="en-US" sz="2800" dirty="0"/>
              <a:t>or it can be </a:t>
            </a:r>
            <a:r>
              <a:rPr lang="en-US" sz="2800" dirty="0" smtClean="0"/>
              <a:t>low.</a:t>
            </a:r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Solution: </a:t>
            </a:r>
            <a:r>
              <a:rPr lang="en-US" sz="2800" dirty="0"/>
              <a:t>fixed by setting the </a:t>
            </a:r>
            <a:r>
              <a:rPr lang="en-US" sz="2800" dirty="0" smtClean="0"/>
              <a:t>link count </a:t>
            </a:r>
            <a:r>
              <a:rPr lang="en-US" sz="2800" dirty="0"/>
              <a:t>in the i-node to the correct value.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Consistency (consistency of directory system)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0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277761" y="717754"/>
            <a:ext cx="8042275" cy="522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Read word from memory: </a:t>
            </a:r>
            <a:r>
              <a:rPr lang="en-US" sz="2800" dirty="0" smtClean="0"/>
              <a:t>10 </a:t>
            </a:r>
            <a:r>
              <a:rPr lang="en-US" sz="2800" dirty="0" err="1"/>
              <a:t>nsec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Read word from Disk: 5-10 </a:t>
            </a:r>
            <a:r>
              <a:rPr lang="en-US" sz="2800" dirty="0" err="1"/>
              <a:t>msec</a:t>
            </a:r>
            <a:r>
              <a:rPr lang="en-US" sz="2800" dirty="0"/>
              <a:t> seek + </a:t>
            </a:r>
            <a:r>
              <a:rPr lang="en-US" sz="2800" dirty="0" smtClean="0"/>
              <a:t>rotational delay  4- </a:t>
            </a:r>
            <a:r>
              <a:rPr lang="en-US" sz="2800" dirty="0" smtClean="0"/>
              <a:t>6 </a:t>
            </a:r>
            <a:r>
              <a:rPr lang="en-US" sz="2800" dirty="0" err="1" smtClean="0"/>
              <a:t>msec</a:t>
            </a:r>
            <a:r>
              <a:rPr lang="en-US" sz="2800" dirty="0" smtClean="0"/>
              <a:t> </a:t>
            </a:r>
            <a:r>
              <a:rPr lang="en-US" sz="2800" dirty="0" smtClean="0"/>
              <a:t>+ 100 </a:t>
            </a:r>
            <a:r>
              <a:rPr lang="en-US" sz="2800" dirty="0"/>
              <a:t>MB/sec transfer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Cache blocks in memory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Hash table (</a:t>
            </a:r>
            <a:r>
              <a:rPr lang="en-US" sz="2800" dirty="0" smtClean="0"/>
              <a:t>device and disk </a:t>
            </a:r>
            <a:r>
              <a:rPr lang="en-US" sz="2800" dirty="0"/>
              <a:t>address) to </a:t>
            </a:r>
            <a:r>
              <a:rPr lang="en-US" sz="2800" dirty="0" smtClean="0"/>
              <a:t>locate the desired address in the cache; for collisions use linked chain solution.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When a block is to be loaded in full cache; some block needs to be replaced. Need </a:t>
            </a:r>
            <a:r>
              <a:rPr lang="en-US" sz="2800" dirty="0"/>
              <a:t>algorithm to replace cache </a:t>
            </a:r>
            <a:r>
              <a:rPr lang="en-US" sz="2800" dirty="0" smtClean="0"/>
              <a:t>blocks ; use </a:t>
            </a:r>
            <a:r>
              <a:rPr lang="en-US" sz="2800" dirty="0"/>
              <a:t>paging algorithms, </a:t>
            </a:r>
            <a:r>
              <a:rPr lang="en-US" sz="2800" dirty="0" err="1"/>
              <a:t>e.g</a:t>
            </a:r>
            <a:r>
              <a:rPr lang="en-US" sz="2800" dirty="0"/>
              <a:t> </a:t>
            </a:r>
            <a:r>
              <a:rPr lang="en-US" sz="2800" dirty="0" smtClean="0"/>
              <a:t>FIFO,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Chance Clock, LRU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Performance (FSP)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516040" y="4914900"/>
            <a:ext cx="73152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The </a:t>
            </a:r>
            <a:r>
              <a:rPr lang="en-US" sz="2400" dirty="0">
                <a:latin typeface="Arial" charset="0"/>
              </a:rPr>
              <a:t>buffer cache data structures.</a:t>
            </a: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381000" y="381000"/>
            <a:ext cx="7924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Caching (FSP)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104453" name="Picture 6" descr="D:\b\b4\IBM\04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27" y="1524000"/>
            <a:ext cx="8067675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6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550862" y="9906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Problem with LRU-some blocks are infrequently used, but have to be in memory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i-node-needs to be re-written to disk if modified. Crash could leave system in inconsistent state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Modify LRU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Is block likely to be used again?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Is block essential to consistency of file system?</a:t>
            </a: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Replacement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36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550862" y="1193954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 </a:t>
            </a:r>
            <a:r>
              <a:rPr lang="en-US" sz="2800" dirty="0" smtClean="0"/>
              <a:t>categories-i-nodes, indirect </a:t>
            </a:r>
            <a:r>
              <a:rPr lang="en-US" sz="2800" dirty="0"/>
              <a:t>blocks, directory blocks</a:t>
            </a:r>
            <a:r>
              <a:rPr lang="en-US" sz="2800" dirty="0" smtClean="0"/>
              <a:t>, full </a:t>
            </a:r>
            <a:r>
              <a:rPr lang="en-US" sz="2800" dirty="0"/>
              <a:t>data blocks</a:t>
            </a:r>
            <a:r>
              <a:rPr lang="en-US" sz="2800" dirty="0" smtClean="0"/>
              <a:t>, partial </a:t>
            </a:r>
            <a:r>
              <a:rPr lang="en-US" sz="2800" dirty="0"/>
              <a:t>data blocks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Put ones that will be needed at the rear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If block is needed and is modified, write it to disk </a:t>
            </a:r>
            <a:r>
              <a:rPr lang="en-US" sz="2800" dirty="0" err="1"/>
              <a:t>asap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Replacement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4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550862" y="9906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In order to put modified blocks on disk </a:t>
            </a:r>
            <a:r>
              <a:rPr lang="en-US" sz="2800" dirty="0" err="1"/>
              <a:t>asap</a:t>
            </a:r>
            <a:endParaRPr lang="en-US" sz="2800" dirty="0"/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UNIX sync-forces all modified blocks to disk. Issued every 30 </a:t>
            </a:r>
            <a:r>
              <a:rPr lang="en-US" sz="2800" dirty="0" err="1"/>
              <a:t>secs</a:t>
            </a:r>
            <a:r>
              <a:rPr lang="en-US" sz="2800" dirty="0"/>
              <a:t> by update program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Windows-modify block, write to disk immediately (Write through cache)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Replacement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4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550862" y="9144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Block read-ahead-if read in block k to cache, read in k+1 if it is not already there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Only works for sequential files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 a bit to determine if file is sequential or random. </a:t>
            </a:r>
            <a:r>
              <a:rPr lang="en-US" sz="2800" dirty="0" smtClean="0"/>
              <a:t>When system issue a </a:t>
            </a:r>
            <a:r>
              <a:rPr lang="en-US" sz="2800" dirty="0"/>
              <a:t>seek, flip the bit. 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Block read ahead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(FSP)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16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550862" y="9906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Try to put blocks which are to be accessed sequentially close to one another.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Easy to do with a bitmap in memory, need to place blocks consecutively with free list</a:t>
            </a:r>
          </a:p>
          <a:p>
            <a:pPr marL="3286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Allocate storage from free list in 2 KB chunks when cache blocks are 1 KB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Try to put consecutive blocks in same cylinder</a:t>
            </a:r>
          </a:p>
          <a:p>
            <a:pPr marL="3286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i-nodes-place them to reduce seek time (next slide) 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228600" y="213852"/>
            <a:ext cx="8915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Reducing arm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motion  (FSP)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48006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(</a:t>
            </a:r>
            <a:r>
              <a:rPr lang="en-US" sz="2400" dirty="0">
                <a:latin typeface="Arial" charset="0"/>
              </a:rPr>
              <a:t>a) I-nodes placed at the start of the disk. </a:t>
            </a:r>
            <a:br>
              <a:rPr lang="en-US" sz="2400" dirty="0">
                <a:latin typeface="Arial" charset="0"/>
              </a:rPr>
            </a:br>
            <a:r>
              <a:rPr lang="en-US" sz="2400" dirty="0">
                <a:latin typeface="Arial" charset="0"/>
              </a:rPr>
              <a:t>(b) Disk divided into cylinder groups, each with its own blocks and i-nodes.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i-nodes-Reducing Disk Arm Motion </a:t>
            </a:r>
          </a:p>
        </p:txBody>
      </p:sp>
      <p:pic>
        <p:nvPicPr>
          <p:cNvPr id="110597" name="Picture 6" descr="D:\b\b4\IBM\04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" y="685800"/>
            <a:ext cx="8353425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6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550862" y="990600"/>
            <a:ext cx="80422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In the beginning, files are placed contiguously on the disk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Over time holes appear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Windows defrag program to puts together disparate blocks of a file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Linux doesn’t get as many holes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endParaRPr lang="en-US" sz="2800" dirty="0"/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381000" y="228600"/>
            <a:ext cx="876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Defragging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Disks (FSP)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59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09600" y="3962400"/>
            <a:ext cx="6934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The </a:t>
            </a:r>
            <a:r>
              <a:rPr lang="en-US" sz="2400" dirty="0">
                <a:latin typeface="Arial" charset="0"/>
              </a:rPr>
              <a:t>ISO 9660 directory entry.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Example: The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ISO 9660 File System</a:t>
            </a:r>
          </a:p>
        </p:txBody>
      </p:sp>
      <p:pic>
        <p:nvPicPr>
          <p:cNvPr id="112645" name="Picture 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76" y="1143000"/>
            <a:ext cx="8670925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29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477837" y="914400"/>
            <a:ext cx="8188325" cy="50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latin typeface="Arial" charset="0"/>
              </a:rPr>
              <a:t>Rock Ridge extension fields: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 smtClean="0"/>
              <a:t>PX </a:t>
            </a:r>
            <a:r>
              <a:rPr lang="en-US" sz="2800" dirty="0"/>
              <a:t>- POSIX attributes.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PN - Major and minor device numbers.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SL - Symbolic link.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NM - Alternative name.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CL - Child location.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PL - Parent location.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RE - Relocation.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TF - Time stamps.</a:t>
            </a: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228600" y="228600"/>
            <a:ext cx="891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(Example- UNIX)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: Rock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Ridge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Extensions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68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477837" y="990600"/>
            <a:ext cx="8188325" cy="502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latin typeface="Arial" charset="0"/>
              </a:rPr>
              <a:t>Joliet extension fields: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 smtClean="0"/>
              <a:t>Long </a:t>
            </a:r>
            <a:r>
              <a:rPr lang="en-US" sz="2800" dirty="0"/>
              <a:t>file names.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Unicode character set.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Directory nesting deeper than eight levels.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Directory names with extensions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304800" y="152400"/>
            <a:ext cx="8001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( Example - windows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): 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Joliet Extensions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9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228600" y="152400"/>
            <a:ext cx="8534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Example: The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MS-DOS File System-directory entry </a:t>
            </a:r>
          </a:p>
        </p:txBody>
      </p:sp>
      <p:pic>
        <p:nvPicPr>
          <p:cNvPr id="115717" name="Picture 6" descr="D:\b\b4\IBM\04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5533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8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535858" y="4969386"/>
            <a:ext cx="7922342" cy="12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solidFill>
                  <a:srgbClr val="FF0000"/>
                </a:solidFill>
                <a:latin typeface="Arial" charset="0"/>
              </a:rPr>
              <a:t>	Maximum </a:t>
            </a:r>
            <a:r>
              <a:rPr lang="en-US" sz="2400" dirty="0">
                <a:solidFill>
                  <a:srgbClr val="FF0000"/>
                </a:solidFill>
                <a:latin typeface="Arial" charset="0"/>
              </a:rPr>
              <a:t>partition size for different block sizes</a:t>
            </a:r>
            <a:r>
              <a:rPr lang="en-US" sz="2400" dirty="0">
                <a:latin typeface="Arial" charset="0"/>
              </a:rPr>
              <a:t>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	</a:t>
            </a:r>
            <a:r>
              <a:rPr lang="en-US" sz="2400" dirty="0" smtClean="0">
                <a:latin typeface="Arial" charset="0"/>
              </a:rPr>
              <a:t>The </a:t>
            </a:r>
            <a:r>
              <a:rPr lang="en-US" sz="2400" dirty="0">
                <a:latin typeface="Arial" charset="0"/>
              </a:rPr>
              <a:t>empty boxes represent forbidden combinations.</a:t>
            </a: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MS-DOS File System –maximum partition size</a:t>
            </a:r>
          </a:p>
        </p:txBody>
      </p:sp>
      <p:pic>
        <p:nvPicPr>
          <p:cNvPr id="116741" name="Picture 6" descr="D:\b\b4\IBM\04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914400"/>
            <a:ext cx="672465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2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533400" y="45720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>
                <a:latin typeface="Arial" charset="0"/>
              </a:rPr>
              <a:t>UNIX V7 directory entry.</a:t>
            </a: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228600" y="228600"/>
            <a:ext cx="8458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Example: The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UNIX V7 File System </a:t>
            </a:r>
          </a:p>
        </p:txBody>
      </p:sp>
      <p:pic>
        <p:nvPicPr>
          <p:cNvPr id="117765" name="Picture 6" descr="D:\b\b4\IBM\04-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63531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8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3"/>
          <p:cNvSpPr>
            <a:spLocks noChangeArrowheads="1"/>
          </p:cNvSpPr>
          <p:nvPr/>
        </p:nvSpPr>
        <p:spPr bwMode="auto">
          <a:xfrm>
            <a:off x="1042219" y="5628865"/>
            <a:ext cx="576103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>
                <a:latin typeface="Arial" charset="0"/>
              </a:rPr>
              <a:t>UNIX i-node.</a:t>
            </a:r>
          </a:p>
        </p:txBody>
      </p:sp>
      <p:sp>
        <p:nvSpPr>
          <p:cNvPr id="118787" name="Rectangle 4"/>
          <p:cNvSpPr>
            <a:spLocks noChangeArrowheads="1"/>
          </p:cNvSpPr>
          <p:nvPr/>
        </p:nvSpPr>
        <p:spPr bwMode="auto">
          <a:xfrm>
            <a:off x="727869" y="228600"/>
            <a:ext cx="76882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UNIX V7 File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System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118789" name="Picture 6" descr="D:\b\b4\IBM\04-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0600"/>
            <a:ext cx="7010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4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381000" y="54483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The </a:t>
            </a:r>
            <a:r>
              <a:rPr lang="en-US" sz="2400" dirty="0">
                <a:latin typeface="Arial" charset="0"/>
              </a:rPr>
              <a:t>steps in looking up </a:t>
            </a:r>
            <a:r>
              <a:rPr lang="en-US" sz="2400" i="1" dirty="0">
                <a:latin typeface="Arial" charset="0"/>
              </a:rPr>
              <a:t>/</a:t>
            </a:r>
            <a:r>
              <a:rPr lang="en-US" sz="2400" i="1" dirty="0" err="1">
                <a:latin typeface="Arial" charset="0"/>
              </a:rPr>
              <a:t>usr</a:t>
            </a:r>
            <a:r>
              <a:rPr lang="en-US" sz="2400" i="1" dirty="0">
                <a:latin typeface="Arial" charset="0"/>
              </a:rPr>
              <a:t>/</a:t>
            </a:r>
            <a:r>
              <a:rPr lang="en-US" sz="2400" i="1" dirty="0" err="1">
                <a:latin typeface="Arial" charset="0"/>
              </a:rPr>
              <a:t>ast</a:t>
            </a:r>
            <a:r>
              <a:rPr lang="en-US" sz="2400" i="1" dirty="0">
                <a:latin typeface="Arial" charset="0"/>
              </a:rPr>
              <a:t>/</a:t>
            </a:r>
            <a:r>
              <a:rPr lang="en-US" sz="2400" i="1" dirty="0" err="1">
                <a:latin typeface="Arial" charset="0"/>
              </a:rPr>
              <a:t>mbox</a:t>
            </a:r>
            <a:r>
              <a:rPr lang="en-US" sz="2400" dirty="0">
                <a:latin typeface="Arial" charset="0"/>
              </a:rPr>
              <a:t>.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UNIX V7 File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System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119813" name="Picture 6" descr="D:\b\b4\IBM\04-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1331"/>
            <a:ext cx="771525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Lecture22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0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4926</TotalTime>
  <Words>1993</Words>
  <Application>Microsoft Office PowerPoint</Application>
  <PresentationFormat>On-screen Show (4:3)</PresentationFormat>
  <Paragraphs>302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Home</cp:lastModifiedBy>
  <cp:revision>331</cp:revision>
  <dcterms:created xsi:type="dcterms:W3CDTF">2013-04-13T15:04:21Z</dcterms:created>
  <dcterms:modified xsi:type="dcterms:W3CDTF">2027-06-11T16:15:58Z</dcterms:modified>
</cp:coreProperties>
</file>