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4"/>
  </p:notesMasterIdLst>
  <p:sldIdLst>
    <p:sldId id="486" r:id="rId2"/>
    <p:sldId id="487" r:id="rId3"/>
    <p:sldId id="532" r:id="rId4"/>
    <p:sldId id="533" r:id="rId5"/>
    <p:sldId id="534" r:id="rId6"/>
    <p:sldId id="535" r:id="rId7"/>
    <p:sldId id="536" r:id="rId8"/>
    <p:sldId id="537" r:id="rId9"/>
    <p:sldId id="538" r:id="rId10"/>
    <p:sldId id="539" r:id="rId11"/>
    <p:sldId id="540" r:id="rId12"/>
    <p:sldId id="541" r:id="rId13"/>
    <p:sldId id="542" r:id="rId14"/>
    <p:sldId id="543" r:id="rId15"/>
    <p:sldId id="544" r:id="rId16"/>
    <p:sldId id="545" r:id="rId17"/>
    <p:sldId id="546" r:id="rId18"/>
    <p:sldId id="547" r:id="rId19"/>
    <p:sldId id="548" r:id="rId20"/>
    <p:sldId id="489" r:id="rId21"/>
    <p:sldId id="490" r:id="rId22"/>
    <p:sldId id="491" r:id="rId23"/>
    <p:sldId id="492" r:id="rId24"/>
    <p:sldId id="493" r:id="rId25"/>
    <p:sldId id="494" r:id="rId26"/>
    <p:sldId id="495" r:id="rId27"/>
    <p:sldId id="496" r:id="rId28"/>
    <p:sldId id="497" r:id="rId29"/>
    <p:sldId id="498" r:id="rId30"/>
    <p:sldId id="499" r:id="rId31"/>
    <p:sldId id="500" r:id="rId32"/>
    <p:sldId id="501" r:id="rId33"/>
    <p:sldId id="502" r:id="rId34"/>
    <p:sldId id="503" r:id="rId35"/>
    <p:sldId id="504" r:id="rId36"/>
    <p:sldId id="505" r:id="rId37"/>
    <p:sldId id="506" r:id="rId38"/>
    <p:sldId id="507" r:id="rId39"/>
    <p:sldId id="531" r:id="rId40"/>
    <p:sldId id="508" r:id="rId41"/>
    <p:sldId id="509" r:id="rId42"/>
    <p:sldId id="510" r:id="rId43"/>
    <p:sldId id="511" r:id="rId44"/>
    <p:sldId id="512" r:id="rId45"/>
    <p:sldId id="513" r:id="rId46"/>
    <p:sldId id="514" r:id="rId47"/>
    <p:sldId id="515" r:id="rId48"/>
    <p:sldId id="516" r:id="rId49"/>
    <p:sldId id="517" r:id="rId50"/>
    <p:sldId id="518" r:id="rId51"/>
    <p:sldId id="519" r:id="rId52"/>
    <p:sldId id="520" r:id="rId53"/>
    <p:sldId id="521" r:id="rId54"/>
    <p:sldId id="522" r:id="rId55"/>
    <p:sldId id="523" r:id="rId56"/>
    <p:sldId id="524" r:id="rId57"/>
    <p:sldId id="525" r:id="rId58"/>
    <p:sldId id="526" r:id="rId59"/>
    <p:sldId id="527" r:id="rId60"/>
    <p:sldId id="528" r:id="rId61"/>
    <p:sldId id="529" r:id="rId62"/>
    <p:sldId id="530" r:id="rId6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580992-04FD-4E46-BAEC-98DE5E654300}" type="datetimeFigureOut">
              <a:rPr lang="en-US" smtClean="0"/>
              <a:pPr/>
              <a:t>22-Jun-13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226552-049B-4BC6-8DA9-C972F7D7364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43133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b"/>
          <a:lstStyle/>
          <a:p>
            <a:pPr algn="r"/>
            <a:fld id="{72F4664C-E71E-4DDD-A996-6817D6BD952D}" type="slidenum">
              <a:rPr lang="en-US" sz="1200">
                <a:latin typeface="Arial" charset="0"/>
              </a:rPr>
              <a:pPr algn="r"/>
              <a:t>1</a:t>
            </a:fld>
            <a:endParaRPr lang="en-US" sz="1200">
              <a:latin typeface="Arial" charset="0"/>
            </a:endParaRPr>
          </a:p>
        </p:txBody>
      </p:sp>
      <p:sp>
        <p:nvSpPr>
          <p:cNvPr id="16387" name="Rectangle 1027"/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  <p:sp>
        <p:nvSpPr>
          <p:cNvPr id="16388" name="Rectangle 1028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>
              <a:latin typeface="Arial" charset="0"/>
              <a:ea typeface="ＭＳ Ｐゴシック" pitchFamily="-108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0560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7189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9199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1480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396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887620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464406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7643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18329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321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60639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667000" y="6400800"/>
            <a:ext cx="38100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Ahmed Mumtaz Mustehsan, CIIT, Islamabad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229600" cy="563562"/>
          </a:xfrm>
        </p:spPr>
        <p:txBody>
          <a:bodyPr>
            <a:normAutofit/>
          </a:bodyPr>
          <a:lstStyle>
            <a:lvl1pPr algn="l">
              <a:defRPr sz="3200" i="1">
                <a:solidFill>
                  <a:srgbClr val="7030A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7606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AC6D1-0A6E-4A11-9540-DDF779F755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950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026"/>
          <p:cNvSpPr>
            <a:spLocks noChangeArrowheads="1"/>
          </p:cNvSpPr>
          <p:nvPr/>
        </p:nvSpPr>
        <p:spPr bwMode="auto">
          <a:xfrm>
            <a:off x="685800" y="350838"/>
            <a:ext cx="7772400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CSC 322 Operating Systems Concepts</a:t>
            </a:r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/>
            </a:r>
            <a:b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endParaRPr lang="en-US" sz="3200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Lecture - 21:</a:t>
            </a:r>
          </a:p>
          <a:p>
            <a:pPr algn="ctr"/>
            <a:r>
              <a:rPr lang="en-US" sz="3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b</a:t>
            </a:r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y  </a:t>
            </a:r>
          </a:p>
          <a:p>
            <a:pPr algn="ctr"/>
            <a:r>
              <a:rPr lang="en-US" sz="3200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Ahmed Mumtaz Mustehsan</a:t>
            </a:r>
            <a:endParaRPr lang="en-US" sz="3200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4" name="Rectangle 1028"/>
          <p:cNvSpPr>
            <a:spLocks noChangeArrowheads="1"/>
          </p:cNvSpPr>
          <p:nvPr/>
        </p:nvSpPr>
        <p:spPr bwMode="auto">
          <a:xfrm>
            <a:off x="215900" y="5105400"/>
            <a:ext cx="8712200" cy="1135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2400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Special Thanks  To:</a:t>
            </a:r>
          </a:p>
          <a:p>
            <a:r>
              <a:rPr lang="en-US" i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Tanenbaum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Modern Operating Systems 3 e, (c) 2008 Prentice-Hall, Inc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(Chapter-4)</a:t>
            </a:r>
            <a:r>
              <a:rPr lang="en-US" dirty="0" smtClean="0"/>
              <a:t> </a:t>
            </a:r>
            <a:r>
              <a:rPr lang="en-US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Silberschatz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Galvin and Gagne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2002, Operating </a:t>
            </a:r>
            <a:r>
              <a:rPr lang="en-US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 </a:t>
            </a:r>
            <a:r>
              <a:rPr lang="en-US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Concepts, </a:t>
            </a:r>
            <a:endParaRPr lang="en-U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1939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685800" y="1600200"/>
            <a:ext cx="77724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Chapter </a:t>
            </a:r>
            <a: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4</a:t>
            </a:r>
            <a:br>
              <a:rPr lang="en-US" sz="3600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</a:b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File System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File system Implementation (</a:t>
            </a:r>
            <a:r>
              <a:rPr lang="en-US" sz="3600" i="1" dirty="0" err="1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Contd</a:t>
            </a:r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)</a:t>
            </a:r>
          </a:p>
          <a:p>
            <a:pPr algn="ctr"/>
            <a:r>
              <a:rPr lang="en-US" sz="3600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File System Management</a:t>
            </a:r>
          </a:p>
          <a:p>
            <a:pPr algn="ctr"/>
            <a:endParaRPr lang="en-US" sz="3600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6287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Implementing Directories</a:t>
            </a:r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3921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How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do we deal with variable length names?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Problem is that names have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become very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long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Two approaches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Fixed header followed by variable length names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Heap-pointer points to names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Wingdings" pitchFamily="-105" charset="2"/>
              <a:buChar char="§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865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1026"/>
          <p:cNvSpPr>
            <a:spLocks noChangeArrowheads="1"/>
          </p:cNvSpPr>
          <p:nvPr/>
        </p:nvSpPr>
        <p:spPr bwMode="auto">
          <a:xfrm>
            <a:off x="457200" y="5137150"/>
            <a:ext cx="8001000" cy="1310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Two ways of handling long file names in a directory.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In-line</a:t>
            </a:r>
            <a:r>
              <a:rPr lang="en-US" sz="2400" dirty="0">
                <a:latin typeface="Arial" charset="0"/>
              </a:rPr>
              <a:t>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In </a:t>
            </a:r>
            <a:r>
              <a:rPr lang="en-US" sz="2400" dirty="0">
                <a:latin typeface="Arial" charset="0"/>
              </a:rPr>
              <a:t>a heap.</a:t>
            </a:r>
          </a:p>
        </p:txBody>
      </p:sp>
      <p:sp>
        <p:nvSpPr>
          <p:cNvPr id="63491" name="Rectangle 1027"/>
          <p:cNvSpPr>
            <a:spLocks noChangeArrowheads="1"/>
          </p:cNvSpPr>
          <p:nvPr/>
        </p:nvSpPr>
        <p:spPr bwMode="auto">
          <a:xfrm>
            <a:off x="0" y="0"/>
            <a:ext cx="91440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Implementing Directories </a:t>
            </a:r>
          </a:p>
        </p:txBody>
      </p:sp>
      <p:pic>
        <p:nvPicPr>
          <p:cNvPr id="63493" name="Picture 1030" descr="D:\b\b4\IBM\04-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387" y="762000"/>
            <a:ext cx="6283325" cy="437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9469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159774" y="5410200"/>
            <a:ext cx="7917426" cy="945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File system containing a shared file.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File </a:t>
            </a:r>
            <a:r>
              <a:rPr lang="en-US" sz="2400" dirty="0">
                <a:latin typeface="Arial" charset="0"/>
              </a:rPr>
              <a:t>systems is a </a:t>
            </a:r>
            <a:r>
              <a:rPr lang="en-US" sz="2400" dirty="0" smtClean="0">
                <a:latin typeface="Arial" charset="0"/>
              </a:rPr>
              <a:t>Directed </a:t>
            </a:r>
            <a:r>
              <a:rPr lang="en-US" sz="2400" dirty="0">
                <a:latin typeface="Arial" charset="0"/>
              </a:rPr>
              <a:t>A</a:t>
            </a:r>
            <a:r>
              <a:rPr lang="en-US" sz="2400" dirty="0" smtClean="0">
                <a:latin typeface="Arial" charset="0"/>
              </a:rPr>
              <a:t>cyclic Graph/tree </a:t>
            </a:r>
            <a:r>
              <a:rPr lang="en-US" sz="2400" dirty="0">
                <a:latin typeface="Arial" charset="0"/>
              </a:rPr>
              <a:t>(DAG)</a:t>
            </a:r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Shared Files </a:t>
            </a:r>
          </a:p>
        </p:txBody>
      </p:sp>
      <p:pic>
        <p:nvPicPr>
          <p:cNvPr id="64517" name="Picture 6" descr="D:\b\b4\IBM\04-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365023"/>
            <a:ext cx="5105400" cy="4832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241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Shared files</a:t>
            </a:r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5214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If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B or C adds new blocks, how does other owner find out? 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Calibri" pitchFamily="34" charset="0"/>
                <a:ea typeface="ＭＳ Ｐゴシック" pitchFamily="-105" charset="-128"/>
              </a:rPr>
              <a:t>Use special i-node for shared </a:t>
            </a: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ea typeface="ＭＳ Ｐゴシック" pitchFamily="-105" charset="-128"/>
              </a:rPr>
              <a:t>files</a:t>
            </a:r>
          </a:p>
          <a:p>
            <a:pPr marL="914400" lvl="3" fontAlgn="base">
              <a:spcBef>
                <a:spcPct val="20000"/>
              </a:spcBef>
              <a:spcAft>
                <a:spcPct val="0"/>
              </a:spcAft>
              <a:buSzPct val="110000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indicates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that file is shared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Calibri" pitchFamily="34" charset="0"/>
                <a:ea typeface="ＭＳ Ｐゴシック" pitchFamily="-105" charset="-128"/>
              </a:rPr>
              <a:t>Use symbolic link </a:t>
            </a:r>
          </a:p>
          <a:p>
            <a:pPr marL="914400" lvl="3" fontAlgn="base">
              <a:spcBef>
                <a:spcPct val="20000"/>
              </a:spcBef>
              <a:spcAft>
                <a:spcPct val="0"/>
              </a:spcAft>
              <a:buSzPct val="110000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a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special file put in B’s directory if C is the owner. Contains the path name of the file to which it is linked</a:t>
            </a:r>
          </a:p>
          <a:p>
            <a:pPr marL="609600" indent="-609600" algn="l">
              <a:spcBef>
                <a:spcPct val="20000"/>
              </a:spcBef>
              <a:buFont typeface="Arial" pitchFamily="34" charset="0"/>
              <a:buChar char="•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Wingdings" pitchFamily="-105" charset="2"/>
              <a:buChar char="§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770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I-node problem</a:t>
            </a:r>
          </a:p>
        </p:txBody>
      </p:sp>
      <p:sp>
        <p:nvSpPr>
          <p:cNvPr id="66565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426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If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C removes file, B’s directory still points to i-node for shared file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If i-node is re-used for another file, B’s entry points to wrong i-node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ea typeface="ＭＳ Ｐゴシック" pitchFamily="-105" charset="-128"/>
              </a:rPr>
              <a:t>Solution: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 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SzPct val="110000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L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eave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i-node and reduce number of owners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Wingdings" pitchFamily="-105" charset="2"/>
              <a:buChar char="§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82880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470719" y="4876800"/>
            <a:ext cx="8202561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Situation </a:t>
            </a:r>
            <a:r>
              <a:rPr lang="en-US" sz="2400" dirty="0">
                <a:latin typeface="Arial" charset="0"/>
              </a:rPr>
              <a:t>prior to linking.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After </a:t>
            </a:r>
            <a:r>
              <a:rPr lang="en-US" sz="2400" dirty="0">
                <a:latin typeface="Arial" charset="0"/>
              </a:rPr>
              <a:t>the link is created.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After </a:t>
            </a:r>
            <a:r>
              <a:rPr lang="en-US" sz="2400" dirty="0">
                <a:latin typeface="Arial" charset="0"/>
              </a:rPr>
              <a:t>the original owner removes the file.</a:t>
            </a:r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 node problem and solution</a:t>
            </a:r>
          </a:p>
        </p:txBody>
      </p:sp>
      <p:pic>
        <p:nvPicPr>
          <p:cNvPr id="67589" name="Picture 6" descr="D:\b\b4\IBM\04-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152167"/>
            <a:ext cx="6848475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518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627063" y="1228725"/>
            <a:ext cx="7029450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endParaRPr lang="en-US" sz="2800">
              <a:latin typeface="Arial" charset="0"/>
            </a:endParaRPr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Symbolic links</a:t>
            </a:r>
          </a:p>
        </p:txBody>
      </p:sp>
      <p:sp>
        <p:nvSpPr>
          <p:cNvPr id="68613" name="Rectangle 5"/>
          <p:cNvSpPr>
            <a:spLocks noChangeArrowheads="1"/>
          </p:cNvSpPr>
          <p:nvPr/>
        </p:nvSpPr>
        <p:spPr bwMode="auto">
          <a:xfrm>
            <a:off x="254000" y="947738"/>
            <a:ext cx="8516938" cy="4783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Symbolic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link solves problem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Can have too many symbolic links and they take time to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follow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Backup programs must be intelligent. Otherwise will duplicate the linked files while backup and restore.</a:t>
            </a:r>
            <a:endParaRPr lang="en-US" sz="2800" dirty="0">
              <a:latin typeface="Calibri" pitchFamily="34" charset="0"/>
              <a:ea typeface="ＭＳ Ｐゴシック" pitchFamily="-105" charset="-128"/>
            </a:endParaRP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solidFill>
                  <a:srgbClr val="0070C0"/>
                </a:solidFill>
                <a:latin typeface="Calibri" pitchFamily="34" charset="0"/>
                <a:ea typeface="ＭＳ Ｐゴシック" pitchFamily="-105" charset="-128"/>
              </a:rPr>
              <a:t>Big </a:t>
            </a: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ea typeface="ＭＳ Ｐゴシック" pitchFamily="-105" charset="-128"/>
              </a:rPr>
              <a:t>advantage ; 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SzPct val="110000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C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an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point to files on other machines</a:t>
            </a: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Wingdings" pitchFamily="-105" charset="2"/>
              <a:buChar char="§"/>
            </a:pPr>
            <a:endParaRPr lang="en-US" sz="24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4192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231775" y="717857"/>
            <a:ext cx="8680450" cy="5606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58738" indent="-58738" algn="l">
              <a:spcBef>
                <a:spcPct val="20000"/>
              </a:spcBef>
            </a:pPr>
            <a:r>
              <a:rPr lang="en-US" sz="2800" dirty="0"/>
              <a:t>CPU’s faster, disks and memories bigger (much) but disk seek time has not decreased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ea typeface="ＭＳ Ｐゴシック" pitchFamily="-105" charset="-128"/>
              </a:rPr>
              <a:t>Caches bigger-can do reads from cache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ea typeface="ＭＳ Ｐゴシック" pitchFamily="-105" charset="-128"/>
              </a:rPr>
              <a:t>Want to optimize writes because disk needs to be updated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solidFill>
                  <a:srgbClr val="0070C0"/>
                </a:solidFill>
                <a:ea typeface="ＭＳ Ｐゴシック" pitchFamily="-105" charset="-128"/>
              </a:rPr>
              <a:t>Structure disk as a log</a:t>
            </a:r>
            <a:r>
              <a:rPr lang="en-US" sz="2800" dirty="0">
                <a:ea typeface="ＭＳ Ｐゴシック" pitchFamily="-105" charset="-128"/>
              </a:rPr>
              <a:t>-collect writes and periodically send them to a segment in the disk . Writes tend to be very small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ea typeface="ＭＳ Ｐゴシック" pitchFamily="-105" charset="-128"/>
              </a:rPr>
              <a:t>Segment has summary of contents (i-nodes, directories….).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ea typeface="ＭＳ Ｐゴシック" pitchFamily="-105" charset="-128"/>
              </a:rPr>
              <a:t>Keep i-node map on disk and cache it in memory to locate i-nodes</a:t>
            </a:r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Log Structured File System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758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456176" y="914400"/>
            <a:ext cx="8680450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Cleaner thread compacts log. Scans segment for current i-nodes, discarding ones not in use and sending current ones to memory. 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Writer thread writes current ones out into new segment.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Works well in Unix. Not compatible with most file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systems, and hence very rarely used.</a:t>
            </a:r>
            <a:endParaRPr lang="en-US" sz="2800" dirty="0">
              <a:latin typeface="Calibri" pitchFamily="34" charset="0"/>
              <a:ea typeface="ＭＳ Ｐゴシック" pitchFamily="-105" charset="-128"/>
            </a:endParaRPr>
          </a:p>
          <a:p>
            <a:pPr algn="l">
              <a:spcBef>
                <a:spcPct val="20000"/>
              </a:spcBef>
              <a:buClr>
                <a:schemeClr val="accent2"/>
              </a:buClr>
            </a:pPr>
            <a:endParaRPr lang="en-US" sz="2400" dirty="0">
              <a:latin typeface="Arial" charset="0"/>
            </a:endParaRPr>
          </a:p>
        </p:txBody>
      </p:sp>
      <p:sp>
        <p:nvSpPr>
          <p:cNvPr id="7065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Log Structured File System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8599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231775" y="914400"/>
            <a:ext cx="8680450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/>
              <a:t>The basic idea here is </a:t>
            </a:r>
            <a:r>
              <a:rPr lang="en-US" sz="2800" dirty="0" smtClean="0">
                <a:solidFill>
                  <a:srgbClr val="0070C0"/>
                </a:solidFill>
              </a:rPr>
              <a:t>to keep </a:t>
            </a:r>
            <a:r>
              <a:rPr lang="en-US" sz="2800" dirty="0">
                <a:solidFill>
                  <a:srgbClr val="0070C0"/>
                </a:solidFill>
              </a:rPr>
              <a:t>a log of what the file system is going to do before it does </a:t>
            </a:r>
            <a:r>
              <a:rPr lang="en-US" sz="2800" dirty="0" smtClean="0">
                <a:solidFill>
                  <a:srgbClr val="0070C0"/>
                </a:solidFill>
              </a:rPr>
              <a:t>it</a:t>
            </a:r>
          </a:p>
          <a:p>
            <a:pPr marL="58738" algn="l">
              <a:spcBef>
                <a:spcPct val="20000"/>
              </a:spcBef>
            </a:pPr>
            <a:r>
              <a:rPr lang="en-US" sz="2800" dirty="0" smtClean="0"/>
              <a:t>Want </a:t>
            </a:r>
            <a:r>
              <a:rPr lang="en-US" sz="2800" dirty="0"/>
              <a:t>to guard against lost files when there are crashes. Consider what happens when a file has to be removed.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ea typeface="ＭＳ Ｐゴシック" pitchFamily="-105" charset="-128"/>
              </a:rPr>
              <a:t>Remove the file from its directory.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ea typeface="ＭＳ Ｐゴシック" pitchFamily="-105" charset="-128"/>
              </a:rPr>
              <a:t>Release the i-node to the pool of free i-nodes.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ea typeface="ＭＳ Ｐゴシック" pitchFamily="-105" charset="-128"/>
              </a:rPr>
              <a:t>Return all the disk blocks to the pool of free disk </a:t>
            </a:r>
            <a:r>
              <a:rPr lang="en-US" sz="2800" dirty="0" smtClean="0">
                <a:ea typeface="ＭＳ Ｐゴシック" pitchFamily="-105" charset="-128"/>
              </a:rPr>
              <a:t>blocks</a:t>
            </a:r>
            <a:endParaRPr lang="en-US" sz="2800" dirty="0">
              <a:ea typeface="ＭＳ Ｐゴシック" pitchFamily="-105" charset="-128"/>
            </a:endParaRP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ea typeface="ＭＳ Ｐゴシック" pitchFamily="-105" charset="-128"/>
              </a:rPr>
              <a:t>If there is a crash somewhere in this process, have a mess.</a:t>
            </a: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Journaling File Systems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8990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231775" y="762000"/>
            <a:ext cx="8680450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Keep a journal (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i.e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. list)  of actions before you take them, write journal to disk, then perform actions. Can recover from a crash!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Need to make operations idempotent. Must arrange data structures to do so. 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Mark block n as free is an idempotent operation.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Adding freed blocks to the end of a list is not idempotent</a:t>
            </a:r>
          </a:p>
          <a:p>
            <a:pPr marL="0" lvl="1" fontAlgn="base">
              <a:spcBef>
                <a:spcPct val="20000"/>
              </a:spcBef>
              <a:spcAft>
                <a:spcPct val="0"/>
              </a:spcAft>
              <a:buSzPct val="110000"/>
            </a:pPr>
            <a:r>
              <a:rPr lang="en-US" sz="2800" dirty="0" smtClean="0">
                <a:solidFill>
                  <a:srgbClr val="0070C0"/>
                </a:solidFill>
                <a:latin typeface="Calibri" pitchFamily="34" charset="0"/>
                <a:ea typeface="ＭＳ Ｐゴシック" pitchFamily="-105" charset="-128"/>
              </a:rPr>
              <a:t>NTFS </a:t>
            </a:r>
            <a:r>
              <a:rPr lang="en-US" sz="2800" dirty="0">
                <a:solidFill>
                  <a:srgbClr val="0070C0"/>
                </a:solidFill>
                <a:latin typeface="Calibri" pitchFamily="34" charset="0"/>
                <a:ea typeface="ＭＳ Ｐゴシック" pitchFamily="-105" charset="-128"/>
              </a:rPr>
              <a:t>(Windows) and Linux use journaling</a:t>
            </a:r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Journaling File Systems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615695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478299" y="914400"/>
            <a:ext cx="8132301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Have multiple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File Systems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on same machine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Windows specifies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FS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(drives)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 Unix integrates into VFS</a:t>
            </a: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VFS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calls from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user (Top Level Interface)</a:t>
            </a:r>
            <a:endParaRPr lang="en-US" sz="2800" dirty="0">
              <a:latin typeface="Calibri" pitchFamily="34" charset="0"/>
              <a:ea typeface="ＭＳ Ｐゴシック" pitchFamily="-105" charset="-128"/>
            </a:endParaRPr>
          </a:p>
          <a:p>
            <a:pPr marL="830263" lvl="2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Lower calls to actual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File System (Lower level interface)</a:t>
            </a:r>
            <a:endParaRPr lang="en-US" sz="2800" dirty="0">
              <a:latin typeface="Calibri" pitchFamily="34" charset="0"/>
              <a:ea typeface="ＭＳ Ｐゴシック" pitchFamily="-105" charset="-128"/>
            </a:endParaRP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Supports Network File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System</a:t>
            </a:r>
          </a:p>
          <a:p>
            <a:pPr lvl="1" fontAlgn="base">
              <a:spcBef>
                <a:spcPct val="20000"/>
              </a:spcBef>
              <a:spcAft>
                <a:spcPct val="0"/>
              </a:spcAft>
              <a:buSzPct val="110000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F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ile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can be on a remote machine</a:t>
            </a:r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Virtual File Systems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940822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endParaRPr lang="en-US" sz="2400">
              <a:latin typeface="Arial" charset="0"/>
            </a:endParaRPr>
          </a:p>
        </p:txBody>
      </p:sp>
      <p:sp>
        <p:nvSpPr>
          <p:cNvPr id="7475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Virtual File Systems (1)</a:t>
            </a:r>
          </a:p>
        </p:txBody>
      </p:sp>
      <p:pic>
        <p:nvPicPr>
          <p:cNvPr id="74757" name="Picture 6" descr="D:\b\b4\IBM\04-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275" y="1614488"/>
            <a:ext cx="7283450" cy="362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23387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381000" y="770040"/>
            <a:ext cx="8153400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File system registers with VFS (e.g. at boot time)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At registration time,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FS provides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list of addresses of function calls the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VFS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wants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VFS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gets info from the new </a:t>
            </a:r>
            <a:r>
              <a:rPr lang="en-US" sz="2800" dirty="0" smtClean="0">
                <a:latin typeface="Calibri" pitchFamily="34" charset="0"/>
                <a:ea typeface="ＭＳ Ｐゴシック" pitchFamily="-105" charset="-128"/>
              </a:rPr>
              <a:t>FS 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i-node and puts it in a v-node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Makes entry in </a:t>
            </a:r>
            <a:r>
              <a:rPr lang="en-US" sz="2800" dirty="0" err="1">
                <a:latin typeface="Calibri" pitchFamily="34" charset="0"/>
                <a:ea typeface="ＭＳ Ｐゴシック" pitchFamily="-105" charset="-128"/>
              </a:rPr>
              <a:t>fd</a:t>
            </a: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 table for process</a:t>
            </a:r>
          </a:p>
          <a:p>
            <a:pPr marL="373063" indent="-373063" fontAlgn="base">
              <a:spcBef>
                <a:spcPct val="20000"/>
              </a:spcBef>
              <a:spcAft>
                <a:spcPct val="0"/>
              </a:spcAft>
              <a:buSzPct val="110000"/>
              <a:buFont typeface="Arial" charset="0"/>
              <a:buChar char="•"/>
            </a:pPr>
            <a:r>
              <a:rPr lang="en-US" sz="2800" dirty="0">
                <a:latin typeface="Calibri" pitchFamily="34" charset="0"/>
                <a:ea typeface="ＭＳ Ｐゴシック" pitchFamily="-105" charset="-128"/>
              </a:rPr>
              <a:t>When process issues a call (e.g. read), function pointers point to concrete function calls</a:t>
            </a:r>
          </a:p>
        </p:txBody>
      </p:sp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VFS-how it works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136683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3"/>
          <p:cNvSpPr>
            <a:spLocks noChangeArrowheads="1"/>
          </p:cNvSpPr>
          <p:nvPr/>
        </p:nvSpPr>
        <p:spPr bwMode="auto">
          <a:xfrm>
            <a:off x="409575" y="5364854"/>
            <a:ext cx="8480425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401637" indent="-342900" algn="l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400" dirty="0" smtClean="0">
                <a:latin typeface="Arial" charset="0"/>
              </a:rPr>
              <a:t>A </a:t>
            </a:r>
            <a:r>
              <a:rPr lang="en-US" sz="2400" dirty="0">
                <a:latin typeface="Arial" charset="0"/>
              </a:rPr>
              <a:t>simplified view of the data structures and code used by the VFS and concrete file system to do a read.</a:t>
            </a:r>
          </a:p>
        </p:txBody>
      </p:sp>
      <p:sp>
        <p:nvSpPr>
          <p:cNvPr id="76803" name="Rectangle 4"/>
          <p:cNvSpPr>
            <a:spLocks noChangeArrowheads="1"/>
          </p:cNvSpPr>
          <p:nvPr/>
        </p:nvSpPr>
        <p:spPr bwMode="auto">
          <a:xfrm>
            <a:off x="0" y="1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Virtual File Systems </a:t>
            </a:r>
          </a:p>
        </p:txBody>
      </p:sp>
      <p:pic>
        <p:nvPicPr>
          <p:cNvPr id="76805" name="Picture 6" descr="D:\b\b4\IBM\04-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685801"/>
            <a:ext cx="5940425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292311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VFS On Client Server Environment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457200" y="762000"/>
            <a:ext cx="8229600" cy="5715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rgbClr val="0070C0"/>
                </a:solidFill>
              </a:rPr>
              <a:t>UNIX file-system </a:t>
            </a:r>
            <a:r>
              <a:rPr lang="en-US" sz="2800" dirty="0" smtClean="0"/>
              <a:t>interface (based on the open, read, write, and close calls, and file descriptors)</a:t>
            </a:r>
          </a:p>
          <a:p>
            <a:r>
              <a:rPr lang="en-US" sz="2800" dirty="0" smtClean="0">
                <a:solidFill>
                  <a:srgbClr val="0070C0"/>
                </a:solidFill>
              </a:rPr>
              <a:t>Virtual File System (VFS) layer </a:t>
            </a:r>
            <a:r>
              <a:rPr lang="en-US" sz="2800" dirty="0" smtClean="0"/>
              <a:t>– distinguishes local files from remote ones, and local files are further distinguished according to their file-system types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 smtClean="0"/>
              <a:t>The VFS activates file-system-specific operations to handle local requests according to their file system types </a:t>
            </a:r>
          </a:p>
          <a:p>
            <a:pPr marL="914400" lvl="3" indent="-457200">
              <a:buFont typeface="Arial" pitchFamily="34" charset="0"/>
              <a:buChar char="•"/>
            </a:pPr>
            <a:r>
              <a:rPr lang="en-US" sz="2800" dirty="0"/>
              <a:t>Calls the NFS protocol procedures for remote </a:t>
            </a:r>
            <a:r>
              <a:rPr lang="en-US" sz="2800" dirty="0" smtClean="0"/>
              <a:t>requests</a:t>
            </a:r>
            <a:endParaRPr lang="en-US" dirty="0"/>
          </a:p>
          <a:p>
            <a:pPr marL="457200" lvl="2" indent="-457200"/>
            <a:r>
              <a:rPr lang="en-US" sz="2800" dirty="0" smtClean="0">
                <a:solidFill>
                  <a:srgbClr val="0070C0"/>
                </a:solidFill>
              </a:rPr>
              <a:t>NFS </a:t>
            </a:r>
            <a:r>
              <a:rPr lang="en-US" sz="2800" dirty="0">
                <a:solidFill>
                  <a:srgbClr val="0070C0"/>
                </a:solidFill>
              </a:rPr>
              <a:t>service layer </a:t>
            </a:r>
            <a:r>
              <a:rPr lang="en-US" sz="2800" dirty="0"/>
              <a:t>– bottom layer of the architecture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Implements the NFS protocol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0319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VFS On Client Server Environment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79" t="5208" r="1151" b="5527"/>
          <a:stretch>
            <a:fillRect/>
          </a:stretch>
        </p:blipFill>
        <p:spPr bwMode="auto">
          <a:xfrm>
            <a:off x="381000" y="762000"/>
            <a:ext cx="8153400" cy="5334000"/>
          </a:xfrm>
          <a:prstGeom prst="rect">
            <a:avLst/>
          </a:prstGeom>
          <a:noFill/>
          <a:ln w="38100" cmpd="dbl">
            <a:solidFill>
              <a:srgbClr val="CC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Lecture-20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5008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ChangeArrowheads="1"/>
          </p:cNvSpPr>
          <p:nvPr/>
        </p:nvSpPr>
        <p:spPr bwMode="auto">
          <a:xfrm>
            <a:off x="231775" y="762000"/>
            <a:ext cx="8680450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 algn="l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Disk space </a:t>
            </a:r>
            <a:r>
              <a:rPr lang="en-US" sz="2800" dirty="0" smtClean="0"/>
              <a:t>management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Manage Free Blocks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Manage Disk quota</a:t>
            </a:r>
            <a:endParaRPr lang="en-US" sz="2800" dirty="0"/>
          </a:p>
          <a:p>
            <a:pPr marL="328613" indent="-328613" algn="l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File System Backups</a:t>
            </a:r>
          </a:p>
          <a:p>
            <a:pPr marL="328613" indent="-328613" algn="l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File System Consistency</a:t>
            </a:r>
          </a:p>
          <a:p>
            <a:pPr marL="328613" indent="-328613" algn="l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File System Performance</a:t>
            </a:r>
          </a:p>
          <a:p>
            <a:pPr marL="609600" indent="-609600" algn="l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 </a:t>
            </a:r>
          </a:p>
        </p:txBody>
      </p:sp>
      <p:sp>
        <p:nvSpPr>
          <p:cNvPr id="7782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Management and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Optimization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409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ChangeArrowheads="1"/>
          </p:cNvSpPr>
          <p:nvPr/>
        </p:nvSpPr>
        <p:spPr bwMode="auto">
          <a:xfrm>
            <a:off x="463550" y="914400"/>
            <a:ext cx="8680450" cy="531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Major Concern of File system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Two Strategies, </a:t>
            </a:r>
            <a:r>
              <a:rPr lang="en-US" sz="2800" dirty="0" smtClean="0">
                <a:solidFill>
                  <a:srgbClr val="0070C0"/>
                </a:solidFill>
              </a:rPr>
              <a:t>1. Contiguous and 2. Non Contagious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If </a:t>
            </a:r>
            <a:r>
              <a:rPr lang="en-US" sz="2800" dirty="0"/>
              <a:t>stored as consecutive bytes and file grows it will have to be </a:t>
            </a:r>
            <a:r>
              <a:rPr lang="en-US" sz="2800" dirty="0" smtClean="0"/>
              <a:t>moved.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Use </a:t>
            </a:r>
            <a:r>
              <a:rPr lang="en-US" sz="2800" dirty="0"/>
              <a:t>fixed size blocks which don’t have to be adjacent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What is optimum (good) block size? </a:t>
            </a:r>
            <a:endParaRPr lang="en-US" sz="2800" dirty="0" smtClean="0"/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Need </a:t>
            </a:r>
            <a:r>
              <a:rPr lang="en-US" sz="2800" dirty="0"/>
              <a:t>information on file size distribution.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Don’t have it when building </a:t>
            </a:r>
            <a:r>
              <a:rPr lang="en-US" sz="2800" dirty="0" smtClean="0"/>
              <a:t>file system. 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Let us do some data analysis!!!! </a:t>
            </a:r>
            <a:endParaRPr lang="en-US" sz="2800" dirty="0"/>
          </a:p>
          <a:p>
            <a:pPr lvl="1">
              <a:spcBef>
                <a:spcPct val="20000"/>
              </a:spcBef>
              <a:buSzPct val="110000"/>
            </a:pPr>
            <a:endParaRPr lang="en-US" sz="2800" dirty="0"/>
          </a:p>
        </p:txBody>
      </p:sp>
      <p:sp>
        <p:nvSpPr>
          <p:cNvPr id="7885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Disk Space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97403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2"/>
          <p:cNvSpPr>
            <a:spLocks noChangeArrowheads="1"/>
          </p:cNvSpPr>
          <p:nvPr/>
        </p:nvSpPr>
        <p:spPr bwMode="auto">
          <a:xfrm>
            <a:off x="477838" y="5486400"/>
            <a:ext cx="8446627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Percentage </a:t>
            </a:r>
            <a:r>
              <a:rPr lang="en-US" sz="2400" dirty="0">
                <a:latin typeface="Arial" charset="0"/>
              </a:rPr>
              <a:t>of files smaller than a given size </a:t>
            </a:r>
            <a:r>
              <a:rPr lang="en-US" sz="2400" dirty="0" smtClean="0">
                <a:latin typeface="Arial" charset="0"/>
              </a:rPr>
              <a:t>(</a:t>
            </a:r>
            <a:r>
              <a:rPr lang="en-US" sz="2400" dirty="0">
                <a:latin typeface="Arial" charset="0"/>
              </a:rPr>
              <a:t>in bytes).</a:t>
            </a:r>
          </a:p>
        </p:txBody>
      </p:sp>
      <p:sp>
        <p:nvSpPr>
          <p:cNvPr id="79876" name="Rectangle 3"/>
          <p:cNvSpPr>
            <a:spLocks noChangeArrowheads="1"/>
          </p:cNvSpPr>
          <p:nvPr/>
        </p:nvSpPr>
        <p:spPr bwMode="auto">
          <a:xfrm>
            <a:off x="477838" y="0"/>
            <a:ext cx="86661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Disk Space Management Block Size </a:t>
            </a:r>
          </a:p>
        </p:txBody>
      </p:sp>
      <p:graphicFrame>
        <p:nvGraphicFramePr>
          <p:cNvPr id="798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06345769"/>
              </p:ext>
            </p:extLst>
          </p:nvPr>
        </p:nvGraphicFramePr>
        <p:xfrm>
          <a:off x="841374" y="838200"/>
          <a:ext cx="7610475" cy="4495800"/>
        </p:xfrm>
        <a:graphic>
          <a:graphicData uri="http://schemas.openxmlformats.org/presentationml/2006/ole">
            <p:oleObj spid="_x0000_s2068" name="Image" r:id="rId3" imgW="20116800" imgH="11887200" progId="">
              <p:embed/>
            </p:oleObj>
          </a:graphicData>
        </a:graphic>
      </p:graphicFrame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6176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0" y="5364163"/>
            <a:ext cx="91440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 (</a:t>
            </a:r>
            <a:r>
              <a:rPr lang="en-US" sz="2400" dirty="0">
                <a:latin typeface="Arial" charset="0"/>
              </a:rPr>
              <a:t>L</a:t>
            </a:r>
            <a:r>
              <a:rPr lang="en-US" sz="2400" dirty="0" smtClean="0">
                <a:latin typeface="Arial" charset="0"/>
              </a:rPr>
              <a:t>eft-hand </a:t>
            </a:r>
            <a:r>
              <a:rPr lang="en-US" sz="2400" dirty="0">
                <a:latin typeface="Arial" charset="0"/>
              </a:rPr>
              <a:t>scale) gives the data rate of a disk.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	</a:t>
            </a:r>
            <a:r>
              <a:rPr lang="en-US" sz="2400" dirty="0" smtClean="0">
                <a:latin typeface="Arial" charset="0"/>
              </a:rPr>
              <a:t>(</a:t>
            </a:r>
            <a:r>
              <a:rPr lang="en-US" sz="2400" dirty="0">
                <a:latin typeface="Arial" charset="0"/>
              </a:rPr>
              <a:t>R</a:t>
            </a:r>
            <a:r>
              <a:rPr lang="en-US" sz="2400" dirty="0" smtClean="0">
                <a:latin typeface="Arial" charset="0"/>
              </a:rPr>
              <a:t>ight-hand </a:t>
            </a:r>
            <a:r>
              <a:rPr lang="en-US" sz="2400" dirty="0">
                <a:latin typeface="Arial" charset="0"/>
              </a:rPr>
              <a:t>scale) gives the disk space efficiency. </a:t>
            </a:r>
          </a:p>
        </p:txBody>
      </p:sp>
      <p:sp>
        <p:nvSpPr>
          <p:cNvPr id="80899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Disk Space Management Block Size (2)</a:t>
            </a:r>
          </a:p>
        </p:txBody>
      </p:sp>
      <p:pic>
        <p:nvPicPr>
          <p:cNvPr id="80901" name="Picture 6" descr="D:\b\b4\IBM\04-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571500"/>
            <a:ext cx="7936140" cy="415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214687" y="4728603"/>
            <a:ext cx="2362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Block Size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3274448" y="990600"/>
            <a:ext cx="30337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/>
          </a:p>
          <a:p>
            <a:r>
              <a:rPr lang="en-US" sz="2000" b="1" i="1" dirty="0" smtClean="0"/>
              <a:t>Smaller the Block better the space utilization</a:t>
            </a:r>
            <a:endParaRPr lang="en-US" sz="2000" b="1" i="1" dirty="0"/>
          </a:p>
        </p:txBody>
      </p:sp>
      <p:sp>
        <p:nvSpPr>
          <p:cNvPr id="10" name="TextBox 9"/>
          <p:cNvSpPr txBox="1"/>
          <p:nvPr/>
        </p:nvSpPr>
        <p:spPr>
          <a:xfrm>
            <a:off x="2057400" y="2971800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/>
              <a:t>Smaller the                  Block poorer the </a:t>
            </a:r>
            <a:r>
              <a:rPr lang="en-US" sz="2000" b="1" i="1" dirty="0" smtClean="0"/>
              <a:t>data </a:t>
            </a:r>
            <a:r>
              <a:rPr lang="en-US" sz="2000" b="1" i="1" dirty="0"/>
              <a:t>rate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505200" y="11430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1828800" y="3355785"/>
            <a:ext cx="228600" cy="8357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379032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463550" y="990600"/>
            <a:ext cx="8070850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Smaller </a:t>
            </a:r>
            <a:r>
              <a:rPr lang="en-US" sz="2800" dirty="0"/>
              <a:t>block size results in better space utilization, but worse transfer utilization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trade-off  is space </a:t>
            </a:r>
            <a:r>
              <a:rPr lang="en-US" sz="2800" dirty="0" err="1"/>
              <a:t>vs</a:t>
            </a:r>
            <a:r>
              <a:rPr lang="en-US" sz="2800" dirty="0"/>
              <a:t> data rate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There is no good answer </a:t>
            </a:r>
            <a:endParaRPr lang="en-US" sz="2800" dirty="0" smtClean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Might use </a:t>
            </a:r>
            <a:r>
              <a:rPr lang="en-US" sz="2800" dirty="0"/>
              <a:t>large (64 KB) block size as disks are getting much bigger and </a:t>
            </a:r>
            <a:r>
              <a:rPr lang="en-US" sz="2800" dirty="0" smtClean="0"/>
              <a:t>space wastage is less important than to improve transfer rate.</a:t>
            </a:r>
            <a:endParaRPr lang="en-US" sz="2800" dirty="0"/>
          </a:p>
        </p:txBody>
      </p:sp>
      <p:sp>
        <p:nvSpPr>
          <p:cNvPr id="8192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Disk Space Management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51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ChangeArrowheads="1"/>
          </p:cNvSpPr>
          <p:nvPr/>
        </p:nvSpPr>
        <p:spPr bwMode="auto">
          <a:xfrm>
            <a:off x="381000" y="5511800"/>
            <a:ext cx="746760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 (</a:t>
            </a:r>
            <a:r>
              <a:rPr lang="en-US" sz="2400" dirty="0">
                <a:latin typeface="Arial" charset="0"/>
              </a:rPr>
              <a:t>a) </a:t>
            </a:r>
            <a:r>
              <a:rPr lang="en-US" sz="2400" dirty="0" smtClean="0">
                <a:latin typeface="Arial" charset="0"/>
              </a:rPr>
              <a:t>storing </a:t>
            </a:r>
            <a:r>
              <a:rPr lang="en-US" sz="2400" dirty="0">
                <a:latin typeface="Arial" charset="0"/>
              </a:rPr>
              <a:t>the free list on a linked list.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 </a:t>
            </a:r>
            <a:r>
              <a:rPr lang="en-US" sz="2400" dirty="0" smtClean="0">
                <a:latin typeface="Arial" charset="0"/>
              </a:rPr>
              <a:t>(</a:t>
            </a:r>
            <a:r>
              <a:rPr lang="en-US" sz="2400" dirty="0">
                <a:latin typeface="Arial" charset="0"/>
              </a:rPr>
              <a:t>b) A bitmap.</a:t>
            </a:r>
          </a:p>
        </p:txBody>
      </p:sp>
      <p:sp>
        <p:nvSpPr>
          <p:cNvPr id="82947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Keeping Track of Free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Blocks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82949" name="Picture 5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8931" y="609600"/>
            <a:ext cx="7354887" cy="490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372464" y="4769095"/>
            <a:ext cx="37903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r>
              <a:rPr lang="en-US" sz="2000" dirty="0" smtClean="0"/>
              <a:t>2 </a:t>
            </a:r>
            <a:r>
              <a:rPr lang="en-US" sz="2000" baseline="30000" dirty="0" smtClean="0"/>
              <a:t>10</a:t>
            </a:r>
            <a:r>
              <a:rPr lang="en-US" sz="2000" dirty="0" smtClean="0"/>
              <a:t> = 2</a:t>
            </a:r>
            <a:r>
              <a:rPr lang="en-US" sz="2000" baseline="30000" dirty="0"/>
              <a:t>8</a:t>
            </a:r>
            <a:r>
              <a:rPr lang="en-US" sz="2000" dirty="0" smtClean="0"/>
              <a:t> (256) Blocks of  2</a:t>
            </a:r>
            <a:r>
              <a:rPr lang="en-US" sz="2000" baseline="30000" dirty="0" smtClean="0"/>
              <a:t>2 </a:t>
            </a:r>
            <a:r>
              <a:rPr lang="en-US" sz="2000" dirty="0"/>
              <a:t>bytes</a:t>
            </a:r>
          </a:p>
        </p:txBody>
      </p:sp>
    </p:spTree>
    <p:extLst>
      <p:ext uri="{BB962C8B-B14F-4D97-AF65-F5344CB8AC3E}">
        <p14:creationId xmlns:p14="http://schemas.microsoft.com/office/powerpoint/2010/main" xmlns="" val="55126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346074" y="571500"/>
            <a:ext cx="8569325" cy="575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buSzPct val="110000"/>
            </a:pPr>
            <a:r>
              <a:rPr lang="en-US" sz="2800" dirty="0" smtClean="0">
                <a:solidFill>
                  <a:srgbClr val="0070C0"/>
                </a:solidFill>
              </a:rPr>
              <a:t>Example: </a:t>
            </a:r>
            <a:r>
              <a:rPr lang="en-US" sz="2800" dirty="0" smtClean="0"/>
              <a:t>500GB disk has 488 Million (1K) disk block:</a:t>
            </a:r>
          </a:p>
          <a:p>
            <a:pPr marL="328613" indent="-328613">
              <a:buSzPct val="110000"/>
              <a:buFont typeface="Arial" pitchFamily="34" charset="0"/>
              <a:buChar char="•"/>
            </a:pPr>
            <a:r>
              <a:rPr lang="en-US" sz="2800" dirty="0" smtClean="0"/>
              <a:t>To store links it need </a:t>
            </a:r>
            <a:r>
              <a:rPr lang="en-US" sz="2800" dirty="0"/>
              <a:t>~1.9 million </a:t>
            </a:r>
            <a:r>
              <a:rPr lang="en-US" sz="2800" dirty="0" smtClean="0"/>
              <a:t>blocks at </a:t>
            </a:r>
            <a:r>
              <a:rPr lang="en-US" sz="2800" dirty="0"/>
              <a:t>the rate of 255 entries/block </a:t>
            </a:r>
          </a:p>
          <a:p>
            <a:pPr marL="328613" indent="-328613">
              <a:buSzPct val="110000"/>
              <a:buFont typeface="Arial" pitchFamily="34" charset="0"/>
              <a:buChar char="•"/>
            </a:pPr>
            <a:r>
              <a:rPr lang="en-US" sz="2800" dirty="0" smtClean="0"/>
              <a:t>It requires 488 millions Bit-map ~ need </a:t>
            </a:r>
            <a:r>
              <a:rPr lang="en-US" sz="2800" dirty="0"/>
              <a:t>60,000 blocks</a:t>
            </a:r>
          </a:p>
          <a:p>
            <a:pPr marL="328613" indent="-328613">
              <a:buSzPct val="110000"/>
              <a:buFont typeface="Arial" pitchFamily="34" charset="0"/>
              <a:buChar char="•"/>
            </a:pPr>
            <a:r>
              <a:rPr lang="en-US" sz="2800" dirty="0" smtClean="0"/>
              <a:t>Bit Map requires less space than links method.</a:t>
            </a:r>
          </a:p>
          <a:p>
            <a:pPr marL="328613" indent="-328613">
              <a:buSzPct val="110000"/>
              <a:buFont typeface="Arial" pitchFamily="34" charset="0"/>
              <a:buChar char="•"/>
            </a:pPr>
            <a:r>
              <a:rPr lang="en-US" sz="2800" dirty="0" smtClean="0"/>
              <a:t>If disk is nearly full runs method requires less space.</a:t>
            </a:r>
          </a:p>
          <a:p>
            <a:pPr marL="328613" indent="-328613">
              <a:buSzPct val="110000"/>
              <a:buFont typeface="Arial" pitchFamily="34" charset="0"/>
              <a:buChar char="•"/>
            </a:pPr>
            <a:r>
              <a:rPr lang="en-US" sz="2800" dirty="0" smtClean="0"/>
              <a:t>If </a:t>
            </a:r>
            <a:r>
              <a:rPr lang="en-US" sz="2800" dirty="0"/>
              <a:t>free blocks come in </a:t>
            </a:r>
            <a:r>
              <a:rPr lang="en-US" sz="2800" dirty="0" smtClean="0"/>
              <a:t>consecutive, could </a:t>
            </a:r>
            <a:r>
              <a:rPr lang="en-US" sz="2800" dirty="0"/>
              <a:t>keep track of beginning and block </a:t>
            </a:r>
            <a:r>
              <a:rPr lang="en-US" sz="2800" dirty="0" smtClean="0"/>
              <a:t>length</a:t>
            </a:r>
            <a:r>
              <a:rPr lang="en-US" sz="2800" dirty="0"/>
              <a:t>. Need nature to cooperate for this to work. </a:t>
            </a:r>
            <a:endParaRPr lang="en-US" sz="2800" dirty="0" smtClean="0"/>
          </a:p>
          <a:p>
            <a:pPr marL="328613" indent="-328613">
              <a:buSzPct val="110000"/>
              <a:buFont typeface="Arial" pitchFamily="34" charset="0"/>
              <a:buChar char="•"/>
            </a:pPr>
            <a:r>
              <a:rPr lang="en-US" sz="2800" dirty="0" smtClean="0"/>
              <a:t>If disk get severely fragmented runs become inefficient.</a:t>
            </a:r>
            <a:endParaRPr lang="en-US" sz="2800" dirty="0"/>
          </a:p>
          <a:p>
            <a:pPr marL="328613" indent="-328613">
              <a:buSzPct val="110000"/>
              <a:buFont typeface="Arial" pitchFamily="34" charset="0"/>
              <a:buChar char="•"/>
            </a:pPr>
            <a:r>
              <a:rPr lang="en-US" sz="2800" dirty="0"/>
              <a:t>Only need one block of pointers in main memory at a time. Fills </a:t>
            </a:r>
            <a:r>
              <a:rPr lang="en-US" sz="2800" dirty="0" smtClean="0"/>
              <a:t>up block  =&gt; go </a:t>
            </a:r>
            <a:r>
              <a:rPr lang="en-US" sz="2800" dirty="0"/>
              <a:t>get another</a:t>
            </a:r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0" y="0"/>
            <a:ext cx="91440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How to keep track of free blocks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43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228600" y="4040188"/>
            <a:ext cx="8610600" cy="213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  <a:buFont typeface="+mj-lt"/>
              <a:buAutoNum type="alphaLcParenR"/>
            </a:pPr>
            <a:r>
              <a:rPr lang="en-US" sz="2400" dirty="0" smtClean="0">
                <a:latin typeface="Arial" charset="0"/>
              </a:rPr>
              <a:t>An </a:t>
            </a:r>
            <a:r>
              <a:rPr lang="en-US" sz="2400" dirty="0">
                <a:latin typeface="Arial" charset="0"/>
              </a:rPr>
              <a:t>almost-full block of pointers to free disk blocks in memory and three blocks of pointers on disk. </a:t>
            </a:r>
            <a:endParaRPr lang="en-US" sz="2400" dirty="0" smtClean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+mj-lt"/>
              <a:buAutoNum type="alphaLcParenR"/>
            </a:pPr>
            <a:r>
              <a:rPr lang="en-US" sz="2400" dirty="0" smtClean="0">
                <a:latin typeface="Arial" charset="0"/>
              </a:rPr>
              <a:t>Result </a:t>
            </a:r>
            <a:r>
              <a:rPr lang="en-US" sz="2400" dirty="0">
                <a:latin typeface="Arial" charset="0"/>
              </a:rPr>
              <a:t>of freeing a three-block file. </a:t>
            </a:r>
            <a:endParaRPr lang="en-US" sz="2400" dirty="0" smtClean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+mj-lt"/>
              <a:buAutoNum type="alphaLcParenR"/>
            </a:pPr>
            <a:r>
              <a:rPr lang="en-US" sz="2400" dirty="0" smtClean="0">
                <a:latin typeface="Arial" charset="0"/>
              </a:rPr>
              <a:t>An </a:t>
            </a:r>
            <a:r>
              <a:rPr lang="en-US" sz="2400" dirty="0">
                <a:latin typeface="Arial" charset="0"/>
              </a:rPr>
              <a:t>alternative strategy for handling the three free blocks. The shaded entries represent pointers to free disk blocks.</a:t>
            </a:r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Keeping Track of Free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Blocks (Free list)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84997" name="Picture 6" descr="D:\b\b4\IBM\04-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7810500" cy="289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4434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231775" y="914400"/>
            <a:ext cx="868045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SzPct val="110000"/>
            </a:pPr>
            <a:r>
              <a:rPr lang="en-US" sz="2800" dirty="0" smtClean="0"/>
              <a:t>Multiuser OS enforce Disk Quota and ensure that the users do not exceed their quota.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Entry </a:t>
            </a:r>
            <a:r>
              <a:rPr lang="en-US" sz="2800" dirty="0"/>
              <a:t>in open file table points to quota table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One entry for each open file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Places limits (soft, hard) on users disk </a:t>
            </a:r>
            <a:r>
              <a:rPr lang="en-US" sz="2800" dirty="0" smtClean="0"/>
              <a:t>quota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System start warning the users exceeding soft limit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User may ignore soft limit till number of warnings left then the user is not allowed to login. (hard limit)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Quota on Blocks as well as on files.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Illustration on next slide</a:t>
            </a:r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Disk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Quotas (A fair distribution of disk space)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738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3"/>
          <p:cNvSpPr>
            <a:spLocks noChangeArrowheads="1"/>
          </p:cNvSpPr>
          <p:nvPr/>
        </p:nvSpPr>
        <p:spPr bwMode="auto">
          <a:xfrm>
            <a:off x="292663" y="5646340"/>
            <a:ext cx="8696325" cy="4722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Quotas </a:t>
            </a:r>
            <a:r>
              <a:rPr lang="en-US" sz="2400" dirty="0">
                <a:latin typeface="Arial" charset="0"/>
              </a:rPr>
              <a:t>are kept track of on a per-user basis </a:t>
            </a:r>
            <a:r>
              <a:rPr lang="en-US" sz="2400" dirty="0" smtClean="0">
                <a:latin typeface="Arial" charset="0"/>
              </a:rPr>
              <a:t>in </a:t>
            </a:r>
            <a:r>
              <a:rPr lang="en-US" sz="2400" dirty="0">
                <a:latin typeface="Arial" charset="0"/>
              </a:rPr>
              <a:t>a quota table.</a:t>
            </a:r>
          </a:p>
        </p:txBody>
      </p:sp>
      <p:sp>
        <p:nvSpPr>
          <p:cNvPr id="87043" name="Rectangle 4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Disk Quotas</a:t>
            </a:r>
          </a:p>
        </p:txBody>
      </p:sp>
      <p:pic>
        <p:nvPicPr>
          <p:cNvPr id="87045" name="Picture 6" descr="D:\b\b4\IBM\04-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92764" y="990600"/>
            <a:ext cx="6943725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5262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550862" y="688258"/>
            <a:ext cx="8042275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58738" algn="l">
              <a:spcBef>
                <a:spcPct val="20000"/>
              </a:spcBef>
            </a:pPr>
            <a:r>
              <a:rPr lang="en-US" sz="2800" dirty="0" smtClean="0">
                <a:solidFill>
                  <a:srgbClr val="0070C0"/>
                </a:solidFill>
              </a:rPr>
              <a:t>Take Disk Backup on Tape</a:t>
            </a:r>
          </a:p>
          <a:p>
            <a:pPr marL="58738" algn="l">
              <a:spcBef>
                <a:spcPct val="20000"/>
              </a:spcBef>
            </a:pPr>
            <a:r>
              <a:rPr lang="en-US" sz="2800" dirty="0" smtClean="0"/>
              <a:t>Backups </a:t>
            </a:r>
            <a:r>
              <a:rPr lang="en-US" sz="2800" dirty="0"/>
              <a:t>to tape are generally made to handle one of two potential problems: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Recover </a:t>
            </a:r>
            <a:r>
              <a:rPr lang="en-US" sz="2800" dirty="0"/>
              <a:t>from disaster (e.g. disk crash, </a:t>
            </a:r>
            <a:r>
              <a:rPr lang="en-US" sz="2800" dirty="0" smtClean="0"/>
              <a:t>nature)</a:t>
            </a:r>
            <a:endParaRPr lang="en-US" sz="2800" dirty="0"/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Recover from stupidity (e.g. </a:t>
            </a:r>
            <a:r>
              <a:rPr lang="en-US" sz="2800" dirty="0" smtClean="0"/>
              <a:t>Delete file by mistake)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Tapes </a:t>
            </a:r>
            <a:r>
              <a:rPr lang="en-US" sz="2800" dirty="0"/>
              <a:t>hold hundreds of gigabytes and are very cheap</a:t>
            </a:r>
          </a:p>
          <a:p>
            <a:pPr marL="609600" indent="-609600" algn="l">
              <a:spcBef>
                <a:spcPct val="20000"/>
              </a:spcBef>
              <a:buFontTx/>
              <a:buChar char="•"/>
            </a:pPr>
            <a:endParaRPr lang="en-US" sz="2400" dirty="0">
              <a:latin typeface="Arial" charset="0"/>
            </a:endParaRPr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Backups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57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545946" y="732503"/>
            <a:ext cx="8042275" cy="3153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SzPct val="110000"/>
            </a:pPr>
            <a:r>
              <a:rPr lang="en-US" sz="2800" dirty="0" smtClean="0">
                <a:solidFill>
                  <a:srgbClr val="0070C0"/>
                </a:solidFill>
              </a:rPr>
              <a:t>What to Backup?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Don’t </a:t>
            </a:r>
            <a:r>
              <a:rPr lang="en-US" sz="2800" dirty="0"/>
              <a:t>want to back up whole </a:t>
            </a:r>
            <a:r>
              <a:rPr lang="en-US" sz="2800" dirty="0" smtClean="0"/>
              <a:t>file system</a:t>
            </a:r>
            <a:endParaRPr lang="en-US" sz="2800" dirty="0"/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Can get binaries from manufacturer’s CD’s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Temporary files don’t need to be backed up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Special files (I/O) don’t need it</a:t>
            </a:r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Backups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33143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550861" y="685800"/>
            <a:ext cx="8042275" cy="468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SzPct val="110000"/>
            </a:pPr>
            <a:r>
              <a:rPr lang="en-US" sz="2800" dirty="0" smtClean="0">
                <a:solidFill>
                  <a:srgbClr val="0070C0"/>
                </a:solidFill>
              </a:rPr>
              <a:t>How to Backup?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Complete </a:t>
            </a:r>
            <a:r>
              <a:rPr lang="en-US" sz="2800" dirty="0"/>
              <a:t>dump weekly/monthly and daily dump of modified files since big dump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=&gt;to restore </a:t>
            </a:r>
            <a:r>
              <a:rPr lang="en-US" sz="2800" dirty="0" smtClean="0"/>
              <a:t>FS </a:t>
            </a:r>
            <a:r>
              <a:rPr lang="en-US" sz="2800" dirty="0"/>
              <a:t>need to start with full dump and include modified files =&gt; need better algorithms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Problem; </a:t>
            </a:r>
            <a:r>
              <a:rPr lang="en-US" sz="2800" dirty="0" smtClean="0"/>
              <a:t>If you want </a:t>
            </a:r>
            <a:r>
              <a:rPr lang="en-US" sz="2800" dirty="0"/>
              <a:t>to compress data before dumping it, </a:t>
            </a:r>
            <a:r>
              <a:rPr lang="en-US" sz="2800" dirty="0" smtClean="0"/>
              <a:t>it will optimize the space but </a:t>
            </a:r>
            <a:r>
              <a:rPr lang="en-US" sz="2800" dirty="0"/>
              <a:t>if part of the tape is bad</a:t>
            </a:r>
            <a:r>
              <a:rPr lang="en-US" sz="2800" dirty="0" smtClean="0"/>
              <a:t>…..( you will Loose everything)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70C0"/>
                </a:solidFill>
              </a:rPr>
              <a:t>Problem; </a:t>
            </a:r>
            <a:r>
              <a:rPr lang="en-US" sz="2800" dirty="0" smtClean="0"/>
              <a:t>hard </a:t>
            </a:r>
            <a:r>
              <a:rPr lang="en-US" sz="2800" dirty="0"/>
              <a:t>to dump when system is being used. Snapshot algorithms are available </a:t>
            </a:r>
            <a:r>
              <a:rPr lang="en-US" sz="2800" dirty="0" smtClean="0"/>
              <a:t> to run backup </a:t>
            </a:r>
            <a:endParaRPr lang="en-US" sz="2800" dirty="0"/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Back up Incrementally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508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381000" y="838200"/>
            <a:ext cx="8042275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20000"/>
              </a:spcBef>
              <a:buSzPct val="110000"/>
            </a:pPr>
            <a:r>
              <a:rPr lang="en-US" sz="2800" dirty="0">
                <a:solidFill>
                  <a:srgbClr val="0070C0"/>
                </a:solidFill>
              </a:rPr>
              <a:t>Physical-dump the whole thing. </a:t>
            </a:r>
          </a:p>
          <a:p>
            <a:pPr marL="457200" indent="-457200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it </a:t>
            </a:r>
            <a:r>
              <a:rPr lang="en-US" sz="2800" dirty="0"/>
              <a:t>is simple to implement</a:t>
            </a:r>
          </a:p>
          <a:p>
            <a:pPr marL="457200" indent="-457200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Don’t </a:t>
            </a:r>
            <a:r>
              <a:rPr lang="en-US" sz="2800" dirty="0"/>
              <a:t>want to dump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unused blocks =&gt; program needs access to the unused block list and must write block number for used blocks on tape 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bad blocks. Disk controller must detect and replace them or the program must know where they are </a:t>
            </a:r>
            <a:r>
              <a:rPr lang="en-US" sz="2800" dirty="0" smtClean="0"/>
              <a:t>(If they </a:t>
            </a:r>
            <a:r>
              <a:rPr lang="en-US" sz="2800" dirty="0"/>
              <a:t>are kept in a bad block area by the </a:t>
            </a:r>
            <a:r>
              <a:rPr lang="en-US" sz="2800" dirty="0" smtClean="0"/>
              <a:t>OS, then procedure must take care)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Dumping strategies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6223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550863" y="914400"/>
            <a:ext cx="7145338" cy="447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The good-easy to implement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The bad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Can’t skip a particular directory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Can’t make incremental dumps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Can’t  restore individual files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Not used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Use logical dumps</a:t>
            </a:r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Good </a:t>
            </a:r>
            <a:r>
              <a:rPr lang="en-US" sz="3200" dirty="0" err="1">
                <a:solidFill>
                  <a:srgbClr val="7030A0"/>
                </a:solidFill>
                <a:latin typeface="+mj-lt"/>
              </a:rPr>
              <a:t>vs</a:t>
            </a:r>
            <a:r>
              <a:rPr lang="en-US" sz="3200" dirty="0">
                <a:solidFill>
                  <a:srgbClr val="7030A0"/>
                </a:solidFill>
                <a:latin typeface="+mj-lt"/>
              </a:rPr>
              <a:t> Bad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3167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381000" y="762000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Starts at directory and recursively dumps all files/directories below it which have changed since a given time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Examine standard algorithm used by Unix. Dumps files/directories on path to modified file/directory because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Can restore path on different computer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Have the ability to restore a single file </a:t>
            </a:r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Logical Dumps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5645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1026"/>
          <p:cNvSpPr>
            <a:spLocks noChangeArrowheads="1"/>
          </p:cNvSpPr>
          <p:nvPr/>
        </p:nvSpPr>
        <p:spPr bwMode="auto">
          <a:xfrm>
            <a:off x="-31955" y="4876800"/>
            <a:ext cx="91440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A </a:t>
            </a:r>
            <a:r>
              <a:rPr lang="en-US" sz="2400" dirty="0">
                <a:latin typeface="Arial" charset="0"/>
              </a:rPr>
              <a:t>file system to be dumped. Squares are directories, circles are files. Shaded items have been modified since last dump. Each directory and file is labeled by its i-node number.</a:t>
            </a:r>
          </a:p>
        </p:txBody>
      </p:sp>
      <p:sp>
        <p:nvSpPr>
          <p:cNvPr id="94211" name="Rectangle 1027"/>
          <p:cNvSpPr>
            <a:spLocks noChangeArrowheads="1"/>
          </p:cNvSpPr>
          <p:nvPr/>
        </p:nvSpPr>
        <p:spPr bwMode="auto">
          <a:xfrm>
            <a:off x="0" y="1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Backups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302" y="717756"/>
            <a:ext cx="7819075" cy="3930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9631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528739" y="838200"/>
            <a:ext cx="804227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Uses bitmap indexed by i-node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4 phases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Phase 1</a:t>
            </a:r>
            <a:r>
              <a:rPr lang="en-US" sz="2800" dirty="0"/>
              <a:t>-starts at root and marks bits for modified files and all directories (a)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Phase 2</a:t>
            </a:r>
            <a:r>
              <a:rPr lang="en-US" sz="2800" dirty="0"/>
              <a:t>-walks the tree, unmarks directories without modified files in/under them (b)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Phase 3</a:t>
            </a:r>
            <a:r>
              <a:rPr lang="en-US" sz="2800" dirty="0"/>
              <a:t>-go through i-nodes and dump marked directories (c)</a:t>
            </a:r>
          </a:p>
          <a:p>
            <a:pPr marL="7858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0070C0"/>
                </a:solidFill>
              </a:rPr>
              <a:t>Phase 4</a:t>
            </a:r>
            <a:r>
              <a:rPr lang="en-US" sz="2800" dirty="0"/>
              <a:t>-dump files (d)</a:t>
            </a:r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0" y="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Logical Dump Algorithm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703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262756" y="4387850"/>
            <a:ext cx="815340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 Bitmaps used by the logical dumping algorithm.</a:t>
            </a:r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0"/>
            <a:ext cx="9144000" cy="88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Backups </a:t>
            </a:r>
          </a:p>
        </p:txBody>
      </p:sp>
      <p:pic>
        <p:nvPicPr>
          <p:cNvPr id="96261" name="Picture 6" descr="D:\b\b4\IBM\04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862" y="1219200"/>
            <a:ext cx="8270875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0187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0" y="0"/>
            <a:ext cx="2057400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Backups </a:t>
            </a:r>
            <a:endParaRPr lang="en-US" sz="3200" dirty="0" smtClean="0">
              <a:solidFill>
                <a:srgbClr val="7030A0"/>
              </a:solidFill>
              <a:latin typeface="+mj-lt"/>
            </a:endParaRPr>
          </a:p>
          <a:p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Algorithm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96261" name="Picture 6" descr="D:\b\b4\IBM\04-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3733800"/>
            <a:ext cx="8270875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68377"/>
            <a:ext cx="64389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68243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526281" y="914400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Start with empty </a:t>
            </a:r>
            <a:r>
              <a:rPr lang="en-US" sz="2800" dirty="0" smtClean="0"/>
              <a:t>FS </a:t>
            </a:r>
            <a:r>
              <a:rPr lang="en-US" sz="2800" dirty="0"/>
              <a:t>on disk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Restore most recent full dump. Directories first, then files.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Then do restore incremental dumps (they are in order on the tape)</a:t>
            </a:r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Restoring file on disk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1456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550862" y="914400"/>
            <a:ext cx="80422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Free block list must be reconstructed. </a:t>
            </a:r>
            <a:endParaRPr lang="en-US" sz="2800" dirty="0" smtClean="0"/>
          </a:p>
          <a:p>
            <a:pPr lvl="1">
              <a:spcBef>
                <a:spcPct val="20000"/>
              </a:spcBef>
              <a:buSzPct val="110000"/>
            </a:pPr>
            <a:r>
              <a:rPr lang="en-US" sz="2800" dirty="0" smtClean="0"/>
              <a:t>Easy </a:t>
            </a:r>
            <a:r>
              <a:rPr lang="en-US" sz="2800" dirty="0"/>
              <a:t>to </a:t>
            </a:r>
            <a:r>
              <a:rPr lang="en-US" sz="2800" dirty="0" smtClean="0"/>
              <a:t>do? it </a:t>
            </a:r>
            <a:r>
              <a:rPr lang="en-US" sz="2800" dirty="0"/>
              <a:t>is the complement of the used blocks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Links to files have to be carefully restored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Files can have holes in them. Don’t want to restore files with lots of zeroes in </a:t>
            </a:r>
            <a:r>
              <a:rPr lang="en-US" sz="2800" dirty="0" smtClean="0"/>
              <a:t>them (Hole between data and stack segments)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Pipes can’t be dumped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>
                <a:solidFill>
                  <a:srgbClr val="FF0000"/>
                </a:solidFill>
              </a:rPr>
              <a:t>Tape density is not increasing =&gt; need lots of tapes and robots to get at them. Soon will need disks to be the back-ups!!!</a:t>
            </a:r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Restoring file on disk-issues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075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304800" y="759542"/>
            <a:ext cx="8042275" cy="5107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Crash before blocks written out results in an inconsistent state=&gt;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Need utility program to check for consistency in blocks and files</a:t>
            </a:r>
          </a:p>
          <a:p>
            <a:pPr marL="609600" indent="-609600" algn="l">
              <a:spcBef>
                <a:spcPct val="20000"/>
              </a:spcBef>
            </a:pPr>
            <a:r>
              <a:rPr lang="en-US" sz="2800" dirty="0">
                <a:latin typeface="Arial" charset="0"/>
              </a:rPr>
              <a:t> (</a:t>
            </a:r>
            <a:r>
              <a:rPr lang="en-US" sz="2800" dirty="0" err="1">
                <a:latin typeface="Arial" charset="0"/>
              </a:rPr>
              <a:t>fsck</a:t>
            </a:r>
            <a:r>
              <a:rPr lang="en-US" sz="2800" dirty="0">
                <a:latin typeface="Arial" charset="0"/>
              </a:rPr>
              <a:t> in Unix, scandisk in Windows)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Uses two tables 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How many times is block present in a file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How many times block is present in free list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Device then reads all of the i-nodes, increments counters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Consistency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35543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1026"/>
          <p:cNvSpPr>
            <a:spLocks noChangeArrowheads="1"/>
          </p:cNvSpPr>
          <p:nvPr/>
        </p:nvSpPr>
        <p:spPr bwMode="auto">
          <a:xfrm>
            <a:off x="457200" y="3886200"/>
            <a:ext cx="708660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File </a:t>
            </a:r>
            <a:r>
              <a:rPr lang="en-US" sz="2400" dirty="0">
                <a:latin typeface="Arial" charset="0"/>
              </a:rPr>
              <a:t>system states.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Consistent</a:t>
            </a:r>
            <a:r>
              <a:rPr lang="en-US" sz="2400" dirty="0">
                <a:latin typeface="Arial" charset="0"/>
              </a:rPr>
              <a:t>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Missing </a:t>
            </a:r>
            <a:r>
              <a:rPr lang="en-US" sz="2400" dirty="0">
                <a:latin typeface="Arial" charset="0"/>
              </a:rPr>
              <a:t>block.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Duplicate </a:t>
            </a:r>
            <a:r>
              <a:rPr lang="en-US" sz="2400" dirty="0">
                <a:latin typeface="Arial" charset="0"/>
              </a:rPr>
              <a:t>block in free list.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  <a:buAutoNum type="alphaLcParenBoth"/>
            </a:pPr>
            <a:r>
              <a:rPr lang="en-US" sz="2400" dirty="0" smtClean="0">
                <a:latin typeface="Arial" charset="0"/>
              </a:rPr>
              <a:t>Duplicate </a:t>
            </a:r>
            <a:r>
              <a:rPr lang="en-US" sz="2400" dirty="0">
                <a:latin typeface="Arial" charset="0"/>
              </a:rPr>
              <a:t>data block.</a:t>
            </a:r>
          </a:p>
        </p:txBody>
      </p:sp>
      <p:sp>
        <p:nvSpPr>
          <p:cNvPr id="100355" name="Rectangle 1027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Consistency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732503"/>
            <a:ext cx="767715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38293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304800" y="609600"/>
            <a:ext cx="86106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514350" indent="-514350">
              <a:buSzPct val="110000"/>
              <a:buFont typeface="+mj-lt"/>
              <a:buAutoNum type="alphaLcParenR"/>
            </a:pPr>
            <a:r>
              <a:rPr lang="en-US" sz="2800" dirty="0" smtClean="0"/>
              <a:t>If </a:t>
            </a:r>
            <a:r>
              <a:rPr lang="en-US" sz="2800" dirty="0"/>
              <a:t>the file system is consistent, each block will have a 1 either in the first table or in the second </a:t>
            </a:r>
            <a:r>
              <a:rPr lang="en-US" sz="2800" dirty="0" smtClean="0"/>
              <a:t>table</a:t>
            </a:r>
            <a:r>
              <a:rPr lang="en-US" sz="2800" dirty="0"/>
              <a:t>.</a:t>
            </a:r>
            <a:endParaRPr lang="en-US" sz="2800" dirty="0" smtClean="0"/>
          </a:p>
          <a:p>
            <a:pPr marL="514350" indent="-514350">
              <a:buSzPct val="100000"/>
              <a:buFont typeface="+mj-lt"/>
              <a:buAutoNum type="alphaLcParenR"/>
            </a:pPr>
            <a:r>
              <a:rPr lang="en-US" sz="2800" dirty="0" smtClean="0"/>
              <a:t> System crash result in missing block; No harm; just missing; </a:t>
            </a:r>
            <a:r>
              <a:rPr lang="en-US" sz="2800" dirty="0" smtClean="0">
                <a:solidFill>
                  <a:srgbClr val="0070C0"/>
                </a:solidFill>
              </a:rPr>
              <a:t>solution: </a:t>
            </a:r>
            <a:r>
              <a:rPr lang="en-US" sz="2800" dirty="0" smtClean="0">
                <a:solidFill>
                  <a:srgbClr val="7030A0"/>
                </a:solidFill>
              </a:rPr>
              <a:t>put </a:t>
            </a:r>
            <a:r>
              <a:rPr lang="en-US" sz="2800" dirty="0">
                <a:solidFill>
                  <a:srgbClr val="7030A0"/>
                </a:solidFill>
              </a:rPr>
              <a:t>on free </a:t>
            </a:r>
            <a:r>
              <a:rPr lang="en-US" sz="2800" dirty="0" smtClean="0">
                <a:solidFill>
                  <a:srgbClr val="7030A0"/>
                </a:solidFill>
              </a:rPr>
              <a:t>list.</a:t>
            </a:r>
          </a:p>
          <a:p>
            <a:pPr marL="514350" indent="-514350">
              <a:buSzPct val="100000"/>
              <a:buFont typeface="+mj-lt"/>
              <a:buAutoNum type="alphaLcParenR"/>
            </a:pPr>
            <a:r>
              <a:rPr lang="en-US" sz="2800" dirty="0"/>
              <a:t>Block occurs twice on free </a:t>
            </a:r>
            <a:r>
              <a:rPr lang="en-US" sz="2800" dirty="0" smtClean="0"/>
              <a:t>list; may happen with free list impossible with bitmap; </a:t>
            </a:r>
            <a:r>
              <a:rPr lang="en-US" sz="2800" dirty="0">
                <a:solidFill>
                  <a:srgbClr val="0070C0"/>
                </a:solidFill>
              </a:rPr>
              <a:t>solution: </a:t>
            </a:r>
            <a:r>
              <a:rPr lang="en-US" sz="2800" dirty="0">
                <a:solidFill>
                  <a:srgbClr val="7030A0"/>
                </a:solidFill>
              </a:rPr>
              <a:t>re-build free list</a:t>
            </a:r>
          </a:p>
          <a:p>
            <a:pPr marL="514350" indent="-514350">
              <a:buSzPct val="100000"/>
              <a:buFont typeface="+mj-lt"/>
              <a:buAutoNum type="alphaLcParenR"/>
            </a:pPr>
            <a:r>
              <a:rPr lang="en-US" sz="2800" dirty="0"/>
              <a:t>Block occurs twice on blocks in </a:t>
            </a:r>
            <a:r>
              <a:rPr lang="en-US" sz="2800" dirty="0" smtClean="0"/>
              <a:t>use; </a:t>
            </a:r>
            <a:r>
              <a:rPr lang="en-US" sz="2800" dirty="0">
                <a:solidFill>
                  <a:srgbClr val="FF0000"/>
                </a:solidFill>
              </a:rPr>
              <a:t>Problem; </a:t>
            </a:r>
            <a:r>
              <a:rPr lang="en-US" sz="2800" dirty="0"/>
              <a:t>If either of </a:t>
            </a:r>
            <a:r>
              <a:rPr lang="en-US" sz="2800" dirty="0" smtClean="0"/>
              <a:t>files </a:t>
            </a:r>
            <a:r>
              <a:rPr lang="en-US" sz="2800" dirty="0"/>
              <a:t>is removed, block will be put on </a:t>
            </a:r>
            <a:r>
              <a:rPr lang="en-US" sz="2800" dirty="0" smtClean="0"/>
              <a:t>free </a:t>
            </a:r>
            <a:r>
              <a:rPr lang="en-US" sz="2800" dirty="0"/>
              <a:t>list, now block is in use and free at the same time. If both files are removed, the block will be </a:t>
            </a:r>
            <a:r>
              <a:rPr lang="en-US" sz="2800" dirty="0" smtClean="0"/>
              <a:t>on </a:t>
            </a:r>
            <a:r>
              <a:rPr lang="en-US" sz="2800" dirty="0"/>
              <a:t>the free list twice. </a:t>
            </a:r>
            <a:r>
              <a:rPr lang="en-US" sz="2800" dirty="0">
                <a:solidFill>
                  <a:srgbClr val="0070C0"/>
                </a:solidFill>
              </a:rPr>
              <a:t>solution: </a:t>
            </a:r>
            <a:r>
              <a:rPr lang="en-US" sz="2800" dirty="0" smtClean="0"/>
              <a:t>allocate </a:t>
            </a:r>
            <a:r>
              <a:rPr lang="en-US" sz="2800" dirty="0"/>
              <a:t>a </a:t>
            </a:r>
            <a:r>
              <a:rPr lang="en-US" sz="2800" dirty="0" smtClean="0"/>
              <a:t>free block</a:t>
            </a:r>
            <a:r>
              <a:rPr lang="en-US" sz="2800" dirty="0"/>
              <a:t>, copy the contents of block </a:t>
            </a:r>
            <a:r>
              <a:rPr lang="en-US" sz="2800" dirty="0" smtClean="0"/>
              <a:t>into </a:t>
            </a:r>
            <a:r>
              <a:rPr lang="en-US" sz="2800" dirty="0"/>
              <a:t>it, </a:t>
            </a:r>
            <a:r>
              <a:rPr lang="en-US" sz="2800" dirty="0" smtClean="0"/>
              <a:t>insert </a:t>
            </a:r>
            <a:r>
              <a:rPr lang="en-US" sz="2800" dirty="0"/>
              <a:t>the copy </a:t>
            </a:r>
            <a:r>
              <a:rPr lang="en-US" sz="2800" dirty="0" smtClean="0"/>
              <a:t>to </a:t>
            </a:r>
            <a:r>
              <a:rPr lang="en-US" sz="2800" dirty="0"/>
              <a:t>one of the </a:t>
            </a:r>
            <a:r>
              <a:rPr lang="en-US" sz="2800" dirty="0" smtClean="0"/>
              <a:t>files. The </a:t>
            </a:r>
            <a:r>
              <a:rPr lang="en-US" sz="2800" dirty="0"/>
              <a:t>content of </a:t>
            </a:r>
            <a:r>
              <a:rPr lang="en-US" sz="2800" dirty="0" smtClean="0"/>
              <a:t>one </a:t>
            </a:r>
            <a:r>
              <a:rPr lang="en-US" sz="2800" dirty="0"/>
              <a:t>files is </a:t>
            </a:r>
            <a:r>
              <a:rPr lang="en-US" sz="2800" dirty="0" smtClean="0"/>
              <a:t>unchanged; </a:t>
            </a:r>
            <a:r>
              <a:rPr lang="en-US" sz="2800" dirty="0">
                <a:solidFill>
                  <a:srgbClr val="7030A0"/>
                </a:solidFill>
              </a:rPr>
              <a:t>notify user.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Solutions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5850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541030" y="703006"/>
            <a:ext cx="8374370" cy="5621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r>
              <a:rPr lang="en-US" sz="2800" dirty="0"/>
              <a:t>It, too, uses a table </a:t>
            </a:r>
            <a:r>
              <a:rPr lang="en-US" sz="2800" dirty="0" smtClean="0"/>
              <a:t>of counters</a:t>
            </a:r>
            <a:r>
              <a:rPr lang="en-US" sz="2800" dirty="0"/>
              <a:t>, but these are per file, rather than per block.</a:t>
            </a:r>
            <a:endParaRPr lang="en-US" sz="2800" dirty="0" smtClean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Look </a:t>
            </a:r>
            <a:r>
              <a:rPr lang="en-US" sz="2800" dirty="0"/>
              <a:t>at files instead of blocks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Use table of counters, one per file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Start at root directory, descend, increment counter each time file shows up in a directory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Compares counts with link counts from the i-nodes. Have to be the same to be consistent </a:t>
            </a:r>
            <a:endParaRPr lang="en-US" sz="2800" dirty="0" smtClean="0"/>
          </a:p>
          <a:p>
            <a:pPr lvl="1">
              <a:spcBef>
                <a:spcPct val="20000"/>
              </a:spcBef>
              <a:buSzPct val="110000"/>
            </a:pPr>
            <a:r>
              <a:rPr lang="en-US" sz="2800" dirty="0" smtClean="0">
                <a:solidFill>
                  <a:srgbClr val="FF0000"/>
                </a:solidFill>
              </a:rPr>
              <a:t>Problem: </a:t>
            </a:r>
            <a:r>
              <a:rPr lang="en-US" sz="2800" dirty="0" smtClean="0"/>
              <a:t>two </a:t>
            </a:r>
            <a:r>
              <a:rPr lang="en-US" sz="2800" dirty="0"/>
              <a:t>kinds of errors can occur</a:t>
            </a:r>
            <a:r>
              <a:rPr lang="en-US" sz="2800" dirty="0" smtClean="0"/>
              <a:t>: the </a:t>
            </a:r>
            <a:r>
              <a:rPr lang="en-US" sz="2800" dirty="0"/>
              <a:t>link count in the i-node can be </a:t>
            </a:r>
            <a:r>
              <a:rPr lang="en-US" sz="2800" dirty="0" smtClean="0"/>
              <a:t>high </a:t>
            </a:r>
            <a:r>
              <a:rPr lang="en-US" sz="2800" dirty="0"/>
              <a:t>or it can be </a:t>
            </a:r>
            <a:r>
              <a:rPr lang="en-US" sz="2800" dirty="0" smtClean="0"/>
              <a:t>low.</a:t>
            </a:r>
          </a:p>
          <a:p>
            <a:pPr lvl="1"/>
            <a:r>
              <a:rPr lang="en-US" sz="2800" dirty="0" smtClean="0">
                <a:solidFill>
                  <a:srgbClr val="0070C0"/>
                </a:solidFill>
              </a:rPr>
              <a:t>Solution: </a:t>
            </a:r>
            <a:r>
              <a:rPr lang="en-US" sz="2800" dirty="0"/>
              <a:t>fixed by setting the </a:t>
            </a:r>
            <a:r>
              <a:rPr lang="en-US" sz="2800" dirty="0" smtClean="0"/>
              <a:t>link count </a:t>
            </a:r>
            <a:r>
              <a:rPr lang="en-US" sz="2800" dirty="0"/>
              <a:t>in the i-node to the correct value.</a:t>
            </a:r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Consistency (consistency of directory system)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6703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277761" y="717754"/>
            <a:ext cx="8042275" cy="5225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Read word from memory: </a:t>
            </a:r>
            <a:r>
              <a:rPr lang="en-US" sz="2800" dirty="0" smtClean="0"/>
              <a:t>10 </a:t>
            </a:r>
            <a:r>
              <a:rPr lang="en-US" sz="2800" dirty="0" err="1"/>
              <a:t>nsec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Read word from Disk: 5-10 </a:t>
            </a:r>
            <a:r>
              <a:rPr lang="en-US" sz="2800" dirty="0" err="1"/>
              <a:t>msec</a:t>
            </a:r>
            <a:r>
              <a:rPr lang="en-US" sz="2800" dirty="0"/>
              <a:t> seek + </a:t>
            </a:r>
            <a:r>
              <a:rPr lang="en-US" sz="2800" dirty="0" smtClean="0"/>
              <a:t>rotational delay  4- 6msec</a:t>
            </a:r>
            <a:r>
              <a:rPr lang="en-US" sz="2800" dirty="0"/>
              <a:t> </a:t>
            </a:r>
            <a:r>
              <a:rPr lang="en-US" sz="2800" dirty="0" smtClean="0"/>
              <a:t>+ 100 </a:t>
            </a:r>
            <a:r>
              <a:rPr lang="en-US" sz="2800" dirty="0"/>
              <a:t>MB/sec transfer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Cache blocks in memory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Hash table (</a:t>
            </a:r>
            <a:r>
              <a:rPr lang="en-US" sz="2800" dirty="0" smtClean="0"/>
              <a:t>device and disk </a:t>
            </a:r>
            <a:r>
              <a:rPr lang="en-US" sz="2800" dirty="0"/>
              <a:t>address) to </a:t>
            </a:r>
            <a:r>
              <a:rPr lang="en-US" sz="2800" dirty="0" smtClean="0"/>
              <a:t>locate the desired address in the cache; for collisions use linked chain solution.</a:t>
            </a:r>
            <a:endParaRPr lang="en-US" sz="2800" dirty="0"/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 smtClean="0"/>
              <a:t>When a block is to be loaded in full cache; some block needs to be replaced. Need </a:t>
            </a:r>
            <a:r>
              <a:rPr lang="en-US" sz="2800" dirty="0"/>
              <a:t>algorithm to replace cache </a:t>
            </a:r>
            <a:r>
              <a:rPr lang="en-US" sz="2800" dirty="0" smtClean="0"/>
              <a:t>blocks- (like) use </a:t>
            </a:r>
            <a:r>
              <a:rPr lang="en-US" sz="2800" dirty="0"/>
              <a:t>paging algorithms, </a:t>
            </a:r>
            <a:r>
              <a:rPr lang="en-US" sz="2800" dirty="0" err="1"/>
              <a:t>e.g</a:t>
            </a:r>
            <a:r>
              <a:rPr lang="en-US" sz="2800" dirty="0"/>
              <a:t> </a:t>
            </a:r>
            <a:r>
              <a:rPr lang="en-US" sz="2800" dirty="0" smtClean="0"/>
              <a:t>FIFO,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Chance Clock, LRU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File System Performance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491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ChangeArrowheads="1"/>
          </p:cNvSpPr>
          <p:nvPr/>
        </p:nvSpPr>
        <p:spPr bwMode="auto">
          <a:xfrm>
            <a:off x="513582" y="5295900"/>
            <a:ext cx="7315200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The </a:t>
            </a:r>
            <a:r>
              <a:rPr lang="en-US" sz="2400" dirty="0">
                <a:latin typeface="Arial" charset="0"/>
              </a:rPr>
              <a:t>buffer cache data structures.</a:t>
            </a:r>
          </a:p>
        </p:txBody>
      </p:sp>
      <p:sp>
        <p:nvSpPr>
          <p:cNvPr id="10445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Caching (1)</a:t>
            </a:r>
          </a:p>
        </p:txBody>
      </p:sp>
      <p:pic>
        <p:nvPicPr>
          <p:cNvPr id="104453" name="Picture 6" descr="D:\b\b4\IBM\04-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8163" y="2035175"/>
            <a:ext cx="8067675" cy="278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8466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550862" y="990600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Problem with LRU-some blocks are infrequently used, but have to be in memory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i-node-needs to be re-written to disk if modified. Crash could leave system in inconsistent state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Modify LRU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Is block likely to be used again?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Is block essential to consistency of file system?</a:t>
            </a: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Replacement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536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550862" y="1193954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Use </a:t>
            </a:r>
            <a:r>
              <a:rPr lang="en-US" sz="2800" dirty="0" smtClean="0"/>
              <a:t>categories-i-nodes, indirect </a:t>
            </a:r>
            <a:r>
              <a:rPr lang="en-US" sz="2800" dirty="0"/>
              <a:t>blocks, directory blocks</a:t>
            </a:r>
            <a:r>
              <a:rPr lang="en-US" sz="2800" dirty="0" smtClean="0"/>
              <a:t>, full </a:t>
            </a:r>
            <a:r>
              <a:rPr lang="en-US" sz="2800" dirty="0"/>
              <a:t>data blocks</a:t>
            </a:r>
            <a:r>
              <a:rPr lang="en-US" sz="2800" dirty="0" smtClean="0"/>
              <a:t>, partial </a:t>
            </a:r>
            <a:r>
              <a:rPr lang="en-US" sz="2800" dirty="0"/>
              <a:t>data blocks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Put ones that will be needed at the rear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If block is needed and is modified, write it to disk </a:t>
            </a:r>
            <a:r>
              <a:rPr lang="en-US" sz="2800" dirty="0" err="1"/>
              <a:t>asap</a:t>
            </a:r>
            <a:endParaRPr lang="en-US" sz="2800" dirty="0"/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Replacement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54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550862" y="990600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In order to put modified blocks on disk </a:t>
            </a:r>
            <a:r>
              <a:rPr lang="en-US" sz="2800" dirty="0" err="1"/>
              <a:t>asap</a:t>
            </a:r>
            <a:endParaRPr lang="en-US" sz="2800" dirty="0"/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UNIX sync-forces all modified blocks to disk. Issued every 30 </a:t>
            </a:r>
            <a:r>
              <a:rPr lang="en-US" sz="2800" dirty="0" err="1"/>
              <a:t>secs</a:t>
            </a:r>
            <a:r>
              <a:rPr lang="en-US" sz="2800" dirty="0"/>
              <a:t> by update program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Windows-modify block, write to disk immediately (Write through cache)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Replacement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5094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550862" y="914400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Block read-ahead-if read in block k to cache, read in k+1 if it is not already there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Only works for sequential files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Use a bit to determine if file is sequential or random. </a:t>
            </a:r>
            <a:r>
              <a:rPr lang="en-US" sz="2800" dirty="0" smtClean="0"/>
              <a:t>When system issue a </a:t>
            </a:r>
            <a:r>
              <a:rPr lang="en-US" sz="2800" dirty="0"/>
              <a:t>seek, flip the bit. 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Block read ahead 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4164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550862" y="990600"/>
            <a:ext cx="8042275" cy="417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Try to put blocks which are to be accessed sequentially close to one another. 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Easy to do with a bitmap in memory, need to place blocks consecutively with free list</a:t>
            </a:r>
          </a:p>
          <a:p>
            <a:pPr marL="3286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Allocate storage from free list in 2 KB chunks when cache blocks are 1 KB</a:t>
            </a:r>
          </a:p>
          <a:p>
            <a:pPr marL="785813" lvl="2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Try to put consecutive blocks in same cylinder</a:t>
            </a:r>
          </a:p>
          <a:p>
            <a:pPr marL="328613" lvl="1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i-nodes-place them to reduce seek time (next slide) </a:t>
            </a:r>
          </a:p>
          <a:p>
            <a:pPr marL="609600" indent="-609600" algn="l">
              <a:spcBef>
                <a:spcPct val="20000"/>
              </a:spcBef>
            </a:pPr>
            <a:endParaRPr lang="en-US" sz="2800" dirty="0">
              <a:latin typeface="Arial" charset="0"/>
            </a:endParaRPr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Reducing arm motion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69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0" y="4800600"/>
            <a:ext cx="9144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(</a:t>
            </a:r>
            <a:r>
              <a:rPr lang="en-US" sz="2400" dirty="0">
                <a:latin typeface="Arial" charset="0"/>
              </a:rPr>
              <a:t>a) I-nodes placed at the start of the disk. </a:t>
            </a:r>
            <a:br>
              <a:rPr lang="en-US" sz="2400" dirty="0">
                <a:latin typeface="Arial" charset="0"/>
              </a:rPr>
            </a:br>
            <a:r>
              <a:rPr lang="en-US" sz="2400" dirty="0">
                <a:latin typeface="Arial" charset="0"/>
              </a:rPr>
              <a:t>(b) Disk divided into cylinder groups, each with its own blocks and i-nodes.</a:t>
            </a:r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i-nodes-Reducing Disk Arm Motion </a:t>
            </a:r>
          </a:p>
        </p:txBody>
      </p:sp>
      <p:pic>
        <p:nvPicPr>
          <p:cNvPr id="110597" name="Picture 6" descr="D:\b\b4\IBM\04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762" y="685800"/>
            <a:ext cx="8353425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168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550862" y="990600"/>
            <a:ext cx="8042275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In the beginning, files are placed contiguously on the disk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Over time holes appear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Windows defrag program to puts together disparate blocks of a file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r>
              <a:rPr lang="en-US" sz="2800" dirty="0"/>
              <a:t>Linux doesn’t get as many holes</a:t>
            </a:r>
          </a:p>
          <a:p>
            <a:pPr marL="328613" indent="-328613">
              <a:spcBef>
                <a:spcPct val="20000"/>
              </a:spcBef>
              <a:buSzPct val="110000"/>
              <a:buFont typeface="Arial" pitchFamily="34" charset="0"/>
              <a:buChar char="•"/>
            </a:pPr>
            <a:endParaRPr lang="en-US" sz="2800" dirty="0"/>
          </a:p>
          <a:p>
            <a:pPr marL="609600" indent="-609600" algn="l">
              <a:spcBef>
                <a:spcPct val="20000"/>
              </a:spcBef>
              <a:buFont typeface="Courier New" pitchFamily="-105" charset="0"/>
              <a:buChar char="o"/>
            </a:pPr>
            <a:endParaRPr lang="en-US" sz="2800" dirty="0">
              <a:latin typeface="Arial" charset="0"/>
            </a:endParaRPr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Defragging Disks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8596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609600" y="3962400"/>
            <a:ext cx="6934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The </a:t>
            </a:r>
            <a:r>
              <a:rPr lang="en-US" sz="2400" dirty="0">
                <a:latin typeface="Arial" charset="0"/>
              </a:rPr>
              <a:t>ISO 9660 directory entry.</a:t>
            </a:r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The ISO 9660 File System</a:t>
            </a:r>
          </a:p>
        </p:txBody>
      </p:sp>
      <p:pic>
        <p:nvPicPr>
          <p:cNvPr id="112645" name="Picture 5"/>
          <p:cNvPicPr>
            <a:picLocks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3776" y="1143000"/>
            <a:ext cx="8670925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29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477837" y="914400"/>
            <a:ext cx="8188325" cy="502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r>
              <a:rPr lang="en-US" sz="2800" dirty="0">
                <a:latin typeface="Arial" charset="0"/>
              </a:rPr>
              <a:t>Rock Ridge extension fields: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 smtClean="0"/>
              <a:t>PX </a:t>
            </a:r>
            <a:r>
              <a:rPr lang="en-US" sz="2800" dirty="0"/>
              <a:t>- POSIX attributes.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PN - Major and minor device numbers.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SL - Symbolic link.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NM - Alternative name.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CL - Child location.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PL - Parent location.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RE - Relocation.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TF - Time stamps.</a:t>
            </a:r>
          </a:p>
        </p:txBody>
      </p:sp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0" y="15240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Rock Ridge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Extensions (UNIX)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30687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477837" y="990600"/>
            <a:ext cx="8188325" cy="502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 algn="l">
              <a:spcBef>
                <a:spcPct val="20000"/>
              </a:spcBef>
            </a:pPr>
            <a:r>
              <a:rPr lang="en-US" sz="2800" dirty="0">
                <a:latin typeface="Arial" charset="0"/>
              </a:rPr>
              <a:t>Joliet extension fields: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 smtClean="0"/>
              <a:t>Long </a:t>
            </a:r>
            <a:r>
              <a:rPr lang="en-US" sz="2800" dirty="0"/>
              <a:t>file names.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Unicode character set.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Directory nesting deeper than eight levels.</a:t>
            </a:r>
          </a:p>
          <a:p>
            <a:pPr marL="328613" indent="-328613">
              <a:spcBef>
                <a:spcPct val="20000"/>
              </a:spcBef>
              <a:buClr>
                <a:schemeClr val="accent2"/>
              </a:buClr>
              <a:buSzPct val="110000"/>
              <a:buFont typeface="Arial" pitchFamily="34" charset="0"/>
              <a:buChar char="•"/>
            </a:pPr>
            <a:r>
              <a:rPr lang="en-US" sz="2800" dirty="0"/>
              <a:t>Directory names with extensions</a:t>
            </a:r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304800" y="152400"/>
            <a:ext cx="8001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Joliet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Extensions (windows)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53498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0" y="5715000"/>
            <a:ext cx="91440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>
                <a:latin typeface="Arial" charset="0"/>
              </a:rPr>
              <a:t>.</a:t>
            </a:r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The MS-DOS File System-directory entry </a:t>
            </a:r>
          </a:p>
        </p:txBody>
      </p:sp>
      <p:pic>
        <p:nvPicPr>
          <p:cNvPr id="115717" name="Picture 6" descr="D:\b\b4\IBM\04-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7553325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20681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535858" y="4969386"/>
            <a:ext cx="7922342" cy="120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solidFill>
                  <a:srgbClr val="FF0000"/>
                </a:solidFill>
                <a:latin typeface="Arial" charset="0"/>
              </a:rPr>
              <a:t>	Maximum </a:t>
            </a:r>
            <a:r>
              <a:rPr lang="en-US" sz="2400" dirty="0">
                <a:solidFill>
                  <a:srgbClr val="FF0000"/>
                </a:solidFill>
                <a:latin typeface="Arial" charset="0"/>
              </a:rPr>
              <a:t>partition size for different block sizes</a:t>
            </a:r>
            <a:r>
              <a:rPr lang="en-US" sz="2400" dirty="0">
                <a:latin typeface="Arial" charset="0"/>
              </a:rPr>
              <a:t>. </a:t>
            </a:r>
            <a:endParaRPr lang="en-US" sz="2400" dirty="0" smtClean="0">
              <a:latin typeface="Arial" charset="0"/>
            </a:endParaRPr>
          </a:p>
          <a:p>
            <a:pPr marL="609600" indent="-609600">
              <a:spcBef>
                <a:spcPct val="20000"/>
              </a:spcBef>
            </a:pPr>
            <a:r>
              <a:rPr lang="en-US" sz="2400" dirty="0">
                <a:latin typeface="Arial" charset="0"/>
              </a:rPr>
              <a:t>	</a:t>
            </a:r>
            <a:r>
              <a:rPr lang="en-US" sz="2400" dirty="0" smtClean="0">
                <a:latin typeface="Arial" charset="0"/>
              </a:rPr>
              <a:t>The </a:t>
            </a:r>
            <a:r>
              <a:rPr lang="en-US" sz="2400" dirty="0">
                <a:latin typeface="Arial" charset="0"/>
              </a:rPr>
              <a:t>empty boxes represent forbidden combinations.</a:t>
            </a:r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0" y="0"/>
            <a:ext cx="914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The MS-DOS File System –maximum partition size</a:t>
            </a:r>
          </a:p>
        </p:txBody>
      </p:sp>
      <p:pic>
        <p:nvPicPr>
          <p:cNvPr id="116741" name="Picture 6" descr="D:\b\b4\IBM\04-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9675" y="914400"/>
            <a:ext cx="6724650" cy="400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802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533400" y="4572000"/>
            <a:ext cx="76962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A </a:t>
            </a:r>
            <a:r>
              <a:rPr lang="en-US" sz="2400" dirty="0">
                <a:latin typeface="Arial" charset="0"/>
              </a:rPr>
              <a:t>UNIX V7 directory entry.</a:t>
            </a:r>
          </a:p>
        </p:txBody>
      </p:sp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-29497" y="228600"/>
            <a:ext cx="871629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The UNIX V7 File System </a:t>
            </a:r>
          </a:p>
        </p:txBody>
      </p:sp>
      <p:pic>
        <p:nvPicPr>
          <p:cNvPr id="117765" name="Picture 6" descr="D:\b\b4\IBM\04-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43000"/>
            <a:ext cx="6353175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680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3"/>
          <p:cNvSpPr>
            <a:spLocks noChangeArrowheads="1"/>
          </p:cNvSpPr>
          <p:nvPr/>
        </p:nvSpPr>
        <p:spPr bwMode="auto">
          <a:xfrm>
            <a:off x="1042219" y="5628865"/>
            <a:ext cx="5761037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A </a:t>
            </a:r>
            <a:r>
              <a:rPr lang="en-US" sz="2400" dirty="0">
                <a:latin typeface="Arial" charset="0"/>
              </a:rPr>
              <a:t>UNIX i-node.</a:t>
            </a:r>
          </a:p>
        </p:txBody>
      </p:sp>
      <p:sp>
        <p:nvSpPr>
          <p:cNvPr id="118787" name="Rectangle 4"/>
          <p:cNvSpPr>
            <a:spLocks noChangeArrowheads="1"/>
          </p:cNvSpPr>
          <p:nvPr/>
        </p:nvSpPr>
        <p:spPr bwMode="auto">
          <a:xfrm>
            <a:off x="727869" y="228600"/>
            <a:ext cx="7688262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The UNIX V7 File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System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118789" name="Picture 6" descr="D:\b\b4\IBM\04-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90600"/>
            <a:ext cx="70104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914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381000" y="5448300"/>
            <a:ext cx="83820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 marL="609600" indent="-609600">
              <a:spcBef>
                <a:spcPct val="20000"/>
              </a:spcBef>
            </a:pPr>
            <a:r>
              <a:rPr lang="en-US" sz="2400" dirty="0" smtClean="0">
                <a:latin typeface="Arial" charset="0"/>
              </a:rPr>
              <a:t>	The </a:t>
            </a:r>
            <a:r>
              <a:rPr lang="en-US" sz="2400" dirty="0">
                <a:latin typeface="Arial" charset="0"/>
              </a:rPr>
              <a:t>steps in looking up </a:t>
            </a:r>
            <a:r>
              <a:rPr lang="en-US" sz="2400" i="1" dirty="0">
                <a:latin typeface="Arial" charset="0"/>
              </a:rPr>
              <a:t>/</a:t>
            </a:r>
            <a:r>
              <a:rPr lang="en-US" sz="2400" i="1" dirty="0" err="1">
                <a:latin typeface="Arial" charset="0"/>
              </a:rPr>
              <a:t>usr</a:t>
            </a:r>
            <a:r>
              <a:rPr lang="en-US" sz="2400" i="1" dirty="0">
                <a:latin typeface="Arial" charset="0"/>
              </a:rPr>
              <a:t>/</a:t>
            </a:r>
            <a:r>
              <a:rPr lang="en-US" sz="2400" i="1" dirty="0" err="1">
                <a:latin typeface="Arial" charset="0"/>
              </a:rPr>
              <a:t>ast</a:t>
            </a:r>
            <a:r>
              <a:rPr lang="en-US" sz="2400" i="1" dirty="0">
                <a:latin typeface="Arial" charset="0"/>
              </a:rPr>
              <a:t>/</a:t>
            </a:r>
            <a:r>
              <a:rPr lang="en-US" sz="2400" i="1" dirty="0" err="1">
                <a:latin typeface="Arial" charset="0"/>
              </a:rPr>
              <a:t>mbox</a:t>
            </a:r>
            <a:r>
              <a:rPr lang="en-US" sz="2400" dirty="0">
                <a:latin typeface="Arial" charset="0"/>
              </a:rPr>
              <a:t>.</a:t>
            </a:r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0" y="0"/>
            <a:ext cx="91440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 anchor="ctr"/>
          <a:lstStyle/>
          <a:p>
            <a:r>
              <a:rPr lang="en-US" sz="3200" dirty="0">
                <a:solidFill>
                  <a:srgbClr val="7030A0"/>
                </a:solidFill>
                <a:latin typeface="+mj-lt"/>
              </a:rPr>
              <a:t>The UNIX V7 File </a:t>
            </a:r>
            <a:r>
              <a:rPr lang="en-US" sz="3200" dirty="0" smtClean="0">
                <a:solidFill>
                  <a:srgbClr val="7030A0"/>
                </a:solidFill>
                <a:latin typeface="+mj-lt"/>
              </a:rPr>
              <a:t>System</a:t>
            </a:r>
            <a:endParaRPr lang="en-US" sz="3200" dirty="0">
              <a:solidFill>
                <a:srgbClr val="7030A0"/>
              </a:solidFill>
              <a:latin typeface="+mj-lt"/>
            </a:endParaRPr>
          </a:p>
        </p:txBody>
      </p:sp>
      <p:pic>
        <p:nvPicPr>
          <p:cNvPr id="119813" name="Picture 6" descr="D:\b\b4\IBM\04-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691331"/>
            <a:ext cx="7715250" cy="445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Lecture-21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Ahmed Mumtaz Mustehsan, CIIT, Islamabad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AC6D1-0A6E-4A11-9540-DDF779F7552C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0905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Custom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4872</TotalTime>
  <Words>3274</Words>
  <Application>Microsoft Office PowerPoint</Application>
  <PresentationFormat>On-screen Show (4:3)</PresentationFormat>
  <Paragraphs>497</Paragraphs>
  <Slides>62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64" baseType="lpstr">
      <vt:lpstr>Office Theme</vt:lpstr>
      <vt:lpstr>Image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Home</dc:creator>
  <cp:lastModifiedBy>vcomsats</cp:lastModifiedBy>
  <cp:revision>324</cp:revision>
  <dcterms:created xsi:type="dcterms:W3CDTF">2013-04-13T15:04:21Z</dcterms:created>
  <dcterms:modified xsi:type="dcterms:W3CDTF">2013-06-22T07:08:37Z</dcterms:modified>
</cp:coreProperties>
</file>