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486" r:id="rId2"/>
    <p:sldId id="487" r:id="rId3"/>
    <p:sldId id="488" r:id="rId4"/>
    <p:sldId id="489" r:id="rId5"/>
    <p:sldId id="490" r:id="rId6"/>
    <p:sldId id="491" r:id="rId7"/>
    <p:sldId id="492" r:id="rId8"/>
    <p:sldId id="493" r:id="rId9"/>
    <p:sldId id="519" r:id="rId10"/>
    <p:sldId id="520" r:id="rId11"/>
    <p:sldId id="521" r:id="rId12"/>
    <p:sldId id="494" r:id="rId13"/>
    <p:sldId id="495" r:id="rId14"/>
    <p:sldId id="524" r:id="rId15"/>
    <p:sldId id="523" r:id="rId16"/>
    <p:sldId id="522" r:id="rId17"/>
    <p:sldId id="496" r:id="rId18"/>
    <p:sldId id="497" r:id="rId19"/>
    <p:sldId id="498" r:id="rId20"/>
    <p:sldId id="525" r:id="rId21"/>
    <p:sldId id="528" r:id="rId22"/>
    <p:sldId id="499" r:id="rId23"/>
    <p:sldId id="500" r:id="rId24"/>
    <p:sldId id="501" r:id="rId25"/>
    <p:sldId id="502" r:id="rId26"/>
    <p:sldId id="530" r:id="rId27"/>
    <p:sldId id="503" r:id="rId28"/>
    <p:sldId id="504" r:id="rId29"/>
    <p:sldId id="505" r:id="rId30"/>
    <p:sldId id="531" r:id="rId31"/>
    <p:sldId id="532" r:id="rId32"/>
    <p:sldId id="53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27-Jul-13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- 20: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70426" y="4799525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(Chapter-4)</a:t>
            </a:r>
            <a:r>
              <a:rPr lang="en-US" dirty="0" smtClean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019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4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File System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File System Implementation</a:t>
            </a:r>
          </a:p>
          <a:p>
            <a:pPr algn="ctr"/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28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Implementation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457200" y="842246"/>
            <a:ext cx="7772400" cy="483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Files stored on disks. Disks broken up into one or more partitions, with separate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File System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on each partition 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Sector 0 of disk is the Master Boot Record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Used to boot the computer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End of MBR has partition table. Has starting and ending addresses of each partition. 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One of the partitions is marked active in the master boot table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11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Implementation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381000" y="990600"/>
            <a:ext cx="7772400" cy="345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Boot computer =&gt; BIOS reads/executes MBR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MBR finds active partition and reads in first block (boot block)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Program in boot block locates the OS for that partition and reads it in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Calibri" pitchFamily="34" charset="0"/>
                <a:ea typeface="ＭＳ Ｐゴシック" pitchFamily="-105" charset="-128"/>
              </a:rPr>
              <a:t>All partitions start with a boot block  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endParaRPr lang="en-US" sz="2800" dirty="0">
              <a:latin typeface="Calibri" pitchFamily="34" charset="0"/>
              <a:ea typeface="ＭＳ Ｐゴシック" pitchFamily="-105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416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A Possible File System Layout</a:t>
            </a:r>
          </a:p>
        </p:txBody>
      </p:sp>
      <p:pic>
        <p:nvPicPr>
          <p:cNvPr id="47109" name="Picture 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447800"/>
            <a:ext cx="7227888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339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Layout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457200" y="1143000"/>
            <a:ext cx="7772400" cy="191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Superblock contains info about the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File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(e.g. type of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File System,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number of blocks, …)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i-nodes contain info about files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416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Allocating Blocks to files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81000" y="990600"/>
            <a:ext cx="7772400" cy="3552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Most important implementation issue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Methods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Contiguous allocation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Linked list allocation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Linked list using table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i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-nodes</a:t>
            </a:r>
            <a:endParaRPr lang="en-US" sz="2800" dirty="0">
              <a:latin typeface="Calibri" pitchFamily="34" charset="0"/>
              <a:ea typeface="ＭＳ Ｐゴシック" pitchFamily="-105" charset="-128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1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28600" y="4810125"/>
            <a:ext cx="86868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(a) Contiguous allocation of disk space for 7 files. </a:t>
            </a:r>
          </a:p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(b) The state of the disk after files D and F have been removed.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Contiguous Allocation</a:t>
            </a:r>
          </a:p>
        </p:txBody>
      </p:sp>
      <p:pic>
        <p:nvPicPr>
          <p:cNvPr id="50181" name="Picture 6" descr="D:\b\b4\IBM\04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5" y="722672"/>
            <a:ext cx="7709759" cy="398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55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Contiguous Allocation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196" t="580" r="12967" b="887"/>
          <a:stretch>
            <a:fillRect/>
          </a:stretch>
        </p:blipFill>
        <p:spPr>
          <a:xfrm>
            <a:off x="325847" y="688258"/>
            <a:ext cx="3852863" cy="423703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4419600" y="685800"/>
            <a:ext cx="4572000" cy="541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 smtClean="0"/>
              <a:t>Each file occupies a set of contiguous blocks on the disk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Pros: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Simple – only starting location (block #) and length (number of blocks) are required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Random access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Cons: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Wasteful of space (dynamic </a:t>
            </a:r>
            <a:r>
              <a:rPr lang="en-US" sz="2400" dirty="0" smtClean="0"/>
              <a:t>-</a:t>
            </a:r>
            <a:r>
              <a:rPr lang="en-US" sz="2400" dirty="0"/>
              <a:t>allocation problem)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External fragmentation: may need to compact space 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Files cannot grow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450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Contiguous Allocation</a:t>
            </a:r>
          </a:p>
        </p:txBody>
      </p:sp>
      <p:sp>
        <p:nvSpPr>
          <p:cNvPr id="5" name="Rectangle 12"/>
          <p:cNvSpPr txBox="1">
            <a:spLocks noChangeArrowheads="1"/>
          </p:cNvSpPr>
          <p:nvPr/>
        </p:nvSpPr>
        <p:spPr>
          <a:xfrm>
            <a:off x="533400" y="925257"/>
            <a:ext cx="7351713" cy="4876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Mapping from logical address </a:t>
            </a:r>
            <a:r>
              <a:rPr lang="en-US" sz="2800" i="1" dirty="0" smtClean="0"/>
              <a:t>LA</a:t>
            </a:r>
            <a:r>
              <a:rPr lang="en-US" sz="2800" dirty="0" smtClean="0"/>
              <a:t> to physical address (</a:t>
            </a:r>
            <a:r>
              <a:rPr lang="en-US" sz="2800" i="1" dirty="0" smtClean="0"/>
              <a:t>B</a:t>
            </a:r>
            <a:r>
              <a:rPr lang="en-US" sz="2800" dirty="0" smtClean="0"/>
              <a:t>,</a:t>
            </a:r>
            <a:r>
              <a:rPr lang="en-US" sz="2800" i="1" dirty="0" smtClean="0"/>
              <a:t>D</a:t>
            </a:r>
            <a:r>
              <a:rPr lang="en-US" sz="2800" dirty="0" smtClean="0"/>
              <a:t>) with block number </a:t>
            </a:r>
            <a:r>
              <a:rPr lang="en-US" sz="2800" i="1" dirty="0" smtClean="0"/>
              <a:t>B</a:t>
            </a:r>
            <a:r>
              <a:rPr lang="en-US" sz="2800" dirty="0" smtClean="0"/>
              <a:t> and displacement </a:t>
            </a:r>
            <a:r>
              <a:rPr lang="en-US" sz="2800" i="1" dirty="0" smtClean="0"/>
              <a:t>D</a:t>
            </a:r>
          </a:p>
          <a:p>
            <a:r>
              <a:rPr lang="en-US" sz="2800" dirty="0" smtClean="0"/>
              <a:t>Suppose block size is 512 bytes:</a:t>
            </a:r>
          </a:p>
          <a:p>
            <a:pPr lvl="3"/>
            <a:endParaRPr lang="en-US" sz="800" dirty="0"/>
          </a:p>
          <a:p>
            <a:r>
              <a:rPr lang="en-US" sz="2000" dirty="0"/>
              <a:t>	</a:t>
            </a:r>
            <a:r>
              <a:rPr lang="en-US" sz="2000" dirty="0" smtClean="0"/>
              <a:t>			</a:t>
            </a:r>
            <a:r>
              <a:rPr lang="en-US" sz="2800" dirty="0" smtClean="0"/>
              <a:t>Quotation Q</a:t>
            </a:r>
            <a:endParaRPr lang="en-US" sz="2000" dirty="0"/>
          </a:p>
          <a:p>
            <a:pPr marL="914400" lvl="4" indent="0">
              <a:buNone/>
            </a:pPr>
            <a:r>
              <a:rPr lang="en-US" sz="2800" dirty="0" smtClean="0"/>
              <a:t>LA/512</a:t>
            </a:r>
            <a:endParaRPr lang="en-US" sz="2800" dirty="0"/>
          </a:p>
          <a:p>
            <a:pPr marL="3657600" lvl="8" indent="0">
              <a:buNone/>
            </a:pPr>
            <a:r>
              <a:rPr lang="en-US" sz="2800" dirty="0" smtClean="0"/>
              <a:t>Remainder R</a:t>
            </a:r>
            <a:endParaRPr lang="en-US" sz="2800" dirty="0"/>
          </a:p>
          <a:p>
            <a:pPr lvl="8"/>
            <a:endParaRPr lang="en-US" sz="800" dirty="0" smtClean="0"/>
          </a:p>
          <a:p>
            <a:r>
              <a:rPr lang="en-US" sz="2800" i="1" dirty="0" smtClean="0"/>
              <a:t>B</a:t>
            </a:r>
            <a:r>
              <a:rPr lang="en-US" sz="2800" dirty="0" smtClean="0"/>
              <a:t> = </a:t>
            </a:r>
            <a:r>
              <a:rPr lang="en-US" sz="2800" i="1" dirty="0" smtClean="0"/>
              <a:t>starting address </a:t>
            </a:r>
            <a:r>
              <a:rPr lang="en-US" sz="2800" dirty="0" smtClean="0"/>
              <a:t>+ </a:t>
            </a:r>
            <a:r>
              <a:rPr lang="en-US" sz="2800" i="1" dirty="0" smtClean="0"/>
              <a:t>Q</a:t>
            </a:r>
          </a:p>
          <a:p>
            <a:r>
              <a:rPr lang="en-US" sz="2800" i="1" dirty="0" smtClean="0"/>
              <a:t>D</a:t>
            </a:r>
            <a:r>
              <a:rPr lang="en-US" sz="2800" dirty="0" smtClean="0"/>
              <a:t> = </a:t>
            </a:r>
            <a:r>
              <a:rPr lang="en-US" sz="2800" i="1" dirty="0" smtClean="0"/>
              <a:t>R</a:t>
            </a:r>
            <a:endParaRPr lang="en-US" sz="2800" dirty="0" smtClean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2743200" y="3241778"/>
            <a:ext cx="1161256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2743200" y="3772720"/>
            <a:ext cx="1295400" cy="412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450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Contiguous Allocation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696964"/>
            <a:ext cx="8077200" cy="48656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dirty="0" smtClean="0"/>
              <a:t>Some newer file systems (i.e. high-performance ) use a modified contiguous allocation scheme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Extent-based file systems allocate disk blocks in </a:t>
            </a:r>
            <a:r>
              <a:rPr lang="en-US" sz="2800" b="1" dirty="0" smtClean="0"/>
              <a:t>extents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An </a:t>
            </a:r>
            <a:r>
              <a:rPr lang="en-US" sz="2800" b="1" dirty="0" smtClean="0"/>
              <a:t>extent</a:t>
            </a:r>
            <a:r>
              <a:rPr lang="en-US" sz="2800" dirty="0" smtClean="0"/>
              <a:t> is a contiguous chunk of blocks (similar to clusters)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Extents are allocated when the file grows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Extents are linked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A file consists of one or more extents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Extent size can be set by owner of file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741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Contiguous Allocation 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75431" y="685800"/>
            <a:ext cx="8516938" cy="5743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609600" indent="-609600" algn="l">
              <a:spcBef>
                <a:spcPct val="20000"/>
              </a:spcBef>
              <a:buClr>
                <a:srgbClr val="3366FF"/>
              </a:buClr>
            </a:pPr>
            <a:r>
              <a:rPr lang="en-US" sz="2400" dirty="0" smtClean="0">
                <a:solidFill>
                  <a:srgbClr val="FF0000"/>
                </a:solidFill>
                <a:latin typeface="Arial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Arial" charset="0"/>
              </a:rPr>
              <a:t>good 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Easy to implement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Read performance is great. Only need one seek to locate the first block in the file. The rest is easy. 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>
                <a:solidFill>
                  <a:srgbClr val="FF0000"/>
                </a:solidFill>
                <a:latin typeface="Arial" charset="0"/>
              </a:rPr>
              <a:t>The bad-</a:t>
            </a:r>
            <a:r>
              <a:rPr lang="en-US" sz="2400" dirty="0">
                <a:latin typeface="Arial" charset="0"/>
              </a:rPr>
              <a:t>disk becomes fragmented over time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CD-ROM’s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use contiguous allocation because the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file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size is known in advance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DVD’s are stored in a few consecutive 1 GB files because standard for DVD only allows a 1 GB file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max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For DVD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you have extents each of size maximum 1GB</a:t>
            </a:r>
            <a:endParaRPr lang="en-US" sz="2800" dirty="0">
              <a:latin typeface="Calibri" pitchFamily="34" charset="0"/>
              <a:ea typeface="ＭＳ Ｐゴシック" pitchFamily="-105" charset="-128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10000"/>
            </a:pPr>
            <a:endParaRPr lang="en-US" sz="2800" dirty="0">
              <a:latin typeface="Calibri" pitchFamily="34" charset="0"/>
              <a:ea typeface="ＭＳ Ｐゴシック" pitchFamily="-105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859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5786438"/>
            <a:ext cx="914400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 Storing a file as a linked list of disk blocks.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 Allocation</a:t>
            </a:r>
          </a:p>
        </p:txBody>
      </p:sp>
      <p:pic>
        <p:nvPicPr>
          <p:cNvPr id="52229" name="Picture 6" descr="D:\b\b4\IBM\04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65564"/>
            <a:ext cx="6391275" cy="459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383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69836"/>
            <a:ext cx="9144000" cy="76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 Allocation</a:t>
            </a: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16" t="638" r="14516" b="975"/>
          <a:stretch>
            <a:fillRect/>
          </a:stretch>
        </p:blipFill>
        <p:spPr>
          <a:xfrm>
            <a:off x="231775" y="990601"/>
            <a:ext cx="3578225" cy="4267199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038600" y="480333"/>
            <a:ext cx="4800600" cy="56156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Each file is a linked list of disk blocks</a:t>
            </a:r>
          </a:p>
          <a:p>
            <a:r>
              <a:rPr lang="en-US" sz="2400" dirty="0" smtClean="0"/>
              <a:t>Blocks may be scattered anywhere on the disk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0070C0"/>
                </a:solidFill>
              </a:rPr>
              <a:t>Pros: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400" dirty="0" smtClean="0"/>
              <a:t>Simple – need only starting address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400" dirty="0" smtClean="0"/>
              <a:t>Free-space management system no waste of space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0070C0"/>
                </a:solidFill>
              </a:rPr>
              <a:t>Cons: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400" dirty="0" smtClean="0"/>
              <a:t>No efficient random access</a:t>
            </a: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4800600" y="2322198"/>
            <a:ext cx="2760662" cy="1549185"/>
            <a:chOff x="1687" y="1576"/>
            <a:chExt cx="1739" cy="945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2481" y="1576"/>
              <a:ext cx="945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pointer</a:t>
              </a: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2481" y="1848"/>
              <a:ext cx="945" cy="6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687" y="1597"/>
              <a:ext cx="7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/>
                <a:t>block      =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106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 Allocation</a:t>
            </a:r>
          </a:p>
        </p:txBody>
      </p:sp>
      <p:sp>
        <p:nvSpPr>
          <p:cNvPr id="9" name="Rectangle 12"/>
          <p:cNvSpPr txBox="1">
            <a:spLocks noChangeArrowheads="1"/>
          </p:cNvSpPr>
          <p:nvPr/>
        </p:nvSpPr>
        <p:spPr>
          <a:xfrm>
            <a:off x="392240" y="571500"/>
            <a:ext cx="8294560" cy="52197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endParaRPr lang="en-US" sz="800" dirty="0"/>
          </a:p>
          <a:p>
            <a:r>
              <a:rPr lang="en-US" sz="2800" dirty="0"/>
              <a:t>Mapping logical address </a:t>
            </a:r>
            <a:r>
              <a:rPr lang="en-US" sz="2800" i="1" dirty="0"/>
              <a:t>LA</a:t>
            </a:r>
            <a:r>
              <a:rPr lang="en-US" sz="2800" dirty="0"/>
              <a:t> to physical address (</a:t>
            </a:r>
            <a:r>
              <a:rPr lang="en-US" sz="2800" i="1" dirty="0"/>
              <a:t>B</a:t>
            </a:r>
            <a:r>
              <a:rPr lang="en-US" sz="2800" dirty="0"/>
              <a:t>,</a:t>
            </a:r>
            <a:r>
              <a:rPr lang="en-US" sz="2800" i="1" dirty="0"/>
              <a:t>D</a:t>
            </a:r>
            <a:r>
              <a:rPr lang="en-US" sz="2800" dirty="0"/>
              <a:t>) with block number </a:t>
            </a:r>
            <a:r>
              <a:rPr lang="en-US" sz="2800" i="1" dirty="0"/>
              <a:t>B</a:t>
            </a:r>
            <a:r>
              <a:rPr lang="en-US" sz="2800" dirty="0"/>
              <a:t> and displacement </a:t>
            </a:r>
            <a:r>
              <a:rPr lang="en-US" sz="2800" i="1" dirty="0"/>
              <a:t>D</a:t>
            </a:r>
            <a:endParaRPr lang="en-US" sz="2800" dirty="0"/>
          </a:p>
          <a:p>
            <a:r>
              <a:rPr lang="en-US" sz="2800" dirty="0"/>
              <a:t>Suppose block size is 512 bytes and each block contains 4 bytes reserved for pointer to next block: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</a:t>
            </a:r>
            <a:endParaRPr lang="en-US" sz="2000" dirty="0"/>
          </a:p>
          <a:p>
            <a:pPr marL="914400" lvl="4" indent="0">
              <a:buNone/>
            </a:pPr>
            <a:r>
              <a:rPr lang="en-US" sz="2800" dirty="0" smtClean="0"/>
              <a:t>			 </a:t>
            </a:r>
            <a:r>
              <a:rPr lang="en-US" sz="2800" dirty="0"/>
              <a:t>Quotation </a:t>
            </a:r>
            <a:r>
              <a:rPr lang="en-US" sz="2800" dirty="0" smtClean="0"/>
              <a:t>Q</a:t>
            </a:r>
          </a:p>
          <a:p>
            <a:pPr marL="914400" lvl="4" indent="0">
              <a:buNone/>
            </a:pPr>
            <a:r>
              <a:rPr lang="en-US" sz="2800" dirty="0" smtClean="0"/>
              <a:t>LA/512</a:t>
            </a:r>
          </a:p>
          <a:p>
            <a:pPr marL="3657600" lvl="8" indent="0">
              <a:buNone/>
            </a:pPr>
            <a:r>
              <a:rPr lang="en-US" sz="2800" dirty="0" smtClean="0"/>
              <a:t>  Remainder R</a:t>
            </a:r>
          </a:p>
          <a:p>
            <a:r>
              <a:rPr lang="en-US" sz="2800" i="1" dirty="0"/>
              <a:t>B</a:t>
            </a:r>
            <a:r>
              <a:rPr lang="en-US" sz="2800" dirty="0"/>
              <a:t> = </a:t>
            </a:r>
            <a:r>
              <a:rPr lang="en-US" sz="2800" i="1" dirty="0" err="1"/>
              <a:t>Q</a:t>
            </a:r>
            <a:r>
              <a:rPr lang="en-US" sz="2800" dirty="0" err="1"/>
              <a:t>th</a:t>
            </a:r>
            <a:r>
              <a:rPr lang="en-US" sz="2800" dirty="0"/>
              <a:t> block in the linked chain of blocks</a:t>
            </a:r>
          </a:p>
          <a:p>
            <a:r>
              <a:rPr lang="en-US" sz="2800" i="1" dirty="0"/>
              <a:t>D</a:t>
            </a:r>
            <a:r>
              <a:rPr lang="en-US" sz="2800" dirty="0"/>
              <a:t> = </a:t>
            </a:r>
            <a:r>
              <a:rPr lang="en-US" sz="2800" i="1" dirty="0"/>
              <a:t>R</a:t>
            </a:r>
            <a:r>
              <a:rPr lang="en-US" sz="2800" dirty="0"/>
              <a:t> + 4</a:t>
            </a:r>
          </a:p>
          <a:p>
            <a:pPr marL="58738" lvl="8" indent="0">
              <a:buNone/>
            </a:pPr>
            <a:endParaRPr lang="en-US" sz="2800" dirty="0"/>
          </a:p>
          <a:p>
            <a:pPr lvl="8"/>
            <a:endParaRPr lang="en-US" sz="800" dirty="0" smtClean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590800" y="3355567"/>
            <a:ext cx="1524000" cy="4544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590800" y="3810000"/>
            <a:ext cx="1524000" cy="491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106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 Allocation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27" t="587" r="7326" b="896"/>
          <a:stretch>
            <a:fillRect/>
          </a:stretch>
        </p:blipFill>
        <p:spPr bwMode="auto">
          <a:xfrm>
            <a:off x="476250" y="838200"/>
            <a:ext cx="4248150" cy="54324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953000" y="820686"/>
            <a:ext cx="403860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9pPr>
          </a:lstStyle>
          <a:p>
            <a:pPr marL="220663" indent="-220663">
              <a:buFont typeface="Arial" pitchFamily="34" charset="0"/>
              <a:buChar char="•"/>
            </a:pPr>
            <a:r>
              <a:rPr lang="en-US" sz="2800" dirty="0">
                <a:latin typeface="+mn-lt"/>
              </a:rPr>
              <a:t>Variation on linked list allocation</a:t>
            </a:r>
          </a:p>
          <a:p>
            <a:pPr marL="220663" indent="-220663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FAT </a:t>
            </a:r>
            <a:r>
              <a:rPr lang="en-US" sz="2800" dirty="0">
                <a:latin typeface="+mn-lt"/>
              </a:rPr>
              <a:t>is located in contiguous space on disk</a:t>
            </a:r>
          </a:p>
          <a:p>
            <a:pPr marL="220663" indent="-220663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Each </a:t>
            </a:r>
            <a:r>
              <a:rPr lang="en-US" sz="2800" dirty="0">
                <a:latin typeface="+mn-lt"/>
              </a:rPr>
              <a:t>entry corresponds to disk block number</a:t>
            </a:r>
          </a:p>
          <a:p>
            <a:pPr marL="220663" indent="-220663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Each </a:t>
            </a:r>
            <a:r>
              <a:rPr lang="en-US" sz="2800" dirty="0">
                <a:latin typeface="+mn-lt"/>
              </a:rPr>
              <a:t>entry contains a pointer to the next block or 0</a:t>
            </a:r>
          </a:p>
          <a:p>
            <a:pPr marL="220663" indent="-220663"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Used </a:t>
            </a:r>
            <a:r>
              <a:rPr lang="en-US" sz="2800" dirty="0">
                <a:latin typeface="+mn-lt"/>
              </a:rPr>
              <a:t>by MS-DOS and OS/2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106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Lists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370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rgbClr val="3366FF"/>
              </a:buClr>
            </a:pPr>
            <a:r>
              <a:rPr lang="en-US" sz="2400" dirty="0">
                <a:solidFill>
                  <a:srgbClr val="FF0000"/>
                </a:solidFill>
                <a:latin typeface="Arial" charset="0"/>
              </a:rPr>
              <a:t>The good</a:t>
            </a:r>
          </a:p>
          <a:p>
            <a:pPr marL="609600" indent="-609600" algn="l">
              <a:spcBef>
                <a:spcPct val="20000"/>
              </a:spcBef>
              <a:buClr>
                <a:srgbClr val="3366FF"/>
              </a:buClr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Gets rid of fragmentation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>
                <a:solidFill>
                  <a:srgbClr val="FF0000"/>
                </a:solidFill>
                <a:latin typeface="Arial" charset="0"/>
              </a:rPr>
              <a:t>The bad</a:t>
            </a:r>
            <a:endParaRPr lang="en-US" sz="2400" dirty="0">
              <a:latin typeface="Arial" charset="0"/>
            </a:endParaRP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Random access is slow. Need to chase pointers to get to a block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046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lists using a table in memory</a:t>
            </a: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244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Put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pointers in table in memory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File Allocation Table (FAT)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Windows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816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685800"/>
            <a:ext cx="4800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190244" y="5715000"/>
            <a:ext cx="8981281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Linked </a:t>
            </a:r>
            <a:r>
              <a:rPr lang="en-US" sz="2400" dirty="0">
                <a:latin typeface="Arial" charset="0"/>
              </a:rPr>
              <a:t>list allocation using a file allocation table in main memory.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62719" y="181897"/>
            <a:ext cx="8991600" cy="50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Linked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List Allocation Using a Table in Memory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761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62719" y="181897"/>
            <a:ext cx="8991600" cy="96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Linked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List Allocation Using a Table in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Memory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(Indexed Allocation)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759" t="682" r="8002" b="1366"/>
          <a:stretch>
            <a:fillRect/>
          </a:stretch>
        </p:blipFill>
        <p:spPr>
          <a:xfrm>
            <a:off x="301932" y="1447800"/>
            <a:ext cx="4254500" cy="43275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3638" y="1143000"/>
            <a:ext cx="4358968" cy="4483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Brings all pointers together into the index block</a:t>
            </a:r>
          </a:p>
          <a:p>
            <a:r>
              <a:rPr lang="en-US" sz="2800" dirty="0" smtClean="0"/>
              <a:t>Pros:</a:t>
            </a:r>
          </a:p>
          <a:p>
            <a:pPr lvl="1"/>
            <a:r>
              <a:rPr lang="en-US" dirty="0" smtClean="0"/>
              <a:t>Efficient random access</a:t>
            </a:r>
          </a:p>
          <a:p>
            <a:pPr lvl="1"/>
            <a:r>
              <a:rPr lang="en-US" dirty="0" smtClean="0"/>
              <a:t>Dynamic access without external fragmentation</a:t>
            </a:r>
          </a:p>
          <a:p>
            <a:r>
              <a:rPr lang="en-US" sz="2800" dirty="0" smtClean="0"/>
              <a:t>Cons:</a:t>
            </a:r>
          </a:p>
          <a:p>
            <a:pPr lvl="1"/>
            <a:r>
              <a:rPr lang="en-US" dirty="0" smtClean="0"/>
              <a:t>Index table storage overhead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632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81000" y="1339056"/>
            <a:ext cx="8458200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sz="3000" dirty="0" smtClean="0"/>
              <a:t>Mapping from logical address </a:t>
            </a:r>
            <a:r>
              <a:rPr lang="en-US" sz="3000" i="1" dirty="0" smtClean="0"/>
              <a:t>LA</a:t>
            </a:r>
            <a:r>
              <a:rPr lang="en-US" sz="3000" dirty="0" smtClean="0"/>
              <a:t> to physical address (</a:t>
            </a:r>
            <a:r>
              <a:rPr lang="en-US" sz="3000" i="1" dirty="0" smtClean="0"/>
              <a:t>B</a:t>
            </a:r>
            <a:r>
              <a:rPr lang="en-US" sz="3000" dirty="0" smtClean="0"/>
              <a:t>,</a:t>
            </a:r>
            <a:r>
              <a:rPr lang="en-US" sz="3000" i="1" dirty="0" smtClean="0"/>
              <a:t>D</a:t>
            </a:r>
            <a:r>
              <a:rPr lang="en-US" sz="30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Assume block size of 512 bytes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3000" dirty="0" smtClean="0"/>
              <a:t>Need one block for index table with 128 pointers (assuming pointers of 4 bytes each) 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3000" dirty="0" smtClean="0"/>
              <a:t>Files have maximum size of 64K bytes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kumimoji="0" lang="en-US" sz="2000" dirty="0" smtClean="0"/>
          </a:p>
          <a:p>
            <a:pPr>
              <a:lnSpc>
                <a:spcPct val="90000"/>
              </a:lnSpc>
            </a:pPr>
            <a:endParaRPr kumimoji="0" lang="en-US" sz="2000" dirty="0" smtClean="0"/>
          </a:p>
          <a:p>
            <a:pPr>
              <a:lnSpc>
                <a:spcPct val="90000"/>
              </a:lnSpc>
            </a:pPr>
            <a:endParaRPr kumimoji="0" lang="en-US" sz="3000" dirty="0" smtClean="0"/>
          </a:p>
          <a:p>
            <a:pPr>
              <a:lnSpc>
                <a:spcPct val="90000"/>
              </a:lnSpc>
            </a:pPr>
            <a:r>
              <a:rPr kumimoji="0" lang="en-US" sz="3000" dirty="0" smtClean="0"/>
              <a:t>4 x </a:t>
            </a:r>
            <a:r>
              <a:rPr kumimoji="0" lang="en-US" sz="3000" i="1" dirty="0" smtClean="0"/>
              <a:t>Q</a:t>
            </a:r>
            <a:r>
              <a:rPr kumimoji="0" lang="en-US" sz="3000" dirty="0" smtClean="0"/>
              <a:t> = displacement into the index table to obtain </a:t>
            </a:r>
            <a:r>
              <a:rPr kumimoji="0" lang="en-US" sz="3000" i="1" dirty="0" smtClean="0"/>
              <a:t>B</a:t>
            </a:r>
            <a:endParaRPr kumimoji="0" lang="en-US" sz="3000" dirty="0" smtClean="0"/>
          </a:p>
          <a:p>
            <a:pPr>
              <a:lnSpc>
                <a:spcPct val="90000"/>
              </a:lnSpc>
            </a:pPr>
            <a:r>
              <a:rPr kumimoji="0" lang="en-US" sz="3000" i="1" dirty="0" smtClean="0"/>
              <a:t>D</a:t>
            </a:r>
            <a:r>
              <a:rPr kumimoji="0" lang="en-US" sz="3000" dirty="0" smtClean="0"/>
              <a:t> = </a:t>
            </a:r>
            <a:r>
              <a:rPr kumimoji="0" lang="en-US" sz="3000" i="1" dirty="0" smtClean="0"/>
              <a:t>R</a:t>
            </a:r>
            <a:r>
              <a:rPr kumimoji="0" lang="en-US" sz="3000" dirty="0" smtClean="0"/>
              <a:t> = displacement into block</a:t>
            </a:r>
            <a:endParaRPr lang="en-US" sz="3000" dirty="0" smtClean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62719" y="181897"/>
            <a:ext cx="8991600" cy="96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Linked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List Allocation Using a Table in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Memory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(Indexed Allocation)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286000" y="3820430"/>
            <a:ext cx="1324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 i="1" dirty="0"/>
              <a:t>LA</a:t>
            </a:r>
            <a:r>
              <a:rPr lang="en-US" sz="2800" dirty="0"/>
              <a:t>/512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946611" y="3523784"/>
            <a:ext cx="4635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 i="1" dirty="0"/>
              <a:t>Q</a:t>
            </a:r>
            <a:endParaRPr lang="en-US" sz="2800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965847" y="4242261"/>
            <a:ext cx="4443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 i="1" dirty="0"/>
              <a:t>R</a:t>
            </a:r>
            <a:endParaRPr lang="en-US" sz="28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 flipV="1">
            <a:off x="3733801" y="3839695"/>
            <a:ext cx="1065008" cy="2423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8"/>
          <p:cNvSpPr>
            <a:spLocks noChangeShapeType="1"/>
          </p:cNvSpPr>
          <p:nvPr/>
        </p:nvSpPr>
        <p:spPr bwMode="auto">
          <a:xfrm>
            <a:off x="3733802" y="4082040"/>
            <a:ext cx="1066798" cy="4218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246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lists using a table in memory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485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</a:pPr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ea typeface="ＭＳ Ｐゴシック" pitchFamily="-105" charset="-128"/>
              </a:rPr>
              <a:t>The bad  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T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able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becomes really big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 err="1" smtClean="0">
                <a:latin typeface="Calibri" pitchFamily="34" charset="0"/>
                <a:ea typeface="ＭＳ Ｐゴシック" pitchFamily="-105" charset="-128"/>
              </a:rPr>
              <a:t>e.g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 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200 GB disk with 1 KB blocks needs a 600 MB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table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If 3 bytes per entry I used. However, for performance 4 Bytes /entry is used, Therefore, Table size is 800 MB</a:t>
            </a:r>
            <a:endParaRPr lang="en-US" sz="2800" dirty="0">
              <a:latin typeface="Calibri" pitchFamily="34" charset="0"/>
              <a:ea typeface="ＭＳ Ｐゴシック" pitchFamily="-105" charset="-128"/>
            </a:endParaRP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Growth of the table size is linear with the growth of the disk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size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Increase the block size will waste storage within Block.</a:t>
            </a:r>
            <a:endParaRPr lang="en-US" sz="2800" dirty="0">
              <a:latin typeface="Calibri" pitchFamily="34" charset="0"/>
              <a:ea typeface="ＭＳ Ｐゴシック" pitchFamily="-105" charset="-128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5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I-nodes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3392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Keep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data structure in memory only for active files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Data structure lists disk addresses of the blocks and attributes of the files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K active files, N blocks per file =&gt; k*n blocks max!! 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Solves the growth problem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483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I-nodes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2358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How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big is N? 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Clr>
                <a:srgbClr val="3366FF"/>
              </a:buClr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Solution: Last entry in table points to disk block which contains pointers to other disk blocks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706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ChangeArrowheads="1"/>
          </p:cNvSpPr>
          <p:nvPr/>
        </p:nvSpPr>
        <p:spPr bwMode="auto">
          <a:xfrm>
            <a:off x="641350" y="5664200"/>
            <a:ext cx="56769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2997200" y="0"/>
            <a:ext cx="2471738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I-nodes</a:t>
            </a:r>
          </a:p>
        </p:txBody>
      </p:sp>
      <p:pic>
        <p:nvPicPr>
          <p:cNvPr id="59397" name="Picture 6" descr="D:\b\b4\IBM\04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846138"/>
            <a:ext cx="5124450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38200" y="5806563"/>
            <a:ext cx="56769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269875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" charset="0"/>
              </a:rPr>
              <a:t> </a:t>
            </a:r>
            <a:r>
              <a:rPr lang="en-US" sz="2800" dirty="0"/>
              <a:t>An example i-node</a:t>
            </a:r>
            <a:r>
              <a:rPr lang="en-US" sz="2800" dirty="0" smtClean="0">
                <a:latin typeface="Arial" charset="0"/>
              </a:rPr>
              <a:t>. </a:t>
            </a:r>
            <a:endParaRPr lang="en-US" sz="28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91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ChangeArrowheads="1"/>
          </p:cNvSpPr>
          <p:nvPr/>
        </p:nvSpPr>
        <p:spPr bwMode="auto">
          <a:xfrm>
            <a:off x="838200" y="5806563"/>
            <a:ext cx="56769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269875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" charset="0"/>
              </a:rPr>
              <a:t> </a:t>
            </a:r>
            <a:r>
              <a:rPr lang="en-US" sz="2800" dirty="0"/>
              <a:t>An example i-node</a:t>
            </a:r>
            <a:r>
              <a:rPr lang="en-US" sz="2800" dirty="0">
                <a:latin typeface="Arial" charset="0"/>
              </a:rPr>
              <a:t>.</a:t>
            </a: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1534370" y="51721"/>
            <a:ext cx="555223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I-nodes (UNIX – 4KB per Block)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86" t="948" r="4706" b="948"/>
          <a:stretch>
            <a:fillRect/>
          </a:stretch>
        </p:blipFill>
        <p:spPr bwMode="auto">
          <a:xfrm>
            <a:off x="1024398" y="718626"/>
            <a:ext cx="7086600" cy="508793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587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Implementing Directories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4352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In order to Open a file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,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the path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name used to locate directory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Directory specifies block addresses by providing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Address of first block (contiguous)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Number of first block (linked)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Number of i-node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Wingdings" pitchFamily="-105" charset="2"/>
              <a:buChar char="§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605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51620" y="4689782"/>
            <a:ext cx="9144000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AutoNum type="alphaLcParenBoth"/>
            </a:pPr>
            <a:r>
              <a:rPr lang="en-US" sz="2400" dirty="0" smtClean="0">
                <a:solidFill>
                  <a:srgbClr val="0070C0"/>
                </a:solidFill>
                <a:latin typeface="Arial" charset="0"/>
              </a:rPr>
              <a:t>DOS, </a:t>
            </a:r>
            <a:r>
              <a:rPr lang="en-US" sz="2400" dirty="0" smtClean="0">
                <a:latin typeface="Arial" charset="0"/>
              </a:rPr>
              <a:t>fixed-size </a:t>
            </a:r>
            <a:r>
              <a:rPr lang="en-US" sz="2400" dirty="0">
                <a:latin typeface="Arial" charset="0"/>
              </a:rPr>
              <a:t>entries with the disk addresses and </a:t>
            </a:r>
            <a:r>
              <a:rPr lang="en-US" sz="2400" dirty="0" smtClean="0">
                <a:latin typeface="Arial" charset="0"/>
              </a:rPr>
              <a:t>attributes</a:t>
            </a:r>
          </a:p>
          <a:p>
            <a:pPr marL="609600" indent="-609600">
              <a:spcBef>
                <a:spcPct val="20000"/>
              </a:spcBef>
              <a:buFontTx/>
              <a:buAutoNum type="alphaLcParenBoth"/>
            </a:pPr>
            <a:r>
              <a:rPr lang="en-US" sz="2400" dirty="0" smtClean="0">
                <a:solidFill>
                  <a:srgbClr val="0070C0"/>
                </a:solidFill>
                <a:latin typeface="Arial" charset="0"/>
              </a:rPr>
              <a:t>Unix, </a:t>
            </a:r>
            <a:r>
              <a:rPr lang="en-US" sz="2400" dirty="0" smtClean="0">
                <a:latin typeface="Arial" charset="0"/>
              </a:rPr>
              <a:t>Each </a:t>
            </a:r>
            <a:r>
              <a:rPr lang="en-US" sz="2400" dirty="0">
                <a:latin typeface="Arial" charset="0"/>
              </a:rPr>
              <a:t>entry refers to an </a:t>
            </a:r>
            <a:r>
              <a:rPr lang="en-US" sz="2400" dirty="0" smtClean="0">
                <a:latin typeface="Arial" charset="0"/>
              </a:rPr>
              <a:t>i-node. Directory </a:t>
            </a:r>
            <a:r>
              <a:rPr lang="en-US" sz="2400" dirty="0">
                <a:latin typeface="Arial" charset="0"/>
              </a:rPr>
              <a:t>entry contains attributes. 	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0"/>
            <a:ext cx="914400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Implementing Directories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31464"/>
            <a:ext cx="8453767" cy="346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762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Implementing Directories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392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How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do we deal with variable length names?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Problem is that names have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become very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long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Two approaches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Fixed header followed by variable length names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Heap-pointer points to names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Wingdings" pitchFamily="-105" charset="2"/>
              <a:buChar char="§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865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Implementing Directories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392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How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do we deal with variable length names?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Problem is that names have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become very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long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Two approaches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Fixed header followed by variable length names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Heap-pointer points to names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Wingdings" pitchFamily="-105" charset="2"/>
              <a:buChar char="§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865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ChangeArrowheads="1"/>
          </p:cNvSpPr>
          <p:nvPr/>
        </p:nvSpPr>
        <p:spPr bwMode="auto">
          <a:xfrm>
            <a:off x="457200" y="5137150"/>
            <a:ext cx="8001000" cy="131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Two ways of handling long file names in a directory.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In-line</a:t>
            </a:r>
            <a:r>
              <a:rPr lang="en-US" sz="2400" dirty="0">
                <a:latin typeface="Arial" charset="0"/>
              </a:rPr>
              <a:t>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In </a:t>
            </a:r>
            <a:r>
              <a:rPr lang="en-US" sz="2400" dirty="0">
                <a:latin typeface="Arial" charset="0"/>
              </a:rPr>
              <a:t>a heap.</a:t>
            </a:r>
          </a:p>
        </p:txBody>
      </p:sp>
      <p:sp>
        <p:nvSpPr>
          <p:cNvPr id="63491" name="Rectangle 1027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Implementing Directories </a:t>
            </a:r>
          </a:p>
        </p:txBody>
      </p:sp>
      <p:pic>
        <p:nvPicPr>
          <p:cNvPr id="63493" name="Picture 1030" descr="D:\b\b4\IBM\04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5387" y="762000"/>
            <a:ext cx="6283325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946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159774" y="5410200"/>
            <a:ext cx="7917426" cy="94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File system containing a shared file.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File </a:t>
            </a:r>
            <a:r>
              <a:rPr lang="en-US" sz="2400" dirty="0">
                <a:latin typeface="Arial" charset="0"/>
              </a:rPr>
              <a:t>systems is a </a:t>
            </a:r>
            <a:r>
              <a:rPr lang="en-US" sz="2400" dirty="0" smtClean="0">
                <a:latin typeface="Arial" charset="0"/>
              </a:rPr>
              <a:t>Directed </a:t>
            </a:r>
            <a:r>
              <a:rPr lang="en-US" sz="2400" dirty="0">
                <a:latin typeface="Arial" charset="0"/>
              </a:rPr>
              <a:t>A</a:t>
            </a:r>
            <a:r>
              <a:rPr lang="en-US" sz="2400" dirty="0" smtClean="0">
                <a:latin typeface="Arial" charset="0"/>
              </a:rPr>
              <a:t>cyclic Graph/tree </a:t>
            </a:r>
            <a:r>
              <a:rPr lang="en-US" sz="2400" dirty="0">
                <a:latin typeface="Arial" charset="0"/>
              </a:rPr>
              <a:t>(DAG)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Shared Files </a:t>
            </a:r>
          </a:p>
        </p:txBody>
      </p:sp>
      <p:pic>
        <p:nvPicPr>
          <p:cNvPr id="64517" name="Picture 6" descr="D:\b\b4\IBM\04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65023"/>
            <a:ext cx="5105400" cy="483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241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4670</TotalTime>
  <Words>1381</Words>
  <Application>Microsoft Office PowerPoint</Application>
  <PresentationFormat>On-screen Show (4:3)</PresentationFormat>
  <Paragraphs>284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vcomsats</cp:lastModifiedBy>
  <cp:revision>302</cp:revision>
  <dcterms:created xsi:type="dcterms:W3CDTF">2013-04-13T15:04:21Z</dcterms:created>
  <dcterms:modified xsi:type="dcterms:W3CDTF">2013-07-27T07:59:45Z</dcterms:modified>
</cp:coreProperties>
</file>