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7" r:id="rId2"/>
    <p:sldId id="287" r:id="rId3"/>
    <p:sldId id="288" r:id="rId4"/>
    <p:sldId id="289" r:id="rId5"/>
    <p:sldId id="290" r:id="rId6"/>
    <p:sldId id="291" r:id="rId7"/>
    <p:sldId id="259" r:id="rId8"/>
    <p:sldId id="278" r:id="rId9"/>
    <p:sldId id="279" r:id="rId10"/>
    <p:sldId id="280" r:id="rId11"/>
    <p:sldId id="260" r:id="rId12"/>
    <p:sldId id="281" r:id="rId13"/>
    <p:sldId id="282" r:id="rId14"/>
    <p:sldId id="261" r:id="rId15"/>
    <p:sldId id="262" r:id="rId16"/>
    <p:sldId id="263" r:id="rId17"/>
    <p:sldId id="264" r:id="rId18"/>
    <p:sldId id="265" r:id="rId19"/>
    <p:sldId id="266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624BE-18A7-4CC0-A4EE-FD9E5F1E4ECA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8DD2C-81FD-4426-A815-1CDAFEAC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761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Timesharing CTSS (MIT)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UNix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Timesharing CTSS (MIT)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UNix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Timesharing CTSS (MIT)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UNix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Timesharing CTSS (MIT)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UNix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Timesharing CTSS (MIT)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UNix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71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915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Timesharing CTSS (MIT)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Multics</a:t>
            </a:r>
          </a:p>
          <a:p>
            <a:r>
              <a:rPr lang="en-US" smtClean="0">
                <a:latin typeface="Arial" charset="0"/>
                <a:ea typeface="ＭＳ Ｐゴシック" pitchFamily="-108" charset="-128"/>
              </a:rPr>
              <a:t>UNix</a:t>
            </a: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29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29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 i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870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Lecture 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9A9744-C7AF-48F4-A012-24E120292C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56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Lecture 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9A9744-C7AF-48F4-A012-24E120292C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999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Lecture 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9A9744-C7AF-48F4-A012-24E120292C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1213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3701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Lecture 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9A9744-C7AF-48F4-A012-24E120292C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377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3BD0F31-F26E-4D41-9183-C28D3B0A2A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144994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7663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4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i="1" kern="12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Lecture-I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743200" y="6356350"/>
            <a:ext cx="3657600" cy="365125"/>
          </a:xfrm>
          <a:prstGeom prst="rect">
            <a:avLst/>
          </a:prstGeom>
        </p:spPr>
        <p:txBody>
          <a:bodyPr/>
          <a:lstStyle>
            <a:lvl1pPr>
              <a:defRPr sz="1400" i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 dirty="0"/>
          </a:p>
        </p:txBody>
      </p:sp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6705600" y="634000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i="1" kern="12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09A9744-C7AF-48F4-A012-24E120292CE5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865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0" r:id="rId3"/>
    <p:sldLayoutId id="2147483654" r:id="rId4"/>
    <p:sldLayoutId id="2147483655" r:id="rId5"/>
    <p:sldLayoutId id="2147483650" r:id="rId6"/>
    <p:sldLayoutId id="2147483661" r:id="rId7"/>
    <p:sldLayoutId id="2147483662" r:id="rId8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-2: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Rectangle 1028"/>
          <p:cNvSpPr>
            <a:spLocks noChangeArrowheads="1"/>
          </p:cNvSpPr>
          <p:nvPr/>
        </p:nvSpPr>
        <p:spPr bwMode="auto">
          <a:xfrm>
            <a:off x="177800" y="4876800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35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1"/>
            <a:ext cx="883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4</a:t>
            </a:r>
            <a:r>
              <a:rPr lang="en-US" sz="3200" baseline="30000" dirty="0" smtClean="0">
                <a:solidFill>
                  <a:srgbClr val="FF0000"/>
                </a:solidFill>
                <a:latin typeface="Arial" charset="0"/>
              </a:rPr>
              <a:t>th</a:t>
            </a:r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 Generation  (1980–</a:t>
            </a:r>
            <a:r>
              <a:rPr lang="en-US" sz="3200" dirty="0">
                <a:solidFill>
                  <a:srgbClr val="FF0000"/>
                </a:solidFill>
                <a:latin typeface="Arial" charset="0"/>
              </a:rPr>
              <a:t>T</a:t>
            </a:r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odate)</a:t>
            </a:r>
          </a:p>
          <a:p>
            <a:pPr algn="ctr" eaLnBrk="0" hangingPunct="0"/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PC, Tablets, Phones </a:t>
            </a:r>
            <a:endParaRPr lang="en-US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0" y="1219200"/>
            <a:ext cx="88392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LSI (Large Scale Integration) </a:t>
            </a:r>
            <a:r>
              <a:rPr lang="en-US" sz="2800" dirty="0" smtClean="0"/>
              <a:t>circuits chips, thousands </a:t>
            </a:r>
            <a:r>
              <a:rPr lang="en-US" sz="2800" dirty="0"/>
              <a:t>of transistors on a square </a:t>
            </a:r>
            <a:r>
              <a:rPr lang="en-US" sz="2800" dirty="0" smtClean="0"/>
              <a:t>centimeter, that produced PC initially called </a:t>
            </a:r>
            <a:r>
              <a:rPr lang="en-US" sz="2800" b="1" dirty="0" smtClean="0"/>
              <a:t>microcomputers</a:t>
            </a:r>
            <a:r>
              <a:rPr lang="en-US" sz="2800" dirty="0" smtClean="0"/>
              <a:t>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Performance like mini computers but very low in price.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In </a:t>
            </a:r>
            <a:r>
              <a:rPr lang="en-US" sz="2800" dirty="0"/>
              <a:t>1974, Intel </a:t>
            </a:r>
            <a:r>
              <a:rPr lang="en-US" sz="2800" dirty="0" smtClean="0"/>
              <a:t>introduced 8080</a:t>
            </a:r>
            <a:r>
              <a:rPr lang="en-US" sz="2800" dirty="0"/>
              <a:t>, </a:t>
            </a:r>
            <a:r>
              <a:rPr lang="en-US" sz="2800" dirty="0" smtClean="0"/>
              <a:t>First 8-bit </a:t>
            </a:r>
            <a:r>
              <a:rPr lang="en-US" sz="2800" dirty="0"/>
              <a:t>CPU, </a:t>
            </a:r>
            <a:r>
              <a:rPr lang="en-US" sz="2800" dirty="0" smtClean="0"/>
              <a:t>which needed OS, </a:t>
            </a:r>
            <a:r>
              <a:rPr lang="en-US" sz="2800" dirty="0"/>
              <a:t>Intel asked </a:t>
            </a:r>
            <a:r>
              <a:rPr lang="en-US" sz="2800" dirty="0" smtClean="0"/>
              <a:t>Gary </a:t>
            </a:r>
            <a:r>
              <a:rPr lang="en-US" sz="2800" dirty="0" err="1"/>
              <a:t>Kildall</a:t>
            </a:r>
            <a:r>
              <a:rPr lang="en-US" sz="2800" dirty="0"/>
              <a:t>, to write </a:t>
            </a:r>
            <a:r>
              <a:rPr lang="en-US" sz="2800" dirty="0" smtClean="0"/>
              <a:t>one.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err="1" smtClean="0"/>
              <a:t>Kildall</a:t>
            </a:r>
            <a:r>
              <a:rPr lang="en-US" sz="2800" dirty="0" smtClean="0"/>
              <a:t> built </a:t>
            </a:r>
            <a:r>
              <a:rPr lang="en-US" sz="2800" dirty="0"/>
              <a:t>a controller for 8-inch floppy disk and </a:t>
            </a:r>
            <a:r>
              <a:rPr lang="en-US" sz="2800" dirty="0" smtClean="0"/>
              <a:t>linked with 8080</a:t>
            </a:r>
            <a:r>
              <a:rPr lang="en-US" sz="2800" dirty="0"/>
              <a:t>, </a:t>
            </a:r>
            <a:r>
              <a:rPr lang="en-US" sz="2800" dirty="0" smtClean="0"/>
              <a:t>then </a:t>
            </a:r>
            <a:r>
              <a:rPr lang="en-US" sz="2800" dirty="0"/>
              <a:t>wrote a disk-based operating system called </a:t>
            </a:r>
            <a:r>
              <a:rPr lang="en-US" sz="2800" b="1" dirty="0"/>
              <a:t>CP/M (Control Program for Microcomputers)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/>
              <a:t>Kildall</a:t>
            </a:r>
            <a:r>
              <a:rPr lang="en-US" sz="2800" dirty="0" smtClean="0"/>
              <a:t> </a:t>
            </a:r>
            <a:r>
              <a:rPr lang="en-US" sz="2800" dirty="0"/>
              <a:t>then formed a company, </a:t>
            </a:r>
            <a:r>
              <a:rPr lang="en-US" sz="2800" dirty="0" smtClean="0"/>
              <a:t>named Digital </a:t>
            </a:r>
            <a:r>
              <a:rPr lang="en-US" sz="2800" dirty="0"/>
              <a:t>Research, to further develop and sell CP/M.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475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206477"/>
            <a:ext cx="8839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3200" dirty="0" smtClean="0">
                <a:solidFill>
                  <a:srgbClr val="0070C0"/>
                </a:solidFill>
                <a:latin typeface="Arial" charset="0"/>
              </a:rPr>
              <a:t>Features of 4</a:t>
            </a:r>
            <a:r>
              <a:rPr lang="en-US" sz="3200" baseline="30000" dirty="0" smtClean="0">
                <a:solidFill>
                  <a:srgbClr val="0070C0"/>
                </a:solidFill>
                <a:latin typeface="Arial" charset="0"/>
              </a:rPr>
              <a:t>th</a:t>
            </a:r>
            <a:r>
              <a:rPr lang="en-US" sz="3200" dirty="0" smtClean="0">
                <a:solidFill>
                  <a:srgbClr val="0070C0"/>
                </a:solidFill>
                <a:latin typeface="Arial" charset="0"/>
              </a:rPr>
              <a:t> Generation computers</a:t>
            </a:r>
            <a:endParaRPr lang="en-US" sz="3200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27039" y="864924"/>
            <a:ext cx="88392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In 1977, Digital Research rewrote CP/M </a:t>
            </a:r>
            <a:r>
              <a:rPr lang="en-US" sz="2800" dirty="0" smtClean="0"/>
              <a:t>also for </a:t>
            </a:r>
            <a:r>
              <a:rPr lang="en-US" sz="2800" dirty="0" err="1" smtClean="0"/>
              <a:t>Zilog</a:t>
            </a:r>
            <a:r>
              <a:rPr lang="en-US" sz="2800" dirty="0" smtClean="0"/>
              <a:t> </a:t>
            </a:r>
            <a:r>
              <a:rPr lang="en-US" sz="2800" dirty="0"/>
              <a:t>Z80, and other CPU chips and </a:t>
            </a:r>
            <a:r>
              <a:rPr lang="en-US" sz="2800" dirty="0" smtClean="0"/>
              <a:t>dominated </a:t>
            </a:r>
            <a:r>
              <a:rPr lang="en-US" sz="2800" dirty="0"/>
              <a:t>the world of micro computing for about 5 years</a:t>
            </a:r>
            <a:r>
              <a:rPr lang="en-US" sz="2800" dirty="0" smtClean="0"/>
              <a:t>.</a:t>
            </a:r>
          </a:p>
          <a:p>
            <a:pPr algn="just"/>
            <a:endParaRPr lang="en-US" sz="1600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 smtClean="0"/>
              <a:t>Early 1980s</a:t>
            </a:r>
            <a:r>
              <a:rPr lang="en-US" sz="2800" dirty="0"/>
              <a:t>, IBM introduced </a:t>
            </a:r>
            <a:r>
              <a:rPr lang="en-US" sz="2800" dirty="0" smtClean="0"/>
              <a:t>PC </a:t>
            </a:r>
            <a:r>
              <a:rPr lang="en-US" sz="2800" dirty="0"/>
              <a:t>and asked Bill Gates to license his BASIC interpreter and </a:t>
            </a:r>
            <a:r>
              <a:rPr lang="en-US" sz="2800" dirty="0" smtClean="0"/>
              <a:t>an </a:t>
            </a:r>
            <a:r>
              <a:rPr lang="en-US" sz="2800" dirty="0"/>
              <a:t>OS to run on the PC, Gates </a:t>
            </a:r>
            <a:r>
              <a:rPr lang="en-US" sz="2800" dirty="0" smtClean="0"/>
              <a:t>proposed Digital Research’s CP/M </a:t>
            </a:r>
            <a:r>
              <a:rPr lang="en-US" sz="2800" dirty="0"/>
              <a:t>but </a:t>
            </a:r>
            <a:r>
              <a:rPr lang="en-US" sz="2800" dirty="0" err="1"/>
              <a:t>Kildall</a:t>
            </a:r>
            <a:r>
              <a:rPr lang="en-US" sz="2800" dirty="0"/>
              <a:t> did not cash the opportunity</a:t>
            </a:r>
            <a:r>
              <a:rPr lang="en-US" sz="2800" dirty="0" smtClean="0"/>
              <a:t>.</a:t>
            </a:r>
          </a:p>
          <a:p>
            <a:pPr algn="just"/>
            <a:endParaRPr lang="en-US" dirty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800" dirty="0"/>
              <a:t>IBM again asked Bill Gates for an OS,  who formed </a:t>
            </a:r>
            <a:r>
              <a:rPr lang="en-US" sz="2800" dirty="0" smtClean="0"/>
              <a:t>Microsoft and bought </a:t>
            </a:r>
            <a:r>
              <a:rPr lang="en-US" sz="2800" b="1" dirty="0" smtClean="0"/>
              <a:t>DOS </a:t>
            </a:r>
            <a:r>
              <a:rPr lang="en-US" sz="2800" b="1" dirty="0"/>
              <a:t>(Disk Operating System) </a:t>
            </a:r>
            <a:r>
              <a:rPr lang="en-US" sz="2800" dirty="0"/>
              <a:t>from a local </a:t>
            </a:r>
            <a:r>
              <a:rPr lang="en-US" sz="2800" dirty="0" smtClean="0"/>
              <a:t>manufacturer, renamed it as </a:t>
            </a:r>
            <a:r>
              <a:rPr lang="en-US" sz="2800" b="1" dirty="0" smtClean="0"/>
              <a:t>MS-DOS</a:t>
            </a: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dirty="0" err="1"/>
              <a:t>MicroSoft</a:t>
            </a:r>
            <a:r>
              <a:rPr lang="en-US" sz="2800" dirty="0"/>
              <a:t> </a:t>
            </a:r>
            <a:r>
              <a:rPr lang="en-US" sz="2800" dirty="0" smtClean="0"/>
              <a:t>DOS) </a:t>
            </a:r>
            <a:r>
              <a:rPr lang="en-US" sz="2800" dirty="0"/>
              <a:t>and </a:t>
            </a:r>
            <a:r>
              <a:rPr lang="en-US" sz="2800" dirty="0" smtClean="0"/>
              <a:t>Licensed to IBM PC. 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397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206477"/>
            <a:ext cx="8839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3200" dirty="0" smtClean="0">
                <a:solidFill>
                  <a:srgbClr val="0070C0"/>
                </a:solidFill>
                <a:latin typeface="Arial" charset="0"/>
              </a:rPr>
              <a:t>Features </a:t>
            </a:r>
            <a:r>
              <a:rPr lang="en-US" sz="3200" dirty="0">
                <a:solidFill>
                  <a:srgbClr val="0070C0"/>
                </a:solidFill>
                <a:latin typeface="Arial" charset="0"/>
              </a:rPr>
              <a:t>of 4</a:t>
            </a:r>
            <a:r>
              <a:rPr lang="en-US" sz="3200" baseline="30000" dirty="0">
                <a:solidFill>
                  <a:srgbClr val="0070C0"/>
                </a:solidFill>
                <a:latin typeface="Arial" charset="0"/>
              </a:rPr>
              <a:t>th</a:t>
            </a:r>
            <a:r>
              <a:rPr lang="en-US" sz="3200" dirty="0">
                <a:solidFill>
                  <a:srgbClr val="0070C0"/>
                </a:solidFill>
                <a:latin typeface="Arial" charset="0"/>
              </a:rPr>
              <a:t> Generation computers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142568" y="862728"/>
            <a:ext cx="88392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MS-DOS</a:t>
            </a:r>
            <a:r>
              <a:rPr lang="en-US" sz="2800" dirty="0"/>
              <a:t> used on 80386 and 80486, Initial version was primitive but </a:t>
            </a:r>
            <a:r>
              <a:rPr lang="en-US" sz="2800" dirty="0" smtClean="0"/>
              <a:t>later had adv.  </a:t>
            </a:r>
            <a:r>
              <a:rPr lang="en-US" sz="2800" dirty="0"/>
              <a:t>features taken from UNIX.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CP/M, MS-DOS</a:t>
            </a:r>
            <a:r>
              <a:rPr lang="en-US" sz="2800" dirty="0"/>
              <a:t>, and other OS were commands </a:t>
            </a:r>
            <a:r>
              <a:rPr lang="en-US" sz="2800" dirty="0" smtClean="0"/>
              <a:t>based. In </a:t>
            </a:r>
            <a:r>
              <a:rPr lang="en-US" sz="2800" dirty="0"/>
              <a:t>the </a:t>
            </a:r>
            <a:r>
              <a:rPr lang="en-US" sz="2800" dirty="0" smtClean="0"/>
              <a:t>1960s, </a:t>
            </a:r>
            <a:r>
              <a:rPr lang="en-US" sz="2800" dirty="0"/>
              <a:t>Stanford Research Institute </a:t>
            </a:r>
            <a:r>
              <a:rPr lang="en-US" sz="2800" dirty="0" smtClean="0"/>
              <a:t>invented </a:t>
            </a:r>
            <a:r>
              <a:rPr lang="en-US" sz="2800" b="1" dirty="0" smtClean="0"/>
              <a:t>GUI.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Steve </a:t>
            </a:r>
            <a:r>
              <a:rPr lang="en-US" sz="2800" dirty="0"/>
              <a:t>Jobs, </a:t>
            </a:r>
            <a:r>
              <a:rPr lang="en-US" sz="2800" dirty="0" smtClean="0"/>
              <a:t>co-inventor of Apple</a:t>
            </a:r>
            <a:r>
              <a:rPr lang="en-US" sz="2800" dirty="0"/>
              <a:t>, </a:t>
            </a:r>
            <a:r>
              <a:rPr lang="en-US" sz="2800" dirty="0" smtClean="0"/>
              <a:t>first introduced </a:t>
            </a:r>
            <a:r>
              <a:rPr lang="en-US" sz="2800" dirty="0"/>
              <a:t>GUI based </a:t>
            </a:r>
            <a:r>
              <a:rPr lang="en-US" sz="2800" dirty="0" smtClean="0"/>
              <a:t>expensive </a:t>
            </a:r>
            <a:r>
              <a:rPr lang="en-US" sz="2800" dirty="0" smtClean="0">
                <a:solidFill>
                  <a:srgbClr val="0070C0"/>
                </a:solidFill>
              </a:rPr>
              <a:t>Lisa</a:t>
            </a:r>
            <a:r>
              <a:rPr lang="en-US" sz="2800" dirty="0"/>
              <a:t>, which </a:t>
            </a:r>
            <a:r>
              <a:rPr lang="en-US" sz="2800" dirty="0" smtClean="0"/>
              <a:t>failed </a:t>
            </a:r>
            <a:r>
              <a:rPr lang="en-US" sz="2800" dirty="0"/>
              <a:t>commercially. He then introduced </a:t>
            </a:r>
            <a:r>
              <a:rPr lang="en-US" sz="2800" dirty="0" smtClean="0"/>
              <a:t>a cheaper </a:t>
            </a:r>
            <a:r>
              <a:rPr lang="en-US" sz="2800" dirty="0"/>
              <a:t>and user</a:t>
            </a:r>
            <a:r>
              <a:rPr lang="en-US" sz="2800" b="1" dirty="0"/>
              <a:t> </a:t>
            </a:r>
            <a:r>
              <a:rPr lang="en-US" sz="2800" dirty="0"/>
              <a:t>friendly </a:t>
            </a:r>
            <a:r>
              <a:rPr lang="en-US" sz="2800" dirty="0" smtClean="0">
                <a:solidFill>
                  <a:srgbClr val="0070C0"/>
                </a:solidFill>
              </a:rPr>
              <a:t>Apple </a:t>
            </a:r>
            <a:r>
              <a:rPr lang="en-US" sz="2800" dirty="0">
                <a:solidFill>
                  <a:srgbClr val="0070C0"/>
                </a:solidFill>
              </a:rPr>
              <a:t>Macintosh</a:t>
            </a:r>
            <a:r>
              <a:rPr lang="en-US" sz="2800" dirty="0"/>
              <a:t>, </a:t>
            </a:r>
            <a:r>
              <a:rPr lang="en-US" sz="2800" dirty="0" smtClean="0"/>
              <a:t>which had a huge </a:t>
            </a:r>
            <a:r>
              <a:rPr lang="en-US" sz="2800" dirty="0"/>
              <a:t>success</a:t>
            </a:r>
            <a:r>
              <a:rPr lang="en-US" sz="2800" b="1" dirty="0" smtClean="0"/>
              <a:t>.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Microsoft  produced a GUI-based </a:t>
            </a:r>
            <a:r>
              <a:rPr lang="en-US" sz="2800" dirty="0" smtClean="0">
                <a:solidFill>
                  <a:srgbClr val="0070C0"/>
                </a:solidFill>
              </a:rPr>
              <a:t>Windows 3.1</a:t>
            </a:r>
            <a:r>
              <a:rPr lang="en-US" sz="2800" dirty="0" smtClean="0"/>
              <a:t>, </a:t>
            </a:r>
            <a:r>
              <a:rPr lang="en-US" sz="2800" dirty="0"/>
              <a:t>which </a:t>
            </a:r>
            <a:r>
              <a:rPr lang="en-US" sz="2800" dirty="0" smtClean="0"/>
              <a:t>ran </a:t>
            </a:r>
            <a:r>
              <a:rPr lang="en-US" sz="2800" dirty="0"/>
              <a:t>on top of </a:t>
            </a:r>
            <a:r>
              <a:rPr lang="en-US" sz="2800" dirty="0">
                <a:solidFill>
                  <a:srgbClr val="0070C0"/>
                </a:solidFill>
              </a:rPr>
              <a:t>MS-DOS </a:t>
            </a:r>
            <a:r>
              <a:rPr lang="en-US" sz="2800" dirty="0"/>
              <a:t>(</a:t>
            </a:r>
            <a:r>
              <a:rPr lang="en-US" sz="2800" dirty="0">
                <a:solidFill>
                  <a:srgbClr val="0070C0"/>
                </a:solidFill>
              </a:rPr>
              <a:t>Windows 3.1 </a:t>
            </a:r>
            <a:r>
              <a:rPr lang="en-US" sz="2800" dirty="0"/>
              <a:t>was a shell than a true </a:t>
            </a:r>
            <a:r>
              <a:rPr lang="en-US" sz="2800" dirty="0" smtClean="0"/>
              <a:t>OS). </a:t>
            </a:r>
            <a:r>
              <a:rPr lang="en-US" sz="2800" dirty="0"/>
              <a:t>From 1985 to 1993, </a:t>
            </a:r>
            <a:r>
              <a:rPr lang="en-US" sz="2800" dirty="0" smtClean="0">
                <a:solidFill>
                  <a:srgbClr val="0070C0"/>
                </a:solidFill>
              </a:rPr>
              <a:t>Windows 3.1</a:t>
            </a:r>
            <a:r>
              <a:rPr lang="en-US" sz="2800" dirty="0" smtClean="0"/>
              <a:t> </a:t>
            </a:r>
            <a:r>
              <a:rPr lang="en-US" sz="2800" dirty="0"/>
              <a:t>was just a graphical environment on top of </a:t>
            </a:r>
            <a:r>
              <a:rPr lang="en-US" sz="2800" dirty="0">
                <a:solidFill>
                  <a:srgbClr val="0070C0"/>
                </a:solidFill>
              </a:rPr>
              <a:t>MS-DOS</a:t>
            </a:r>
            <a:r>
              <a:rPr lang="en-US" sz="2800" dirty="0"/>
              <a:t>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584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206477"/>
            <a:ext cx="8839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3200" dirty="0">
                <a:solidFill>
                  <a:srgbClr val="0070C0"/>
                </a:solidFill>
                <a:latin typeface="Arial" charset="0"/>
              </a:rPr>
              <a:t>Features of 4</a:t>
            </a:r>
            <a:r>
              <a:rPr lang="en-US" sz="3200" baseline="30000" dirty="0">
                <a:solidFill>
                  <a:srgbClr val="0070C0"/>
                </a:solidFill>
                <a:latin typeface="Arial" charset="0"/>
              </a:rPr>
              <a:t>th</a:t>
            </a:r>
            <a:r>
              <a:rPr lang="en-US" sz="3200" dirty="0">
                <a:solidFill>
                  <a:srgbClr val="0070C0"/>
                </a:solidFill>
                <a:latin typeface="Arial" charset="0"/>
              </a:rPr>
              <a:t> Generation computers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152400" y="891459"/>
            <a:ext cx="8839200" cy="543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In 1995, MS introduced  </a:t>
            </a:r>
            <a:r>
              <a:rPr lang="en-US" sz="2800" dirty="0">
                <a:solidFill>
                  <a:srgbClr val="0070C0"/>
                </a:solidFill>
              </a:rPr>
              <a:t>Windows 95</a:t>
            </a:r>
            <a:r>
              <a:rPr lang="en-US" sz="2800" dirty="0"/>
              <a:t>, that incorporated many OS. Used </a:t>
            </a:r>
            <a:r>
              <a:rPr lang="en-US" sz="2800" dirty="0">
                <a:solidFill>
                  <a:srgbClr val="0070C0"/>
                </a:solidFill>
              </a:rPr>
              <a:t>MS-DOS</a:t>
            </a:r>
            <a:r>
              <a:rPr lang="en-US" sz="2800" dirty="0"/>
              <a:t> system only for booting and running old MS-DOS Programs</a:t>
            </a:r>
            <a:r>
              <a:rPr lang="en-US" sz="2800" dirty="0" smtClean="0"/>
              <a:t>.</a:t>
            </a:r>
          </a:p>
          <a:p>
            <a:endParaRPr lang="en-US" sz="1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In 1998, introduced  </a:t>
            </a:r>
            <a:r>
              <a:rPr lang="en-US" sz="2800" dirty="0">
                <a:solidFill>
                  <a:srgbClr val="0070C0"/>
                </a:solidFill>
              </a:rPr>
              <a:t>Windows 98</a:t>
            </a:r>
            <a:r>
              <a:rPr lang="en-US" sz="2800" dirty="0"/>
              <a:t> that still contain a large amount of 16-bit Intel assembly language</a:t>
            </a:r>
            <a:r>
              <a:rPr lang="en-US" sz="2800" dirty="0" smtClean="0"/>
              <a:t>.</a:t>
            </a:r>
          </a:p>
          <a:p>
            <a:endParaRPr lang="en-US" sz="1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Another Microsoft operating system was </a:t>
            </a:r>
            <a:r>
              <a:rPr lang="en-US" sz="2800" dirty="0">
                <a:solidFill>
                  <a:srgbClr val="0070C0"/>
                </a:solidFill>
              </a:rPr>
              <a:t>Windows NT </a:t>
            </a:r>
            <a:r>
              <a:rPr lang="en-US" sz="2800" dirty="0"/>
              <a:t>(New Technology</a:t>
            </a:r>
            <a:r>
              <a:rPr lang="en-US" sz="2800" dirty="0" smtClean="0"/>
              <a:t>), Compatible </a:t>
            </a:r>
            <a:r>
              <a:rPr lang="en-US" sz="2800" dirty="0"/>
              <a:t>with </a:t>
            </a:r>
            <a:r>
              <a:rPr lang="en-US" sz="2800" dirty="0">
                <a:solidFill>
                  <a:srgbClr val="0070C0"/>
                </a:solidFill>
              </a:rPr>
              <a:t>Windows 95</a:t>
            </a:r>
            <a:r>
              <a:rPr lang="en-US" sz="2800" dirty="0"/>
              <a:t>, but was 32-bit system, with features from </a:t>
            </a:r>
            <a:r>
              <a:rPr lang="en-US" sz="2800" dirty="0">
                <a:solidFill>
                  <a:srgbClr val="0070C0"/>
                </a:solidFill>
              </a:rPr>
              <a:t>VMS</a:t>
            </a:r>
            <a:r>
              <a:rPr lang="en-US" sz="2800" dirty="0" smtClean="0"/>
              <a:t>.</a:t>
            </a:r>
          </a:p>
          <a:p>
            <a:endParaRPr lang="en-US" sz="11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First version of NT fizzled </a:t>
            </a:r>
            <a:r>
              <a:rPr lang="en-US" sz="2800" dirty="0" smtClean="0"/>
              <a:t>out but </a:t>
            </a:r>
            <a:r>
              <a:rPr lang="en-US" sz="2800" dirty="0">
                <a:solidFill>
                  <a:srgbClr val="0070C0"/>
                </a:solidFill>
              </a:rPr>
              <a:t>Windows NT 4.0 </a:t>
            </a:r>
            <a:r>
              <a:rPr lang="en-US" sz="2800" dirty="0"/>
              <a:t>was </a:t>
            </a:r>
            <a:r>
              <a:rPr lang="en-US" sz="2800" dirty="0" smtClean="0"/>
              <a:t>successful </a:t>
            </a:r>
            <a:r>
              <a:rPr lang="en-US" sz="2800" dirty="0"/>
              <a:t>among  corporate networks. Version 5 of </a:t>
            </a:r>
            <a:r>
              <a:rPr lang="en-US" sz="2800" dirty="0">
                <a:solidFill>
                  <a:srgbClr val="0070C0"/>
                </a:solidFill>
              </a:rPr>
              <a:t>Windows NT </a:t>
            </a:r>
            <a:r>
              <a:rPr lang="en-US" sz="2800" dirty="0"/>
              <a:t>was renamed </a:t>
            </a:r>
            <a:r>
              <a:rPr lang="en-US" sz="2800" dirty="0">
                <a:solidFill>
                  <a:srgbClr val="0070C0"/>
                </a:solidFill>
              </a:rPr>
              <a:t>Windows 2000</a:t>
            </a:r>
            <a:r>
              <a:rPr lang="en-US" sz="2800" dirty="0"/>
              <a:t>. 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37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206477"/>
            <a:ext cx="8839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3200" dirty="0">
                <a:solidFill>
                  <a:srgbClr val="0070C0"/>
                </a:solidFill>
                <a:latin typeface="Arial" charset="0"/>
              </a:rPr>
              <a:t>Features of 4</a:t>
            </a:r>
            <a:r>
              <a:rPr lang="en-US" sz="3200" baseline="30000" dirty="0">
                <a:solidFill>
                  <a:srgbClr val="0070C0"/>
                </a:solidFill>
                <a:latin typeface="Arial" charset="0"/>
              </a:rPr>
              <a:t>th</a:t>
            </a:r>
            <a:r>
              <a:rPr lang="en-US" sz="3200" dirty="0">
                <a:solidFill>
                  <a:srgbClr val="0070C0"/>
                </a:solidFill>
                <a:latin typeface="Arial" charset="0"/>
              </a:rPr>
              <a:t> Generation computers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152400" y="891459"/>
            <a:ext cx="88392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Microsoft </a:t>
            </a:r>
            <a:r>
              <a:rPr lang="en-US" sz="2800" dirty="0"/>
              <a:t>introduced another version of Windows 98 called </a:t>
            </a:r>
            <a:r>
              <a:rPr lang="en-US" sz="2800" dirty="0">
                <a:solidFill>
                  <a:srgbClr val="0070C0"/>
                </a:solidFill>
              </a:rPr>
              <a:t>Windows Me (Millennium edition</a:t>
            </a:r>
            <a:r>
              <a:rPr lang="en-US" sz="2800" dirty="0" smtClean="0">
                <a:solidFill>
                  <a:srgbClr val="0070C0"/>
                </a:solidFill>
              </a:rPr>
              <a:t>).</a:t>
            </a:r>
          </a:p>
          <a:p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other major contender in the personal computer world is </a:t>
            </a:r>
            <a:r>
              <a:rPr lang="en-US" sz="2800" dirty="0">
                <a:solidFill>
                  <a:srgbClr val="0070C0"/>
                </a:solidFill>
              </a:rPr>
              <a:t>UNIX</a:t>
            </a:r>
            <a:r>
              <a:rPr lang="en-US" sz="2800" dirty="0"/>
              <a:t>. </a:t>
            </a:r>
            <a:r>
              <a:rPr lang="en-US" sz="2800" dirty="0" smtClean="0"/>
              <a:t>which </a:t>
            </a:r>
            <a:r>
              <a:rPr lang="en-US" sz="2800" dirty="0"/>
              <a:t>is strongest on workstations and other high-end computers, such as network servers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UNIX systems support </a:t>
            </a:r>
            <a:r>
              <a:rPr lang="en-US" sz="2800" dirty="0">
                <a:solidFill>
                  <a:srgbClr val="0070C0"/>
                </a:solidFill>
              </a:rPr>
              <a:t>X Windows </a:t>
            </a:r>
            <a:r>
              <a:rPr lang="en-US" sz="2800" dirty="0"/>
              <a:t>system produced at M.I.T. a complete GUI, such as </a:t>
            </a:r>
            <a:r>
              <a:rPr lang="en-US" sz="2800" dirty="0">
                <a:solidFill>
                  <a:srgbClr val="0070C0"/>
                </a:solidFill>
              </a:rPr>
              <a:t>Motif</a:t>
            </a:r>
            <a:r>
              <a:rPr lang="en-US" sz="2800" b="1" dirty="0"/>
              <a:t>, </a:t>
            </a:r>
            <a:r>
              <a:rPr lang="en-US" sz="2800" dirty="0"/>
              <a:t>is available to run on top of the X Windows system giving UNIX a look and feel like the Macintosh or Microsoft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621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9497" y="2286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Arial" charset="0"/>
              </a:rPr>
              <a:t>Computer Hardware Review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10945" y="3603625"/>
            <a:ext cx="858110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74675" indent="-4572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An operating system is </a:t>
            </a:r>
            <a:r>
              <a:rPr lang="en-US" sz="2800" dirty="0" smtClean="0"/>
              <a:t>tied </a:t>
            </a:r>
            <a:r>
              <a:rPr lang="en-US" sz="2800" dirty="0"/>
              <a:t>to the hardware of the computer it runs on. </a:t>
            </a:r>
            <a:endParaRPr lang="en-US" sz="2800" dirty="0" smtClean="0"/>
          </a:p>
          <a:p>
            <a:pPr marL="574675" indent="-4572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work, it must know </a:t>
            </a:r>
            <a:r>
              <a:rPr lang="en-US" sz="2800" dirty="0" smtClean="0"/>
              <a:t>and interact with  hardware such as; the </a:t>
            </a:r>
            <a:r>
              <a:rPr lang="en-US" sz="2800" dirty="0"/>
              <a:t>CPU, memory, and </a:t>
            </a:r>
            <a:r>
              <a:rPr lang="en-US" sz="2800"/>
              <a:t>I/O </a:t>
            </a:r>
            <a:r>
              <a:rPr lang="en-US" sz="2800" smtClean="0"/>
              <a:t>devices; </a:t>
            </a:r>
            <a:r>
              <a:rPr lang="en-US" sz="2800" dirty="0" smtClean="0"/>
              <a:t>all are connected </a:t>
            </a:r>
            <a:r>
              <a:rPr lang="en-US" sz="2800" dirty="0"/>
              <a:t>by </a:t>
            </a:r>
            <a:r>
              <a:rPr lang="en-US" sz="2800" dirty="0" smtClean="0"/>
              <a:t>system </a:t>
            </a:r>
            <a:r>
              <a:rPr lang="en-US" sz="2800" dirty="0"/>
              <a:t>bus and communicate with one another over it. </a:t>
            </a:r>
            <a:endParaRPr lang="en-US" sz="2800" dirty="0">
              <a:latin typeface="Arial" charset="0"/>
            </a:endParaRPr>
          </a:p>
        </p:txBody>
      </p:sp>
      <p:pic>
        <p:nvPicPr>
          <p:cNvPr id="39941" name="Picture 5" descr="D:\b\b4\IBM\01-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823" y="1066800"/>
            <a:ext cx="8150225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68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 dirty="0">
                <a:solidFill>
                  <a:srgbClr val="FF0000"/>
                </a:solidFill>
                <a:latin typeface="Arial" charset="0"/>
              </a:rPr>
              <a:t>CPU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The Processor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762000"/>
            <a:ext cx="85344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The ‘‘brain’’ of the computer is the CPU.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CPU Cycle:  Fetch, </a:t>
            </a:r>
            <a:r>
              <a:rPr lang="en-US" sz="2800" dirty="0"/>
              <a:t>decode,  </a:t>
            </a:r>
            <a:r>
              <a:rPr lang="en-US" sz="2800" dirty="0" smtClean="0"/>
              <a:t>execute. (one </a:t>
            </a:r>
            <a:r>
              <a:rPr lang="en-US" sz="2800" dirty="0"/>
              <a:t>b</a:t>
            </a:r>
            <a:r>
              <a:rPr lang="en-US" sz="2800" dirty="0" smtClean="0"/>
              <a:t>y one)   </a:t>
            </a:r>
            <a:endParaRPr lang="en-US" sz="28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Architecture of Computer</a:t>
            </a:r>
            <a:r>
              <a:rPr lang="en-US" sz="2800" dirty="0" smtClean="0"/>
              <a:t>, Instructions set, unique instructions for  SPARC and Pentium.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Mnemonics</a:t>
            </a:r>
            <a:r>
              <a:rPr lang="en-US" sz="2800" dirty="0"/>
              <a:t>, (OP-Code, operands)  </a:t>
            </a:r>
            <a:endParaRPr lang="en-US" sz="2800" dirty="0" smtClean="0"/>
          </a:p>
          <a:p>
            <a:pPr lvl="2"/>
            <a:r>
              <a:rPr lang="en-US" sz="2800" dirty="0" smtClean="0"/>
              <a:t>ADD </a:t>
            </a:r>
            <a:r>
              <a:rPr lang="en-US" sz="2800" dirty="0"/>
              <a:t>AX, BX, INC CX,  SHR, CX, 4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CPU </a:t>
            </a:r>
            <a:r>
              <a:rPr lang="en-US" sz="2800" dirty="0" smtClean="0"/>
              <a:t>Registers </a:t>
            </a:r>
            <a:r>
              <a:rPr lang="en-US" sz="2800" dirty="0"/>
              <a:t>(</a:t>
            </a:r>
            <a:r>
              <a:rPr lang="en-US" sz="2800" dirty="0" smtClean="0"/>
              <a:t>GP; </a:t>
            </a:r>
            <a:r>
              <a:rPr lang="en-US" sz="2800" dirty="0"/>
              <a:t>AX, </a:t>
            </a:r>
            <a:r>
              <a:rPr lang="en-US" sz="2800" dirty="0" smtClean="0"/>
              <a:t>BX,  </a:t>
            </a:r>
            <a:r>
              <a:rPr lang="en-US" sz="2800" dirty="0"/>
              <a:t>Special Registers, SP, </a:t>
            </a:r>
            <a:r>
              <a:rPr lang="en-US" sz="2800" dirty="0" smtClean="0"/>
              <a:t>PC )</a:t>
            </a:r>
            <a:endParaRPr lang="en-US" sz="2800" dirty="0"/>
          </a:p>
          <a:p>
            <a:pPr lvl="2"/>
            <a:r>
              <a:rPr lang="en-US" sz="2800" dirty="0" smtClean="0"/>
              <a:t>PC; Address of next Instruction to be executed	</a:t>
            </a:r>
          </a:p>
          <a:p>
            <a:pPr lvl="2"/>
            <a:r>
              <a:rPr lang="en-US" sz="2800" dirty="0" smtClean="0"/>
              <a:t>SP, holds a </a:t>
            </a:r>
            <a:r>
              <a:rPr lang="en-US" sz="2800" dirty="0"/>
              <a:t>procedure’s stack frame </a:t>
            </a:r>
            <a:endParaRPr lang="en-US" sz="2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PSW </a:t>
            </a:r>
            <a:r>
              <a:rPr lang="en-US" sz="2800" dirty="0"/>
              <a:t>(Program Status Word). </a:t>
            </a:r>
            <a:r>
              <a:rPr lang="en-US" sz="2800" dirty="0" smtClean="0"/>
              <a:t>Contains </a:t>
            </a:r>
            <a:r>
              <a:rPr lang="en-US" sz="2800" dirty="0"/>
              <a:t>the condition code bits, </a:t>
            </a:r>
            <a:r>
              <a:rPr lang="en-US" sz="2800" dirty="0" smtClean="0"/>
              <a:t>set </a:t>
            </a:r>
            <a:r>
              <a:rPr lang="en-US" sz="2800" dirty="0"/>
              <a:t>by comparison instructions, the CPU priority, the mode (user or kernel), and various other control bits.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853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 dirty="0">
                <a:solidFill>
                  <a:srgbClr val="FF0000"/>
                </a:solidFill>
                <a:latin typeface="Arial" charset="0"/>
              </a:rPr>
              <a:t>CPU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The Processor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1295400"/>
            <a:ext cx="8686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Time Multiplexing:  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CPU </a:t>
            </a:r>
            <a:r>
              <a:rPr lang="en-US" sz="2800" dirty="0"/>
              <a:t>s</a:t>
            </a:r>
            <a:r>
              <a:rPr lang="en-US" sz="2800" dirty="0" smtClean="0"/>
              <a:t>top running </a:t>
            </a:r>
            <a:r>
              <a:rPr lang="en-US" sz="2800" dirty="0"/>
              <a:t>one program </a:t>
            </a:r>
            <a:r>
              <a:rPr lang="en-US" sz="2800" dirty="0" smtClean="0"/>
              <a:t>(</a:t>
            </a:r>
            <a:r>
              <a:rPr lang="en-US" sz="2800" dirty="0"/>
              <a:t>re)start </a:t>
            </a:r>
            <a:r>
              <a:rPr lang="en-US" sz="2800" dirty="0" smtClean="0"/>
              <a:t>another.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Must </a:t>
            </a:r>
            <a:r>
              <a:rPr lang="en-US" sz="2800" dirty="0"/>
              <a:t>save all the registers to be </a:t>
            </a:r>
            <a:r>
              <a:rPr lang="en-US" sz="2800" dirty="0" smtClean="0"/>
              <a:t>restored. </a:t>
            </a:r>
            <a:endParaRPr lang="en-US" sz="2800" dirty="0"/>
          </a:p>
          <a:p>
            <a:r>
              <a:rPr lang="en-US" sz="2800" dirty="0"/>
              <a:t> 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0070C0"/>
                </a:solidFill>
              </a:rPr>
              <a:t>Pipeline </a:t>
            </a:r>
            <a:r>
              <a:rPr lang="en-US" sz="2800" dirty="0">
                <a:solidFill>
                  <a:srgbClr val="0070C0"/>
                </a:solidFill>
              </a:rPr>
              <a:t>Processing: 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separate fetch, decode, and execute units, while executing instruction </a:t>
            </a:r>
            <a:r>
              <a:rPr lang="en-US" sz="2800" i="1" dirty="0"/>
              <a:t>n</a:t>
            </a:r>
            <a:r>
              <a:rPr lang="en-US" sz="2800" dirty="0"/>
              <a:t>, also decoding instruction </a:t>
            </a:r>
            <a:r>
              <a:rPr lang="en-US" sz="2800" i="1" dirty="0"/>
              <a:t>n+1  </a:t>
            </a:r>
            <a:r>
              <a:rPr lang="en-US" sz="2800" dirty="0" smtClean="0"/>
              <a:t>and </a:t>
            </a:r>
            <a:r>
              <a:rPr lang="en-US" sz="2800" dirty="0"/>
              <a:t>fetching instruction </a:t>
            </a:r>
            <a:r>
              <a:rPr lang="en-US" sz="2800" i="1" dirty="0"/>
              <a:t>n + 2  </a:t>
            </a:r>
            <a:endParaRPr lang="en-US" sz="28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expose the complexities of the machine difficulty for compiler and OS writers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25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22123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 dirty="0">
                <a:solidFill>
                  <a:srgbClr val="FF0000"/>
                </a:solidFill>
                <a:latin typeface="Arial" charset="0"/>
              </a:rPr>
              <a:t>CPU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The Processor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784123"/>
            <a:ext cx="86868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rial" charset="0"/>
              </a:rPr>
              <a:t>A superscalar CPU </a:t>
            </a:r>
            <a:endParaRPr lang="en-US" sz="2800" dirty="0" smtClean="0">
              <a:solidFill>
                <a:srgbClr val="0070C0"/>
              </a:solidFill>
              <a:latin typeface="Arial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Multiple execution; Integer </a:t>
            </a:r>
            <a:r>
              <a:rPr lang="en-US" sz="2800" dirty="0"/>
              <a:t>arithmetic, F</a:t>
            </a:r>
            <a:r>
              <a:rPr lang="en-US" sz="2800" dirty="0" smtClean="0"/>
              <a:t>loating-point </a:t>
            </a:r>
            <a:r>
              <a:rPr lang="en-US" sz="2800" dirty="0"/>
              <a:t>arithmetic, and </a:t>
            </a:r>
            <a:r>
              <a:rPr lang="en-US" sz="2800" dirty="0" smtClean="0"/>
              <a:t>Boolean </a:t>
            </a:r>
            <a:r>
              <a:rPr lang="en-US" sz="2800" dirty="0"/>
              <a:t>operations.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/>
              <a:t>Two </a:t>
            </a:r>
            <a:r>
              <a:rPr lang="en-US" sz="2800" dirty="0"/>
              <a:t>or more instructions are </a:t>
            </a:r>
            <a:r>
              <a:rPr lang="en-US" sz="2800" dirty="0" smtClean="0"/>
              <a:t>fetched, </a:t>
            </a:r>
            <a:r>
              <a:rPr lang="en-US" sz="2800" dirty="0"/>
              <a:t>decoded, and </a:t>
            </a:r>
            <a:r>
              <a:rPr lang="en-US" sz="2800" dirty="0" smtClean="0"/>
              <a:t>placed </a:t>
            </a:r>
            <a:r>
              <a:rPr lang="en-US" sz="2800" dirty="0"/>
              <a:t>into a holding </a:t>
            </a:r>
            <a:r>
              <a:rPr lang="en-US" sz="2800" dirty="0" smtClean="0"/>
              <a:t>buffer.  </a:t>
            </a:r>
            <a:endParaRPr lang="en-US" sz="28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/>
              <a:t>When </a:t>
            </a:r>
            <a:r>
              <a:rPr lang="en-US" sz="2800" dirty="0"/>
              <a:t>execution unit is free, looks </a:t>
            </a:r>
            <a:r>
              <a:rPr lang="en-US" sz="2800" dirty="0" smtClean="0"/>
              <a:t>into </a:t>
            </a:r>
            <a:r>
              <a:rPr lang="en-US" sz="2800" dirty="0"/>
              <a:t>holding buffer for an </a:t>
            </a:r>
            <a:r>
              <a:rPr lang="en-US" sz="2800" dirty="0" smtClean="0"/>
              <a:t>instruction, </a:t>
            </a:r>
            <a:r>
              <a:rPr lang="en-US" sz="2800" dirty="0"/>
              <a:t>if </a:t>
            </a:r>
            <a:r>
              <a:rPr lang="en-US" sz="2800" dirty="0" smtClean="0"/>
              <a:t>there, </a:t>
            </a:r>
            <a:r>
              <a:rPr lang="en-US" sz="2800" dirty="0"/>
              <a:t>removes </a:t>
            </a:r>
            <a:r>
              <a:rPr lang="en-US" sz="2800" dirty="0" smtClean="0"/>
              <a:t>it , and </a:t>
            </a:r>
            <a:r>
              <a:rPr lang="en-US" sz="2800" dirty="0"/>
              <a:t>executes it.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/>
              <a:t>Implication </a:t>
            </a:r>
            <a:r>
              <a:rPr lang="en-US" sz="2800" dirty="0"/>
              <a:t>of this design; </a:t>
            </a:r>
            <a:r>
              <a:rPr lang="en-US" sz="2800" dirty="0" smtClean="0"/>
              <a:t>Instructions may execute </a:t>
            </a:r>
            <a:r>
              <a:rPr lang="en-US" sz="2800" dirty="0"/>
              <a:t>out of </a:t>
            </a:r>
            <a:r>
              <a:rPr lang="en-US" sz="2800" dirty="0" smtClean="0"/>
              <a:t>order, hardware </a:t>
            </a:r>
            <a:r>
              <a:rPr lang="en-US" sz="2800" dirty="0"/>
              <a:t>to make sure that the result produced is the same </a:t>
            </a:r>
            <a:r>
              <a:rPr lang="en-US" sz="2800" dirty="0" smtClean="0"/>
              <a:t>like </a:t>
            </a:r>
            <a:r>
              <a:rPr lang="en-US" sz="2800" dirty="0"/>
              <a:t>a sequential implementation but too much complexity for </a:t>
            </a:r>
            <a:r>
              <a:rPr lang="en-US" sz="2800" dirty="0" smtClean="0"/>
              <a:t>OS.</a:t>
            </a:r>
            <a:endParaRPr lang="en-US" sz="2800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3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 dirty="0">
                <a:solidFill>
                  <a:srgbClr val="FF0000"/>
                </a:solidFill>
                <a:latin typeface="Arial" charset="0"/>
              </a:rPr>
              <a:t>CPU Pipelining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58097" y="3897261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solidFill>
                  <a:srgbClr val="0070C0"/>
                </a:solidFill>
                <a:latin typeface="Arial" charset="0"/>
              </a:rPr>
              <a:t>(</a:t>
            </a:r>
            <a:r>
              <a:rPr lang="en-US" sz="2400" dirty="0">
                <a:solidFill>
                  <a:srgbClr val="0070C0"/>
                </a:solidFill>
                <a:latin typeface="Arial" charset="0"/>
              </a:rPr>
              <a:t>a) A three-stage pipeline. </a:t>
            </a:r>
            <a:r>
              <a:rPr lang="en-US" sz="2400" dirty="0" smtClean="0">
                <a:solidFill>
                  <a:srgbClr val="0070C0"/>
                </a:solidFill>
                <a:latin typeface="Arial" charset="0"/>
              </a:rPr>
              <a:t>		(</a:t>
            </a:r>
            <a:r>
              <a:rPr lang="en-US" sz="2400" dirty="0">
                <a:solidFill>
                  <a:srgbClr val="0070C0"/>
                </a:solidFill>
                <a:latin typeface="Arial" charset="0"/>
              </a:rPr>
              <a:t>b) A superscalar CPU.</a:t>
            </a:r>
          </a:p>
        </p:txBody>
      </p:sp>
      <p:pic>
        <p:nvPicPr>
          <p:cNvPr id="41989" name="Picture 5" descr="D:\b\b4\IBM\01-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9225"/>
            <a:ext cx="712152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93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22123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 dirty="0">
                <a:solidFill>
                  <a:srgbClr val="FF0000"/>
                </a:solidFill>
                <a:latin typeface="Arial" charset="0"/>
              </a:rPr>
              <a:t>CPU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The Processor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784123"/>
            <a:ext cx="89154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CPU </a:t>
            </a:r>
            <a:r>
              <a:rPr lang="en-US" sz="2800" dirty="0">
                <a:solidFill>
                  <a:srgbClr val="0070C0"/>
                </a:solidFill>
              </a:rPr>
              <a:t>Modes; kernel </a:t>
            </a:r>
            <a:r>
              <a:rPr lang="en-US" sz="2800" dirty="0" smtClean="0">
                <a:solidFill>
                  <a:srgbClr val="0070C0"/>
                </a:solidFill>
              </a:rPr>
              <a:t>Mode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0070C0"/>
                </a:solidFill>
              </a:rPr>
              <a:t>U</a:t>
            </a:r>
            <a:r>
              <a:rPr lang="en-US" sz="2800" dirty="0" smtClean="0">
                <a:solidFill>
                  <a:srgbClr val="0070C0"/>
                </a:solidFill>
              </a:rPr>
              <a:t>ser </a:t>
            </a:r>
            <a:r>
              <a:rPr lang="en-US" sz="2800" dirty="0">
                <a:solidFill>
                  <a:srgbClr val="0070C0"/>
                </a:solidFill>
              </a:rPr>
              <a:t>mode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>
                <a:solidFill>
                  <a:srgbClr val="0070C0"/>
                </a:solidFill>
              </a:rPr>
              <a:t>kernel mode; </a:t>
            </a:r>
            <a:r>
              <a:rPr lang="en-US" sz="2800" dirty="0" smtClean="0"/>
              <a:t>Privileged , execute </a:t>
            </a:r>
            <a:r>
              <a:rPr lang="en-US" sz="2800" dirty="0"/>
              <a:t>any instruction, access </a:t>
            </a:r>
            <a:r>
              <a:rPr lang="en-US" sz="2800" dirty="0" smtClean="0"/>
              <a:t>complete </a:t>
            </a:r>
            <a:r>
              <a:rPr lang="en-US" sz="2800" dirty="0"/>
              <a:t>hardware.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>
                <a:solidFill>
                  <a:srgbClr val="0070C0"/>
                </a:solidFill>
              </a:rPr>
              <a:t>User Mode; </a:t>
            </a:r>
            <a:r>
              <a:rPr lang="en-US" sz="2800" dirty="0"/>
              <a:t>P</a:t>
            </a:r>
            <a:r>
              <a:rPr lang="en-US" sz="2800" dirty="0" smtClean="0"/>
              <a:t>rotected mode, execute  </a:t>
            </a:r>
            <a:r>
              <a:rPr lang="en-US" sz="2800" dirty="0"/>
              <a:t>subset of </a:t>
            </a:r>
            <a:r>
              <a:rPr lang="en-US" sz="2800" dirty="0" smtClean="0"/>
              <a:t>instructions</a:t>
            </a:r>
            <a:r>
              <a:rPr lang="en-US" sz="2800" dirty="0"/>
              <a:t>,  I/O and memory protection </a:t>
            </a:r>
            <a:r>
              <a:rPr lang="en-US" sz="2800" dirty="0" smtClean="0"/>
              <a:t>inst. disallowed</a:t>
            </a:r>
            <a:endParaRPr lang="en-US" sz="2800" dirty="0"/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System </a:t>
            </a:r>
            <a:r>
              <a:rPr lang="en-US" sz="2800" dirty="0">
                <a:solidFill>
                  <a:srgbClr val="0070C0"/>
                </a:solidFill>
              </a:rPr>
              <a:t>C</a:t>
            </a:r>
            <a:r>
              <a:rPr lang="en-US" sz="2800" dirty="0" smtClean="0">
                <a:solidFill>
                  <a:srgbClr val="0070C0"/>
                </a:solidFill>
              </a:rPr>
              <a:t>all</a:t>
            </a:r>
            <a:r>
              <a:rPr lang="en-US" sz="2800" dirty="0">
                <a:solidFill>
                  <a:srgbClr val="0070C0"/>
                </a:solidFill>
              </a:rPr>
              <a:t>; 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For a services </a:t>
            </a:r>
            <a:r>
              <a:rPr lang="en-US" sz="2800" dirty="0"/>
              <a:t>from the OS, </a:t>
            </a:r>
            <a:r>
              <a:rPr lang="en-US" sz="2800" dirty="0" smtClean="0"/>
              <a:t>TRAP </a:t>
            </a:r>
            <a:r>
              <a:rPr lang="en-US" sz="2800" dirty="0"/>
              <a:t>instruction switches </a:t>
            </a:r>
            <a:r>
              <a:rPr lang="en-US" sz="2800" dirty="0" smtClean="0"/>
              <a:t>user </a:t>
            </a:r>
            <a:r>
              <a:rPr lang="en-US" sz="2800" dirty="0"/>
              <a:t>mode to kernel mode, </a:t>
            </a:r>
            <a:r>
              <a:rPr lang="en-US" sz="2800" dirty="0" smtClean="0"/>
              <a:t>after </a:t>
            </a:r>
            <a:r>
              <a:rPr lang="en-US" sz="2800" dirty="0"/>
              <a:t>completing </a:t>
            </a:r>
            <a:r>
              <a:rPr lang="en-US" sz="2800" dirty="0" smtClean="0"/>
              <a:t>task control returned </a:t>
            </a:r>
            <a:r>
              <a:rPr lang="en-US" sz="2800" dirty="0"/>
              <a:t>to the user </a:t>
            </a:r>
            <a:r>
              <a:rPr lang="en-US" sz="2800" dirty="0" smtClean="0"/>
              <a:t>at </a:t>
            </a:r>
            <a:r>
              <a:rPr lang="en-US" sz="2800" dirty="0"/>
              <a:t>the instruction pointed by PC.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O</a:t>
            </a:r>
            <a:r>
              <a:rPr lang="en-US" sz="2800" dirty="0" smtClean="0"/>
              <a:t>ther </a:t>
            </a:r>
            <a:r>
              <a:rPr lang="en-US" sz="2800" dirty="0"/>
              <a:t>traps are caused by the hardware to warn </a:t>
            </a:r>
            <a:r>
              <a:rPr lang="en-US" sz="2800" dirty="0" smtClean="0"/>
              <a:t>an </a:t>
            </a:r>
            <a:r>
              <a:rPr lang="en-US" sz="2800" dirty="0"/>
              <a:t>exceptional situation such as </a:t>
            </a:r>
            <a:r>
              <a:rPr lang="en-US" sz="2800" dirty="0" smtClean="0"/>
              <a:t>attempt </a:t>
            </a:r>
            <a:r>
              <a:rPr lang="en-US" sz="2800" dirty="0"/>
              <a:t>to divide by 0 or a floating-point underflow.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331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22123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600" dirty="0">
                <a:solidFill>
                  <a:srgbClr val="FF0000"/>
                </a:solidFill>
                <a:latin typeface="Arial" charset="0"/>
              </a:rPr>
              <a:t>CPU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The Processor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784123"/>
            <a:ext cx="86868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Multithreaded </a:t>
            </a:r>
            <a:r>
              <a:rPr lang="en-US" sz="2800" dirty="0">
                <a:solidFill>
                  <a:srgbClr val="0070C0"/>
                </a:solidFill>
              </a:rPr>
              <a:t>or hyper-threading (</a:t>
            </a:r>
            <a:r>
              <a:rPr lang="en-US" sz="2800" dirty="0" err="1">
                <a:solidFill>
                  <a:srgbClr val="0070C0"/>
                </a:solidFill>
              </a:rPr>
              <a:t>intel</a:t>
            </a:r>
            <a:r>
              <a:rPr lang="en-US" sz="2800" dirty="0">
                <a:solidFill>
                  <a:srgbClr val="0070C0"/>
                </a:solidFill>
              </a:rPr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Replicate </a:t>
            </a:r>
            <a:r>
              <a:rPr lang="en-US" sz="2800" dirty="0"/>
              <a:t>not only </a:t>
            </a:r>
            <a:r>
              <a:rPr lang="en-US" sz="2800" dirty="0" smtClean="0"/>
              <a:t>functional </a:t>
            </a:r>
            <a:r>
              <a:rPr lang="en-US" sz="2800" dirty="0"/>
              <a:t>units, but also </a:t>
            </a:r>
            <a:r>
              <a:rPr lang="en-US" sz="2800" dirty="0" smtClean="0"/>
              <a:t>control </a:t>
            </a:r>
            <a:r>
              <a:rPr lang="en-US" sz="2800" dirty="0"/>
              <a:t>logic.  </a:t>
            </a:r>
            <a:r>
              <a:rPr lang="en-US" sz="2800" dirty="0" smtClean="0"/>
              <a:t>Allow </a:t>
            </a:r>
            <a:r>
              <a:rPr lang="en-US" sz="2800" dirty="0"/>
              <a:t>to hold two different threads and then switch back and forth in nanosecond time scale</a:t>
            </a:r>
            <a:r>
              <a:rPr lang="en-US" sz="2800" dirty="0" smtClean="0"/>
              <a:t>.</a:t>
            </a:r>
          </a:p>
          <a:p>
            <a:endParaRPr lang="en-US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thread is a kind of lightweight </a:t>
            </a:r>
            <a:r>
              <a:rPr lang="en-US" sz="2800" dirty="0" smtClean="0"/>
              <a:t>Process</a:t>
            </a:r>
            <a:r>
              <a:rPr lang="en-US" sz="2800" dirty="0"/>
              <a:t>; </a:t>
            </a:r>
            <a:endParaRPr lang="en-US" sz="2800" dirty="0" smtClean="0"/>
          </a:p>
          <a:p>
            <a:endParaRPr lang="en-US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Multithreading </a:t>
            </a:r>
            <a:r>
              <a:rPr lang="en-US" sz="2800" dirty="0"/>
              <a:t>has implications for </a:t>
            </a:r>
            <a:r>
              <a:rPr lang="en-US" sz="2800" dirty="0" smtClean="0"/>
              <a:t>on OS; each </a:t>
            </a:r>
            <a:r>
              <a:rPr lang="en-US" sz="2800" dirty="0"/>
              <a:t>thread appears to the </a:t>
            </a:r>
            <a:r>
              <a:rPr lang="en-US" sz="2800" dirty="0" smtClean="0"/>
              <a:t>OS as </a:t>
            </a:r>
            <a:r>
              <a:rPr lang="en-US" sz="2800" dirty="0"/>
              <a:t>a separate CPU.  </a:t>
            </a:r>
          </a:p>
          <a:p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/>
              <a:t>A </a:t>
            </a:r>
            <a:r>
              <a:rPr lang="en-US" sz="2800" dirty="0"/>
              <a:t>system with two actual CPUs, each with two threads. </a:t>
            </a:r>
            <a:r>
              <a:rPr lang="en-US" sz="2800" dirty="0" smtClean="0"/>
              <a:t>The </a:t>
            </a:r>
            <a:r>
              <a:rPr lang="en-US" sz="2800" dirty="0"/>
              <a:t>operating system will see </a:t>
            </a:r>
            <a:r>
              <a:rPr lang="en-US" sz="2800" dirty="0" smtClean="0"/>
              <a:t>it </a:t>
            </a:r>
            <a:r>
              <a:rPr lang="en-US" sz="2800" dirty="0"/>
              <a:t>as four CPUs. 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4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799" y="5105400"/>
            <a:ext cx="80010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typical memory hierarchy. </a:t>
            </a:r>
            <a:endParaRPr lang="en-US" sz="2400" dirty="0" smtClean="0">
              <a:latin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latin typeface="Arial" charset="0"/>
              </a:rPr>
              <a:t>The numbers are very rough approximations.</a:t>
            </a:r>
          </a:p>
          <a:p>
            <a:pPr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endParaRPr lang="en-US" sz="2400" dirty="0">
              <a:latin typeface="Arial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Memory Hierarchy</a:t>
            </a:r>
          </a:p>
        </p:txBody>
      </p:sp>
      <p:pic>
        <p:nvPicPr>
          <p:cNvPr id="44037" name="Picture 5" descr="D:\b\b4\IBM\01-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058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541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ChangeArrowheads="1"/>
          </p:cNvSpPr>
          <p:nvPr/>
        </p:nvSpPr>
        <p:spPr bwMode="auto">
          <a:xfrm>
            <a:off x="317090" y="1016000"/>
            <a:ext cx="8585200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Arial" charset="0"/>
              </a:rPr>
              <a:t>Main </a:t>
            </a:r>
            <a:r>
              <a:rPr lang="en-US" sz="2800" dirty="0">
                <a:latin typeface="Arial" charset="0"/>
              </a:rPr>
              <a:t>memory is divided into cache </a:t>
            </a:r>
            <a:r>
              <a:rPr lang="en-US" sz="2800" dirty="0" smtClean="0">
                <a:latin typeface="Arial" charset="0"/>
              </a:rPr>
              <a:t>lines(64 bytes</a:t>
            </a:r>
            <a:r>
              <a:rPr lang="en-US" sz="2800" dirty="0">
                <a:latin typeface="Arial" charset="0"/>
              </a:rPr>
              <a:t>)</a:t>
            </a:r>
          </a:p>
          <a:p>
            <a:pPr lvl="2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latin typeface="Arial" charset="0"/>
              </a:rPr>
              <a:t>0-63 in line 1, 64-127 in line 2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When program reads a word-cache hardware  checks to see if in cache.</a:t>
            </a:r>
          </a:p>
          <a:p>
            <a:pPr lvl="2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latin typeface="Arial" charset="0"/>
              </a:rPr>
              <a:t>If so, then have a cache hit (2 cycles).</a:t>
            </a:r>
          </a:p>
          <a:p>
            <a:pPr lvl="2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latin typeface="Arial" charset="0"/>
              </a:rPr>
              <a:t>Otherwise, make request of main memory over the bus (expensive)</a:t>
            </a: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Cache is expensive and is therefore limited in size</a:t>
            </a: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Can have cache hierarchies </a:t>
            </a: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Cache other things, like URL addresses</a:t>
            </a: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46083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Caches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57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ChangeArrowheads="1"/>
          </p:cNvSpPr>
          <p:nvPr/>
        </p:nvSpPr>
        <p:spPr bwMode="auto">
          <a:xfrm>
            <a:off x="279400" y="1003300"/>
            <a:ext cx="858520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Arial" charset="0"/>
              </a:rPr>
              <a:t>When </a:t>
            </a:r>
            <a:r>
              <a:rPr lang="en-US" sz="2800" dirty="0">
                <a:latin typeface="Arial" charset="0"/>
              </a:rPr>
              <a:t>to put a new item into the cache? (on a cache miss</a:t>
            </a:r>
            <a:r>
              <a:rPr lang="en-US" sz="2800" dirty="0" smtClean="0">
                <a:latin typeface="Arial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Which cache line to put the new item in? (memory word determines which line</a:t>
            </a:r>
            <a:r>
              <a:rPr lang="en-US" sz="2800" dirty="0" smtClean="0">
                <a:latin typeface="Arial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Which item to remove from the cache when a slot is needed? (same line new data goes into</a:t>
            </a:r>
            <a:r>
              <a:rPr lang="en-US" sz="2800" dirty="0" smtClean="0">
                <a:latin typeface="Arial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Arial" charset="0"/>
              </a:rPr>
              <a:t>Where to put a newly evicted item in main memory? (memory address determines this)</a:t>
            </a:r>
          </a:p>
        </p:txBody>
      </p:sp>
      <p:sp>
        <p:nvSpPr>
          <p:cNvPr id="48131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Arial" charset="0"/>
              </a:rPr>
              <a:t>The 4 Cache Questions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94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90500" y="4548119"/>
            <a:ext cx="9144000" cy="187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CPU Multicore Chips: </a:t>
            </a:r>
          </a:p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CPU </a:t>
            </a:r>
            <a:r>
              <a:rPr lang="en-US" sz="2800" dirty="0"/>
              <a:t>chips with </a:t>
            </a:r>
            <a:r>
              <a:rPr lang="en-US" sz="2800" dirty="0" smtClean="0"/>
              <a:t>two, four </a:t>
            </a:r>
            <a:r>
              <a:rPr lang="en-US" sz="2800" dirty="0"/>
              <a:t>or more complete processors or cores on them.  The multicore chips </a:t>
            </a:r>
            <a:r>
              <a:rPr lang="en-US" sz="2800" dirty="0" smtClean="0"/>
              <a:t>(mini-chips ) effectively </a:t>
            </a:r>
            <a:r>
              <a:rPr lang="en-US" sz="2800" dirty="0"/>
              <a:t>carry </a:t>
            </a:r>
            <a:r>
              <a:rPr lang="en-US" sz="2800" dirty="0" smtClean="0"/>
              <a:t>its own CPU. </a:t>
            </a:r>
            <a:endParaRPr lang="en-US" sz="2800" dirty="0" smtClean="0">
              <a:latin typeface="Arial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Multicore </a:t>
            </a:r>
            <a:r>
              <a:rPr lang="en-US" sz="3200" dirty="0">
                <a:solidFill>
                  <a:srgbClr val="FF0000"/>
                </a:solidFill>
                <a:latin typeface="Arial" charset="0"/>
              </a:rPr>
              <a:t>Chips</a:t>
            </a:r>
          </a:p>
        </p:txBody>
      </p:sp>
      <p:pic>
        <p:nvPicPr>
          <p:cNvPr id="50181" name="Picture 5" descr="D:\b\b4\IBM\01-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"/>
            <a:ext cx="51054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3521791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charset="0"/>
              </a:rPr>
              <a:t>a) A quad-core chip with a shared L2 cache. </a:t>
            </a:r>
            <a:endParaRPr lang="en-US" sz="2400" dirty="0" smtClean="0">
              <a:latin typeface="Arial" charset="0"/>
            </a:endParaRPr>
          </a:p>
          <a:p>
            <a:r>
              <a:rPr lang="en-US" sz="2400" dirty="0" smtClean="0">
                <a:latin typeface="Arial" charset="0"/>
              </a:rPr>
              <a:t>b</a:t>
            </a:r>
            <a:r>
              <a:rPr lang="en-US" sz="2400" dirty="0">
                <a:latin typeface="Arial" charset="0"/>
              </a:rPr>
              <a:t>) A quad-core chip with separate L2 caches</a:t>
            </a:r>
            <a:r>
              <a:rPr lang="en-US" sz="2400" dirty="0" smtClean="0">
                <a:latin typeface="Arial" charset="0"/>
              </a:rPr>
              <a:t>.</a:t>
            </a:r>
            <a:endParaRPr lang="en-US" dirty="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226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Arial" charset="0"/>
              </a:rPr>
              <a:t>Main Memory</a:t>
            </a:r>
          </a:p>
        </p:txBody>
      </p:sp>
      <p:sp>
        <p:nvSpPr>
          <p:cNvPr id="52229" name="Rectangle 6"/>
          <p:cNvSpPr>
            <a:spLocks noChangeArrowheads="1"/>
          </p:cNvSpPr>
          <p:nvPr/>
        </p:nvSpPr>
        <p:spPr bwMode="auto">
          <a:xfrm>
            <a:off x="381000" y="685800"/>
            <a:ext cx="83820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RAM </a:t>
            </a:r>
            <a:r>
              <a:rPr lang="en-US" sz="2800" dirty="0">
                <a:solidFill>
                  <a:srgbClr val="0070C0"/>
                </a:solidFill>
              </a:rPr>
              <a:t>(Random Access Memory</a:t>
            </a:r>
            <a:r>
              <a:rPr lang="en-US" sz="2800" dirty="0" smtClean="0">
                <a:solidFill>
                  <a:srgbClr val="0070C0"/>
                </a:solidFill>
              </a:rPr>
              <a:t>)</a:t>
            </a:r>
            <a:r>
              <a:rPr lang="en-US" sz="2800" dirty="0" smtClean="0"/>
              <a:t> </a:t>
            </a:r>
            <a:r>
              <a:rPr lang="en-US" sz="2800" dirty="0"/>
              <a:t>Volatile, 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core </a:t>
            </a:r>
            <a:r>
              <a:rPr lang="en-US" sz="2800" dirty="0">
                <a:solidFill>
                  <a:srgbClr val="0070C0"/>
                </a:solidFill>
              </a:rPr>
              <a:t>memory</a:t>
            </a:r>
            <a:r>
              <a:rPr lang="en-US" sz="2800" dirty="0"/>
              <a:t>, hundreds of </a:t>
            </a:r>
            <a:r>
              <a:rPr lang="en-US" sz="2800" dirty="0" smtClean="0"/>
              <a:t>Mega Bytes </a:t>
            </a:r>
            <a:r>
              <a:rPr lang="en-US" sz="2800" dirty="0"/>
              <a:t>to several </a:t>
            </a:r>
            <a:r>
              <a:rPr lang="en-US" sz="2800" dirty="0" smtClean="0"/>
              <a:t>Giga Bytes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ROM </a:t>
            </a:r>
            <a:r>
              <a:rPr lang="en-US" sz="2800" dirty="0">
                <a:solidFill>
                  <a:srgbClr val="0070C0"/>
                </a:solidFill>
              </a:rPr>
              <a:t>(Read Only Memory), </a:t>
            </a:r>
            <a:r>
              <a:rPr lang="en-US" sz="2800" dirty="0"/>
              <a:t>Nonvolatile,  programmed at factory, </a:t>
            </a:r>
            <a:r>
              <a:rPr lang="en-US" sz="2800" dirty="0" smtClean="0"/>
              <a:t>fast </a:t>
            </a:r>
            <a:r>
              <a:rPr lang="en-US" sz="2800" dirty="0"/>
              <a:t>and </a:t>
            </a:r>
            <a:r>
              <a:rPr lang="en-US" sz="2800" dirty="0" smtClean="0"/>
              <a:t>inexpensive, </a:t>
            </a:r>
            <a:r>
              <a:rPr lang="en-US" sz="2800" dirty="0"/>
              <a:t>keeps bootstrap OS </a:t>
            </a:r>
            <a:r>
              <a:rPr lang="en-US" sz="2800" dirty="0" smtClean="0"/>
              <a:t>loader</a:t>
            </a:r>
            <a:r>
              <a:rPr lang="en-US" sz="2800" dirty="0"/>
              <a:t>, device controller for I/O cards  </a:t>
            </a:r>
          </a:p>
          <a:p>
            <a:r>
              <a:rPr lang="en-US" sz="2800" dirty="0">
                <a:solidFill>
                  <a:srgbClr val="0070C0"/>
                </a:solidFill>
              </a:rPr>
              <a:t>EEPROM (Electrically Erasable ROM) </a:t>
            </a:r>
            <a:r>
              <a:rPr lang="en-US" sz="2800" dirty="0" smtClean="0"/>
              <a:t>Nonvolatile</a:t>
            </a:r>
            <a:r>
              <a:rPr lang="en-US" sz="2800" dirty="0"/>
              <a:t>, but </a:t>
            </a:r>
            <a:r>
              <a:rPr lang="en-US" sz="2800" dirty="0" smtClean="0"/>
              <a:t>can </a:t>
            </a:r>
            <a:r>
              <a:rPr lang="en-US" sz="2800" dirty="0"/>
              <a:t>be erased and </a:t>
            </a:r>
            <a:r>
              <a:rPr lang="en-US" sz="2800" dirty="0" smtClean="0"/>
              <a:t>rewritten, writing </a:t>
            </a:r>
            <a:r>
              <a:rPr lang="en-US" sz="2800" dirty="0"/>
              <a:t>them takes more time than </a:t>
            </a:r>
            <a:r>
              <a:rPr lang="en-US" sz="2800" dirty="0" smtClean="0"/>
              <a:t>RAM</a:t>
            </a:r>
            <a:r>
              <a:rPr lang="en-US" sz="2800" dirty="0"/>
              <a:t>, used like ROM </a:t>
            </a:r>
          </a:p>
          <a:p>
            <a:r>
              <a:rPr lang="en-US" sz="2800" dirty="0">
                <a:solidFill>
                  <a:srgbClr val="0070C0"/>
                </a:solidFill>
              </a:rPr>
              <a:t>Flash </a:t>
            </a:r>
            <a:r>
              <a:rPr lang="en-US" sz="2800" dirty="0" smtClean="0">
                <a:solidFill>
                  <a:srgbClr val="0070C0"/>
                </a:solidFill>
              </a:rPr>
              <a:t>Memory</a:t>
            </a:r>
            <a:r>
              <a:rPr lang="en-US" sz="2800" dirty="0"/>
              <a:t>, </a:t>
            </a:r>
            <a:r>
              <a:rPr lang="en-US" sz="2800" dirty="0" smtClean="0"/>
              <a:t>Portable</a:t>
            </a:r>
            <a:r>
              <a:rPr lang="en-US" sz="2800" dirty="0"/>
              <a:t>, speed in between RAM and disk, </a:t>
            </a:r>
            <a:r>
              <a:rPr lang="en-US" sz="2800" dirty="0" smtClean="0"/>
              <a:t>used </a:t>
            </a:r>
            <a:r>
              <a:rPr lang="en-US" sz="2800" dirty="0"/>
              <a:t>as </a:t>
            </a:r>
            <a:r>
              <a:rPr lang="en-US" sz="2800" dirty="0" smtClean="0"/>
              <a:t>portable disk, storage for digital cameras.</a:t>
            </a:r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CMOS: </a:t>
            </a:r>
            <a:r>
              <a:rPr lang="en-US" sz="2800" dirty="0"/>
              <a:t>volatile but low power consumption, used to hold the current time and </a:t>
            </a:r>
            <a:r>
              <a:rPr lang="en-US" sz="2800" dirty="0" smtClean="0"/>
              <a:t>date, also  </a:t>
            </a:r>
            <a:r>
              <a:rPr lang="en-US" sz="2800" dirty="0"/>
              <a:t>hold the configuration parameters, such as </a:t>
            </a:r>
            <a:r>
              <a:rPr lang="en-US" sz="2800" dirty="0" smtClean="0"/>
              <a:t>boot disk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76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/>
          <p:cNvSpPr>
            <a:spLocks noChangeArrowheads="1"/>
          </p:cNvSpPr>
          <p:nvPr/>
        </p:nvSpPr>
        <p:spPr bwMode="auto">
          <a:xfrm>
            <a:off x="82729" y="5562600"/>
            <a:ext cx="8877300" cy="87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Tracks are divided into sectors (512 bytes</a:t>
            </a:r>
            <a:r>
              <a:rPr lang="en-US" sz="2400" dirty="0" smtClean="0">
                <a:latin typeface="Arial" charset="0"/>
              </a:rPr>
              <a:t>), Multiple </a:t>
            </a:r>
            <a:r>
              <a:rPr lang="en-US" sz="2400" dirty="0">
                <a:latin typeface="Arial" charset="0"/>
              </a:rPr>
              <a:t>tracks form a </a:t>
            </a:r>
            <a:r>
              <a:rPr lang="en-US" sz="2400" dirty="0" smtClean="0">
                <a:latin typeface="Arial" charset="0"/>
              </a:rPr>
              <a:t>cylinder, </a:t>
            </a:r>
            <a:r>
              <a:rPr lang="en-US" sz="2800" dirty="0"/>
              <a:t>Plates rotate at speed 5400, 7200, or 10,800 rpm </a:t>
            </a:r>
          </a:p>
        </p:txBody>
      </p:sp>
      <p:sp>
        <p:nvSpPr>
          <p:cNvPr id="54275" name="Rectangle 1027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Arial" charset="0"/>
              </a:rPr>
              <a:t>Disks</a:t>
            </a:r>
          </a:p>
        </p:txBody>
      </p:sp>
      <p:pic>
        <p:nvPicPr>
          <p:cNvPr id="54277" name="Picture 1029" descr="D:\b\b4\IBM\01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3155" y="1581150"/>
            <a:ext cx="6915647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729734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Compared to RAM: Much </a:t>
            </a:r>
            <a:r>
              <a:rPr lang="en-US" sz="2800" dirty="0"/>
              <a:t>higher in </a:t>
            </a:r>
            <a:r>
              <a:rPr lang="en-US" sz="2800" dirty="0" smtClean="0"/>
              <a:t>capacity, </a:t>
            </a:r>
            <a:r>
              <a:rPr lang="en-US" sz="2800" dirty="0"/>
              <a:t>cheaper </a:t>
            </a:r>
            <a:r>
              <a:rPr lang="en-US" sz="2800" dirty="0" smtClean="0"/>
              <a:t>but </a:t>
            </a:r>
            <a:r>
              <a:rPr lang="en-US" sz="2800" dirty="0"/>
              <a:t>three times </a:t>
            </a:r>
            <a:r>
              <a:rPr lang="en-US" sz="2800" dirty="0" smtClean="0"/>
              <a:t>slower as it is a </a:t>
            </a:r>
            <a:r>
              <a:rPr lang="en-US" sz="2800" dirty="0"/>
              <a:t>mechanical device,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983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/>
          <p:cNvSpPr>
            <a:spLocks noChangeArrowheads="1"/>
          </p:cNvSpPr>
          <p:nvPr/>
        </p:nvSpPr>
        <p:spPr bwMode="auto">
          <a:xfrm>
            <a:off x="152400" y="762000"/>
            <a:ext cx="8534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>
                <a:solidFill>
                  <a:srgbClr val="0070C0"/>
                </a:solidFill>
              </a:rPr>
              <a:t>Seek Time</a:t>
            </a:r>
            <a:r>
              <a:rPr lang="en-US" sz="2800" dirty="0">
                <a:solidFill>
                  <a:srgbClr val="0070C0"/>
                </a:solidFill>
              </a:rPr>
              <a:t>, 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Arm Positioning; 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Moving </a:t>
            </a:r>
            <a:r>
              <a:rPr lang="en-US" sz="2800" dirty="0"/>
              <a:t>the arm from one cylinder to </a:t>
            </a:r>
            <a:r>
              <a:rPr lang="en-US" sz="2800" dirty="0" smtClean="0"/>
              <a:t>another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Rotational Delay</a:t>
            </a:r>
          </a:p>
          <a:p>
            <a:pPr lvl="2"/>
            <a:r>
              <a:rPr lang="en-US" sz="2800" dirty="0" smtClean="0"/>
              <a:t>Sector </a:t>
            </a:r>
            <a:r>
              <a:rPr lang="en-US" sz="2800" dirty="0"/>
              <a:t>to rotate under the head, </a:t>
            </a:r>
            <a:r>
              <a:rPr lang="en-US" sz="2800" dirty="0" smtClean="0"/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Data Transfer</a:t>
            </a:r>
          </a:p>
          <a:p>
            <a:pPr lvl="2"/>
            <a:r>
              <a:rPr lang="en-US" sz="2800" dirty="0" smtClean="0"/>
              <a:t>Reading </a:t>
            </a:r>
            <a:r>
              <a:rPr lang="en-US" sz="2800" dirty="0"/>
              <a:t>or writing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Concepts </a:t>
            </a:r>
            <a:r>
              <a:rPr lang="en-US" sz="2800" dirty="0"/>
              <a:t>of  </a:t>
            </a:r>
            <a:r>
              <a:rPr lang="en-US" sz="2800" dirty="0">
                <a:solidFill>
                  <a:srgbClr val="0070C0"/>
                </a:solidFill>
              </a:rPr>
              <a:t>virtual memory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70C0"/>
                </a:solidFill>
              </a:rPr>
              <a:t>MMU (Memory Management Unit), context switch</a:t>
            </a:r>
            <a:r>
              <a:rPr lang="en-US" sz="2800" dirty="0"/>
              <a:t>, </a:t>
            </a:r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will </a:t>
            </a:r>
            <a:r>
              <a:rPr lang="en-US" sz="2800" dirty="0"/>
              <a:t>be discussed later</a:t>
            </a:r>
          </a:p>
          <a:p>
            <a:r>
              <a:rPr lang="en-US" sz="2800" dirty="0"/>
              <a:t> </a:t>
            </a:r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Tapes</a:t>
            </a:r>
          </a:p>
          <a:p>
            <a:r>
              <a:rPr lang="en-US" sz="2800" dirty="0" smtClean="0">
                <a:latin typeface="Arial" charset="0"/>
              </a:rPr>
              <a:t>Very Economical, Slow, used for backup purpose</a:t>
            </a:r>
            <a:endParaRPr lang="en-US" sz="2800" dirty="0"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54275" name="Rectangle 1027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Arial" charset="0"/>
              </a:rPr>
              <a:t>Disks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/>
              <a:t>Ahmed Mumtaz Mustehsan, CIIT, Islamabad</a:t>
            </a:r>
            <a:endParaRPr lang="en-US" b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BD0F31-F26E-4D41-9183-C28D3B0A2AC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257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1494</TotalTime>
  <Words>1386</Words>
  <Application>Microsoft Office PowerPoint</Application>
  <PresentationFormat>On-screen Show (4:3)</PresentationFormat>
  <Paragraphs>216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91</cp:revision>
  <dcterms:created xsi:type="dcterms:W3CDTF">2008-12-31T19:07:28Z</dcterms:created>
  <dcterms:modified xsi:type="dcterms:W3CDTF">2013-04-20T13:00:02Z</dcterms:modified>
</cp:coreProperties>
</file>