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486" r:id="rId2"/>
    <p:sldId id="487" r:id="rId3"/>
    <p:sldId id="524" r:id="rId4"/>
    <p:sldId id="523" r:id="rId5"/>
    <p:sldId id="488" r:id="rId6"/>
    <p:sldId id="489" r:id="rId7"/>
    <p:sldId id="490" r:id="rId8"/>
    <p:sldId id="491" r:id="rId9"/>
    <p:sldId id="492" r:id="rId10"/>
    <p:sldId id="493" r:id="rId11"/>
    <p:sldId id="516" r:id="rId12"/>
    <p:sldId id="494" r:id="rId13"/>
    <p:sldId id="519" r:id="rId14"/>
    <p:sldId id="495" r:id="rId15"/>
    <p:sldId id="496" r:id="rId16"/>
    <p:sldId id="497" r:id="rId17"/>
    <p:sldId id="498" r:id="rId18"/>
    <p:sldId id="500" r:id="rId19"/>
    <p:sldId id="501" r:id="rId20"/>
    <p:sldId id="522" r:id="rId21"/>
    <p:sldId id="520" r:id="rId22"/>
    <p:sldId id="521" r:id="rId23"/>
    <p:sldId id="502" r:id="rId24"/>
    <p:sldId id="517" r:id="rId25"/>
    <p:sldId id="503" r:id="rId26"/>
    <p:sldId id="504" r:id="rId27"/>
    <p:sldId id="505" r:id="rId28"/>
    <p:sldId id="506" r:id="rId29"/>
    <p:sldId id="507" r:id="rId30"/>
    <p:sldId id="508" r:id="rId31"/>
    <p:sldId id="509" r:id="rId32"/>
    <p:sldId id="518" r:id="rId33"/>
    <p:sldId id="510" r:id="rId34"/>
    <p:sldId id="511" r:id="rId35"/>
    <p:sldId id="512" r:id="rId36"/>
    <p:sldId id="513" r:id="rId37"/>
    <p:sldId id="514" r:id="rId38"/>
    <p:sldId id="51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- 19: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70426" y="4799525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</a:t>
            </a:r>
            <a:r>
              <a:rPr lang="en-US" dirty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</a:t>
            </a:r>
          </a:p>
          <a:p>
            <a:pPr algn="ctr"/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791497"/>
            <a:ext cx="8534400" cy="5486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2075" tIns="46038" rIns="92075" bIns="46038"/>
          <a:lstStyle/>
          <a:p>
            <a:pPr marL="457200" indent="-457200">
              <a:spcBef>
                <a:spcPts val="7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Computers can store information on various storage media</a:t>
            </a:r>
          </a:p>
          <a:p>
            <a:pPr marL="457200" indent="-457200">
              <a:spcBef>
                <a:spcPts val="7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The operating system abstracts from the physical properties of its storage devices to define a logical storage unit called a </a:t>
            </a:r>
            <a:r>
              <a:rPr lang="en-GB" sz="2800" b="1" dirty="0"/>
              <a:t>file</a:t>
            </a:r>
          </a:p>
          <a:p>
            <a:pPr marL="457200" indent="-457200">
              <a:spcBef>
                <a:spcPts val="7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Files are </a:t>
            </a:r>
            <a:r>
              <a:rPr lang="en-GB" sz="2800" b="1" dirty="0"/>
              <a:t>mapped</a:t>
            </a:r>
            <a:r>
              <a:rPr lang="en-GB" sz="2800" dirty="0"/>
              <a:t> by the operating system onto </a:t>
            </a:r>
            <a:r>
              <a:rPr lang="en-GB" sz="2800" dirty="0" smtClean="0"/>
              <a:t>non volatile </a:t>
            </a:r>
            <a:r>
              <a:rPr lang="en-GB" sz="2800" dirty="0"/>
              <a:t>physical devices</a:t>
            </a:r>
          </a:p>
          <a:p>
            <a:pPr marL="457200" indent="-457200">
              <a:spcBef>
                <a:spcPts val="700"/>
              </a:spcBef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A file is a </a:t>
            </a:r>
            <a:r>
              <a:rPr lang="en-GB" sz="2800" b="1" dirty="0"/>
              <a:t>named collection</a:t>
            </a:r>
            <a:r>
              <a:rPr lang="en-GB" sz="2800" dirty="0"/>
              <a:t> of </a:t>
            </a:r>
            <a:r>
              <a:rPr lang="en-GB" sz="2800" b="1" dirty="0"/>
              <a:t>related information</a:t>
            </a:r>
            <a:r>
              <a:rPr lang="en-GB" sz="2800" dirty="0"/>
              <a:t> that is recorded on secondary </a:t>
            </a:r>
            <a:r>
              <a:rPr lang="en-GB" sz="2800" dirty="0" smtClean="0"/>
              <a:t>storage</a:t>
            </a:r>
            <a:endParaRPr lang="en-GB" sz="2800" dirty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Systems Introduction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Lecture-19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36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52400" y="619432"/>
            <a:ext cx="8839200" cy="562896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/>
              <a:t>For </a:t>
            </a:r>
            <a:r>
              <a:rPr lang="en-GB" sz="2800" dirty="0"/>
              <a:t>a user’s perspective, a file is the smallest allotment of logical secondary storage (i.e., data supposedly cannot be written to secondary storage unless written in a file)</a:t>
            </a:r>
            <a:r>
              <a:rPr lang="ar-SA" sz="2800" dirty="0">
                <a:cs typeface="Arial" charset="0"/>
              </a:rPr>
              <a:t>‏</a:t>
            </a:r>
            <a:endParaRPr lang="en-GB" sz="2800" dirty="0"/>
          </a:p>
          <a:p>
            <a:pPr marL="457200" indent="-457200"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Files commonly represent programs (both source and object code) and data</a:t>
            </a:r>
          </a:p>
          <a:p>
            <a:pPr marL="457200" indent="-457200"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Data file contents may be numeric, alphabetic, alphanumeric, or binary</a:t>
            </a:r>
          </a:p>
          <a:p>
            <a:pPr marL="457200" indent="-457200"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Files may be free form (e.g., text files) or rigidly formatted</a:t>
            </a:r>
          </a:p>
          <a:p>
            <a:pPr marL="457200" indent="-457200">
              <a:buFont typeface="Arial" pitchFamily="34" charset="0"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In general, a file is a sequence of bits, bytes, lines, or records, whose meaning is defined by the file’s creator and user </a:t>
            </a:r>
          </a:p>
          <a:p>
            <a:pPr marL="373063" indent="-373063" algn="l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Systems Introduction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Lecture-19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26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04800" y="791497"/>
            <a:ext cx="7546975" cy="5486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2075" tIns="46038" rIns="92075" bIns="46038"/>
          <a:lstStyle/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Many </a:t>
            </a:r>
            <a:r>
              <a:rPr lang="en-US" sz="2800" dirty="0"/>
              <a:t>important applications need to store more </a:t>
            </a:r>
            <a:r>
              <a:rPr lang="en-US" sz="2800" dirty="0">
                <a:solidFill>
                  <a:srgbClr val="7030A0"/>
                </a:solidFill>
              </a:rPr>
              <a:t>information</a:t>
            </a:r>
            <a:r>
              <a:rPr lang="en-US" sz="2800" dirty="0"/>
              <a:t> then have in virtual address space of a </a:t>
            </a:r>
            <a:r>
              <a:rPr lang="en-US" sz="2800" dirty="0" smtClean="0"/>
              <a:t>process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Must store large amounts of data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Gigabytes -&gt; terabytes -&gt; </a:t>
            </a:r>
            <a:r>
              <a:rPr lang="en-US" sz="2800" dirty="0" smtClean="0"/>
              <a:t>petabytes</a:t>
            </a:r>
            <a:endParaRPr lang="en-US" sz="2800" dirty="0"/>
          </a:p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800" dirty="0"/>
              <a:t>The information must survive the termination of the process using it</a:t>
            </a:r>
            <a:r>
              <a:rPr lang="en-US" sz="2800" dirty="0" smtClean="0"/>
              <a:t>.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Lifetime can be seconds to years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/>
              <a:t>Must have some way of finding it!</a:t>
            </a:r>
          </a:p>
          <a:p>
            <a:pPr marL="373063" indent="-373063" algn="l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Multiple </a:t>
            </a:r>
            <a:r>
              <a:rPr lang="en-US" sz="2800" dirty="0"/>
              <a:t>processes must be able to access the information concurrently</a:t>
            </a:r>
            <a:r>
              <a:rPr lang="en-US" sz="2800" dirty="0" smtClean="0"/>
              <a:t>.</a:t>
            </a:r>
          </a:p>
          <a:p>
            <a:pPr marL="373063" indent="-373063" algn="l">
              <a:spcBef>
                <a:spcPct val="20000"/>
              </a:spcBef>
              <a:buFontTx/>
              <a:buChar char="•"/>
            </a:pPr>
            <a:endParaRPr lang="en-US" sz="2800" dirty="0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762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523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798512" y="990600"/>
            <a:ext cx="7546975" cy="397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Disks </a:t>
            </a:r>
            <a:r>
              <a:rPr lang="en-US" sz="2800" dirty="0">
                <a:solidFill>
                  <a:schemeClr val="dk1"/>
                </a:solidFill>
              </a:rPr>
              <a:t>are used to store files 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Information is stored in blocks on the disks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Can read and write blocks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077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561974" y="1143000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Use </a:t>
            </a:r>
            <a:r>
              <a:rPr lang="en-US" sz="2800" dirty="0">
                <a:solidFill>
                  <a:schemeClr val="dk1"/>
                </a:solidFill>
              </a:rPr>
              <a:t>file system as an abstraction to deal with accessing the information kept in blocks on a disk 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Files are created by a process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Thousands of them on a disk 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Managed by the OS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989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341312" y="990600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OS </a:t>
            </a:r>
            <a:r>
              <a:rPr lang="en-US" sz="2800" dirty="0">
                <a:solidFill>
                  <a:schemeClr val="dk1"/>
                </a:solidFill>
              </a:rPr>
              <a:t>structures them, names them, protects them 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Two ways of looking at file system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User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smtClean="0">
                <a:solidFill>
                  <a:srgbClr val="0070C0"/>
                </a:solidFill>
              </a:rPr>
              <a:t>point of view:</a:t>
            </a:r>
          </a:p>
          <a:p>
            <a:pPr marL="914400" lvl="3">
              <a:spcBef>
                <a:spcPct val="20000"/>
              </a:spcBef>
            </a:pPr>
            <a:r>
              <a:rPr lang="en-US" sz="2800" dirty="0" smtClean="0">
                <a:solidFill>
                  <a:schemeClr val="dk1"/>
                </a:solidFill>
              </a:rPr>
              <a:t>How </a:t>
            </a:r>
            <a:r>
              <a:rPr lang="en-US" sz="2800" dirty="0">
                <a:solidFill>
                  <a:schemeClr val="dk1"/>
                </a:solidFill>
              </a:rPr>
              <a:t>do we name a file, protect it, organize the files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Implementation point of view</a:t>
            </a:r>
          </a:p>
          <a:p>
            <a:pPr marL="914400" lvl="3">
              <a:spcBef>
                <a:spcPct val="20000"/>
              </a:spcBef>
            </a:pPr>
            <a:r>
              <a:rPr lang="en-US" sz="2800" dirty="0" smtClean="0">
                <a:solidFill>
                  <a:schemeClr val="dk1"/>
                </a:solidFill>
              </a:rPr>
              <a:t>How </a:t>
            </a:r>
            <a:r>
              <a:rPr lang="en-US" sz="2800" dirty="0">
                <a:solidFill>
                  <a:schemeClr val="dk1"/>
                </a:solidFill>
              </a:rPr>
              <a:t>are they organized on a disk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Start with </a:t>
            </a:r>
            <a:r>
              <a:rPr lang="en-US" sz="2800" dirty="0">
                <a:solidFill>
                  <a:srgbClr val="0070C0"/>
                </a:solidFill>
              </a:rPr>
              <a:t>user</a:t>
            </a:r>
            <a:r>
              <a:rPr lang="en-US" sz="2800" dirty="0">
                <a:solidFill>
                  <a:schemeClr val="dk1"/>
                </a:solidFill>
              </a:rPr>
              <a:t>, then go to </a:t>
            </a:r>
            <a:r>
              <a:rPr lang="en-US" sz="2800" dirty="0" smtClean="0">
                <a:solidFill>
                  <a:srgbClr val="0070C0"/>
                </a:solidFill>
              </a:rPr>
              <a:t>implementation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36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41312" y="1143000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The </a:t>
            </a:r>
            <a:r>
              <a:rPr lang="en-US" sz="2800" dirty="0">
                <a:solidFill>
                  <a:srgbClr val="0070C0"/>
                </a:solidFill>
              </a:rPr>
              <a:t>user point of view</a:t>
            </a:r>
          </a:p>
          <a:p>
            <a:pPr marL="830263" lvl="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Naming</a:t>
            </a:r>
          </a:p>
          <a:p>
            <a:pPr marL="830263" lvl="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Structure</a:t>
            </a:r>
          </a:p>
          <a:p>
            <a:pPr marL="830263" lvl="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File </a:t>
            </a:r>
            <a:r>
              <a:rPr lang="en-US" sz="2800" dirty="0" smtClean="0">
                <a:solidFill>
                  <a:schemeClr val="dk1"/>
                </a:solidFill>
              </a:rPr>
              <a:t>Type </a:t>
            </a:r>
            <a:r>
              <a:rPr lang="en-US" sz="2800" dirty="0">
                <a:solidFill>
                  <a:schemeClr val="dk1"/>
                </a:solidFill>
              </a:rPr>
              <a:t>(directories</a:t>
            </a:r>
            <a:r>
              <a:rPr lang="en-US" sz="2800" dirty="0" smtClean="0">
                <a:solidFill>
                  <a:schemeClr val="dk1"/>
                </a:solidFill>
              </a:rPr>
              <a:t>)</a:t>
            </a:r>
          </a:p>
          <a:p>
            <a:pPr marL="830263" lvl="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File Access</a:t>
            </a: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156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41312" y="762000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One </a:t>
            </a:r>
            <a:r>
              <a:rPr lang="en-US" sz="2800" dirty="0">
                <a:solidFill>
                  <a:schemeClr val="dk1"/>
                </a:solidFill>
              </a:rPr>
              <a:t>to 8 letters in all current OS’s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Unix and  </a:t>
            </a:r>
            <a:r>
              <a:rPr lang="en-US" sz="2800" dirty="0">
                <a:solidFill>
                  <a:schemeClr val="dk1"/>
                </a:solidFill>
              </a:rPr>
              <a:t>MS-DOS (Fat16) file systems </a:t>
            </a:r>
            <a:endParaRPr lang="en-US" sz="2800" dirty="0" smtClean="0">
              <a:solidFill>
                <a:schemeClr val="dk1"/>
              </a:solidFill>
            </a:endParaRP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Fat </a:t>
            </a:r>
            <a:r>
              <a:rPr lang="en-US" sz="2800" dirty="0">
                <a:solidFill>
                  <a:srgbClr val="0070C0"/>
                </a:solidFill>
              </a:rPr>
              <a:t>(16 and 32) </a:t>
            </a:r>
            <a:r>
              <a:rPr lang="en-US" sz="2800" dirty="0">
                <a:solidFill>
                  <a:schemeClr val="dk1"/>
                </a:solidFill>
              </a:rPr>
              <a:t>were used in first Windows systems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Latest Window systems use </a:t>
            </a:r>
            <a:r>
              <a:rPr lang="en-US" sz="2800" dirty="0">
                <a:solidFill>
                  <a:srgbClr val="0070C0"/>
                </a:solidFill>
              </a:rPr>
              <a:t>Native File </a:t>
            </a:r>
            <a:r>
              <a:rPr lang="en-US" sz="2800" dirty="0" smtClean="0">
                <a:solidFill>
                  <a:srgbClr val="0070C0"/>
                </a:solidFill>
              </a:rPr>
              <a:t>System </a:t>
            </a:r>
            <a:r>
              <a:rPr lang="en-US" sz="2800" dirty="0">
                <a:solidFill>
                  <a:schemeClr val="dk1"/>
                </a:solidFill>
              </a:rPr>
              <a:t>called</a:t>
            </a:r>
            <a:r>
              <a:rPr lang="en-US" sz="2800" dirty="0" smtClean="0">
                <a:solidFill>
                  <a:srgbClr val="0070C0"/>
                </a:solidFill>
              </a:rPr>
              <a:t> (NTFS).</a:t>
            </a:r>
            <a:endParaRPr lang="en-US" sz="2800" dirty="0">
              <a:solidFill>
                <a:srgbClr val="0070C0"/>
              </a:solidFill>
            </a:endParaRP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All OS’s use suffix as part of name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Unix does not always enforce a meaning for the suffixes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DOS does enforce a meaning 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Naming File System and Operating Systems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89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319189" y="457200"/>
            <a:ext cx="8596211" cy="598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Every file has at least one name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Important to be able to find files after they’re created</a:t>
            </a:r>
          </a:p>
          <a:p>
            <a:pPr marL="280988" indent="-280988">
              <a:buFont typeface="Arial" pitchFamily="34" charset="0"/>
              <a:buChar char="•"/>
            </a:pPr>
            <a:r>
              <a:rPr lang="en-US" sz="2800" dirty="0"/>
              <a:t>Name can be:</a:t>
            </a:r>
          </a:p>
          <a:p>
            <a:pPr marL="693738" lvl="1" indent="-412750">
              <a:buFont typeface="Arial" pitchFamily="34" charset="0"/>
              <a:buChar char="•"/>
            </a:pPr>
            <a:r>
              <a:rPr lang="en-US" sz="2800" dirty="0"/>
              <a:t>Human-accessible: “</a:t>
            </a:r>
            <a:r>
              <a:rPr lang="en-US" sz="2800" dirty="0" err="1"/>
              <a:t>foo.c</a:t>
            </a:r>
            <a:r>
              <a:rPr lang="en-US" sz="2800" dirty="0"/>
              <a:t>”, “my photo”, </a:t>
            </a:r>
            <a:endParaRPr lang="en-US" sz="2800" dirty="0" smtClean="0"/>
          </a:p>
          <a:p>
            <a:pPr marL="738188" lvl="2"/>
            <a:r>
              <a:rPr lang="en-US" sz="2800" dirty="0" smtClean="0"/>
              <a:t>“</a:t>
            </a:r>
            <a:r>
              <a:rPr lang="en-US" sz="2800" dirty="0"/>
              <a:t>Go Panthers!”, </a:t>
            </a:r>
            <a:r>
              <a:rPr lang="en-US" sz="2800" dirty="0" smtClean="0"/>
              <a:t>“Budget Report 2013!”</a:t>
            </a:r>
            <a:endParaRPr lang="en-US" sz="2800" dirty="0"/>
          </a:p>
          <a:p>
            <a:pPr marL="693738" lvl="1" indent="-412750">
              <a:buFont typeface="Arial" pitchFamily="34" charset="0"/>
              <a:buChar char="•"/>
            </a:pPr>
            <a:r>
              <a:rPr lang="en-US" sz="2800" dirty="0"/>
              <a:t>Machine-usable: 4502, 33481</a:t>
            </a:r>
          </a:p>
          <a:p>
            <a:pPr marL="339725" indent="-339725">
              <a:buFont typeface="Arial" pitchFamily="34" charset="0"/>
              <a:buChar char="•"/>
            </a:pPr>
            <a:r>
              <a:rPr lang="en-US" sz="2800" dirty="0"/>
              <a:t>Case may or may not </a:t>
            </a:r>
            <a:r>
              <a:rPr lang="en-US" sz="2800" dirty="0" smtClean="0"/>
              <a:t>matter; Depends </a:t>
            </a:r>
            <a:r>
              <a:rPr lang="en-US" sz="2800" dirty="0"/>
              <a:t>on </a:t>
            </a:r>
            <a:r>
              <a:rPr lang="en-US" sz="2800" dirty="0" smtClean="0"/>
              <a:t>file system (matters in DOS not in UNIX)</a:t>
            </a:r>
            <a:endParaRPr lang="en-US" sz="2800" dirty="0"/>
          </a:p>
          <a:p>
            <a:pPr marL="339725" indent="-339725">
              <a:buFont typeface="Arial" pitchFamily="34" charset="0"/>
              <a:buChar char="•"/>
            </a:pPr>
            <a:r>
              <a:rPr lang="en-US" sz="2800" dirty="0"/>
              <a:t>Name may include information about the file’s contents</a:t>
            </a:r>
          </a:p>
          <a:p>
            <a:pPr marL="693738" lvl="1" indent="-412750">
              <a:buFont typeface="Arial" pitchFamily="34" charset="0"/>
              <a:buChar char="•"/>
            </a:pPr>
            <a:r>
              <a:rPr lang="en-US" sz="2800" dirty="0"/>
              <a:t>Certainly does for the user (the name should make it easy to figure out what’s in it!)</a:t>
            </a:r>
          </a:p>
          <a:p>
            <a:pPr marL="693738" lvl="1" indent="-412750">
              <a:buFont typeface="Arial" pitchFamily="34" charset="0"/>
              <a:buChar char="•"/>
            </a:pPr>
            <a:r>
              <a:rPr lang="en-US" sz="2800" dirty="0"/>
              <a:t>Computer may use part of the name to determine the file type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Naming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803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5937250"/>
            <a:ext cx="91440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0"/>
            <a:ext cx="9144000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 Naming (Suffix Examples)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22533" name="Picture 6" descr="D:\b\b4\IBM\04-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088" y="844550"/>
            <a:ext cx="77438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114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41312" y="715297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None - sequence of words, bytes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Simple record structure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Lines 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Fixed length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Variable length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Complex Structures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Formatted document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Relocatable load file	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Can simulate last two with first method by inserting appropriate control characters</a:t>
            </a:r>
          </a:p>
          <a:p>
            <a:pPr marL="457200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Who decides: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Operating system</a:t>
            </a:r>
          </a:p>
          <a:p>
            <a:pPr marL="914400" lvl="1" indent="-4572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800" dirty="0"/>
              <a:t>Program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 File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793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41312" y="914400"/>
            <a:ext cx="84613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0" lvl="1">
              <a:spcBef>
                <a:spcPct val="20000"/>
              </a:spcBef>
            </a:pPr>
            <a:r>
              <a:rPr lang="en-US" sz="2800" dirty="0" smtClean="0">
                <a:solidFill>
                  <a:schemeClr val="dk1"/>
                </a:solidFill>
              </a:rPr>
              <a:t>Byte </a:t>
            </a:r>
            <a:r>
              <a:rPr lang="en-US" sz="2800" dirty="0">
                <a:solidFill>
                  <a:schemeClr val="dk1"/>
                </a:solidFill>
              </a:rPr>
              <a:t>sequences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Maximum flexibility (can put anything in it.)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Unix and Windows use this approach</a:t>
            </a:r>
          </a:p>
          <a:p>
            <a:pPr marL="0" lvl="1">
              <a:spcBef>
                <a:spcPct val="20000"/>
              </a:spcBef>
            </a:pPr>
            <a:r>
              <a:rPr lang="en-US" sz="2800" dirty="0">
                <a:solidFill>
                  <a:schemeClr val="dk1"/>
                </a:solidFill>
              </a:rPr>
              <a:t>Fixed length records </a:t>
            </a:r>
            <a:endParaRPr lang="en-US" sz="2800" dirty="0" smtClean="0">
              <a:solidFill>
                <a:schemeClr val="dk1"/>
              </a:solidFill>
            </a:endParaRP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card images in the old days</a:t>
            </a:r>
          </a:p>
          <a:p>
            <a:pPr marL="0" lvl="1">
              <a:spcBef>
                <a:spcPct val="20000"/>
              </a:spcBef>
            </a:pPr>
            <a:r>
              <a:rPr lang="en-US" sz="2800" dirty="0">
                <a:solidFill>
                  <a:schemeClr val="dk1"/>
                </a:solidFill>
              </a:rPr>
              <a:t>Tree of </a:t>
            </a:r>
            <a:r>
              <a:rPr lang="en-US" sz="2800" dirty="0" smtClean="0">
                <a:solidFill>
                  <a:schemeClr val="dk1"/>
                </a:solidFill>
              </a:rPr>
              <a:t>records 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uses key field to find records in the tree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  File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Structure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643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263730" y="4434348"/>
            <a:ext cx="8537575" cy="1814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Three kinds of files. </a:t>
            </a:r>
            <a:endParaRPr lang="en-US" sz="2400" dirty="0" smtClean="0">
              <a:latin typeface="Arial" charset="0"/>
            </a:endParaRPr>
          </a:p>
          <a:p>
            <a:pPr marL="1066800" lvl="1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Byte </a:t>
            </a:r>
            <a:r>
              <a:rPr lang="en-US" sz="2400" dirty="0">
                <a:latin typeface="Arial" charset="0"/>
              </a:rPr>
              <a:t>sequence. </a:t>
            </a:r>
            <a:endParaRPr lang="en-US" sz="2400" dirty="0" smtClean="0">
              <a:latin typeface="Arial" charset="0"/>
            </a:endParaRPr>
          </a:p>
          <a:p>
            <a:pPr marL="1066800" lvl="1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Record </a:t>
            </a:r>
            <a:r>
              <a:rPr lang="en-US" sz="2400" dirty="0">
                <a:latin typeface="Arial" charset="0"/>
              </a:rPr>
              <a:t>sequence. </a:t>
            </a:r>
            <a:r>
              <a:rPr lang="en-US" sz="2400" dirty="0" smtClean="0">
                <a:latin typeface="Arial" charset="0"/>
              </a:rPr>
              <a:t>(fixed length)</a:t>
            </a:r>
          </a:p>
          <a:p>
            <a:pPr marL="1066800" lvl="1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Tree of Records.</a:t>
            </a:r>
            <a:endParaRPr lang="en-US" sz="2400" dirty="0">
              <a:latin typeface="Arial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 File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Structure</a:t>
            </a:r>
          </a:p>
        </p:txBody>
      </p:sp>
      <p:pic>
        <p:nvPicPr>
          <p:cNvPr id="24581" name="Picture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775" y="685800"/>
            <a:ext cx="80740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886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41312" y="990601"/>
            <a:ext cx="846137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0" lvl="1">
              <a:spcBef>
                <a:spcPct val="20000"/>
              </a:spcBef>
            </a:pPr>
            <a:r>
              <a:rPr lang="en-US" sz="2800" dirty="0" smtClean="0">
                <a:solidFill>
                  <a:schemeClr val="dk1"/>
                </a:solidFill>
              </a:rPr>
              <a:t>Regular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contains user information 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Directories</a:t>
            </a:r>
          </a:p>
          <a:p>
            <a:pPr marL="0" lvl="1">
              <a:spcBef>
                <a:spcPct val="20000"/>
              </a:spcBef>
            </a:pPr>
            <a:r>
              <a:rPr lang="en-US" sz="2800" dirty="0">
                <a:solidFill>
                  <a:schemeClr val="dk1"/>
                </a:solidFill>
              </a:rPr>
              <a:t>Character special </a:t>
            </a:r>
            <a:r>
              <a:rPr lang="en-US" sz="2800" dirty="0" smtClean="0">
                <a:solidFill>
                  <a:schemeClr val="dk1"/>
                </a:solidFill>
              </a:rPr>
              <a:t>files 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model serial (e.g. printers) I/O devices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solidFill>
                  <a:schemeClr val="dk1"/>
                </a:solidFill>
              </a:rPr>
              <a:t>Block special </a:t>
            </a:r>
            <a:r>
              <a:rPr lang="en-US" sz="2800" dirty="0" smtClean="0">
                <a:solidFill>
                  <a:schemeClr val="dk1"/>
                </a:solidFill>
              </a:rPr>
              <a:t>files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model disks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 File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Types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b="1" dirty="0" smtClean="0"/>
              <a:t>Lecture-19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099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41311" y="762000"/>
            <a:ext cx="846137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dirty="0" smtClean="0">
                <a:solidFill>
                  <a:schemeClr val="dk1"/>
                </a:solidFill>
              </a:rPr>
              <a:t>ASCII </a:t>
            </a:r>
            <a:r>
              <a:rPr lang="en-US" sz="2800" dirty="0">
                <a:solidFill>
                  <a:schemeClr val="dk1"/>
                </a:solidFill>
              </a:rPr>
              <a:t>or binary</a:t>
            </a:r>
          </a:p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0070C0"/>
                </a:solidFill>
              </a:rPr>
              <a:t>ASCII</a:t>
            </a: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Printable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Can use pipes to connect programs if they produce/consume </a:t>
            </a:r>
            <a:r>
              <a:rPr lang="en-US" sz="2800" dirty="0" smtClean="0">
                <a:solidFill>
                  <a:schemeClr val="dk1"/>
                </a:solidFill>
              </a:rPr>
              <a:t>ASCII</a:t>
            </a:r>
          </a:p>
          <a:p>
            <a:pPr marL="0" lvl="1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Binary</a:t>
            </a:r>
            <a:endParaRPr lang="en-US" sz="2800" dirty="0">
              <a:solidFill>
                <a:srgbClr val="0070C0"/>
              </a:solidFill>
            </a:endParaRP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Two Unix examples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Executable (magic field identifies file as being executable)</a:t>
            </a:r>
          </a:p>
          <a:p>
            <a:pPr marL="830263" lvl="2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Archive-compiled, not linked library procedures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Every OS must recognize its own executable</a:t>
            </a:r>
          </a:p>
          <a:p>
            <a:pPr marL="457200" lvl="2">
              <a:spcBef>
                <a:spcPct val="20000"/>
              </a:spcBef>
            </a:pP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Regular Files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780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ChangeArrowheads="1"/>
          </p:cNvSpPr>
          <p:nvPr/>
        </p:nvSpPr>
        <p:spPr bwMode="auto">
          <a:xfrm>
            <a:off x="203200" y="5560218"/>
            <a:ext cx="8686800" cy="83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An </a:t>
            </a:r>
            <a:r>
              <a:rPr lang="en-US" sz="2400" dirty="0">
                <a:latin typeface="Arial" charset="0"/>
              </a:rPr>
              <a:t>executable file (magic # </a:t>
            </a:r>
            <a:r>
              <a:rPr lang="en-US" sz="2400" dirty="0" smtClean="0">
                <a:latin typeface="Arial" charset="0"/>
              </a:rPr>
              <a:t>identifies </a:t>
            </a:r>
            <a:r>
              <a:rPr lang="en-US" sz="2400" dirty="0">
                <a:latin typeface="Arial" charset="0"/>
              </a:rPr>
              <a:t>it as an </a:t>
            </a:r>
            <a:r>
              <a:rPr lang="en-US" sz="2400" dirty="0" smtClean="0">
                <a:latin typeface="Arial" charset="0"/>
              </a:rPr>
              <a:t>executable) </a:t>
            </a:r>
          </a:p>
          <a:p>
            <a:pPr marL="609600" indent="-609600">
              <a:spcBef>
                <a:spcPct val="20000"/>
              </a:spcBef>
              <a:buFontTx/>
              <a:buAutoNum type="alphaLcParenBoth"/>
            </a:pPr>
            <a:r>
              <a:rPr lang="en-US" sz="2400" dirty="0">
                <a:latin typeface="Arial" charset="0"/>
              </a:rPr>
              <a:t>An archive-library procedures compiled but not linked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203200" y="152400"/>
            <a:ext cx="76708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Binary File Types (Early Unix) </a:t>
            </a:r>
          </a:p>
        </p:txBody>
      </p:sp>
      <p:pic>
        <p:nvPicPr>
          <p:cNvPr id="28677" name="Picture 6" descr="D:\b\b4\IBM\04-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1426" y="749095"/>
            <a:ext cx="5308600" cy="490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Lecture-19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69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41312" y="609600"/>
            <a:ext cx="84613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Sequential </a:t>
            </a:r>
            <a:r>
              <a:rPr lang="en-US" sz="2800" dirty="0">
                <a:solidFill>
                  <a:srgbClr val="0070C0"/>
                </a:solidFill>
              </a:rPr>
              <a:t>access- </a:t>
            </a:r>
            <a:r>
              <a:rPr lang="en-US" sz="2800" dirty="0">
                <a:solidFill>
                  <a:schemeClr val="dk1"/>
                </a:solidFill>
              </a:rPr>
              <a:t>read </a:t>
            </a:r>
            <a:r>
              <a:rPr lang="en-US" sz="2800" dirty="0"/>
              <a:t>all bytes/records </a:t>
            </a:r>
            <a:r>
              <a:rPr lang="en-US" sz="2800" dirty="0" smtClean="0">
                <a:solidFill>
                  <a:schemeClr val="dk1"/>
                </a:solidFill>
              </a:rPr>
              <a:t>from </a:t>
            </a:r>
            <a:r>
              <a:rPr lang="en-US" sz="2800" dirty="0">
                <a:solidFill>
                  <a:schemeClr val="dk1"/>
                </a:solidFill>
              </a:rPr>
              <a:t>the beginning, can’t skip around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Corresponds to magnetic </a:t>
            </a:r>
            <a:r>
              <a:rPr lang="en-US" sz="2800" dirty="0" smtClean="0">
                <a:solidFill>
                  <a:schemeClr val="dk1"/>
                </a:solidFill>
              </a:rPr>
              <a:t>tape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May rewind or back up, however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Often useful when whole file is needed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Random </a:t>
            </a:r>
            <a:r>
              <a:rPr lang="en-US" sz="2800" dirty="0">
                <a:solidFill>
                  <a:srgbClr val="0070C0"/>
                </a:solidFill>
              </a:rPr>
              <a:t>access- </a:t>
            </a:r>
            <a:r>
              <a:rPr lang="en-US" sz="2800" dirty="0">
                <a:solidFill>
                  <a:schemeClr val="dk1"/>
                </a:solidFill>
              </a:rPr>
              <a:t>start where you want to start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Came into play with disks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Essential for database </a:t>
            </a:r>
            <a:r>
              <a:rPr lang="en-US" sz="2800" dirty="0" smtClean="0"/>
              <a:t>systems, </a:t>
            </a:r>
            <a:r>
              <a:rPr lang="en-US" sz="2800" dirty="0" smtClean="0">
                <a:solidFill>
                  <a:schemeClr val="dk1"/>
                </a:solidFill>
              </a:rPr>
              <a:t>Necessary </a:t>
            </a:r>
            <a:r>
              <a:rPr lang="en-US" sz="2800" dirty="0">
                <a:solidFill>
                  <a:schemeClr val="dk1"/>
                </a:solidFill>
              </a:rPr>
              <a:t>for many applications, e.g. airline reservation system</a:t>
            </a:r>
          </a:p>
          <a:p>
            <a:pPr marL="830263" lvl="2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Bytes (or records) read in any order</a:t>
            </a:r>
          </a:p>
          <a:p>
            <a:pPr marL="830263" lvl="2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Read can </a:t>
            </a:r>
            <a:r>
              <a:rPr lang="en-US" sz="2800" dirty="0" smtClean="0"/>
              <a:t>be …Move </a:t>
            </a:r>
            <a:r>
              <a:rPr lang="en-US" sz="2800" dirty="0"/>
              <a:t>file marker (seek), then read or </a:t>
            </a:r>
            <a:r>
              <a:rPr lang="en-US" sz="2800" dirty="0" smtClean="0"/>
              <a:t>…Read </a:t>
            </a:r>
            <a:r>
              <a:rPr lang="en-US" sz="2800" dirty="0"/>
              <a:t>and then move file marker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Access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3304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41312" y="609600"/>
            <a:ext cx="8650288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Sequential </a:t>
            </a:r>
            <a:r>
              <a:rPr lang="en-US" sz="2800" dirty="0">
                <a:solidFill>
                  <a:srgbClr val="0070C0"/>
                </a:solidFill>
              </a:rPr>
              <a:t>access- </a:t>
            </a:r>
            <a:endParaRPr lang="en-US" sz="2800" dirty="0" smtClean="0">
              <a:solidFill>
                <a:schemeClr val="dk1"/>
              </a:solidFill>
            </a:endParaRP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>
                <a:solidFill>
                  <a:srgbClr val="0033CC"/>
                </a:solidFill>
              </a:rPr>
              <a:t>		</a:t>
            </a:r>
            <a:r>
              <a:rPr lang="en-US" sz="2800" dirty="0"/>
              <a:t>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reset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no read after last write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	(rewrite)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sz="2800" dirty="0" smtClean="0">
                <a:solidFill>
                  <a:srgbClr val="0070C0"/>
                </a:solidFill>
              </a:rPr>
              <a:t>Random access</a:t>
            </a:r>
            <a:endParaRPr lang="en-US" sz="2800" b="1" dirty="0"/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>
                <a:solidFill>
                  <a:srgbClr val="0033CC"/>
                </a:solidFill>
              </a:rPr>
              <a:t>		</a:t>
            </a:r>
            <a:r>
              <a:rPr lang="en-US" sz="2800" dirty="0"/>
              <a:t>read </a:t>
            </a:r>
            <a:r>
              <a:rPr lang="en-US" sz="2800" i="1" dirty="0"/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write </a:t>
            </a:r>
            <a:r>
              <a:rPr lang="en-US" sz="2800" i="1" dirty="0"/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position to </a:t>
            </a:r>
            <a:r>
              <a:rPr lang="en-US" sz="2800" i="1" dirty="0"/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	read next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	write next 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dirty="0"/>
              <a:t>		rewrite </a:t>
            </a:r>
            <a:r>
              <a:rPr lang="en-US" sz="2800" i="1" dirty="0" smtClean="0"/>
              <a:t>n</a:t>
            </a:r>
          </a:p>
          <a:p>
            <a:pPr>
              <a:lnSpc>
                <a:spcPct val="90000"/>
              </a:lnSpc>
              <a:spcBef>
                <a:spcPct val="10000"/>
              </a:spcBef>
              <a:buFont typeface="Monotype Sorts" pitchFamily="2" charset="2"/>
              <a:buNone/>
              <a:tabLst>
                <a:tab pos="3203575" algn="l"/>
                <a:tab pos="4056063" algn="l"/>
              </a:tabLst>
            </a:pPr>
            <a:r>
              <a:rPr lang="en-US" sz="2800" i="1" dirty="0" smtClean="0"/>
              <a:t>n</a:t>
            </a:r>
            <a:r>
              <a:rPr lang="en-US" sz="2800" dirty="0" smtClean="0"/>
              <a:t> </a:t>
            </a:r>
            <a:r>
              <a:rPr lang="en-US" sz="2800" dirty="0"/>
              <a:t>= relative block number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solidFill>
                <a:schemeClr val="dk1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 smtClean="0">
              <a:solidFill>
                <a:schemeClr val="dk1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chemeClr val="dk1"/>
                </a:solidFill>
              </a:rPr>
              <a:t>start </a:t>
            </a:r>
            <a:r>
              <a:rPr lang="en-US" sz="2800" dirty="0">
                <a:solidFill>
                  <a:schemeClr val="dk1"/>
                </a:solidFill>
              </a:rPr>
              <a:t>where you want to start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Came into play with disks</a:t>
            </a:r>
          </a:p>
          <a:p>
            <a:pPr marL="373063" lvl="1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Essential for database </a:t>
            </a:r>
            <a:r>
              <a:rPr lang="en-US" sz="2800" dirty="0" smtClean="0"/>
              <a:t>systems, </a:t>
            </a:r>
            <a:r>
              <a:rPr lang="en-US" sz="2800" dirty="0" smtClean="0">
                <a:solidFill>
                  <a:schemeClr val="dk1"/>
                </a:solidFill>
              </a:rPr>
              <a:t>Necessary </a:t>
            </a:r>
            <a:r>
              <a:rPr lang="en-US" sz="2800" dirty="0">
                <a:solidFill>
                  <a:schemeClr val="dk1"/>
                </a:solidFill>
              </a:rPr>
              <a:t>for many applications, e.g. airline reservation system</a:t>
            </a:r>
          </a:p>
          <a:p>
            <a:pPr marL="830263" lvl="2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Bytes (or records) read in any order</a:t>
            </a:r>
          </a:p>
          <a:p>
            <a:pPr marL="830263" lvl="2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Read can be </a:t>
            </a:r>
            <a:r>
              <a:rPr lang="en-US" sz="2800" dirty="0" smtClean="0"/>
              <a:t>…Move </a:t>
            </a:r>
            <a:r>
              <a:rPr lang="en-US" sz="2800" dirty="0"/>
              <a:t>file marker (seek), then read or </a:t>
            </a:r>
            <a:r>
              <a:rPr lang="en-US" sz="2800" dirty="0" smtClean="0"/>
              <a:t>…Read </a:t>
            </a:r>
            <a:r>
              <a:rPr lang="en-US" sz="2800" dirty="0"/>
              <a:t>and then move file marker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Access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3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41312" y="609600"/>
            <a:ext cx="84613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Sequential access</a:t>
            </a:r>
            <a:endParaRPr lang="en-US" sz="2800" dirty="0">
              <a:solidFill>
                <a:schemeClr val="dk1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 smtClean="0">
              <a:solidFill>
                <a:schemeClr val="dk1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solidFill>
                <a:schemeClr val="dk1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 smtClean="0">
              <a:solidFill>
                <a:srgbClr val="0070C0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solidFill>
                <a:srgbClr val="0070C0"/>
              </a:solidFill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Access </a:t>
            </a:r>
          </a:p>
        </p:txBody>
      </p:sp>
      <p:pic>
        <p:nvPicPr>
          <p:cNvPr id="4" name="Picture 10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4" t="32559" r="2750" b="34116"/>
          <a:stretch>
            <a:fillRect/>
          </a:stretch>
        </p:blipFill>
        <p:spPr bwMode="auto">
          <a:xfrm>
            <a:off x="580103" y="1826343"/>
            <a:ext cx="7570787" cy="1752599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60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41312" y="609600"/>
            <a:ext cx="846137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Sequential Access on a Random access File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Access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9" t="26781" r="833" b="27003"/>
          <a:stretch>
            <a:fillRect/>
          </a:stretch>
        </p:blipFill>
        <p:spPr bwMode="auto">
          <a:xfrm>
            <a:off x="990600" y="1524000"/>
            <a:ext cx="6588125" cy="2325687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5800" y="4495800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Note: Cannot be otherwise.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60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0"/>
            <a:ext cx="91440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Attributes (hypothetical OS)</a:t>
            </a:r>
          </a:p>
          <a:p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30725" name="Picture 6" descr="D:\b\b4\IBM\04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99954"/>
            <a:ext cx="6648450" cy="543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103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27063" y="1228725"/>
            <a:ext cx="8516937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Files Operations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/>
        </p:nvSpPr>
        <p:spPr bwMode="auto">
          <a:xfrm>
            <a:off x="216310" y="685800"/>
            <a:ext cx="4114800" cy="521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1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Create: </a:t>
            </a:r>
            <a:r>
              <a:rPr lang="en-US" dirty="0">
                <a:solidFill>
                  <a:schemeClr val="dk1"/>
                </a:solidFill>
              </a:rPr>
              <a:t>make a new file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Delete: </a:t>
            </a:r>
            <a:r>
              <a:rPr lang="en-US" dirty="0">
                <a:solidFill>
                  <a:schemeClr val="dk1"/>
                </a:solidFill>
              </a:rPr>
              <a:t>remove an existing file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Open: </a:t>
            </a:r>
            <a:r>
              <a:rPr lang="en-US" dirty="0">
                <a:solidFill>
                  <a:schemeClr val="dk1"/>
                </a:solidFill>
              </a:rPr>
              <a:t>prepare a file to be accessed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Close: </a:t>
            </a:r>
            <a:r>
              <a:rPr lang="en-US" dirty="0">
                <a:solidFill>
                  <a:schemeClr val="dk1"/>
                </a:solidFill>
              </a:rPr>
              <a:t>indicate that a file is no longer being accessed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Read: </a:t>
            </a:r>
            <a:r>
              <a:rPr lang="en-US" dirty="0">
                <a:solidFill>
                  <a:schemeClr val="dk1"/>
                </a:solidFill>
              </a:rPr>
              <a:t>get data from a file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Write: </a:t>
            </a:r>
            <a:r>
              <a:rPr lang="en-US" dirty="0">
                <a:solidFill>
                  <a:schemeClr val="dk1"/>
                </a:solidFill>
              </a:rPr>
              <a:t>put data to a file</a:t>
            </a:r>
          </a:p>
          <a:p>
            <a:pPr lvl="1">
              <a:buFont typeface="Arial" pitchFamily="34" charset="0"/>
              <a:buChar char="•"/>
            </a:pPr>
            <a:endParaRPr lang="en-US" sz="2000" dirty="0">
              <a:latin typeface="+mj-lt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/>
        </p:nvSpPr>
        <p:spPr bwMode="auto">
          <a:xfrm>
            <a:off x="4572000" y="819150"/>
            <a:ext cx="434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1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1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tx2"/>
              </a:buClr>
              <a:buSzPct val="5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5000"/>
              </a:spcBef>
              <a:spcAft>
                <a:spcPct val="0"/>
              </a:spcAft>
              <a:buClr>
                <a:schemeClr val="hlink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Append: </a:t>
            </a:r>
            <a:r>
              <a:rPr lang="en-US" dirty="0">
                <a:solidFill>
                  <a:schemeClr val="dk1"/>
                </a:solidFill>
              </a:rPr>
              <a:t>like write, but only at the end of the file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Seek: </a:t>
            </a:r>
            <a:r>
              <a:rPr lang="en-US" dirty="0">
                <a:solidFill>
                  <a:schemeClr val="dk1"/>
                </a:solidFill>
              </a:rPr>
              <a:t>move the “current” pointer elsewhere in the file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Get attributes: </a:t>
            </a:r>
            <a:r>
              <a:rPr lang="en-US" dirty="0">
                <a:solidFill>
                  <a:schemeClr val="dk1"/>
                </a:solidFill>
              </a:rPr>
              <a:t>retrieve attribute information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Set attributes: </a:t>
            </a:r>
            <a:r>
              <a:rPr lang="en-US" dirty="0">
                <a:solidFill>
                  <a:schemeClr val="dk1"/>
                </a:solidFill>
              </a:rPr>
              <a:t>modify attribute information</a:t>
            </a:r>
          </a:p>
          <a:p>
            <a:pPr marL="373063" indent="-37306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dirty="0">
                <a:solidFill>
                  <a:srgbClr val="0070C0"/>
                </a:solidFill>
              </a:rPr>
              <a:t>Rename</a:t>
            </a:r>
            <a:r>
              <a:rPr lang="en-US" dirty="0">
                <a:solidFill>
                  <a:schemeClr val="dk1"/>
                </a:solidFill>
              </a:rPr>
              <a:t>: change a file’s name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225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27063" y="1228725"/>
            <a:ext cx="8516937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Objectives of system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c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alls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for files</a:t>
            </a:r>
          </a:p>
        </p:txBody>
      </p:sp>
      <p:sp>
        <p:nvSpPr>
          <p:cNvPr id="31749" name="Rectangle 6"/>
          <p:cNvSpPr>
            <a:spLocks noChangeArrowheads="1"/>
          </p:cNvSpPr>
          <p:nvPr/>
        </p:nvSpPr>
        <p:spPr bwMode="auto">
          <a:xfrm>
            <a:off x="300037" y="1066800"/>
            <a:ext cx="8543925" cy="440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Create -with no data, sets some attributes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Delete-to free disk space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Open- after create, gets attributes and disk addresses into main memory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Close- frees table space used by attributes and addresses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Read-usually from current pointer  position. Need to specify buffer into which data is placed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Write-usually to current position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994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27063" y="1228725"/>
            <a:ext cx="8516937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</a:rPr>
              <a:t>Objectives of system calls for </a:t>
            </a:r>
            <a:r>
              <a:rPr lang="en-US" sz="3200" dirty="0" smtClean="0">
                <a:solidFill>
                  <a:srgbClr val="7030A0"/>
                </a:solidFill>
              </a:rPr>
              <a:t>files (2)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508000" y="990600"/>
            <a:ext cx="7448550" cy="388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Append- at the end of the file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Seek-puts file pointer at specific place in file. Read or write from that position on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Get Attributes-e.g. make needs most recent modification times to arrange for group compilation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Set Attributes-e.g. protection attributes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</a:rPr>
              <a:t>Rename; change the name of the file.</a:t>
            </a: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418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27063" y="1228725"/>
            <a:ext cx="8516937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>
              <a:latin typeface="Arial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How can system calls be used?</a:t>
            </a:r>
          </a:p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An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example (</a:t>
            </a:r>
            <a:r>
              <a:rPr lang="en-US" sz="3200" dirty="0" err="1" smtClean="0">
                <a:solidFill>
                  <a:srgbClr val="7030A0"/>
                </a:solidFill>
                <a:latin typeface="+mj-lt"/>
              </a:rPr>
              <a:t>copyfile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abc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xyz)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493252" y="1268054"/>
            <a:ext cx="7448550" cy="362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Copies file </a:t>
            </a:r>
            <a:r>
              <a:rPr lang="en-US" sz="2800" dirty="0" err="1">
                <a:solidFill>
                  <a:schemeClr val="dk1"/>
                </a:solidFill>
              </a:rPr>
              <a:t>abc</a:t>
            </a:r>
            <a:r>
              <a:rPr lang="en-US" sz="2800" dirty="0">
                <a:solidFill>
                  <a:schemeClr val="dk1"/>
                </a:solidFill>
              </a:rPr>
              <a:t> to xyz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If xyz exists it is over-written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If it does not exist, it is created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Uses system calls (read, write)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Reads and writes in 4K chunks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Read (system call)  into a buffer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Write (system call) from buffer to output file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848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102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err="1" smtClean="0">
                <a:solidFill>
                  <a:srgbClr val="7030A0"/>
                </a:solidFill>
                <a:latin typeface="+mj-lt"/>
              </a:rPr>
              <a:t>copyfile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abc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xyz</a:t>
            </a:r>
          </a:p>
        </p:txBody>
      </p:sp>
      <p:pic>
        <p:nvPicPr>
          <p:cNvPr id="34821" name="Picture 1029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677862"/>
            <a:ext cx="7315200" cy="564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Rectangle 1030"/>
          <p:cNvSpPr>
            <a:spLocks noChangeArrowheads="1"/>
          </p:cNvSpPr>
          <p:nvPr/>
        </p:nvSpPr>
        <p:spPr bwMode="auto">
          <a:xfrm>
            <a:off x="2006600" y="5513388"/>
            <a:ext cx="7635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en-US"/>
              <a:t>. . .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942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err="1">
                <a:solidFill>
                  <a:srgbClr val="7030A0"/>
                </a:solidFill>
                <a:latin typeface="+mj-lt"/>
              </a:rPr>
              <a:t>Copyfile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abc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xyz (2)</a:t>
            </a:r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33443134"/>
              </p:ext>
            </p:extLst>
          </p:nvPr>
        </p:nvGraphicFramePr>
        <p:xfrm>
          <a:off x="304800" y="1143000"/>
          <a:ext cx="8211776" cy="3733800"/>
        </p:xfrm>
        <a:graphic>
          <a:graphicData uri="http://schemas.openxmlformats.org/presentationml/2006/ole">
            <p:oleObj spid="_x0000_s4106" name="Image" r:id="rId3" imgW="20116800" imgH="9144000" progId="">
              <p:embed/>
            </p:oleObj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899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Directories</a:t>
            </a:r>
          </a:p>
        </p:txBody>
      </p:sp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237331" y="1143000"/>
            <a:ext cx="8669338" cy="543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Files which are used to organize a collection of files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solidFill>
                  <a:schemeClr val="dk1"/>
                </a:solidFill>
                <a:latin typeface="+mn-lt"/>
                <a:ea typeface="+mn-ea"/>
              </a:rPr>
              <a:t>Naming 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is nice, but limited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Humans like to group things together for convenience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File systems allow this to be done with directories (sometimes called folders)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Grouping makes it easier </a:t>
            </a:r>
            <a:r>
              <a:rPr lang="en-US" sz="2800" dirty="0" smtClean="0">
                <a:solidFill>
                  <a:schemeClr val="dk1"/>
                </a:solidFill>
                <a:latin typeface="+mn-lt"/>
                <a:ea typeface="+mn-ea"/>
              </a:rPr>
              <a:t>to:</a:t>
            </a:r>
            <a:endParaRPr lang="en-US" sz="2800" dirty="0">
              <a:solidFill>
                <a:schemeClr val="dk1"/>
              </a:solidFill>
              <a:latin typeface="+mn-lt"/>
              <a:ea typeface="+mn-ea"/>
            </a:endParaRPr>
          </a:p>
          <a:p>
            <a:pPr marL="830263" lvl="2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Find files in the first place: remember the enclosing directories for the file</a:t>
            </a:r>
          </a:p>
          <a:p>
            <a:pPr marL="830263" lvl="2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Locate related files (or just determine which files are related)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endParaRPr lang="en-US" sz="2800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57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457199" y="3962400"/>
            <a:ext cx="82296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A single-level directory system containing four files.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Single Level Directory Systems </a:t>
            </a:r>
          </a:p>
        </p:txBody>
      </p:sp>
      <p:pic>
        <p:nvPicPr>
          <p:cNvPr id="37893" name="Picture 6" descr="D:\b\b4\IBM\04-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5688046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958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228600" y="3886200"/>
            <a:ext cx="8762999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Solves naming problem: each user has her own directory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Multiple users can use the same file name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By default, users access files in their own directories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Extension: allow users to access files in others’ directories</a:t>
            </a:r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Two 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Level Directory Systems </a:t>
            </a: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276600" y="914400"/>
            <a:ext cx="1295400" cy="6096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dirty="0"/>
              <a:t>Root</a:t>
            </a:r>
            <a:br>
              <a:rPr lang="en-US" sz="1800" dirty="0"/>
            </a:br>
            <a:r>
              <a:rPr lang="en-US" sz="1800" dirty="0"/>
              <a:t>directory</a:t>
            </a: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17526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A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foo</a:t>
            </a:r>
            <a:endParaRPr lang="en-US" sz="1800"/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26670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A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bar</a:t>
            </a:r>
            <a:endParaRPr lang="en-US" sz="1800"/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35814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B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foo</a:t>
            </a:r>
            <a:endParaRPr lang="en-US" sz="1800"/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44958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B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baz</a:t>
            </a:r>
            <a:endParaRPr lang="en-US" sz="1800"/>
          </a:p>
        </p:txBody>
      </p:sp>
      <p:cxnSp>
        <p:nvCxnSpPr>
          <p:cNvPr id="10" name="AutoShape 14"/>
          <p:cNvCxnSpPr>
            <a:cxnSpLocks noChangeShapeType="1"/>
            <a:stCxn id="5" idx="2"/>
            <a:endCxn id="13" idx="0"/>
          </p:cNvCxnSpPr>
          <p:nvPr/>
        </p:nvCxnSpPr>
        <p:spPr bwMode="auto">
          <a:xfrm flipH="1">
            <a:off x="2628900" y="1524000"/>
            <a:ext cx="1295400" cy="3048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AutoShape 15"/>
          <p:cNvCxnSpPr>
            <a:cxnSpLocks noChangeShapeType="1"/>
            <a:stCxn id="5" idx="2"/>
            <a:endCxn id="14" idx="0"/>
          </p:cNvCxnSpPr>
          <p:nvPr/>
        </p:nvCxnSpPr>
        <p:spPr bwMode="auto">
          <a:xfrm>
            <a:off x="3924300" y="1524000"/>
            <a:ext cx="457200" cy="3048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AutoShape 16"/>
          <p:cNvCxnSpPr>
            <a:cxnSpLocks noChangeShapeType="1"/>
            <a:stCxn id="5" idx="2"/>
            <a:endCxn id="15" idx="0"/>
          </p:cNvCxnSpPr>
          <p:nvPr/>
        </p:nvCxnSpPr>
        <p:spPr bwMode="auto">
          <a:xfrm>
            <a:off x="3924300" y="1524000"/>
            <a:ext cx="2743200" cy="3048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2438400" y="1828800"/>
            <a:ext cx="381000" cy="381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A</a:t>
            </a:r>
            <a:endParaRPr lang="en-US" sz="1800"/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191000" y="1828800"/>
            <a:ext cx="381000" cy="381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B</a:t>
            </a:r>
            <a:endParaRPr lang="en-US" sz="1800"/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6477000" y="1828800"/>
            <a:ext cx="381000" cy="3810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C</a:t>
            </a:r>
            <a:endParaRPr lang="en-US" sz="1800"/>
          </a:p>
        </p:txBody>
      </p:sp>
      <p:sp>
        <p:nvSpPr>
          <p:cNvPr id="16" name="Oval 22"/>
          <p:cNvSpPr>
            <a:spLocks noChangeArrowheads="1"/>
          </p:cNvSpPr>
          <p:nvPr/>
        </p:nvSpPr>
        <p:spPr bwMode="auto">
          <a:xfrm>
            <a:off x="54102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C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bar</a:t>
            </a:r>
            <a:endParaRPr lang="en-US" sz="1800"/>
          </a:p>
        </p:txBody>
      </p:sp>
      <p:sp>
        <p:nvSpPr>
          <p:cNvPr id="17" name="Oval 23"/>
          <p:cNvSpPr>
            <a:spLocks noChangeArrowheads="1"/>
          </p:cNvSpPr>
          <p:nvPr/>
        </p:nvSpPr>
        <p:spPr bwMode="auto">
          <a:xfrm>
            <a:off x="63246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C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foo</a:t>
            </a:r>
            <a:endParaRPr lang="en-US" sz="1800"/>
          </a:p>
        </p:txBody>
      </p:sp>
      <p:sp>
        <p:nvSpPr>
          <p:cNvPr id="18" name="Oval 24"/>
          <p:cNvSpPr>
            <a:spLocks noChangeArrowheads="1"/>
          </p:cNvSpPr>
          <p:nvPr/>
        </p:nvSpPr>
        <p:spPr bwMode="auto">
          <a:xfrm>
            <a:off x="7239000" y="2743200"/>
            <a:ext cx="762000" cy="762000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>
                <a:solidFill>
                  <a:srgbClr val="ED181E"/>
                </a:solidFill>
              </a:rPr>
              <a:t>C</a:t>
            </a:r>
            <a:r>
              <a:rPr lang="en-US" sz="1800"/>
              <a:t/>
            </a:r>
            <a:br>
              <a:rPr lang="en-US" sz="1800"/>
            </a:br>
            <a:r>
              <a:rPr lang="en-US" sz="1800" i="1"/>
              <a:t>blah</a:t>
            </a:r>
            <a:endParaRPr lang="en-US" sz="1800"/>
          </a:p>
        </p:txBody>
      </p:sp>
      <p:cxnSp>
        <p:nvCxnSpPr>
          <p:cNvPr id="19" name="AutoShape 25"/>
          <p:cNvCxnSpPr>
            <a:cxnSpLocks noChangeShapeType="1"/>
            <a:stCxn id="13" idx="2"/>
            <a:endCxn id="6" idx="0"/>
          </p:cNvCxnSpPr>
          <p:nvPr/>
        </p:nvCxnSpPr>
        <p:spPr bwMode="auto">
          <a:xfrm flipH="1">
            <a:off x="2133600" y="2209800"/>
            <a:ext cx="4953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AutoShape 26"/>
          <p:cNvCxnSpPr>
            <a:cxnSpLocks noChangeShapeType="1"/>
            <a:stCxn id="13" idx="2"/>
            <a:endCxn id="7" idx="0"/>
          </p:cNvCxnSpPr>
          <p:nvPr/>
        </p:nvCxnSpPr>
        <p:spPr bwMode="auto">
          <a:xfrm>
            <a:off x="2628900" y="2209800"/>
            <a:ext cx="4191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AutoShape 27"/>
          <p:cNvCxnSpPr>
            <a:cxnSpLocks noChangeShapeType="1"/>
            <a:stCxn id="14" idx="2"/>
            <a:endCxn id="8" idx="0"/>
          </p:cNvCxnSpPr>
          <p:nvPr/>
        </p:nvCxnSpPr>
        <p:spPr bwMode="auto">
          <a:xfrm flipH="1">
            <a:off x="3962400" y="2209800"/>
            <a:ext cx="4191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AutoShape 28"/>
          <p:cNvCxnSpPr>
            <a:cxnSpLocks noChangeShapeType="1"/>
            <a:stCxn id="14" idx="2"/>
            <a:endCxn id="9" idx="0"/>
          </p:cNvCxnSpPr>
          <p:nvPr/>
        </p:nvCxnSpPr>
        <p:spPr bwMode="auto">
          <a:xfrm>
            <a:off x="4381500" y="2209800"/>
            <a:ext cx="4953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" name="AutoShape 29"/>
          <p:cNvCxnSpPr>
            <a:cxnSpLocks noChangeShapeType="1"/>
            <a:stCxn id="15" idx="2"/>
            <a:endCxn id="16" idx="0"/>
          </p:cNvCxnSpPr>
          <p:nvPr/>
        </p:nvCxnSpPr>
        <p:spPr bwMode="auto">
          <a:xfrm flipH="1">
            <a:off x="5791200" y="2209800"/>
            <a:ext cx="8763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AutoShape 30"/>
          <p:cNvCxnSpPr>
            <a:cxnSpLocks noChangeShapeType="1"/>
            <a:stCxn id="15" idx="2"/>
            <a:endCxn id="17" idx="0"/>
          </p:cNvCxnSpPr>
          <p:nvPr/>
        </p:nvCxnSpPr>
        <p:spPr bwMode="auto">
          <a:xfrm>
            <a:off x="6667500" y="2209800"/>
            <a:ext cx="381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AutoShape 31"/>
          <p:cNvCxnSpPr>
            <a:cxnSpLocks noChangeShapeType="1"/>
            <a:stCxn id="15" idx="2"/>
            <a:endCxn id="18" idx="0"/>
          </p:cNvCxnSpPr>
          <p:nvPr/>
        </p:nvCxnSpPr>
        <p:spPr bwMode="auto">
          <a:xfrm>
            <a:off x="6667500" y="2209800"/>
            <a:ext cx="952500" cy="5334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170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Hierarchical Directory Systems </a:t>
            </a:r>
          </a:p>
        </p:txBody>
      </p:sp>
      <p:pic>
        <p:nvPicPr>
          <p:cNvPr id="38917" name="Picture 6" descr="D:\b\b4\IBM\04-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640" y="1143000"/>
            <a:ext cx="80169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207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Path names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631979" y="1299139"/>
            <a:ext cx="7416800" cy="20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Absolute   /</a:t>
            </a:r>
            <a:r>
              <a:rPr lang="en-US" sz="2800" dirty="0" err="1">
                <a:solidFill>
                  <a:schemeClr val="dk1"/>
                </a:solidFill>
              </a:rPr>
              <a:t>usr</a:t>
            </a:r>
            <a:r>
              <a:rPr lang="en-US" sz="2800" dirty="0">
                <a:solidFill>
                  <a:schemeClr val="dk1"/>
                </a:solidFill>
              </a:rPr>
              <a:t>/carl/cs310/</a:t>
            </a:r>
            <a:r>
              <a:rPr lang="en-US" sz="2800" dirty="0" err="1">
                <a:solidFill>
                  <a:schemeClr val="dk1"/>
                </a:solidFill>
              </a:rPr>
              <a:t>miderm</a:t>
            </a:r>
            <a:r>
              <a:rPr lang="en-US" sz="2800" dirty="0">
                <a:solidFill>
                  <a:schemeClr val="dk1"/>
                </a:solidFill>
              </a:rPr>
              <a:t>/answers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Relative    cs310/midterm/answers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. Refers to current (working) directory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.. Refers to parent of current directory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692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027"/>
          <p:cNvSpPr>
            <a:spLocks noChangeArrowheads="1"/>
          </p:cNvSpPr>
          <p:nvPr/>
        </p:nvSpPr>
        <p:spPr bwMode="auto">
          <a:xfrm>
            <a:off x="2284413" y="5829300"/>
            <a:ext cx="4773612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 A UNIX directory tree.</a:t>
            </a:r>
          </a:p>
        </p:txBody>
      </p:sp>
      <p:sp>
        <p:nvSpPr>
          <p:cNvPr id="40963" name="Rectangle 1028"/>
          <p:cNvSpPr>
            <a:spLocks noChangeArrowheads="1"/>
          </p:cNvSpPr>
          <p:nvPr/>
        </p:nvSpPr>
        <p:spPr bwMode="auto">
          <a:xfrm>
            <a:off x="2841318" y="138113"/>
            <a:ext cx="3076575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Path Names</a:t>
            </a:r>
          </a:p>
        </p:txBody>
      </p:sp>
      <p:pic>
        <p:nvPicPr>
          <p:cNvPr id="40965" name="Picture 1030" descr="D:\b\b4\IBM\04-0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3763" y="1093788"/>
            <a:ext cx="4714875" cy="460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1637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>
                <a:latin typeface="Arial" charset="0"/>
              </a:rPr>
              <a:t>Cp ../lib/dictionary .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Unix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cp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commands involving dots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863600" y="1905000"/>
            <a:ext cx="7416800" cy="293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.. says go to parent (</a:t>
            </a:r>
            <a:r>
              <a:rPr lang="en-US" sz="2800" dirty="0" err="1">
                <a:solidFill>
                  <a:schemeClr val="dk1"/>
                </a:solidFill>
              </a:rPr>
              <a:t>usr</a:t>
            </a:r>
            <a:r>
              <a:rPr lang="en-US" sz="2800" dirty="0">
                <a:solidFill>
                  <a:schemeClr val="dk1"/>
                </a:solidFill>
              </a:rPr>
              <a:t>)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</a:rPr>
              <a:t>. says that target of the copy is current directory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err="1">
                <a:solidFill>
                  <a:srgbClr val="0070C0"/>
                </a:solidFill>
              </a:rPr>
              <a:t>cp</a:t>
            </a:r>
            <a:r>
              <a:rPr lang="en-US" sz="2800" dirty="0">
                <a:solidFill>
                  <a:srgbClr val="0070C0"/>
                </a:solidFill>
              </a:rPr>
              <a:t> /</a:t>
            </a:r>
            <a:r>
              <a:rPr lang="en-US" sz="2800" dirty="0" err="1">
                <a:solidFill>
                  <a:srgbClr val="0070C0"/>
                </a:solidFill>
              </a:rPr>
              <a:t>usr</a:t>
            </a:r>
            <a:r>
              <a:rPr lang="en-US" sz="2800" dirty="0">
                <a:solidFill>
                  <a:srgbClr val="0070C0"/>
                </a:solidFill>
              </a:rPr>
              <a:t>/lib/dictionary </a:t>
            </a:r>
            <a:r>
              <a:rPr lang="en-US" sz="2800" dirty="0" err="1">
                <a:solidFill>
                  <a:srgbClr val="0070C0"/>
                </a:solidFill>
              </a:rPr>
              <a:t>dictionary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>
                <a:solidFill>
                  <a:schemeClr val="dk1"/>
                </a:solidFill>
              </a:rPr>
              <a:t>works</a:t>
            </a:r>
          </a:p>
          <a:p>
            <a:pPr marL="373063" indent="-373063">
              <a:spcBef>
                <a:spcPct val="20000"/>
              </a:spcBef>
              <a:buFontTx/>
              <a:buChar char="•"/>
            </a:pPr>
            <a:r>
              <a:rPr lang="en-US" sz="2800" dirty="0" err="1">
                <a:solidFill>
                  <a:srgbClr val="0070C0"/>
                </a:solidFill>
              </a:rPr>
              <a:t>cp</a:t>
            </a:r>
            <a:r>
              <a:rPr lang="en-US" sz="2800" dirty="0">
                <a:solidFill>
                  <a:srgbClr val="0070C0"/>
                </a:solidFill>
              </a:rPr>
              <a:t> /</a:t>
            </a:r>
            <a:r>
              <a:rPr lang="en-US" sz="2800" dirty="0" err="1">
                <a:solidFill>
                  <a:srgbClr val="0070C0"/>
                </a:solidFill>
              </a:rPr>
              <a:t>usr</a:t>
            </a:r>
            <a:r>
              <a:rPr lang="en-US" sz="2800" dirty="0">
                <a:solidFill>
                  <a:srgbClr val="0070C0"/>
                </a:solidFill>
              </a:rPr>
              <a:t>/lib/dictionary /</a:t>
            </a:r>
            <a:r>
              <a:rPr lang="en-US" sz="2800" dirty="0" err="1">
                <a:solidFill>
                  <a:srgbClr val="0070C0"/>
                </a:solidFill>
              </a:rPr>
              <a:t>usr</a:t>
            </a:r>
            <a:r>
              <a:rPr lang="en-US" sz="2800" dirty="0">
                <a:solidFill>
                  <a:srgbClr val="0070C0"/>
                </a:solidFill>
              </a:rPr>
              <a:t>/</a:t>
            </a:r>
            <a:r>
              <a:rPr lang="en-US" sz="2800" dirty="0" err="1">
                <a:solidFill>
                  <a:srgbClr val="0070C0"/>
                </a:solidFill>
              </a:rPr>
              <a:t>ast</a:t>
            </a:r>
            <a:r>
              <a:rPr lang="en-US" sz="2800" dirty="0">
                <a:solidFill>
                  <a:srgbClr val="0070C0"/>
                </a:solidFill>
              </a:rPr>
              <a:t>/dictionary </a:t>
            </a:r>
            <a:r>
              <a:rPr lang="en-US" sz="2800" dirty="0">
                <a:solidFill>
                  <a:schemeClr val="dk1"/>
                </a:solidFill>
              </a:rPr>
              <a:t>also works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1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Directory Operations</a:t>
            </a:r>
          </a:p>
        </p:txBody>
      </p:sp>
      <p:sp>
        <p:nvSpPr>
          <p:cNvPr id="43013" name="TextBox 6"/>
          <p:cNvSpPr txBox="1">
            <a:spLocks noChangeArrowheads="1"/>
          </p:cNvSpPr>
          <p:nvPr/>
        </p:nvSpPr>
        <p:spPr bwMode="auto">
          <a:xfrm>
            <a:off x="500856" y="1084263"/>
            <a:ext cx="7281863" cy="457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1pPr>
            <a:lvl2pPr marL="37931725" indent="-37474525"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2pPr>
            <a:lvl3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3pPr>
            <a:lvl4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4pPr>
            <a:lvl5pPr eaLnBrk="0" hangingPunct="0"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-105" charset="0"/>
                <a:ea typeface="ＭＳ Ｐゴシック" pitchFamily="-105" charset="-128"/>
              </a:defRPr>
            </a:lvl9pPr>
          </a:lstStyle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Create  creates directory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Delete directory has to be empty to delete it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+mn-lt"/>
                <a:ea typeface="+mn-ea"/>
              </a:rPr>
              <a:t>Opendir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 Must be done before any operations on directory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+mn-lt"/>
                <a:ea typeface="+mn-ea"/>
              </a:rPr>
              <a:t>Closedir</a:t>
            </a:r>
            <a:endParaRPr lang="en-US" sz="2800" dirty="0">
              <a:solidFill>
                <a:schemeClr val="dk1"/>
              </a:solidFill>
              <a:latin typeface="+mn-lt"/>
              <a:ea typeface="+mn-ea"/>
            </a:endParaRP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 err="1">
                <a:solidFill>
                  <a:schemeClr val="dk1"/>
                </a:solidFill>
                <a:latin typeface="+mn-lt"/>
                <a:ea typeface="+mn-ea"/>
              </a:rPr>
              <a:t>Readdir</a:t>
            </a: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 returns next entry in open directory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 Rename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Link links file to another directory</a:t>
            </a:r>
          </a:p>
          <a:p>
            <a:pPr marL="373063" indent="-373063" eaLnBrk="1" hangingPunct="1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dk1"/>
                </a:solidFill>
                <a:latin typeface="+mn-lt"/>
                <a:ea typeface="+mn-ea"/>
              </a:rPr>
              <a:t>Unlink Gets rid of directory entry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71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381000" y="685801"/>
            <a:ext cx="8382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solidFill>
                  <a:srgbClr val="0070C0"/>
                </a:solidFill>
                <a:latin typeface="Arial" charset="0"/>
              </a:rPr>
              <a:t>System calls for managing directories (from Unix)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Directory Operations</a:t>
            </a: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457200" y="1295401"/>
            <a:ext cx="8229600" cy="4746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Create: make a new directory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Delete: remove a directory (usually must be empty)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/>
              <a:t>Opendir</a:t>
            </a:r>
            <a:r>
              <a:rPr lang="en-US" sz="2800" dirty="0"/>
              <a:t>: open a directory to allow searching it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err="1"/>
              <a:t>Closedir</a:t>
            </a:r>
            <a:r>
              <a:rPr lang="en-US" sz="2800" dirty="0"/>
              <a:t>: close a directory (done searching)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err="1" smtClean="0"/>
              <a:t>Readdir</a:t>
            </a:r>
            <a:r>
              <a:rPr lang="en-US" sz="2800" dirty="0" smtClean="0"/>
              <a:t>-reads </a:t>
            </a:r>
            <a:r>
              <a:rPr lang="en-US" sz="2800" dirty="0"/>
              <a:t>next entry in open directory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Rename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Link-links file to path. File can appear in multiple directories!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Unlink-what it sounds like. Only unlinks from pathname specified in call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954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4323</TotalTime>
  <Words>1841</Words>
  <Application>Microsoft Office PowerPoint</Application>
  <PresentationFormat>On-screen Show (4:3)</PresentationFormat>
  <Paragraphs>374</Paragraphs>
  <Slides>38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274</cp:revision>
  <dcterms:created xsi:type="dcterms:W3CDTF">2013-04-13T15:04:21Z</dcterms:created>
  <dcterms:modified xsi:type="dcterms:W3CDTF">2013-06-15T07:09:58Z</dcterms:modified>
</cp:coreProperties>
</file>