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sldIdLst>
    <p:sldId id="486" r:id="rId2"/>
    <p:sldId id="487" r:id="rId3"/>
    <p:sldId id="429" r:id="rId4"/>
    <p:sldId id="430" r:id="rId5"/>
    <p:sldId id="431" r:id="rId6"/>
    <p:sldId id="432" r:id="rId7"/>
    <p:sldId id="433" r:id="rId8"/>
    <p:sldId id="434" r:id="rId9"/>
    <p:sldId id="505" r:id="rId10"/>
    <p:sldId id="499" r:id="rId11"/>
    <p:sldId id="500" r:id="rId12"/>
    <p:sldId id="496" r:id="rId13"/>
    <p:sldId id="498" r:id="rId14"/>
    <p:sldId id="435" r:id="rId15"/>
    <p:sldId id="436" r:id="rId16"/>
    <p:sldId id="437" r:id="rId17"/>
    <p:sldId id="438" r:id="rId18"/>
    <p:sldId id="439" r:id="rId19"/>
    <p:sldId id="440" r:id="rId20"/>
    <p:sldId id="441" r:id="rId21"/>
    <p:sldId id="442" r:id="rId22"/>
    <p:sldId id="494" r:id="rId23"/>
    <p:sldId id="443" r:id="rId24"/>
    <p:sldId id="444" r:id="rId25"/>
    <p:sldId id="445" r:id="rId26"/>
    <p:sldId id="446" r:id="rId27"/>
    <p:sldId id="448" r:id="rId28"/>
    <p:sldId id="493" r:id="rId29"/>
    <p:sldId id="502" r:id="rId30"/>
    <p:sldId id="504" r:id="rId31"/>
    <p:sldId id="447" r:id="rId32"/>
    <p:sldId id="503" r:id="rId33"/>
    <p:sldId id="501" r:id="rId34"/>
    <p:sldId id="506" r:id="rId35"/>
    <p:sldId id="449" r:id="rId36"/>
    <p:sldId id="488" r:id="rId37"/>
    <p:sldId id="489" r:id="rId38"/>
    <p:sldId id="490" r:id="rId39"/>
    <p:sldId id="491" r:id="rId40"/>
    <p:sldId id="492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0119B80E-CD95-41D1-832C-6BEC38EC6895}" type="slidenum">
              <a:rPr lang="en-US" sz="1200">
                <a:latin typeface="Arial" charset="0"/>
              </a:rPr>
              <a:pPr eaLnBrk="1" hangingPunct="1"/>
              <a:t>9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26B8BFA7-10CA-494C-9A9D-CCE16A237B61}" type="slidenum">
              <a:rPr lang="en-US" sz="1300">
                <a:latin typeface="Times New Roman" pitchFamily="-105" charset="0"/>
              </a:rPr>
              <a:pPr/>
              <a:t>36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CC96D2E8-6A39-405D-B5FC-E51130DD34AA}" type="slidenum">
              <a:rPr lang="en-US" sz="1300">
                <a:latin typeface="Times New Roman" pitchFamily="-105" charset="0"/>
              </a:rPr>
              <a:pPr/>
              <a:t>37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82E152C1-BB3D-4D01-926C-03C268DB7AF1}" type="slidenum">
              <a:rPr lang="en-US" sz="1300">
                <a:latin typeface="Times New Roman" pitchFamily="-105" charset="0"/>
              </a:rPr>
              <a:pPr/>
              <a:t>38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9CA4FAAE-F2C2-4651-A309-8E7419C7E6C1}" type="slidenum">
              <a:rPr lang="en-US" sz="1300">
                <a:latin typeface="Times New Roman" pitchFamily="-105" charset="0"/>
              </a:rPr>
              <a:pPr/>
              <a:t>39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62EEB863-B730-40D8-B416-D25343B13C92}" type="slidenum">
              <a:rPr lang="en-US" sz="1300">
                <a:latin typeface="Times New Roman" pitchFamily="-105" charset="0"/>
              </a:rPr>
              <a:pPr/>
              <a:t>40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- 18: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70426" y="4799525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</a:t>
            </a:r>
            <a:r>
              <a:rPr lang="en-US" dirty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19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Memory 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Management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Virtual memory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Segmentation</a:t>
            </a:r>
          </a:p>
          <a:p>
            <a:pPr algn="ctr"/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245269" y="914400"/>
            <a:ext cx="8653462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</a:pPr>
            <a:r>
              <a:rPr lang="en-US" sz="2800" dirty="0"/>
              <a:t>A compiler has many tables that are built up as compilation proceeds, possibly including</a:t>
            </a:r>
            <a:r>
              <a:rPr lang="en-US" sz="2800" dirty="0" smtClean="0"/>
              <a:t>: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source text being saved for the printed listing (on batch systems).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symbol table – the names and attributes of variables.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table containing integer, floating-point constants used.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parse tree, the syntactic analysis of the program.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stack used for procedure calls within the compiler.</a:t>
            </a:r>
          </a:p>
        </p:txBody>
      </p:sp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27039" y="152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31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ChangeArrowheads="1"/>
          </p:cNvSpPr>
          <p:nvPr/>
        </p:nvSpPr>
        <p:spPr bwMode="auto">
          <a:xfrm>
            <a:off x="180258" y="5562600"/>
            <a:ext cx="8356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	</a:t>
            </a:r>
            <a:r>
              <a:rPr lang="en-US" sz="2800" dirty="0" smtClean="0"/>
              <a:t>In </a:t>
            </a:r>
            <a:r>
              <a:rPr lang="en-US" sz="2800" dirty="0"/>
              <a:t>a one-dimensional address space with growing </a:t>
            </a:r>
            <a:r>
              <a:rPr lang="en-US" sz="2800" dirty="0" smtClean="0"/>
              <a:t>	tables</a:t>
            </a:r>
            <a:r>
              <a:rPr lang="en-US" sz="2800" dirty="0"/>
              <a:t>, one table may bump into another.</a:t>
            </a:r>
          </a:p>
        </p:txBody>
      </p:sp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One dimensional address space </a:t>
            </a:r>
          </a:p>
        </p:txBody>
      </p:sp>
      <p:pic>
        <p:nvPicPr>
          <p:cNvPr id="122885" name="Picture 6" descr="D:\b\b4\IBM\03-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6725" y="685800"/>
            <a:ext cx="523875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912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170426" y="5303274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76213">
              <a:spcBef>
                <a:spcPct val="20000"/>
              </a:spcBef>
            </a:pPr>
            <a:r>
              <a:rPr lang="en-US" sz="2800" dirty="0" smtClean="0"/>
              <a:t>A </a:t>
            </a:r>
            <a:r>
              <a:rPr lang="en-US" sz="2800" dirty="0"/>
              <a:t>segmented memory allows each table to grow or shrink independently of the other tables</a:t>
            </a:r>
            <a:r>
              <a:rPr lang="en-US" sz="2400" dirty="0">
                <a:latin typeface="Arial" charset="0"/>
              </a:rPr>
              <a:t>.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</a:t>
            </a:r>
          </a:p>
        </p:txBody>
      </p:sp>
      <p:pic>
        <p:nvPicPr>
          <p:cNvPr id="123909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075" y="609600"/>
            <a:ext cx="8375650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2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260350" y="1131888"/>
            <a:ext cx="8653463" cy="572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Simplifies handling of data structures which are growing and shrinking</a:t>
            </a:r>
          </a:p>
          <a:p>
            <a:pPr marL="609600" lvl="1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Address space of segment n is of form (</a:t>
            </a:r>
            <a:r>
              <a:rPr lang="en-US" sz="2800" dirty="0" err="1"/>
              <a:t>n,local</a:t>
            </a:r>
            <a:r>
              <a:rPr lang="en-US" sz="2800" dirty="0"/>
              <a:t> address) where (n,0) is starting address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Can compile segments separately from other segments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Can put library in a segment and share it 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Can have different protections (</a:t>
            </a:r>
            <a:r>
              <a:rPr lang="en-US" sz="2800" dirty="0" err="1"/>
              <a:t>r,w,x</a:t>
            </a:r>
            <a:r>
              <a:rPr lang="en-US" sz="2800" dirty="0"/>
              <a:t>) for different segments</a:t>
            </a:r>
          </a:p>
          <a:p>
            <a:pPr marL="609600" indent="-609600" algn="l">
              <a:spcBef>
                <a:spcPct val="20000"/>
              </a:spcBef>
              <a:buFont typeface="Arial" charset="0"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Advantages of Segmentation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04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Comparison Paging </a:t>
            </a:r>
            <a:r>
              <a:rPr lang="en-US" sz="3200" kern="0" dirty="0" err="1">
                <a:solidFill>
                  <a:srgbClr val="7030A0"/>
                </a:solidFill>
                <a:latin typeface="Calibri"/>
              </a:rPr>
              <a:t>vs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 Segmentation</a:t>
            </a:r>
          </a:p>
        </p:txBody>
      </p:sp>
      <p:pic>
        <p:nvPicPr>
          <p:cNvPr id="125957" name="Picture 6" descr="D:\b\b4\IBM\03-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93724"/>
            <a:ext cx="6629400" cy="581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83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5347518"/>
            <a:ext cx="9144000" cy="105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(a)-(d) Development of checker boarding. 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(e) Removal of the checker boarding by compaction.</a:t>
            </a:r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External fragging</a:t>
            </a:r>
          </a:p>
        </p:txBody>
      </p:sp>
      <p:pic>
        <p:nvPicPr>
          <p:cNvPr id="126981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487" y="990600"/>
            <a:ext cx="787082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943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1" y="5424488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800" dirty="0"/>
              <a:t>Can compact holes by copying programs into holes</a:t>
            </a:r>
          </a:p>
          <a:p>
            <a:pPr marL="609600" indent="-609600">
              <a:spcBef>
                <a:spcPct val="20000"/>
              </a:spcBef>
            </a:pPr>
            <a:r>
              <a:rPr lang="en-US" sz="2800" dirty="0"/>
              <a:t>This takes too much time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Swapping, a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picture (Revisit)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27653" name="Picture 6" descr="D:\b\b4\IBM\03-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365250"/>
            <a:ext cx="8169275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685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Segmentation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/>
        </p:nvSpPr>
        <p:spPr bwMode="auto">
          <a:xfrm>
            <a:off x="381000" y="685800"/>
            <a:ext cx="8534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Monotype Sorts" pitchFamily="2" charset="2"/>
              <a:buChar char="F"/>
              <a:defRPr kumimoji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SzPct val="90000"/>
              <a:buFont typeface="Monotype Sorts" pitchFamily="2" charset="2"/>
              <a:buChar char="4"/>
              <a:defRPr kumimoj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–"/>
              <a:defRPr kumimoj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r>
              <a:rPr lang="en-US" sz="2800" dirty="0"/>
              <a:t>Logical address consists of a two tuple:</a:t>
            </a:r>
          </a:p>
          <a:p>
            <a:pPr marL="0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r>
              <a:rPr lang="en-US" sz="2800" dirty="0"/>
              <a:t>		&lt;segment-number, offset&gt;,</a:t>
            </a:r>
          </a:p>
          <a:p>
            <a:pPr marL="0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r>
              <a:rPr lang="en-US" sz="2800" i="1" dirty="0">
                <a:solidFill>
                  <a:srgbClr val="0070C0"/>
                </a:solidFill>
              </a:rPr>
              <a:t>Segment table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/>
              <a:t>– maps two-dimensional physical </a:t>
            </a:r>
            <a:r>
              <a:rPr lang="en-US" sz="2800" dirty="0" smtClean="0"/>
              <a:t>Addresses</a:t>
            </a:r>
            <a:r>
              <a:rPr lang="en-US" sz="2800" dirty="0"/>
              <a:t>; each table entry has:</a:t>
            </a:r>
          </a:p>
          <a:p>
            <a:pPr marL="457200" lvl="1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r>
              <a:rPr lang="en-US" sz="2800" dirty="0">
                <a:solidFill>
                  <a:srgbClr val="0070C0"/>
                </a:solidFill>
              </a:rPr>
              <a:t>base</a:t>
            </a:r>
            <a:r>
              <a:rPr lang="en-US" sz="2800" dirty="0"/>
              <a:t> – contains the starting physical address where the segments reside in memory.</a:t>
            </a:r>
          </a:p>
          <a:p>
            <a:pPr marL="457200" lvl="1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r>
              <a:rPr lang="en-US" sz="2800" i="1" dirty="0">
                <a:solidFill>
                  <a:srgbClr val="0070C0"/>
                </a:solidFill>
              </a:rPr>
              <a:t>limit</a:t>
            </a:r>
            <a:r>
              <a:rPr lang="en-US" sz="2800" dirty="0"/>
              <a:t> – specifies the length of the segment.</a:t>
            </a:r>
          </a:p>
          <a:p>
            <a:pPr marL="0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r>
              <a:rPr lang="en-US" sz="2800" i="1" dirty="0">
                <a:solidFill>
                  <a:srgbClr val="0070C0"/>
                </a:solidFill>
              </a:rPr>
              <a:t>Segment-table base register </a:t>
            </a:r>
            <a:r>
              <a:rPr lang="en-US" sz="2800" i="1" dirty="0"/>
              <a:t>(STBR)</a:t>
            </a:r>
            <a:r>
              <a:rPr lang="en-US" sz="2800" dirty="0"/>
              <a:t> points to the segment table’s location in memory.</a:t>
            </a:r>
          </a:p>
          <a:p>
            <a:pPr marL="0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r>
              <a:rPr lang="en-US" sz="2800" i="1" dirty="0">
                <a:solidFill>
                  <a:srgbClr val="0070C0"/>
                </a:solidFill>
              </a:rPr>
              <a:t>Segment-table length register </a:t>
            </a:r>
            <a:r>
              <a:rPr lang="en-US" sz="2800" i="1" dirty="0"/>
              <a:t>(STLR)</a:t>
            </a:r>
            <a:r>
              <a:rPr lang="en-US" sz="2800" dirty="0"/>
              <a:t> indicates number of segments used by a </a:t>
            </a:r>
            <a:r>
              <a:rPr lang="en-US" sz="2800" dirty="0" smtClean="0"/>
              <a:t>program; segment </a:t>
            </a:r>
            <a:r>
              <a:rPr lang="en-US" sz="2800" dirty="0"/>
              <a:t>number </a:t>
            </a:r>
            <a:r>
              <a:rPr lang="en-US" sz="2800" i="1" dirty="0"/>
              <a:t>s</a:t>
            </a:r>
            <a:r>
              <a:rPr lang="en-US" sz="2800" dirty="0"/>
              <a:t> is legal if </a:t>
            </a:r>
            <a:r>
              <a:rPr lang="en-US" sz="2800" i="1" dirty="0"/>
              <a:t>s</a:t>
            </a:r>
            <a:r>
              <a:rPr lang="en-US" sz="2800" dirty="0"/>
              <a:t> &lt; STLR.</a:t>
            </a:r>
          </a:p>
        </p:txBody>
      </p:sp>
    </p:spTree>
    <p:extLst>
      <p:ext uri="{BB962C8B-B14F-4D97-AF65-F5344CB8AC3E}">
        <p14:creationId xmlns:p14="http://schemas.microsoft.com/office/powerpoint/2010/main" xmlns="" val="421849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Sharing of Segmentation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/>
        </p:nvSpPr>
        <p:spPr bwMode="auto">
          <a:xfrm>
            <a:off x="381000" y="685800"/>
            <a:ext cx="8534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Monotype Sorts" pitchFamily="2" charset="2"/>
              <a:buChar char="F"/>
              <a:defRPr kumimoji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SzPct val="90000"/>
              <a:buFont typeface="Monotype Sorts" pitchFamily="2" charset="2"/>
              <a:buChar char="4"/>
              <a:defRPr kumimoj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–"/>
              <a:defRPr kumimoj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endParaRPr lang="en-US" sz="2800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20" t="877" r="12987" b="1785"/>
          <a:stretch>
            <a:fillRect/>
          </a:stretch>
        </p:blipFill>
        <p:spPr bwMode="auto">
          <a:xfrm>
            <a:off x="1873044" y="739977"/>
            <a:ext cx="5213555" cy="5501668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83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Example of Segmentation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/>
        </p:nvSpPr>
        <p:spPr bwMode="auto">
          <a:xfrm>
            <a:off x="381000" y="685800"/>
            <a:ext cx="85344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Monotype Sort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Monotype Sorts" pitchFamily="2" charset="2"/>
              <a:buChar char="F"/>
              <a:defRPr kumimoji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SzPct val="90000"/>
              <a:buFont typeface="Monotype Sorts" pitchFamily="2" charset="2"/>
              <a:buChar char="4"/>
              <a:defRPr kumimoj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–"/>
              <a:defRPr kumimoj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None/>
              <a:tabLst>
                <a:tab pos="1830388" algn="l"/>
                <a:tab pos="2857500" algn="ctr"/>
              </a:tabLst>
            </a:pPr>
            <a:endParaRPr lang="en-US" sz="2800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05" t="1547" r="9166" b="1581"/>
          <a:stretch>
            <a:fillRect/>
          </a:stretch>
        </p:blipFill>
        <p:spPr bwMode="auto">
          <a:xfrm>
            <a:off x="1371600" y="833438"/>
            <a:ext cx="6159500" cy="5402780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874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Segmentation H/w for Address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T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ranslation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4" t="5009" r="1572" b="4826"/>
          <a:stretch>
            <a:fillRect/>
          </a:stretch>
        </p:blipFill>
        <p:spPr bwMode="auto">
          <a:xfrm>
            <a:off x="1037303" y="914400"/>
            <a:ext cx="6797675" cy="471487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036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ChangeArrowheads="1"/>
          </p:cNvSpPr>
          <p:nvPr/>
        </p:nvSpPr>
        <p:spPr bwMode="auto">
          <a:xfrm>
            <a:off x="572627" y="914400"/>
            <a:ext cx="85566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Examine two systems</a:t>
            </a:r>
          </a:p>
          <a:p>
            <a:pPr marL="1066800" lvl="3" indent="-609600">
              <a:spcBef>
                <a:spcPct val="20000"/>
              </a:spcBef>
              <a:buFontTx/>
              <a:buChar char="•"/>
            </a:pPr>
            <a:r>
              <a:rPr lang="en-US" sz="2800" dirty="0" err="1"/>
              <a:t>Multics</a:t>
            </a:r>
            <a:r>
              <a:rPr lang="en-US" sz="2800" dirty="0"/>
              <a:t> (the first)</a:t>
            </a:r>
          </a:p>
          <a:p>
            <a:pPr marL="1066800" lvl="3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Pentium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Honeywell 6000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2*</a:t>
            </a:r>
            <a:r>
              <a:rPr lang="en-US" sz="2800" b="1" baseline="30000" dirty="0"/>
              <a:t>18 </a:t>
            </a:r>
            <a:r>
              <a:rPr lang="en-US" sz="2800" dirty="0"/>
              <a:t>segments, up to 65,538 (36 bit) words per segment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Each program has a segment table (paged itself) containing segment descriptors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Segment descriptor points to page table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 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457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604684" y="5550821"/>
            <a:ext cx="828040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The MULTICS virtual memory. </a:t>
            </a:r>
            <a:endParaRPr lang="en-US" sz="28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(</a:t>
            </a:r>
            <a:r>
              <a:rPr lang="en-US" sz="2800" dirty="0"/>
              <a:t>a) The descriptor segment points to the page tables.</a:t>
            </a: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49557" y="14748"/>
            <a:ext cx="8413443" cy="59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177800" y="6565900"/>
            <a:ext cx="8712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1200">
                <a:solidFill>
                  <a:srgbClr val="898989"/>
                </a:solidFill>
              </a:rPr>
              <a:t>Tanenbaum, Modern Operating Systems 3 e, (c) 2008 Prentice-Hall, Inc. All rights reserved. 0-13-</a:t>
            </a:r>
            <a:r>
              <a:rPr lang="en-US" sz="1200" b="1">
                <a:solidFill>
                  <a:srgbClr val="898989"/>
                </a:solidFill>
              </a:rPr>
              <a:t>6006639</a:t>
            </a:r>
          </a:p>
        </p:txBody>
      </p:sp>
      <p:pic>
        <p:nvPicPr>
          <p:cNvPr id="129029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123" y="609600"/>
            <a:ext cx="5654777" cy="496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551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587375" y="1171575"/>
            <a:ext cx="85566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Segment descriptor says whether segment is in main memory or not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any part of segment is in memory, entire segment is considered to be in memory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Virtual Address is (segment number, page number, offset within page)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 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68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177800" y="5486400"/>
            <a:ext cx="8966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800" dirty="0" smtClean="0"/>
              <a:t>The </a:t>
            </a:r>
            <a:r>
              <a:rPr lang="en-US" sz="2800" dirty="0"/>
              <a:t>MULTICS virtual memory. </a:t>
            </a:r>
            <a:endParaRPr lang="en-US" sz="2800" dirty="0" smtClean="0"/>
          </a:p>
          <a:p>
            <a:pPr marL="609600" indent="-609600">
              <a:spcBef>
                <a:spcPct val="20000"/>
              </a:spcBef>
            </a:pPr>
            <a:r>
              <a:rPr lang="en-US" sz="2800" dirty="0" smtClean="0"/>
              <a:t>(</a:t>
            </a:r>
            <a:r>
              <a:rPr lang="en-US" sz="2800" dirty="0"/>
              <a:t>b) A segment descriptor. The numbers are the field lengths</a:t>
            </a:r>
            <a:r>
              <a:rPr lang="en-US" sz="2400" dirty="0">
                <a:latin typeface="Arial" charset="0"/>
              </a:rPr>
              <a:t>.</a:t>
            </a:r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</a:t>
            </a:r>
          </a:p>
        </p:txBody>
      </p:sp>
      <p:pic>
        <p:nvPicPr>
          <p:cNvPr id="131077" name="Picture 6" descr="D:\b\b4\IBM\03-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346075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719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2"/>
          <p:cNvSpPr>
            <a:spLocks noChangeArrowheads="1"/>
          </p:cNvSpPr>
          <p:nvPr/>
        </p:nvSpPr>
        <p:spPr bwMode="auto">
          <a:xfrm>
            <a:off x="0" y="44196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A 34-bit MULTICS virtual address.</a:t>
            </a:r>
          </a:p>
        </p:txBody>
      </p:sp>
      <p:sp>
        <p:nvSpPr>
          <p:cNvPr id="132100" name="Rectangle 3"/>
          <p:cNvSpPr>
            <a:spLocks noChangeArrowheads="1"/>
          </p:cNvSpPr>
          <p:nvPr/>
        </p:nvSpPr>
        <p:spPr bwMode="auto">
          <a:xfrm>
            <a:off x="0" y="3556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</a:t>
            </a:r>
          </a:p>
        </p:txBody>
      </p:sp>
      <p:graphicFrame>
        <p:nvGraphicFramePr>
          <p:cNvPr id="132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06619807"/>
              </p:ext>
            </p:extLst>
          </p:nvPr>
        </p:nvGraphicFramePr>
        <p:xfrm>
          <a:off x="177800" y="1752600"/>
          <a:ext cx="8289925" cy="1943100"/>
        </p:xfrm>
        <a:graphic>
          <a:graphicData uri="http://schemas.openxmlformats.org/presentationml/2006/ole">
            <p:oleObj spid="_x0000_s2074" name="Image" r:id="rId3" imgW="15544800" imgH="2743200" progId="">
              <p:embed/>
            </p:oleObj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001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370246" y="1143410"/>
            <a:ext cx="85566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8738" algn="l">
              <a:spcBef>
                <a:spcPct val="20000"/>
              </a:spcBef>
            </a:pPr>
            <a:r>
              <a:rPr lang="en-US" sz="2800" dirty="0"/>
              <a:t>When a memory reference occurs, the following algorithm is carried out: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segment number used to find segment descriptor.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Check is made to see if the segment’s page table is in memory. </a:t>
            </a:r>
          </a:p>
          <a:p>
            <a:pPr marL="1066800" lvl="4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not, segment fault occurs. </a:t>
            </a:r>
          </a:p>
          <a:p>
            <a:pPr marL="1066800" lvl="4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there is a protection violation, a fault (trap) occurs.</a:t>
            </a:r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298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293687" y="1143000"/>
            <a:ext cx="85566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Page table entry for the requested virtual page examined.</a:t>
            </a:r>
          </a:p>
          <a:p>
            <a:pPr marL="1066800" lvl="3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the page itself is not in memory, a page fault is triggered.</a:t>
            </a:r>
          </a:p>
          <a:p>
            <a:pPr marL="1066800" lvl="3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it is in memory, the main memory address of the start of the page is extracted from the page table entry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offset is added to the page origin to give the main memory address where the word is located.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read or store finally takes place.</a:t>
            </a:r>
          </a:p>
        </p:txBody>
      </p:sp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961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177799" y="5562600"/>
            <a:ext cx="87122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Conversion of a two-part MULTICS address into a main memory address.</a:t>
            </a: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</a:t>
            </a:r>
          </a:p>
        </p:txBody>
      </p:sp>
      <p:pic>
        <p:nvPicPr>
          <p:cNvPr id="135173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65913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4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177799" y="5562600"/>
            <a:ext cx="87122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Conversion of a two-part MULTICS address into a main memory address.</a:t>
            </a: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40" t="1048" r="6540" b="420"/>
          <a:stretch>
            <a:fillRect/>
          </a:stretch>
        </p:blipFill>
        <p:spPr bwMode="auto">
          <a:xfrm>
            <a:off x="1752599" y="730556"/>
            <a:ext cx="5329237" cy="483204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112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338291" y="990600"/>
            <a:ext cx="85566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Too many references with algorithm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Use TLB (16 words)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Keep addresses of the 16 most recently referenced pages in TLB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Addressing hardware checks to see if address is in TLB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so, gets address directly from TLB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not, invoke algorithm (check descriptor…)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13619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MULTICS TLB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65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0" y="544195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MULTICS (10)</a:t>
            </a:r>
          </a:p>
        </p:txBody>
      </p:sp>
      <p:pic>
        <p:nvPicPr>
          <p:cNvPr id="137221" name="Picture 6" descr="D:\b\b4\IBM\03-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199" y="1011555"/>
            <a:ext cx="5989095" cy="4430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73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177800" y="3440060"/>
            <a:ext cx="7823200" cy="288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Pentium selector</a:t>
            </a:r>
            <a:r>
              <a:rPr lang="en-US" sz="2400" dirty="0" smtClean="0">
                <a:latin typeface="Arial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</a:t>
            </a:r>
            <a:r>
              <a:rPr lang="en-US" sz="2800" dirty="0" smtClean="0"/>
              <a:t>he Pentium has </a:t>
            </a:r>
            <a:r>
              <a:rPr lang="en-US" sz="2800" dirty="0"/>
              <a:t>16K independent segments, each holding up to 1 billion 32-bit </a:t>
            </a:r>
            <a:r>
              <a:rPr lang="en-US" sz="2800" dirty="0" smtClean="0"/>
              <a:t>words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LDT (Local Descriptor Table</a:t>
            </a:r>
            <a:r>
              <a:rPr lang="en-US" sz="2800" dirty="0" smtClean="0"/>
              <a:t>); </a:t>
            </a:r>
            <a:r>
              <a:rPr lang="en-US" sz="2800" dirty="0"/>
              <a:t>describes segments local to each program</a:t>
            </a:r>
            <a:r>
              <a:rPr lang="en-US" sz="2800" dirty="0" smtClean="0"/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GDT </a:t>
            </a:r>
            <a:r>
              <a:rPr lang="en-US" sz="2800" dirty="0"/>
              <a:t>(Global Descriptor Table</a:t>
            </a:r>
            <a:r>
              <a:rPr lang="en-US" sz="2800" dirty="0" smtClean="0"/>
              <a:t>); </a:t>
            </a:r>
            <a:r>
              <a:rPr lang="en-US" sz="2800" dirty="0"/>
              <a:t>describes system </a:t>
            </a:r>
            <a:r>
              <a:rPr lang="en-US" sz="2800" dirty="0" smtClean="0"/>
              <a:t>segments including OS</a:t>
            </a:r>
            <a:endParaRPr lang="en-US" sz="2800" dirty="0">
              <a:latin typeface="Arial" charset="0"/>
            </a:endParaRPr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The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Pentium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pic>
        <p:nvPicPr>
          <p:cNvPr id="138245" name="Picture 6" descr="D:\b\b4\IBM\03-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3914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673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36871" y="5303274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Pentium code segment descriptor. </a:t>
            </a:r>
            <a:br>
              <a:rPr lang="en-US" sz="2800" dirty="0"/>
            </a:br>
            <a:r>
              <a:rPr lang="en-US" sz="2800" dirty="0"/>
              <a:t>Data segments differ slightly.</a:t>
            </a:r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The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Pentium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pic>
        <p:nvPicPr>
          <p:cNvPr id="139269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800" y="1143000"/>
            <a:ext cx="8813799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86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203200" y="5868988"/>
            <a:ext cx="86868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Mapping of a linear address onto a physical address.</a:t>
            </a:r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The Pentium (4)</a:t>
            </a:r>
          </a:p>
        </p:txBody>
      </p:sp>
      <p:pic>
        <p:nvPicPr>
          <p:cNvPr id="141317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1" y="914400"/>
            <a:ext cx="7558088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723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The Pentium (4)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71" t="856" r="11768" b="1712"/>
          <a:stretch>
            <a:fillRect/>
          </a:stretch>
        </p:blipFill>
        <p:spPr bwMode="auto">
          <a:xfrm>
            <a:off x="1524000" y="571501"/>
            <a:ext cx="5791199" cy="5293666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5904721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Two level Conversion of address translation Pentium 386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9115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</a:rPr>
              <a:t>Logical to Physical Address Translation in Pentium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8" t="35571" r="661" b="35571"/>
          <a:stretch>
            <a:fillRect/>
          </a:stretch>
        </p:blipFill>
        <p:spPr bwMode="auto">
          <a:xfrm>
            <a:off x="762000" y="3429000"/>
            <a:ext cx="7188089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801727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10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rgbClr val="7030A0"/>
                </a:solidFill>
              </a:rPr>
              <a:t>The </a:t>
            </a:r>
            <a:r>
              <a:rPr lang="en-US" sz="3200" dirty="0">
                <a:solidFill>
                  <a:srgbClr val="7030A0"/>
                </a:solidFill>
              </a:rPr>
              <a:t>Intel </a:t>
            </a:r>
            <a:r>
              <a:rPr lang="en-US" sz="3200" dirty="0" smtClean="0">
                <a:solidFill>
                  <a:srgbClr val="7030A0"/>
                </a:solidFill>
              </a:rPr>
              <a:t>Pentium (Simplified Explanation)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/>
        </p:nvSpPr>
        <p:spPr bwMode="auto">
          <a:xfrm>
            <a:off x="304800" y="762000"/>
            <a:ext cx="77311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pitchFamily="2" charset="2"/>
              <a:buChar char="n"/>
              <a:defRPr kumimoj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itchFamily="2" charset="2"/>
              <a:buChar char="l"/>
              <a:defRPr kumimoji="1">
                <a:solidFill>
                  <a:schemeClr val="tx1"/>
                </a:solidFill>
                <a:latin typeface="+mn-lt"/>
                <a:ea typeface="+mn-ea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336699"/>
              </a:buClr>
              <a:buSzPct val="75000"/>
              <a:buFont typeface="Webdings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+mn-ea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+mn-ea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8738" indent="0" eaLnBrk="1" hangingPunct="1">
              <a:buNone/>
            </a:pPr>
            <a:r>
              <a:rPr lang="en-US" sz="2800" dirty="0" smtClean="0"/>
              <a:t>Supports both segmentation and segmentation with paging:</a:t>
            </a:r>
          </a:p>
          <a:p>
            <a:pPr marL="609600" indent="-609600" eaLnBrk="1" hangingPunct="1">
              <a:spcBef>
                <a:spcPct val="20000"/>
              </a:spcBef>
              <a:buClrTx/>
              <a:buFontTx/>
              <a:buChar char="•"/>
            </a:pPr>
            <a:r>
              <a:rPr lang="en-US" sz="2800" dirty="0"/>
              <a:t>CPU generates logical address</a:t>
            </a:r>
          </a:p>
          <a:p>
            <a:pPr marL="609600" lvl="1" indent="-609600" eaLnBrk="1" hangingPunct="1">
              <a:spcBef>
                <a:spcPct val="20000"/>
              </a:spcBef>
              <a:buClrTx/>
              <a:buFontTx/>
              <a:buChar char="•"/>
            </a:pPr>
            <a:r>
              <a:rPr lang="en-US" sz="2800" dirty="0"/>
              <a:t>Given to segmentation </a:t>
            </a:r>
            <a:r>
              <a:rPr lang="en-US" sz="2800" dirty="0" smtClean="0"/>
              <a:t>unit; Which </a:t>
            </a:r>
            <a:r>
              <a:rPr lang="en-US" sz="2800" dirty="0"/>
              <a:t>produces linear addresses </a:t>
            </a:r>
          </a:p>
          <a:p>
            <a:pPr marL="609600" lvl="1" indent="-609600" eaLnBrk="1" hangingPunct="1">
              <a:spcBef>
                <a:spcPct val="20000"/>
              </a:spcBef>
              <a:buClrTx/>
              <a:buFontTx/>
              <a:buChar char="•"/>
            </a:pPr>
            <a:r>
              <a:rPr lang="en-US" sz="2800" dirty="0"/>
              <a:t>Linear address given to paging </a:t>
            </a:r>
            <a:r>
              <a:rPr lang="en-US" sz="2800" dirty="0" smtClean="0"/>
              <a:t>unit; Which </a:t>
            </a:r>
            <a:r>
              <a:rPr lang="en-US" sz="2800" dirty="0"/>
              <a:t>generates physical address in main memory</a:t>
            </a:r>
          </a:p>
          <a:p>
            <a:pPr marL="609600" lvl="2" indent="-609600" eaLnBrk="1" hangingPunct="1">
              <a:spcBef>
                <a:spcPct val="20000"/>
              </a:spcBef>
              <a:buClrTx/>
              <a:buFontTx/>
              <a:buChar char="•"/>
            </a:pPr>
            <a:r>
              <a:rPr lang="en-US" sz="2800" dirty="0"/>
              <a:t>Paging units form equivalent of MMU</a:t>
            </a:r>
          </a:p>
          <a:p>
            <a:pPr eaLnBrk="1" hangingPunct="1">
              <a:buClrTx/>
              <a:buFont typeface="Arial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10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424016" y="5282381"/>
            <a:ext cx="821976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Conversion of a (selector, offset) </a:t>
            </a:r>
            <a:br>
              <a:rPr lang="en-US" sz="2800" dirty="0"/>
            </a:br>
            <a:r>
              <a:rPr lang="en-US" sz="2800" dirty="0"/>
              <a:t>pair to a linear address.</a:t>
            </a: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4916" y="29497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</a:rPr>
              <a:t>Segmentation without  Paging: The Pentium</a:t>
            </a:r>
          </a:p>
        </p:txBody>
      </p:sp>
      <p:pic>
        <p:nvPicPr>
          <p:cNvPr id="140293" name="Picture 6" descr="D:\b\b4\IBM\03-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71729"/>
            <a:ext cx="7391400" cy="3993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382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</a:rPr>
              <a:t>Segmentation without  Paging: The Pentium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5" t="9654" r="665" b="10266"/>
          <a:stretch>
            <a:fillRect/>
          </a:stretch>
        </p:blipFill>
        <p:spPr bwMode="auto">
          <a:xfrm>
            <a:off x="691789" y="1066800"/>
            <a:ext cx="709807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10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dirty="0">
                <a:solidFill>
                  <a:srgbClr val="7030A0"/>
                </a:solidFill>
              </a:rPr>
              <a:t>Pentium Paging </a:t>
            </a:r>
            <a:r>
              <a:rPr lang="en-US" sz="3200" dirty="0" smtClean="0">
                <a:solidFill>
                  <a:srgbClr val="7030A0"/>
                </a:solidFill>
              </a:rPr>
              <a:t>Architecture with 4KB and 4 MB Page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78665"/>
            <a:ext cx="5715000" cy="557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10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3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Protection in Pentium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3400" y="9906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609600"/>
            <a:ext cx="8839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</a:t>
            </a:r>
            <a:r>
              <a:rPr lang="en-US" sz="2800" dirty="0" smtClean="0"/>
              <a:t>Pentium supports </a:t>
            </a:r>
            <a:r>
              <a:rPr lang="en-US" sz="2800" dirty="0"/>
              <a:t>four protection levels, with level 0 </a:t>
            </a:r>
            <a:r>
              <a:rPr lang="en-US" sz="2800" dirty="0" smtClean="0"/>
              <a:t>the </a:t>
            </a:r>
            <a:r>
              <a:rPr lang="en-US" sz="2800" dirty="0"/>
              <a:t>most privileged </a:t>
            </a:r>
            <a:r>
              <a:rPr lang="en-US" sz="2800" dirty="0" smtClean="0"/>
              <a:t>and level </a:t>
            </a:r>
            <a:r>
              <a:rPr lang="en-US" sz="2800" dirty="0"/>
              <a:t>3 the </a:t>
            </a:r>
            <a:r>
              <a:rPr lang="en-US" sz="2800" dirty="0" smtClean="0"/>
              <a:t>least, </a:t>
            </a:r>
            <a:r>
              <a:rPr lang="en-US" sz="2800" dirty="0"/>
              <a:t>indicated by a 2-bit field in its </a:t>
            </a:r>
            <a:r>
              <a:rPr lang="en-US" sz="2800" dirty="0" smtClean="0"/>
              <a:t>PSW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Attempts to access data at a higher level are permitted. </a:t>
            </a:r>
            <a:r>
              <a:rPr lang="en-US" sz="2800" dirty="0" smtClean="0"/>
              <a:t>Attempts to </a:t>
            </a:r>
            <a:r>
              <a:rPr lang="en-US" sz="2800" dirty="0"/>
              <a:t>access data at a lower level are illegal and cause traps.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Attempts </a:t>
            </a:r>
            <a:r>
              <a:rPr lang="en-US" sz="2800" dirty="0"/>
              <a:t>to </a:t>
            </a:r>
            <a:r>
              <a:rPr lang="en-US" sz="2800" dirty="0" smtClean="0"/>
              <a:t>call procedures </a:t>
            </a:r>
            <a:r>
              <a:rPr lang="en-US" sz="2800" dirty="0"/>
              <a:t>at a different level (higher or lower) are allowed, but </a:t>
            </a:r>
            <a:r>
              <a:rPr lang="en-US" sz="2800" dirty="0" smtClean="0"/>
              <a:t>in a controlled </a:t>
            </a:r>
            <a:r>
              <a:rPr lang="en-US" sz="2800" dirty="0"/>
              <a:t>way.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make an </a:t>
            </a:r>
            <a:r>
              <a:rPr lang="en-US" sz="2800" dirty="0" smtClean="0"/>
              <a:t>inter level </a:t>
            </a:r>
            <a:r>
              <a:rPr lang="en-US" sz="2800" dirty="0"/>
              <a:t>call, the CALL </a:t>
            </a:r>
            <a:r>
              <a:rPr lang="en-US" sz="2800" dirty="0" smtClean="0"/>
              <a:t>must </a:t>
            </a:r>
            <a:r>
              <a:rPr lang="en-US" sz="2800" dirty="0"/>
              <a:t>contain </a:t>
            </a:r>
            <a:r>
              <a:rPr lang="en-US" sz="2800" dirty="0" smtClean="0"/>
              <a:t>a selector </a:t>
            </a:r>
            <a:r>
              <a:rPr lang="en-US" sz="2800" dirty="0"/>
              <a:t>instead of an address. This selector designates a descriptor called a </a:t>
            </a:r>
            <a:r>
              <a:rPr lang="en-US" sz="2800" dirty="0" smtClean="0"/>
              <a:t>call gate</a:t>
            </a:r>
            <a:r>
              <a:rPr lang="en-US" sz="2800" dirty="0"/>
              <a:t>, which gives the address of the procedure to be called. Thus it </a:t>
            </a:r>
            <a:r>
              <a:rPr lang="en-US" sz="2800" dirty="0" smtClean="0"/>
              <a:t>is not possible to jump </a:t>
            </a:r>
            <a:r>
              <a:rPr lang="en-US" sz="2800" dirty="0"/>
              <a:t>into the middle of </a:t>
            </a:r>
            <a:r>
              <a:rPr lang="en-US" sz="2800" dirty="0" smtClean="0"/>
              <a:t>any code </a:t>
            </a:r>
            <a:r>
              <a:rPr lang="en-US" sz="2800" dirty="0"/>
              <a:t>segment </a:t>
            </a:r>
            <a:r>
              <a:rPr lang="en-US" sz="2800" dirty="0" smtClean="0"/>
              <a:t>of any </a:t>
            </a:r>
            <a:r>
              <a:rPr lang="en-US" sz="2800" dirty="0"/>
              <a:t>level.</a:t>
            </a:r>
          </a:p>
        </p:txBody>
      </p:sp>
    </p:spTree>
    <p:extLst>
      <p:ext uri="{BB962C8B-B14F-4D97-AF65-F5344CB8AC3E}">
        <p14:creationId xmlns:p14="http://schemas.microsoft.com/office/powerpoint/2010/main" xmlns="" val="376414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2"/>
          <p:cNvSpPr>
            <a:spLocks noChangeArrowheads="1"/>
          </p:cNvSpPr>
          <p:nvPr/>
        </p:nvSpPr>
        <p:spPr bwMode="auto">
          <a:xfrm>
            <a:off x="533400" y="5868988"/>
            <a:ext cx="80772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. Protection on the Pentium.</a:t>
            </a:r>
          </a:p>
        </p:txBody>
      </p:sp>
      <p:sp>
        <p:nvSpPr>
          <p:cNvPr id="142340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</a:pP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Segmentation with Paging: The Pentium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(6)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3588036"/>
              </p:ext>
            </p:extLst>
          </p:nvPr>
        </p:nvGraphicFramePr>
        <p:xfrm>
          <a:off x="914400" y="761999"/>
          <a:ext cx="5410200" cy="4955317"/>
        </p:xfrm>
        <a:graphic>
          <a:graphicData uri="http://schemas.openxmlformats.org/presentationml/2006/ole">
            <p:oleObj spid="_x0000_s3099" name="Image" r:id="rId3" imgW="10972800" imgH="10058400" progId="">
              <p:embed/>
            </p:oleObj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688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2200" y="201613"/>
            <a:ext cx="7594600" cy="576262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Operating System Examples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990600"/>
            <a:ext cx="7351712" cy="4483100"/>
          </a:xfrm>
        </p:spPr>
        <p:txBody>
          <a:bodyPr>
            <a:normAutofit/>
          </a:bodyPr>
          <a:lstStyle/>
          <a:p>
            <a:pPr marL="609600" indent="-609600">
              <a:buFontTx/>
              <a:buChar char="•"/>
            </a:pPr>
            <a:r>
              <a:rPr lang="en-US" dirty="0"/>
              <a:t>Windows </a:t>
            </a:r>
            <a:r>
              <a:rPr lang="en-US" dirty="0" smtClean="0"/>
              <a:t>XP</a:t>
            </a:r>
            <a:endParaRPr lang="en-US" dirty="0"/>
          </a:p>
          <a:p>
            <a:pPr marL="609600" indent="-609600">
              <a:buFontTx/>
              <a:buChar char="•"/>
            </a:pPr>
            <a:r>
              <a:rPr lang="en-US" dirty="0"/>
              <a:t>Solaris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950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123" y="152400"/>
            <a:ext cx="8229600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Windows XP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533400"/>
            <a:ext cx="8763000" cy="6172200"/>
          </a:xfrm>
        </p:spPr>
        <p:txBody>
          <a:bodyPr>
            <a:noAutofit/>
          </a:bodyPr>
          <a:lstStyle/>
          <a:p>
            <a:pPr marL="398463" indent="-396875">
              <a:spcBef>
                <a:spcPts val="0"/>
              </a:spcBef>
              <a:buFontTx/>
              <a:buChar char="•"/>
            </a:pPr>
            <a:r>
              <a:rPr lang="en-US" sz="2800" dirty="0"/>
              <a:t>Uses demand paging with clustering. Clustering brings in pages surrounding the faulting page.</a:t>
            </a:r>
          </a:p>
          <a:p>
            <a:pPr marL="398463" indent="-396875">
              <a:spcBef>
                <a:spcPts val="0"/>
              </a:spcBef>
              <a:buFontTx/>
              <a:buChar char="•"/>
            </a:pPr>
            <a:r>
              <a:rPr lang="en-US" sz="2800" dirty="0"/>
              <a:t>Processes are assigned working set minimum and working set maximum.</a:t>
            </a:r>
          </a:p>
          <a:p>
            <a:pPr marL="398463" indent="-396875">
              <a:spcBef>
                <a:spcPts val="0"/>
              </a:spcBef>
              <a:buFontTx/>
              <a:buChar char="•"/>
            </a:pPr>
            <a:r>
              <a:rPr lang="en-US" sz="2800" dirty="0"/>
              <a:t>Working set minimum is the minimum number of pages the process is guaranteed to have in memory.</a:t>
            </a:r>
          </a:p>
          <a:p>
            <a:pPr marL="398463" indent="-396875">
              <a:spcBef>
                <a:spcPts val="0"/>
              </a:spcBef>
              <a:buFontTx/>
              <a:buChar char="•"/>
            </a:pPr>
            <a:r>
              <a:rPr lang="en-US" sz="2800" dirty="0"/>
              <a:t>A process may be assigned as many pages up to its working set maximum.</a:t>
            </a:r>
          </a:p>
          <a:p>
            <a:pPr marL="398463" indent="-396875">
              <a:spcBef>
                <a:spcPts val="0"/>
              </a:spcBef>
              <a:buFontTx/>
              <a:buChar char="•"/>
            </a:pPr>
            <a:r>
              <a:rPr lang="en-US" sz="2800" dirty="0"/>
              <a:t>When the amount of free memory in the system falls below a threshold, automatic working set trimming is performed to restore the amount of free memory.</a:t>
            </a:r>
          </a:p>
          <a:p>
            <a:pPr marL="398463" indent="-396875">
              <a:spcBef>
                <a:spcPts val="0"/>
              </a:spcBef>
              <a:buFontTx/>
              <a:buChar char="•"/>
            </a:pPr>
            <a:r>
              <a:rPr lang="en-US" sz="2800" dirty="0"/>
              <a:t>Working set trimming removes pages from processes that have pages in excess of their working set minimum.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842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871" y="152400"/>
            <a:ext cx="8229600" cy="609600"/>
          </a:xfrm>
        </p:spPr>
        <p:txBody>
          <a:bodyPr>
            <a:norm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Solaris 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685800"/>
            <a:ext cx="8610600" cy="5943600"/>
          </a:xfrm>
        </p:spPr>
        <p:txBody>
          <a:bodyPr>
            <a:noAutofit/>
          </a:bodyPr>
          <a:lstStyle/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/>
              <a:t>Maintains a list of free pages to assign faulting processes</a:t>
            </a:r>
          </a:p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 err="1"/>
              <a:t>Lotsfree</a:t>
            </a:r>
            <a:r>
              <a:rPr lang="en-US" sz="2800" dirty="0"/>
              <a:t> – threshold parameter (amount of free memory) to begin paging</a:t>
            </a:r>
          </a:p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 err="1"/>
              <a:t>Desfree</a:t>
            </a:r>
            <a:r>
              <a:rPr lang="en-US" sz="2800" dirty="0"/>
              <a:t> – threshold parameter to increasing paging</a:t>
            </a:r>
          </a:p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 err="1"/>
              <a:t>Minfree</a:t>
            </a:r>
            <a:r>
              <a:rPr lang="en-US" sz="2800" dirty="0"/>
              <a:t> – threshold parameter to being swapping</a:t>
            </a:r>
          </a:p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/>
              <a:t>Paging is performed by page out process</a:t>
            </a:r>
          </a:p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 err="1"/>
              <a:t>Pageout</a:t>
            </a:r>
            <a:r>
              <a:rPr lang="en-US" sz="2800" dirty="0"/>
              <a:t> scans pages using modified clock algorithm</a:t>
            </a:r>
          </a:p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 err="1"/>
              <a:t>Scanrate</a:t>
            </a:r>
            <a:r>
              <a:rPr lang="en-US" sz="2800" dirty="0"/>
              <a:t> is the rate at which pages are scanned. This ranges from slow scan to fast scan</a:t>
            </a:r>
          </a:p>
          <a:p>
            <a:pPr marL="609600" indent="-609600">
              <a:spcBef>
                <a:spcPts val="0"/>
              </a:spcBef>
              <a:buFontTx/>
              <a:buChar char="•"/>
            </a:pPr>
            <a:r>
              <a:rPr lang="en-US" sz="2800" dirty="0" err="1"/>
              <a:t>Pageout</a:t>
            </a:r>
            <a:r>
              <a:rPr lang="en-US" sz="2800" dirty="0"/>
              <a:t> is called more frequently depending upon the amount of free memory available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177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Solaris 2 Page Scanner</a:t>
            </a:r>
          </a:p>
        </p:txBody>
      </p:sp>
      <p:pic>
        <p:nvPicPr>
          <p:cNvPr id="157700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599"/>
            <a:ext cx="7239000" cy="487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675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500" y="258763"/>
            <a:ext cx="8229600" cy="623887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Memory-Mapped Shared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Memory in </a:t>
            </a:r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Windows</a:t>
            </a:r>
          </a:p>
        </p:txBody>
      </p:sp>
      <p:pic>
        <p:nvPicPr>
          <p:cNvPr id="125956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470" y="1524001"/>
            <a:ext cx="7897530" cy="320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97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4215</TotalTime>
  <Words>1567</Words>
  <Application>Microsoft Office PowerPoint</Application>
  <PresentationFormat>On-screen Show (4:3)</PresentationFormat>
  <Paragraphs>268</Paragraphs>
  <Slides>40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Operating System Examples</vt:lpstr>
      <vt:lpstr>Windows XP</vt:lpstr>
      <vt:lpstr>Solaris </vt:lpstr>
      <vt:lpstr>Solaris 2 Page Scanner</vt:lpstr>
      <vt:lpstr>Memory-Mapped Shared Memory in Windows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261</cp:revision>
  <dcterms:created xsi:type="dcterms:W3CDTF">2013-04-13T15:04:21Z</dcterms:created>
  <dcterms:modified xsi:type="dcterms:W3CDTF">2013-06-15T05:50:41Z</dcterms:modified>
</cp:coreProperties>
</file>