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7"/>
  </p:notesMasterIdLst>
  <p:sldIdLst>
    <p:sldId id="486" r:id="rId2"/>
    <p:sldId id="487" r:id="rId3"/>
    <p:sldId id="492" r:id="rId4"/>
    <p:sldId id="493" r:id="rId5"/>
    <p:sldId id="450" r:id="rId6"/>
    <p:sldId id="451" r:id="rId7"/>
    <p:sldId id="452" r:id="rId8"/>
    <p:sldId id="453" r:id="rId9"/>
    <p:sldId id="454" r:id="rId10"/>
    <p:sldId id="455" r:id="rId11"/>
    <p:sldId id="456" r:id="rId12"/>
    <p:sldId id="355" r:id="rId13"/>
    <p:sldId id="491" r:id="rId14"/>
    <p:sldId id="494" r:id="rId15"/>
    <p:sldId id="425" r:id="rId16"/>
    <p:sldId id="426" r:id="rId17"/>
    <p:sldId id="427" r:id="rId18"/>
    <p:sldId id="428" r:id="rId19"/>
    <p:sldId id="358" r:id="rId20"/>
    <p:sldId id="359" r:id="rId21"/>
    <p:sldId id="360" r:id="rId22"/>
    <p:sldId id="361" r:id="rId23"/>
    <p:sldId id="362" r:id="rId24"/>
    <p:sldId id="363" r:id="rId25"/>
    <p:sldId id="411" r:id="rId26"/>
    <p:sldId id="409" r:id="rId27"/>
    <p:sldId id="365" r:id="rId28"/>
    <p:sldId id="366" r:id="rId29"/>
    <p:sldId id="367" r:id="rId30"/>
    <p:sldId id="368" r:id="rId31"/>
    <p:sldId id="488" r:id="rId32"/>
    <p:sldId id="489" r:id="rId33"/>
    <p:sldId id="490" r:id="rId34"/>
    <p:sldId id="370" r:id="rId35"/>
    <p:sldId id="371" r:id="rId3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580992-04FD-4E46-BAEC-98DE5E654300}" type="datetimeFigureOut">
              <a:rPr lang="en-US" smtClean="0"/>
              <a:pPr/>
              <a:t>6/8/2013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226552-049B-4BC6-8DA9-C972F7D7364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443133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026"/>
          <p:cNvSpPr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b"/>
          <a:lstStyle/>
          <a:p>
            <a:pPr algn="r"/>
            <a:fld id="{72F4664C-E71E-4DDD-A996-6817D6BD952D}" type="slidenum">
              <a:rPr lang="en-US" sz="1200">
                <a:latin typeface="Arial" charset="0"/>
              </a:rPr>
              <a:pPr algn="r"/>
              <a:t>1</a:t>
            </a:fld>
            <a:endParaRPr lang="en-US" sz="1200">
              <a:latin typeface="Arial" charset="0"/>
            </a:endParaRPr>
          </a:p>
        </p:txBody>
      </p:sp>
      <p:sp>
        <p:nvSpPr>
          <p:cNvPr id="16387" name="Rectangle 1027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6388" name="Rectangle 1028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>
              <a:latin typeface="Arial" charset="0"/>
              <a:ea typeface="ＭＳ Ｐゴシック" pitchFamily="-108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14274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1pPr>
            <a:lvl2pPr marL="35878244" indent="-35446071" defTabSz="914274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2pPr>
            <a:lvl3pPr marL="48901192" indent="-48036844" defTabSz="914274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3pPr>
            <a:lvl4pPr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4pPr>
            <a:lvl5pPr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5pPr>
            <a:lvl6pPr marL="44933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6pPr>
            <a:lvl7pPr marL="898672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7pPr>
            <a:lvl8pPr marL="134800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8pPr>
            <a:lvl9pPr marL="179734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9pPr>
          </a:lstStyle>
          <a:p>
            <a:fld id="{E036EFE6-E1FD-4721-AF79-88C3A749EC40}" type="slidenum">
              <a:rPr lang="en-US" sz="1300">
                <a:latin typeface="Times New Roman" pitchFamily="-105" charset="0"/>
              </a:rPr>
              <a:pPr/>
              <a:t>5</a:t>
            </a:fld>
            <a:endParaRPr lang="en-US" sz="1300">
              <a:latin typeface="Times New Roman" pitchFamily="-105" charset="0"/>
            </a:endParaRPr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>
              <a:latin typeface="Times New Roman" pitchFamily="-105" charset="0"/>
              <a:ea typeface="ＭＳ Ｐゴシック" pitchFamily="-105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14274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1pPr>
            <a:lvl2pPr marL="35878244" indent="-35446071" defTabSz="914274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2pPr>
            <a:lvl3pPr marL="48901192" indent="-48036844" defTabSz="914274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3pPr>
            <a:lvl4pPr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4pPr>
            <a:lvl5pPr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5pPr>
            <a:lvl6pPr marL="44933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6pPr>
            <a:lvl7pPr marL="898672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7pPr>
            <a:lvl8pPr marL="134800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8pPr>
            <a:lvl9pPr marL="179734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9pPr>
          </a:lstStyle>
          <a:p>
            <a:fld id="{AE56CA7D-3F9B-493F-AA1E-DD674AE76D59}" type="slidenum">
              <a:rPr lang="en-US" sz="1300">
                <a:latin typeface="Times New Roman" pitchFamily="-105" charset="0"/>
              </a:rPr>
              <a:pPr/>
              <a:t>6</a:t>
            </a:fld>
            <a:endParaRPr lang="en-US" sz="1300">
              <a:latin typeface="Times New Roman" pitchFamily="-105" charset="0"/>
            </a:endParaRPr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>
              <a:latin typeface="Times New Roman" pitchFamily="-105" charset="0"/>
              <a:ea typeface="ＭＳ Ｐゴシック" pitchFamily="-105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14274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1pPr>
            <a:lvl2pPr marL="35878244" indent="-35446071" defTabSz="914274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2pPr>
            <a:lvl3pPr marL="48901192" indent="-48036844" defTabSz="914274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3pPr>
            <a:lvl4pPr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4pPr>
            <a:lvl5pPr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5pPr>
            <a:lvl6pPr marL="44933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6pPr>
            <a:lvl7pPr marL="898672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7pPr>
            <a:lvl8pPr marL="134800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8pPr>
            <a:lvl9pPr marL="179734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9pPr>
          </a:lstStyle>
          <a:p>
            <a:fld id="{ACADE809-096D-437D-A6F3-4F035085C2B0}" type="slidenum">
              <a:rPr lang="en-US" sz="1300">
                <a:latin typeface="Times New Roman" pitchFamily="-105" charset="0"/>
              </a:rPr>
              <a:pPr/>
              <a:t>7</a:t>
            </a:fld>
            <a:endParaRPr lang="en-US" sz="1300">
              <a:latin typeface="Times New Roman" pitchFamily="-105" charset="0"/>
            </a:endParaRPr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>
              <a:latin typeface="Times New Roman" pitchFamily="-105" charset="0"/>
              <a:ea typeface="ＭＳ Ｐゴシック" pitchFamily="-105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14274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1pPr>
            <a:lvl2pPr marL="35878244" indent="-35446071" defTabSz="914274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2pPr>
            <a:lvl3pPr marL="48901192" indent="-48036844" defTabSz="914274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3pPr>
            <a:lvl4pPr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4pPr>
            <a:lvl5pPr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5pPr>
            <a:lvl6pPr marL="44933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6pPr>
            <a:lvl7pPr marL="898672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7pPr>
            <a:lvl8pPr marL="134800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8pPr>
            <a:lvl9pPr marL="179734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9pPr>
          </a:lstStyle>
          <a:p>
            <a:fld id="{DB2B71AA-B9F6-49FB-9310-E0AD6AC83EB4}" type="slidenum">
              <a:rPr lang="en-US" sz="1300">
                <a:latin typeface="Times New Roman" pitchFamily="-105" charset="0"/>
              </a:rPr>
              <a:pPr/>
              <a:t>8</a:t>
            </a:fld>
            <a:endParaRPr lang="en-US" sz="1300">
              <a:latin typeface="Times New Roman" pitchFamily="-105" charset="0"/>
            </a:endParaRPr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>
              <a:latin typeface="Times New Roman" pitchFamily="-105" charset="0"/>
              <a:ea typeface="ＭＳ Ｐゴシック" pitchFamily="-105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14274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1pPr>
            <a:lvl2pPr marL="35878244" indent="-35446071" defTabSz="914274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2pPr>
            <a:lvl3pPr marL="48901192" indent="-48036844" defTabSz="914274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3pPr>
            <a:lvl4pPr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4pPr>
            <a:lvl5pPr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5pPr>
            <a:lvl6pPr marL="44933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6pPr>
            <a:lvl7pPr marL="898672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7pPr>
            <a:lvl8pPr marL="134800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8pPr>
            <a:lvl9pPr marL="179734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9pPr>
          </a:lstStyle>
          <a:p>
            <a:fld id="{B4ACE816-F46E-48C7-878E-BCEA5CD83992}" type="slidenum">
              <a:rPr lang="en-US" sz="1300">
                <a:latin typeface="Times New Roman" pitchFamily="-105" charset="0"/>
              </a:rPr>
              <a:pPr/>
              <a:t>9</a:t>
            </a:fld>
            <a:endParaRPr lang="en-US" sz="1300">
              <a:latin typeface="Times New Roman" pitchFamily="-105" charset="0"/>
            </a:endParaRPr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>
              <a:latin typeface="Times New Roman" pitchFamily="-105" charset="0"/>
              <a:ea typeface="ＭＳ Ｐゴシック" pitchFamily="-105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14274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1pPr>
            <a:lvl2pPr marL="35878244" indent="-35446071" defTabSz="914274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2pPr>
            <a:lvl3pPr marL="48901192" indent="-48036844" defTabSz="914274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3pPr>
            <a:lvl4pPr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4pPr>
            <a:lvl5pPr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5pPr>
            <a:lvl6pPr marL="44933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6pPr>
            <a:lvl7pPr marL="898672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7pPr>
            <a:lvl8pPr marL="134800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8pPr>
            <a:lvl9pPr marL="179734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9pPr>
          </a:lstStyle>
          <a:p>
            <a:fld id="{4E1A9AAC-4774-4498-AFCB-EB3797176E03}" type="slidenum">
              <a:rPr lang="en-US" sz="1300">
                <a:latin typeface="Times New Roman" pitchFamily="-105" charset="0"/>
              </a:rPr>
              <a:pPr/>
              <a:t>10</a:t>
            </a:fld>
            <a:endParaRPr lang="en-US" sz="1300">
              <a:latin typeface="Times New Roman" pitchFamily="-105" charset="0"/>
            </a:endParaRPr>
          </a:p>
        </p:txBody>
      </p:sp>
      <p:sp>
        <p:nvSpPr>
          <p:cNvPr id="144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>
              <a:latin typeface="Times New Roman" pitchFamily="-105" charset="0"/>
              <a:ea typeface="ＭＳ Ｐゴシック" pitchFamily="-105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14274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1pPr>
            <a:lvl2pPr marL="35878244" indent="-35446071" defTabSz="914274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2pPr>
            <a:lvl3pPr marL="48901192" indent="-48036844" defTabSz="914274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3pPr>
            <a:lvl4pPr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4pPr>
            <a:lvl5pPr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5pPr>
            <a:lvl6pPr marL="44933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6pPr>
            <a:lvl7pPr marL="898672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7pPr>
            <a:lvl8pPr marL="134800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8pPr>
            <a:lvl9pPr marL="179734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9pPr>
          </a:lstStyle>
          <a:p>
            <a:fld id="{4E1A9AAC-4774-4498-AFCB-EB3797176E03}" type="slidenum">
              <a:rPr lang="en-US" sz="1300">
                <a:latin typeface="Times New Roman" pitchFamily="-105" charset="0"/>
              </a:rPr>
              <a:pPr/>
              <a:t>11</a:t>
            </a:fld>
            <a:endParaRPr lang="en-US" sz="1300">
              <a:latin typeface="Times New Roman" pitchFamily="-105" charset="0"/>
            </a:endParaRPr>
          </a:p>
        </p:txBody>
      </p:sp>
      <p:sp>
        <p:nvSpPr>
          <p:cNvPr id="144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>
              <a:latin typeface="Times New Roman" pitchFamily="-105" charset="0"/>
              <a:ea typeface="ＭＳ Ｐゴシック" pitchFamily="-105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14274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1pPr>
            <a:lvl2pPr marL="35878244" indent="-35446071" defTabSz="914274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2pPr>
            <a:lvl3pPr marL="48901192" indent="-48036844" defTabSz="914274"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3pPr>
            <a:lvl4pPr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4pPr>
            <a:lvl5pPr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5pPr>
            <a:lvl6pPr marL="449336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6pPr>
            <a:lvl7pPr marL="898672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7pPr>
            <a:lvl8pPr marL="134800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8pPr>
            <a:lvl9pPr marL="179734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  <a:ea typeface="ＭＳ Ｐゴシック" pitchFamily="-105" charset="-128"/>
              </a:defRPr>
            </a:lvl9pPr>
          </a:lstStyle>
          <a:p>
            <a:fld id="{B281A905-43F8-41F2-BC93-65E729C76B36}" type="slidenum">
              <a:rPr lang="en-US" sz="1300">
                <a:latin typeface="Times New Roman" pitchFamily="-105" charset="0"/>
              </a:rPr>
              <a:pPr/>
              <a:t>26</a:t>
            </a:fld>
            <a:endParaRPr lang="en-US" sz="1300">
              <a:latin typeface="Times New Roman" pitchFamily="-105" charset="0"/>
            </a:endParaRPr>
          </a:p>
        </p:txBody>
      </p:sp>
      <p:sp>
        <p:nvSpPr>
          <p:cNvPr id="148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48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mtClean="0">
              <a:latin typeface="Times New Roman" pitchFamily="-105" charset="0"/>
              <a:ea typeface="ＭＳ Ｐゴシック" pitchFamily="-105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305605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87189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491999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Lecture-17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148001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Lecture-17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39663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Lecture-17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887620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Lecture-17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464406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Lecture-17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376439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Lecture-17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183292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773215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860639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667000" y="6400800"/>
            <a:ext cx="38100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Ahmed Mumtaz Mustehsan, CIIT, Islamabad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229600" cy="563562"/>
          </a:xfrm>
        </p:spPr>
        <p:txBody>
          <a:bodyPr>
            <a:normAutofit/>
          </a:bodyPr>
          <a:lstStyle>
            <a:lvl1pPr algn="l">
              <a:defRPr sz="3200" i="1">
                <a:solidFill>
                  <a:srgbClr val="7030A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87606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Lecture-17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89507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4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0.v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1.v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2.v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3.v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026"/>
          <p:cNvSpPr>
            <a:spLocks noChangeArrowheads="1"/>
          </p:cNvSpPr>
          <p:nvPr/>
        </p:nvSpPr>
        <p:spPr bwMode="auto">
          <a:xfrm>
            <a:off x="685800" y="350838"/>
            <a:ext cx="7772400" cy="501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CSC 322 Operating Systems Concepts</a:t>
            </a:r>
            <a:r>
              <a:rPr lang="en-US" sz="32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/>
            </a:r>
            <a:br>
              <a:rPr lang="en-US" sz="32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</a:br>
            <a:endParaRPr lang="en-US" sz="320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pPr algn="ctr"/>
            <a:r>
              <a:rPr lang="en-US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Lecture - 17:</a:t>
            </a:r>
          </a:p>
          <a:p>
            <a:pPr algn="ctr"/>
            <a:r>
              <a:rPr lang="en-US" sz="32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b</a:t>
            </a:r>
            <a:r>
              <a:rPr lang="en-US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y  </a:t>
            </a:r>
          </a:p>
          <a:p>
            <a:pPr algn="ctr"/>
            <a:r>
              <a:rPr lang="en-US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Ahmed Mumtaz Mustehsan</a:t>
            </a:r>
            <a:endParaRPr lang="en-US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4" name="Rectangle 1028"/>
          <p:cNvSpPr>
            <a:spLocks noChangeArrowheads="1"/>
          </p:cNvSpPr>
          <p:nvPr/>
        </p:nvSpPr>
        <p:spPr bwMode="auto">
          <a:xfrm>
            <a:off x="148303" y="5021826"/>
            <a:ext cx="87122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24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Special Thanks  To:</a:t>
            </a:r>
          </a:p>
          <a:p>
            <a:r>
              <a:rPr lang="en-US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Tanenbaum</a:t>
            </a:r>
            <a:r>
              <a:rPr lang="en-US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Modern Operating Systems 3 e, (c) 2008 Prentice-Hall, Inc</a:t>
            </a:r>
            <a:r>
              <a:rPr lang="en-US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(Chapter-3) </a:t>
            </a:r>
            <a:endParaRPr lang="en-US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01939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5800" y="1600200"/>
            <a:ext cx="77724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pPr algn="ctr"/>
            <a:r>
              <a:rPr lang="en-US" sz="2400" dirty="0">
                <a:latin typeface="Arial" charset="0"/>
              </a:rPr>
              <a:t/>
            </a:r>
            <a:br>
              <a:rPr lang="en-US" sz="2400" dirty="0">
                <a:latin typeface="Arial" charset="0"/>
              </a:rPr>
            </a:br>
            <a:r>
              <a:rPr lang="en-US" sz="3600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Chapter </a:t>
            </a:r>
            <a:r>
              <a:rPr lang="en-US" sz="3600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3</a:t>
            </a:r>
            <a:br>
              <a:rPr lang="en-US" sz="3600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</a:br>
            <a:r>
              <a:rPr lang="en-US" sz="3600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Memory </a:t>
            </a:r>
            <a:r>
              <a:rPr lang="en-US" sz="3600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Management</a:t>
            </a:r>
          </a:p>
          <a:p>
            <a:pPr algn="ctr"/>
            <a:r>
              <a:rPr lang="en-US" sz="3600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Virtual memory</a:t>
            </a:r>
          </a:p>
          <a:p>
            <a:pPr algn="ctr"/>
            <a:r>
              <a:rPr lang="en-US" sz="3600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Performance Issues</a:t>
            </a:r>
          </a:p>
          <a:p>
            <a:pPr algn="ctr"/>
            <a:r>
              <a:rPr lang="en-US" sz="3600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Implementation Issues</a:t>
            </a:r>
            <a:endParaRPr lang="en-US" sz="3600" i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Lecture-17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62876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ChangeArrowheads="1"/>
          </p:cNvSpPr>
          <p:nvPr/>
        </p:nvSpPr>
        <p:spPr bwMode="auto">
          <a:xfrm>
            <a:off x="323850" y="990600"/>
            <a:ext cx="8420100" cy="5065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buFontTx/>
              <a:buChar char="•"/>
            </a:pPr>
            <a:r>
              <a:rPr lang="en-US" sz="2800" kern="0" dirty="0" smtClean="0"/>
              <a:t>Cleaning Policy; (If </a:t>
            </a:r>
            <a:r>
              <a:rPr lang="en-US" sz="2800" kern="0" dirty="0"/>
              <a:t>there is no free frame</a:t>
            </a:r>
            <a:r>
              <a:rPr lang="en-US" sz="2800" kern="0" dirty="0" smtClean="0"/>
              <a:t>?)</a:t>
            </a:r>
          </a:p>
          <a:p>
            <a:pPr marL="609600" indent="-609600">
              <a:spcBef>
                <a:spcPct val="20000"/>
              </a:spcBef>
              <a:buFontTx/>
              <a:buChar char="•"/>
            </a:pPr>
            <a:r>
              <a:rPr lang="en-US" sz="2800" kern="0" dirty="0"/>
              <a:t>Page </a:t>
            </a:r>
            <a:r>
              <a:rPr lang="en-US" sz="2800" kern="0" dirty="0" smtClean="0"/>
              <a:t>Replacement</a:t>
            </a:r>
          </a:p>
          <a:p>
            <a:pPr marL="609600" indent="-609600">
              <a:spcBef>
                <a:spcPct val="20000"/>
              </a:spcBef>
              <a:buFontTx/>
              <a:buChar char="•"/>
            </a:pPr>
            <a:r>
              <a:rPr lang="en-US" sz="2800" kern="0" dirty="0"/>
              <a:t>Allocation of </a:t>
            </a:r>
            <a:r>
              <a:rPr lang="en-US" sz="2800" kern="0" dirty="0" smtClean="0"/>
              <a:t>Frames</a:t>
            </a:r>
          </a:p>
          <a:p>
            <a:pPr marL="609600" indent="-609600">
              <a:spcBef>
                <a:spcPct val="20000"/>
              </a:spcBef>
              <a:buFontTx/>
              <a:buChar char="•"/>
            </a:pPr>
            <a:r>
              <a:rPr lang="en-US" sz="2800" kern="0" dirty="0"/>
              <a:t>Priority </a:t>
            </a:r>
            <a:r>
              <a:rPr lang="en-US" sz="2800" kern="0" dirty="0" smtClean="0"/>
              <a:t>Allocation</a:t>
            </a:r>
          </a:p>
          <a:p>
            <a:pPr marL="609600" indent="-609600">
              <a:spcBef>
                <a:spcPct val="20000"/>
              </a:spcBef>
              <a:buFontTx/>
              <a:buChar char="•"/>
            </a:pPr>
            <a:r>
              <a:rPr lang="en-US" sz="2800" kern="0" dirty="0" smtClean="0"/>
              <a:t>How to increase TLB </a:t>
            </a:r>
            <a:r>
              <a:rPr lang="en-US" sz="2800" kern="0" dirty="0"/>
              <a:t>Reach </a:t>
            </a:r>
            <a:r>
              <a:rPr lang="en-US" sz="2800" kern="0" dirty="0" smtClean="0"/>
              <a:t>?</a:t>
            </a:r>
          </a:p>
          <a:p>
            <a:pPr marL="609600" indent="-609600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endParaRPr lang="en-US" sz="2800" dirty="0"/>
          </a:p>
        </p:txBody>
      </p:sp>
      <p:sp>
        <p:nvSpPr>
          <p:cNvPr id="103427" name="Rectangle 3"/>
          <p:cNvSpPr>
            <a:spLocks noChangeArrowheads="1"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kern="0" dirty="0" smtClean="0">
                <a:solidFill>
                  <a:srgbClr val="7030A0"/>
                </a:solidFill>
                <a:latin typeface="Calibri"/>
              </a:rPr>
              <a:t>Performance Issues</a:t>
            </a:r>
            <a:endParaRPr lang="en-US" sz="3200" kern="0" dirty="0">
              <a:solidFill>
                <a:srgbClr val="7030A0"/>
              </a:solidFill>
              <a:latin typeface="Calibri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Lecture-16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04965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ChangeArrowheads="1"/>
          </p:cNvSpPr>
          <p:nvPr/>
        </p:nvSpPr>
        <p:spPr bwMode="auto">
          <a:xfrm>
            <a:off x="323850" y="990600"/>
            <a:ext cx="8420100" cy="5065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r>
              <a:rPr lang="en-US" sz="2800" dirty="0"/>
              <a:t>Use a daemon to locate pages to evict before you need them instead  of looking for victims when you need them </a:t>
            </a:r>
          </a:p>
          <a:p>
            <a:pPr marL="609600" indent="-609600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r>
              <a:rPr lang="en-US" sz="2800" dirty="0"/>
              <a:t>Daemon sleeps most of the time, periodically awakens If there are “too few” frames, kicks out frames</a:t>
            </a:r>
          </a:p>
          <a:p>
            <a:pPr marL="609600" indent="-609600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r>
              <a:rPr lang="en-US" sz="2800" dirty="0"/>
              <a:t>Make sure that they are clean before claiming them</a:t>
            </a:r>
          </a:p>
        </p:txBody>
      </p:sp>
      <p:sp>
        <p:nvSpPr>
          <p:cNvPr id="103427" name="Rectangle 3"/>
          <p:cNvSpPr>
            <a:spLocks noChangeArrowheads="1"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kern="0" dirty="0">
                <a:solidFill>
                  <a:srgbClr val="7030A0"/>
                </a:solidFill>
                <a:latin typeface="Calibri"/>
              </a:rPr>
              <a:t>Cleaning Policy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Lecture-16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2500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52400" y="152400"/>
            <a:ext cx="8739188" cy="914400"/>
          </a:xfrm>
        </p:spPr>
        <p:txBody>
          <a:bodyPr>
            <a:noAutofit/>
          </a:bodyPr>
          <a:lstStyle/>
          <a:p>
            <a:pPr algn="l"/>
            <a:r>
              <a:rPr lang="en-US" sz="3200" kern="0" dirty="0" smtClean="0">
                <a:solidFill>
                  <a:srgbClr val="7030A0"/>
                </a:solidFill>
                <a:latin typeface="Calibri"/>
                <a:ea typeface="+mn-ea"/>
                <a:cs typeface="+mn-cs"/>
              </a:rPr>
              <a:t>Performance Issues</a:t>
            </a:r>
            <a:br>
              <a:rPr lang="en-US" sz="3200" kern="0" dirty="0" smtClean="0">
                <a:solidFill>
                  <a:srgbClr val="7030A0"/>
                </a:solidFill>
                <a:latin typeface="Calibri"/>
                <a:ea typeface="+mn-ea"/>
                <a:cs typeface="+mn-cs"/>
              </a:rPr>
            </a:br>
            <a:r>
              <a:rPr lang="en-US" sz="3200" kern="0" dirty="0" smtClean="0">
                <a:solidFill>
                  <a:srgbClr val="7030A0"/>
                </a:solidFill>
                <a:latin typeface="Calibri"/>
                <a:ea typeface="+mn-ea"/>
                <a:cs typeface="+mn-cs"/>
              </a:rPr>
              <a:t>What </a:t>
            </a:r>
            <a:r>
              <a:rPr lang="en-US" sz="3200" kern="0" dirty="0">
                <a:solidFill>
                  <a:srgbClr val="7030A0"/>
                </a:solidFill>
                <a:latin typeface="Calibri"/>
                <a:ea typeface="+mn-ea"/>
                <a:cs typeface="+mn-cs"/>
              </a:rPr>
              <a:t>happens if there is no free frame?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62000" y="1143000"/>
            <a:ext cx="6683375" cy="4511675"/>
          </a:xfrm>
        </p:spPr>
        <p:txBody>
          <a:bodyPr>
            <a:normAutofit/>
          </a:bodyPr>
          <a:lstStyle/>
          <a:p>
            <a:pPr marL="609600" indent="-609600">
              <a:buFontTx/>
              <a:buChar char="•"/>
            </a:pPr>
            <a:r>
              <a:rPr lang="en-US" sz="2800" dirty="0"/>
              <a:t>Page replacement – find some page in memory, but not really in use, swap it out</a:t>
            </a:r>
          </a:p>
          <a:p>
            <a:pPr marL="1009650" lvl="2" indent="-609600">
              <a:buFontTx/>
              <a:buChar char="•"/>
            </a:pPr>
            <a:r>
              <a:rPr lang="en-US" sz="2800" dirty="0"/>
              <a:t>algorithm</a:t>
            </a:r>
          </a:p>
          <a:p>
            <a:pPr marL="1009650" lvl="2" indent="-609600">
              <a:buFontTx/>
              <a:buChar char="•"/>
            </a:pPr>
            <a:r>
              <a:rPr lang="en-US" sz="2800" dirty="0"/>
              <a:t>performance – want an algorithm which will result in minimum number of page faults</a:t>
            </a:r>
          </a:p>
          <a:p>
            <a:pPr marL="609600" indent="-609600">
              <a:buFontTx/>
              <a:buChar char="•"/>
            </a:pPr>
            <a:r>
              <a:rPr lang="en-US" sz="2800" dirty="0"/>
              <a:t>Same page may be brought into memory several times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Lecture-17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90546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152400"/>
            <a:ext cx="7810500" cy="914400"/>
          </a:xfrm>
        </p:spPr>
        <p:txBody>
          <a:bodyPr>
            <a:noAutofit/>
          </a:bodyPr>
          <a:lstStyle/>
          <a:p>
            <a:pPr algn="l"/>
            <a:r>
              <a:rPr lang="en-US" sz="3200" kern="0" dirty="0">
                <a:solidFill>
                  <a:srgbClr val="7030A0"/>
                </a:solidFill>
              </a:rPr>
              <a:t>Performance </a:t>
            </a:r>
            <a:r>
              <a:rPr lang="en-US" sz="3200" kern="0" dirty="0" smtClean="0">
                <a:solidFill>
                  <a:srgbClr val="7030A0"/>
                </a:solidFill>
              </a:rPr>
              <a:t>Issues</a:t>
            </a:r>
            <a:r>
              <a:rPr lang="en-US" sz="3200" kern="0" dirty="0" smtClean="0">
                <a:solidFill>
                  <a:srgbClr val="7030A0"/>
                </a:solidFill>
                <a:latin typeface="Calibri"/>
                <a:ea typeface="+mn-ea"/>
                <a:cs typeface="+mn-cs"/>
              </a:rPr>
              <a:t/>
            </a:r>
            <a:br>
              <a:rPr lang="en-US" sz="3200" kern="0" dirty="0" smtClean="0">
                <a:solidFill>
                  <a:srgbClr val="7030A0"/>
                </a:solidFill>
                <a:latin typeface="Calibri"/>
                <a:ea typeface="+mn-ea"/>
                <a:cs typeface="+mn-cs"/>
              </a:rPr>
            </a:br>
            <a:r>
              <a:rPr lang="en-US" sz="3200" kern="0" dirty="0" smtClean="0">
                <a:solidFill>
                  <a:srgbClr val="7030A0"/>
                </a:solidFill>
                <a:latin typeface="Calibri"/>
                <a:ea typeface="+mn-ea"/>
                <a:cs typeface="+mn-cs"/>
              </a:rPr>
              <a:t>Page </a:t>
            </a:r>
            <a:r>
              <a:rPr lang="en-US" sz="3200" kern="0" dirty="0">
                <a:solidFill>
                  <a:srgbClr val="7030A0"/>
                </a:solidFill>
                <a:latin typeface="Calibri"/>
                <a:ea typeface="+mn-ea"/>
                <a:cs typeface="+mn-cs"/>
              </a:rPr>
              <a:t>Replacement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4800" y="1143000"/>
            <a:ext cx="8229600" cy="4525963"/>
          </a:xfrm>
        </p:spPr>
        <p:txBody>
          <a:bodyPr>
            <a:noAutofit/>
          </a:bodyPr>
          <a:lstStyle/>
          <a:p>
            <a:pPr marL="609600" indent="-609600">
              <a:buFontTx/>
              <a:buChar char="•"/>
            </a:pPr>
            <a:r>
              <a:rPr lang="en-US" sz="2800" dirty="0"/>
              <a:t>Prevent over-allocation of memory by modifying page-fault service routine to include page replacement</a:t>
            </a:r>
          </a:p>
          <a:p>
            <a:pPr marL="609600" indent="-609600">
              <a:buFontTx/>
              <a:buChar char="•"/>
            </a:pPr>
            <a:r>
              <a:rPr lang="en-US" sz="2800" dirty="0"/>
              <a:t>Use modify (dirty) bit to reduce overhead of page transfers – only modified pages are written to disk</a:t>
            </a:r>
          </a:p>
          <a:p>
            <a:pPr marL="609600" indent="-609600">
              <a:buFontTx/>
              <a:buChar char="•"/>
            </a:pPr>
            <a:r>
              <a:rPr lang="en-US" sz="2800" dirty="0"/>
              <a:t>Page replacement </a:t>
            </a:r>
            <a:r>
              <a:rPr lang="en-US" sz="2800" dirty="0" smtClean="0"/>
              <a:t>a complete </a:t>
            </a:r>
            <a:r>
              <a:rPr lang="en-US" sz="2800" dirty="0"/>
              <a:t>separation between logical memory and physical memory – large virtual memory can be provided on a smaller physical memory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Lecture-17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57053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73113" y="201612"/>
            <a:ext cx="7913687" cy="941387"/>
          </a:xfrm>
        </p:spPr>
        <p:txBody>
          <a:bodyPr>
            <a:noAutofit/>
          </a:bodyPr>
          <a:lstStyle/>
          <a:p>
            <a:pPr algn="l"/>
            <a:r>
              <a:rPr lang="en-US" sz="3200" kern="0" dirty="0">
                <a:solidFill>
                  <a:srgbClr val="7030A0"/>
                </a:solidFill>
              </a:rPr>
              <a:t>Performance </a:t>
            </a:r>
            <a:r>
              <a:rPr lang="en-US" sz="3200" kern="0" dirty="0" smtClean="0">
                <a:solidFill>
                  <a:srgbClr val="7030A0"/>
                </a:solidFill>
              </a:rPr>
              <a:t>Issues</a:t>
            </a:r>
            <a:r>
              <a:rPr lang="en-US" sz="3200" kern="0" dirty="0" smtClean="0">
                <a:solidFill>
                  <a:srgbClr val="7030A0"/>
                </a:solidFill>
                <a:latin typeface="Calibri"/>
                <a:ea typeface="+mn-ea"/>
                <a:cs typeface="+mn-cs"/>
              </a:rPr>
              <a:t/>
            </a:r>
            <a:br>
              <a:rPr lang="en-US" sz="3200" kern="0" dirty="0" smtClean="0">
                <a:solidFill>
                  <a:srgbClr val="7030A0"/>
                </a:solidFill>
                <a:latin typeface="Calibri"/>
                <a:ea typeface="+mn-ea"/>
                <a:cs typeface="+mn-cs"/>
              </a:rPr>
            </a:br>
            <a:r>
              <a:rPr lang="en-US" sz="3200" kern="0" dirty="0" smtClean="0">
                <a:solidFill>
                  <a:srgbClr val="7030A0"/>
                </a:solidFill>
                <a:latin typeface="Calibri"/>
                <a:ea typeface="+mn-ea"/>
                <a:cs typeface="+mn-cs"/>
              </a:rPr>
              <a:t>Allocation </a:t>
            </a:r>
            <a:r>
              <a:rPr lang="en-US" sz="3200" kern="0" dirty="0">
                <a:solidFill>
                  <a:srgbClr val="7030A0"/>
                </a:solidFill>
                <a:latin typeface="Calibri"/>
                <a:ea typeface="+mn-ea"/>
                <a:cs typeface="+mn-cs"/>
              </a:rPr>
              <a:t>of Frames</a:t>
            </a:r>
          </a:p>
        </p:txBody>
      </p:sp>
      <p:sp>
        <p:nvSpPr>
          <p:cNvPr id="9523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81000" y="1219200"/>
            <a:ext cx="8305800" cy="4876800"/>
          </a:xfrm>
        </p:spPr>
        <p:txBody>
          <a:bodyPr>
            <a:noAutofit/>
          </a:bodyPr>
          <a:lstStyle/>
          <a:p>
            <a:pPr marL="609600" indent="-609600">
              <a:buFontTx/>
              <a:buChar char="•"/>
            </a:pPr>
            <a:r>
              <a:rPr lang="en-US" sz="2800" dirty="0"/>
              <a:t>Each process needs minimum number of pages</a:t>
            </a:r>
          </a:p>
          <a:p>
            <a:pPr marL="609600" indent="-609600">
              <a:buFontTx/>
              <a:buChar char="•"/>
            </a:pPr>
            <a:r>
              <a:rPr lang="en-US" sz="2800" dirty="0"/>
              <a:t>Example:  IBM 370 – 6 pages to handle SS MOVE instruction:</a:t>
            </a:r>
          </a:p>
          <a:p>
            <a:pPr marL="1009650" lvl="2" indent="-609600">
              <a:buFontTx/>
              <a:buChar char="•"/>
            </a:pPr>
            <a:r>
              <a:rPr lang="en-US" sz="2800" dirty="0"/>
              <a:t>instruction is 6 bytes, might span 2 pages</a:t>
            </a:r>
          </a:p>
          <a:p>
            <a:pPr marL="1009650" lvl="2" indent="-609600">
              <a:buFontTx/>
              <a:buChar char="•"/>
            </a:pPr>
            <a:r>
              <a:rPr lang="en-US" sz="2800" dirty="0"/>
              <a:t>2 pages to handle from (Source)</a:t>
            </a:r>
          </a:p>
          <a:p>
            <a:pPr marL="1009650" lvl="2" indent="-609600">
              <a:buFontTx/>
              <a:buChar char="•"/>
            </a:pPr>
            <a:r>
              <a:rPr lang="en-US" sz="2800" dirty="0"/>
              <a:t>2 pages to handle to      (Destination)</a:t>
            </a:r>
          </a:p>
          <a:p>
            <a:pPr marL="609600" indent="-609600">
              <a:buFontTx/>
              <a:buChar char="•"/>
            </a:pPr>
            <a:r>
              <a:rPr lang="en-US" sz="2800" dirty="0"/>
              <a:t>Two major allocation schemes</a:t>
            </a:r>
          </a:p>
          <a:p>
            <a:pPr marL="1009650" lvl="2" indent="-609600">
              <a:buFontTx/>
              <a:buChar char="•"/>
            </a:pPr>
            <a:r>
              <a:rPr lang="en-US" sz="2800" dirty="0"/>
              <a:t>fixed allocation</a:t>
            </a:r>
          </a:p>
          <a:p>
            <a:pPr marL="1009650" lvl="2" indent="-609600">
              <a:buFontTx/>
              <a:buChar char="•"/>
            </a:pPr>
            <a:r>
              <a:rPr lang="en-US" sz="2800" dirty="0"/>
              <a:t>priority allocation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Lecture-17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19655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81000" y="152400"/>
            <a:ext cx="7827962" cy="914400"/>
          </a:xfrm>
        </p:spPr>
        <p:txBody>
          <a:bodyPr>
            <a:noAutofit/>
          </a:bodyPr>
          <a:lstStyle/>
          <a:p>
            <a:pPr algn="l"/>
            <a:r>
              <a:rPr lang="en-US" sz="3200" kern="0" dirty="0">
                <a:solidFill>
                  <a:srgbClr val="7030A0"/>
                </a:solidFill>
              </a:rPr>
              <a:t>Performance </a:t>
            </a:r>
            <a:r>
              <a:rPr lang="en-US" sz="3200" kern="0" dirty="0" smtClean="0">
                <a:solidFill>
                  <a:srgbClr val="7030A0"/>
                </a:solidFill>
              </a:rPr>
              <a:t>Issues</a:t>
            </a:r>
            <a:r>
              <a:rPr lang="en-US" sz="3200" kern="0" dirty="0" smtClean="0">
                <a:solidFill>
                  <a:srgbClr val="7030A0"/>
                </a:solidFill>
                <a:latin typeface="Calibri"/>
                <a:ea typeface="+mn-ea"/>
                <a:cs typeface="+mn-cs"/>
              </a:rPr>
              <a:t/>
            </a:r>
            <a:br>
              <a:rPr lang="en-US" sz="3200" kern="0" dirty="0" smtClean="0">
                <a:solidFill>
                  <a:srgbClr val="7030A0"/>
                </a:solidFill>
                <a:latin typeface="Calibri"/>
                <a:ea typeface="+mn-ea"/>
                <a:cs typeface="+mn-cs"/>
              </a:rPr>
            </a:br>
            <a:r>
              <a:rPr lang="en-US" sz="3200" kern="0" dirty="0" smtClean="0">
                <a:solidFill>
                  <a:srgbClr val="7030A0"/>
                </a:solidFill>
                <a:latin typeface="Calibri"/>
                <a:ea typeface="+mn-ea"/>
                <a:cs typeface="+mn-cs"/>
              </a:rPr>
              <a:t>Fixed </a:t>
            </a:r>
            <a:r>
              <a:rPr lang="en-US" sz="3200" kern="0" dirty="0">
                <a:solidFill>
                  <a:srgbClr val="7030A0"/>
                </a:solidFill>
                <a:latin typeface="Calibri"/>
                <a:ea typeface="+mn-ea"/>
                <a:cs typeface="+mn-cs"/>
              </a:rPr>
              <a:t>Allocation</a:t>
            </a:r>
          </a:p>
        </p:txBody>
      </p:sp>
      <p:sp>
        <p:nvSpPr>
          <p:cNvPr id="9728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22313" y="1087438"/>
            <a:ext cx="7735887" cy="4932362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0070C0"/>
                </a:solidFill>
              </a:rPr>
              <a:t>Equal allocation </a:t>
            </a:r>
            <a:r>
              <a:rPr lang="en-US" sz="2800" dirty="0"/>
              <a:t>– For example, if there are 100 frames and 5 processes, give each process 20 frames</a:t>
            </a:r>
            <a:r>
              <a:rPr lang="en-US" sz="2800" dirty="0" smtClean="0"/>
              <a:t>.     (OR)</a:t>
            </a:r>
            <a:endParaRPr lang="en-US" sz="2800" dirty="0"/>
          </a:p>
          <a:p>
            <a:r>
              <a:rPr lang="en-US" sz="2800" dirty="0" smtClean="0">
                <a:solidFill>
                  <a:srgbClr val="0070C0"/>
                </a:solidFill>
              </a:rPr>
              <a:t>Proportional </a:t>
            </a:r>
            <a:r>
              <a:rPr lang="en-US" sz="2800" dirty="0">
                <a:solidFill>
                  <a:srgbClr val="0070C0"/>
                </a:solidFill>
              </a:rPr>
              <a:t>allocation </a:t>
            </a:r>
            <a:r>
              <a:rPr lang="en-US" sz="2800" dirty="0"/>
              <a:t>– Allocate according </a:t>
            </a:r>
            <a:r>
              <a:rPr lang="en-US" sz="2800" dirty="0" smtClean="0"/>
              <a:t>to   the </a:t>
            </a:r>
            <a:r>
              <a:rPr lang="en-US" sz="2800" dirty="0"/>
              <a:t>size of process</a:t>
            </a:r>
          </a:p>
        </p:txBody>
      </p:sp>
      <p:graphicFrame>
        <p:nvGraphicFramePr>
          <p:cNvPr id="9728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148167511"/>
              </p:ext>
            </p:extLst>
          </p:nvPr>
        </p:nvGraphicFramePr>
        <p:xfrm>
          <a:off x="1143000" y="3581400"/>
          <a:ext cx="3505200" cy="1978491"/>
        </p:xfrm>
        <a:graphic>
          <a:graphicData uri="http://schemas.openxmlformats.org/presentationml/2006/ole">
            <p:oleObj spid="_x0000_s4122" name="Equation" r:id="rId4" imgW="2857500" imgH="1612900" progId="Equation.3">
              <p:embed/>
            </p:oleObj>
          </a:graphicData>
        </a:graphic>
      </p:graphicFrame>
      <p:sp>
        <p:nvSpPr>
          <p:cNvPr id="97288" name="Line 7"/>
          <p:cNvSpPr>
            <a:spLocks noChangeShapeType="1"/>
          </p:cNvSpPr>
          <p:nvPr/>
        </p:nvSpPr>
        <p:spPr bwMode="auto">
          <a:xfrm>
            <a:off x="1447800" y="3157538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9728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41857233"/>
              </p:ext>
            </p:extLst>
          </p:nvPr>
        </p:nvGraphicFramePr>
        <p:xfrm>
          <a:off x="5562600" y="3505200"/>
          <a:ext cx="2259371" cy="2438400"/>
        </p:xfrm>
        <a:graphic>
          <a:graphicData uri="http://schemas.openxmlformats.org/presentationml/2006/ole">
            <p:oleObj spid="_x0000_s4123" name="Equation" r:id="rId5" imgW="1841500" imgH="2209800" progId="Equation.3">
              <p:embed/>
            </p:oleObj>
          </a:graphicData>
        </a:graphic>
      </p:graphicFrame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Lecture-17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17706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68363" y="201612"/>
            <a:ext cx="7818437" cy="1093787"/>
          </a:xfrm>
        </p:spPr>
        <p:txBody>
          <a:bodyPr>
            <a:noAutofit/>
          </a:bodyPr>
          <a:lstStyle/>
          <a:p>
            <a:pPr algn="l"/>
            <a:r>
              <a:rPr lang="en-US" sz="3200" kern="0" dirty="0">
                <a:solidFill>
                  <a:srgbClr val="7030A0"/>
                </a:solidFill>
              </a:rPr>
              <a:t>Performance Issues</a:t>
            </a:r>
            <a:br>
              <a:rPr lang="en-US" sz="3200" kern="0" dirty="0">
                <a:solidFill>
                  <a:srgbClr val="7030A0"/>
                </a:solidFill>
              </a:rPr>
            </a:br>
            <a:r>
              <a:rPr lang="en-US" sz="3200" kern="0" dirty="0" smtClean="0">
                <a:solidFill>
                  <a:srgbClr val="7030A0"/>
                </a:solidFill>
                <a:latin typeface="Calibri"/>
                <a:ea typeface="+mn-ea"/>
                <a:cs typeface="+mn-cs"/>
              </a:rPr>
              <a:t>Priority </a:t>
            </a:r>
            <a:r>
              <a:rPr lang="en-US" sz="3200" kern="0" dirty="0">
                <a:solidFill>
                  <a:srgbClr val="7030A0"/>
                </a:solidFill>
                <a:latin typeface="Calibri"/>
                <a:ea typeface="+mn-ea"/>
                <a:cs typeface="+mn-cs"/>
              </a:rPr>
              <a:t>Allocation</a:t>
            </a:r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33413" y="1262063"/>
            <a:ext cx="7718425" cy="4394200"/>
          </a:xfrm>
        </p:spPr>
        <p:txBody>
          <a:bodyPr>
            <a:normAutofit/>
          </a:bodyPr>
          <a:lstStyle/>
          <a:p>
            <a:pPr marL="609600" indent="-609600">
              <a:buFontTx/>
              <a:buChar char="•"/>
            </a:pPr>
            <a:r>
              <a:rPr lang="en-US" sz="2800" dirty="0"/>
              <a:t>Use a proportional allocation scheme using priorities rather than size</a:t>
            </a:r>
            <a:br>
              <a:rPr lang="en-US" sz="2800" dirty="0"/>
            </a:br>
            <a:endParaRPr lang="en-US" sz="2800" dirty="0"/>
          </a:p>
          <a:p>
            <a:pPr marL="609600" indent="-609600">
              <a:buFontTx/>
              <a:buChar char="•"/>
            </a:pPr>
            <a:r>
              <a:rPr lang="en-US" sz="2800" dirty="0"/>
              <a:t>If process Pi generates a page fault,</a:t>
            </a:r>
          </a:p>
          <a:p>
            <a:pPr marL="1009650" lvl="2" indent="-609600">
              <a:buFontTx/>
              <a:buChar char="•"/>
            </a:pPr>
            <a:r>
              <a:rPr lang="en-US" sz="2800" dirty="0"/>
              <a:t>select for replacement one of its frames</a:t>
            </a:r>
          </a:p>
          <a:p>
            <a:pPr marL="1009650" lvl="2" indent="-609600">
              <a:buFontTx/>
              <a:buChar char="•"/>
            </a:pPr>
            <a:r>
              <a:rPr lang="en-US" sz="2800" dirty="0"/>
              <a:t>select for replacement a frame from a process with lower priority number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Lecture-17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72926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95350" y="201613"/>
            <a:ext cx="7791450" cy="576262"/>
          </a:xfrm>
        </p:spPr>
        <p:txBody>
          <a:bodyPr>
            <a:noAutofit/>
          </a:bodyPr>
          <a:lstStyle/>
          <a:p>
            <a:pPr algn="l"/>
            <a:r>
              <a:rPr lang="en-US" sz="3200" kern="0" dirty="0">
                <a:solidFill>
                  <a:srgbClr val="7030A0"/>
                </a:solidFill>
                <a:latin typeface="Calibri"/>
                <a:ea typeface="+mn-ea"/>
                <a:cs typeface="+mn-cs"/>
              </a:rPr>
              <a:t>Other Issues – TLB Reach </a:t>
            </a:r>
          </a:p>
        </p:txBody>
      </p:sp>
      <p:sp>
        <p:nvSpPr>
          <p:cNvPr id="14336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762000"/>
            <a:ext cx="8534400" cy="5181600"/>
          </a:xfrm>
        </p:spPr>
        <p:txBody>
          <a:bodyPr>
            <a:noAutofit/>
          </a:bodyPr>
          <a:lstStyle/>
          <a:p>
            <a:pPr marL="609600" indent="-609600">
              <a:buFontTx/>
              <a:buChar char="•"/>
            </a:pPr>
            <a:r>
              <a:rPr lang="en-US" sz="2800" dirty="0"/>
              <a:t>TLB Reach - The amount of memory accessible from the TLB</a:t>
            </a:r>
          </a:p>
          <a:p>
            <a:pPr marL="609600" indent="-609600">
              <a:buFontTx/>
              <a:buChar char="•"/>
            </a:pPr>
            <a:r>
              <a:rPr lang="en-US" sz="2800" dirty="0"/>
              <a:t>TLB Reach = (TLB Size) X (Page Size)</a:t>
            </a:r>
          </a:p>
          <a:p>
            <a:pPr marL="609600" indent="-609600">
              <a:buFontTx/>
              <a:buChar char="•"/>
            </a:pPr>
            <a:r>
              <a:rPr lang="en-US" sz="2800" dirty="0"/>
              <a:t>Ideally, the working set of each process is stored in the TLB</a:t>
            </a:r>
          </a:p>
          <a:p>
            <a:pPr marL="1009650" lvl="2" indent="-609600">
              <a:buFontTx/>
              <a:buChar char="•"/>
            </a:pPr>
            <a:r>
              <a:rPr lang="en-US" sz="2800" dirty="0"/>
              <a:t>Otherwise there is a high degree of page faults</a:t>
            </a:r>
          </a:p>
          <a:p>
            <a:pPr marL="609600" indent="-609600">
              <a:buFontTx/>
              <a:buChar char="•"/>
            </a:pPr>
            <a:r>
              <a:rPr lang="en-US" sz="2800" dirty="0"/>
              <a:t>Increase the Page Size</a:t>
            </a:r>
          </a:p>
          <a:p>
            <a:pPr marL="1009650" lvl="2" indent="-609600">
              <a:buFontTx/>
              <a:buChar char="•"/>
            </a:pPr>
            <a:r>
              <a:rPr lang="en-US" sz="2800" dirty="0"/>
              <a:t>This may lead to an increase in fragmentation as not all applications require a large page size</a:t>
            </a:r>
          </a:p>
          <a:p>
            <a:endParaRPr lang="en-US" sz="2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Lecture-17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42892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95350" y="201613"/>
            <a:ext cx="7791450" cy="576262"/>
          </a:xfrm>
        </p:spPr>
        <p:txBody>
          <a:bodyPr>
            <a:noAutofit/>
          </a:bodyPr>
          <a:lstStyle/>
          <a:p>
            <a:pPr algn="l"/>
            <a:r>
              <a:rPr lang="en-US" sz="3200" kern="0" dirty="0">
                <a:solidFill>
                  <a:srgbClr val="7030A0"/>
                </a:solidFill>
                <a:latin typeface="Calibri"/>
                <a:ea typeface="+mn-ea"/>
                <a:cs typeface="+mn-cs"/>
              </a:rPr>
              <a:t>Other Issues – TLB Reach </a:t>
            </a:r>
          </a:p>
        </p:txBody>
      </p:sp>
      <p:sp>
        <p:nvSpPr>
          <p:cNvPr id="14336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762000"/>
            <a:ext cx="8534400" cy="45481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dirty="0" smtClean="0"/>
              <a:t>Another approach could be:</a:t>
            </a:r>
          </a:p>
          <a:p>
            <a:pPr marL="609600" indent="-609600">
              <a:buFontTx/>
              <a:buChar char="•"/>
            </a:pPr>
            <a:r>
              <a:rPr lang="en-US" sz="2800" dirty="0"/>
              <a:t>Provide Multiple Page Sizes</a:t>
            </a:r>
          </a:p>
          <a:p>
            <a:pPr marL="1009650" lvl="2" indent="-609600">
              <a:buFontTx/>
              <a:buChar char="•"/>
            </a:pPr>
            <a:r>
              <a:rPr lang="en-US" sz="2800" dirty="0"/>
              <a:t>This allows applications that require larger page sizes the opportunity to use them without an increase in fragmentation</a:t>
            </a:r>
          </a:p>
          <a:p>
            <a:endParaRPr lang="en-US" sz="2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Lecture-17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39613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ChangeArrowheads="1"/>
          </p:cNvSpPr>
          <p:nvPr/>
        </p:nvSpPr>
        <p:spPr bwMode="auto">
          <a:xfrm>
            <a:off x="323850" y="990600"/>
            <a:ext cx="8591550" cy="5065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800" dirty="0"/>
              <a:t>V</a:t>
            </a:r>
            <a:r>
              <a:rPr lang="en-US" sz="2800" dirty="0" smtClean="0"/>
              <a:t>irtual </a:t>
            </a:r>
            <a:r>
              <a:rPr lang="en-US" sz="2800" dirty="0"/>
              <a:t>memory is </a:t>
            </a:r>
            <a:r>
              <a:rPr lang="en-US" sz="2800" dirty="0" smtClean="0"/>
              <a:t>transparent to </a:t>
            </a:r>
            <a:r>
              <a:rPr lang="en-US" sz="2800" dirty="0"/>
              <a:t>processes and programmers, that is, </a:t>
            </a:r>
            <a:r>
              <a:rPr lang="en-US" sz="2800" dirty="0" smtClean="0"/>
              <a:t>a </a:t>
            </a:r>
            <a:r>
              <a:rPr lang="en-US" sz="2800" dirty="0"/>
              <a:t>large virtual </a:t>
            </a:r>
            <a:r>
              <a:rPr lang="en-US" sz="2800" dirty="0" smtClean="0"/>
              <a:t>address space </a:t>
            </a:r>
            <a:r>
              <a:rPr lang="en-US" sz="2800" dirty="0"/>
              <a:t>on a computer with a small(</a:t>
            </a:r>
            <a:r>
              <a:rPr lang="en-US" sz="2800" dirty="0" err="1"/>
              <a:t>er</a:t>
            </a:r>
            <a:r>
              <a:rPr lang="en-US" sz="2800" dirty="0"/>
              <a:t>) physical memory.</a:t>
            </a:r>
            <a:endParaRPr lang="en-US" sz="2800" dirty="0" smtClean="0"/>
          </a:p>
          <a:p>
            <a:pPr marL="609600" indent="-609600">
              <a:spcBef>
                <a:spcPct val="20000"/>
              </a:spcBef>
              <a:buFontTx/>
              <a:buChar char="•"/>
            </a:pPr>
            <a:r>
              <a:rPr lang="en-US" sz="2800" dirty="0" smtClean="0"/>
              <a:t>If 2 </a:t>
            </a:r>
            <a:r>
              <a:rPr lang="en-US" sz="2800" dirty="0"/>
              <a:t>programs to share physical </a:t>
            </a:r>
            <a:r>
              <a:rPr lang="en-US" sz="2800" dirty="0" smtClean="0"/>
              <a:t>memory, Both process maps shared area to their address space. </a:t>
            </a:r>
            <a:endParaRPr lang="en-US" sz="2800" dirty="0"/>
          </a:p>
          <a:p>
            <a:pPr marL="609600" indent="-609600">
              <a:spcBef>
                <a:spcPct val="20000"/>
              </a:spcBef>
              <a:buFontTx/>
              <a:buChar char="•"/>
            </a:pPr>
            <a:r>
              <a:rPr lang="en-US" sz="2800" dirty="0" smtClean="0"/>
              <a:t>Implement </a:t>
            </a:r>
            <a:r>
              <a:rPr lang="en-US" sz="2800" dirty="0"/>
              <a:t>a </a:t>
            </a:r>
            <a:r>
              <a:rPr lang="en-US" sz="2800" dirty="0" smtClean="0"/>
              <a:t>high performance </a:t>
            </a:r>
            <a:r>
              <a:rPr lang="en-US" sz="2800" dirty="0"/>
              <a:t>message passing system. </a:t>
            </a:r>
            <a:endParaRPr lang="en-US" sz="2800" dirty="0" smtClean="0"/>
          </a:p>
          <a:p>
            <a:pPr marL="609600" indent="-609600">
              <a:spcBef>
                <a:spcPct val="20000"/>
              </a:spcBef>
              <a:buFontTx/>
              <a:buChar char="•"/>
            </a:pPr>
            <a:r>
              <a:rPr lang="en-US" sz="2800" dirty="0" smtClean="0"/>
              <a:t>It </a:t>
            </a:r>
            <a:r>
              <a:rPr lang="en-US" sz="2800" dirty="0"/>
              <a:t>avoids copy </a:t>
            </a:r>
            <a:r>
              <a:rPr lang="en-US" sz="2800" dirty="0" smtClean="0"/>
              <a:t>message from one process to other process address space</a:t>
            </a:r>
            <a:r>
              <a:rPr lang="en-US" sz="2800" dirty="0"/>
              <a:t> </a:t>
            </a:r>
            <a:r>
              <a:rPr lang="en-US" sz="2800" dirty="0" smtClean="0"/>
              <a:t>by  using shared memory.</a:t>
            </a:r>
            <a:endParaRPr lang="en-US" sz="2800" dirty="0"/>
          </a:p>
        </p:txBody>
      </p:sp>
      <p:sp>
        <p:nvSpPr>
          <p:cNvPr id="104451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kern="0" dirty="0">
                <a:solidFill>
                  <a:srgbClr val="7030A0"/>
                </a:solidFill>
                <a:latin typeface="Calibri"/>
              </a:rPr>
              <a:t>Virtual Memory Interface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2585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ChangeArrowheads="1"/>
          </p:cNvSpPr>
          <p:nvPr/>
        </p:nvSpPr>
        <p:spPr bwMode="auto">
          <a:xfrm>
            <a:off x="276225" y="762000"/>
            <a:ext cx="8591550" cy="5065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800" dirty="0"/>
              <a:t>A</a:t>
            </a:r>
            <a:r>
              <a:rPr lang="en-US" sz="2800" dirty="0" smtClean="0"/>
              <a:t>llow </a:t>
            </a:r>
            <a:r>
              <a:rPr lang="en-US" sz="2800" dirty="0"/>
              <a:t>multiple processes over a network to share a </a:t>
            </a:r>
            <a:r>
              <a:rPr lang="en-US" sz="2800" dirty="0" smtClean="0"/>
              <a:t>set of </a:t>
            </a:r>
            <a:r>
              <a:rPr lang="en-US" sz="2800" dirty="0"/>
              <a:t>pages, </a:t>
            </a:r>
            <a:r>
              <a:rPr lang="en-US" sz="2800" dirty="0" smtClean="0"/>
              <a:t>not </a:t>
            </a:r>
            <a:r>
              <a:rPr lang="en-US" sz="2800" dirty="0"/>
              <a:t>necessarily, as a single shared linear address space.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/>
              <a:t>When a process references a page that is not currently mapped in, it gets a </a:t>
            </a:r>
            <a:r>
              <a:rPr lang="en-US" sz="2800" dirty="0" smtClean="0"/>
              <a:t>page fault</a:t>
            </a:r>
            <a:r>
              <a:rPr lang="en-US" sz="2800" dirty="0"/>
              <a:t>. </a:t>
            </a:r>
            <a:endParaRPr lang="en-US" sz="2800" dirty="0" smtClean="0"/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The </a:t>
            </a:r>
            <a:r>
              <a:rPr lang="en-US" sz="2800" dirty="0"/>
              <a:t>page fault handler, </a:t>
            </a:r>
            <a:r>
              <a:rPr lang="en-US" sz="2800" dirty="0" smtClean="0"/>
              <a:t>may </a:t>
            </a:r>
            <a:r>
              <a:rPr lang="en-US" sz="2800" dirty="0"/>
              <a:t>be in the kernel or in user space, </a:t>
            </a:r>
            <a:r>
              <a:rPr lang="en-US" sz="2800" dirty="0" smtClean="0"/>
              <a:t>locates </a:t>
            </a:r>
            <a:r>
              <a:rPr lang="en-US" sz="2800" dirty="0"/>
              <a:t>the machine holding the page and sends it a </a:t>
            </a:r>
            <a:r>
              <a:rPr lang="en-US" sz="2800" dirty="0" smtClean="0"/>
              <a:t>message.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To un map the </a:t>
            </a:r>
            <a:r>
              <a:rPr lang="en-US" sz="2800" dirty="0"/>
              <a:t>page and send it over the network. </a:t>
            </a:r>
            <a:r>
              <a:rPr lang="en-US" sz="2800" dirty="0" smtClean="0"/>
              <a:t>When page </a:t>
            </a:r>
            <a:r>
              <a:rPr lang="en-US" sz="2800" dirty="0"/>
              <a:t>arrives, it is mapped in </a:t>
            </a:r>
            <a:r>
              <a:rPr lang="en-US" sz="2800" dirty="0" smtClean="0"/>
              <a:t>and the </a:t>
            </a:r>
            <a:r>
              <a:rPr lang="en-US" sz="2800" dirty="0"/>
              <a:t>faulting instruction is restarted.</a:t>
            </a:r>
          </a:p>
        </p:txBody>
      </p:sp>
      <p:sp>
        <p:nvSpPr>
          <p:cNvPr id="104451" name="Rectangle 3"/>
          <p:cNvSpPr>
            <a:spLocks noChangeArrowheads="1"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 smtClean="0">
                <a:solidFill>
                  <a:srgbClr val="7030A0"/>
                </a:solidFill>
              </a:rPr>
              <a:t>Distributed shared </a:t>
            </a:r>
            <a:r>
              <a:rPr lang="en-US" sz="3200" dirty="0">
                <a:solidFill>
                  <a:srgbClr val="7030A0"/>
                </a:solidFill>
              </a:rPr>
              <a:t>advanced memory management 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37499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5800" y="1600200"/>
            <a:ext cx="77724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pPr algn="ctr"/>
            <a:r>
              <a:rPr lang="en-US" sz="3600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Implementation Issues</a:t>
            </a:r>
            <a:endParaRPr lang="en-US" sz="3600" i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Lecture-17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62876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ChangeArrowheads="1"/>
          </p:cNvSpPr>
          <p:nvPr/>
        </p:nvSpPr>
        <p:spPr bwMode="auto">
          <a:xfrm>
            <a:off x="304800" y="609600"/>
            <a:ext cx="8610600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r>
              <a:rPr lang="en-US" sz="2800" dirty="0" smtClean="0">
                <a:solidFill>
                  <a:srgbClr val="0070C0"/>
                </a:solidFill>
                <a:latin typeface="+mj-lt"/>
              </a:rPr>
              <a:t>When a Process is created OS:</a:t>
            </a:r>
          </a:p>
          <a:p>
            <a:pPr marL="404813" indent="-404813">
              <a:buFontTx/>
              <a:buChar char="•"/>
            </a:pPr>
            <a:r>
              <a:rPr lang="en-US" sz="2800" dirty="0" smtClean="0">
                <a:latin typeface="+mj-lt"/>
              </a:rPr>
              <a:t>Determine </a:t>
            </a:r>
            <a:r>
              <a:rPr lang="en-US" sz="2800" dirty="0">
                <a:latin typeface="+mj-lt"/>
              </a:rPr>
              <a:t>the size of program and data and create a </a:t>
            </a:r>
            <a:r>
              <a:rPr lang="en-US" sz="2800" dirty="0" smtClean="0">
                <a:latin typeface="+mj-lt"/>
              </a:rPr>
              <a:t>page table </a:t>
            </a:r>
            <a:r>
              <a:rPr lang="en-US" sz="2800" dirty="0">
                <a:latin typeface="+mj-lt"/>
              </a:rPr>
              <a:t>for them. </a:t>
            </a:r>
          </a:p>
          <a:p>
            <a:pPr marL="404813" indent="-404813">
              <a:buFontTx/>
              <a:buChar char="•"/>
            </a:pPr>
            <a:r>
              <a:rPr lang="en-US" sz="2800" dirty="0" smtClean="0">
                <a:latin typeface="+mj-lt"/>
              </a:rPr>
              <a:t>Allocate </a:t>
            </a:r>
            <a:r>
              <a:rPr lang="en-US" sz="2800" dirty="0">
                <a:latin typeface="+mj-lt"/>
              </a:rPr>
              <a:t>Space in memory for the page table and for swap area on disk </a:t>
            </a:r>
          </a:p>
          <a:p>
            <a:pPr marL="404813" indent="-404813">
              <a:buFontTx/>
              <a:buChar char="•"/>
            </a:pPr>
            <a:r>
              <a:rPr lang="en-US" sz="2800" dirty="0" smtClean="0">
                <a:latin typeface="+mj-lt"/>
              </a:rPr>
              <a:t>Initialized </a:t>
            </a:r>
            <a:r>
              <a:rPr lang="en-US" sz="2800" dirty="0">
                <a:latin typeface="+mj-lt"/>
              </a:rPr>
              <a:t>swap area </a:t>
            </a:r>
            <a:r>
              <a:rPr lang="en-US" sz="2800" dirty="0" smtClean="0">
                <a:latin typeface="+mj-lt"/>
              </a:rPr>
              <a:t>with </a:t>
            </a:r>
            <a:r>
              <a:rPr lang="en-US" sz="2800" dirty="0">
                <a:latin typeface="+mj-lt"/>
              </a:rPr>
              <a:t>program text </a:t>
            </a:r>
            <a:r>
              <a:rPr lang="en-US" sz="2800" dirty="0" smtClean="0">
                <a:latin typeface="+mj-lt"/>
              </a:rPr>
              <a:t>and data </a:t>
            </a:r>
            <a:r>
              <a:rPr lang="en-US" sz="2800" dirty="0">
                <a:latin typeface="+mj-lt"/>
              </a:rPr>
              <a:t>so that when the new process starts getting page </a:t>
            </a:r>
            <a:r>
              <a:rPr lang="en-US" sz="2800" dirty="0" smtClean="0">
                <a:latin typeface="+mj-lt"/>
              </a:rPr>
              <a:t>faults, </a:t>
            </a:r>
            <a:r>
              <a:rPr lang="en-US" sz="2800" dirty="0">
                <a:latin typeface="+mj-lt"/>
              </a:rPr>
              <a:t>the pages can be brought in. </a:t>
            </a:r>
          </a:p>
          <a:p>
            <a:pPr marL="404813" indent="-404813">
              <a:buFontTx/>
              <a:buChar char="•"/>
            </a:pPr>
            <a:r>
              <a:rPr lang="en-US" sz="2800" dirty="0">
                <a:latin typeface="+mj-lt"/>
              </a:rPr>
              <a:t>Information must be recorded in the </a:t>
            </a:r>
            <a:r>
              <a:rPr lang="en-US" sz="2800" dirty="0" smtClean="0">
                <a:latin typeface="+mj-lt"/>
              </a:rPr>
              <a:t>Process Table, about </a:t>
            </a:r>
            <a:r>
              <a:rPr lang="en-US" sz="2800" dirty="0">
                <a:latin typeface="+mj-lt"/>
              </a:rPr>
              <a:t>the page table and swap </a:t>
            </a:r>
            <a:r>
              <a:rPr lang="en-US" sz="2800" dirty="0" smtClean="0">
                <a:latin typeface="+mj-lt"/>
              </a:rPr>
              <a:t>area</a:t>
            </a:r>
            <a:endParaRPr lang="en-US" sz="2800" dirty="0">
              <a:latin typeface="+mj-lt"/>
            </a:endParaRPr>
          </a:p>
          <a:p>
            <a:pPr marL="1146175" lvl="3" indent="-344488">
              <a:spcBef>
                <a:spcPct val="20000"/>
              </a:spcBef>
              <a:buClr>
                <a:schemeClr val="accent2"/>
              </a:buClr>
            </a:pPr>
            <a:endParaRPr lang="en-US" sz="2800" dirty="0"/>
          </a:p>
        </p:txBody>
      </p:sp>
      <p:sp>
        <p:nvSpPr>
          <p:cNvPr id="106499" name="Rectangle 3"/>
          <p:cNvSpPr>
            <a:spLocks noChangeArrowheads="1"/>
          </p:cNvSpPr>
          <p:nvPr/>
        </p:nvSpPr>
        <p:spPr bwMode="auto">
          <a:xfrm>
            <a:off x="0" y="0"/>
            <a:ext cx="9144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kern="0" dirty="0" smtClean="0">
                <a:solidFill>
                  <a:srgbClr val="7030A0"/>
                </a:solidFill>
                <a:latin typeface="Calibri"/>
              </a:rPr>
              <a:t>OS </a:t>
            </a:r>
            <a:r>
              <a:rPr lang="en-US" sz="3200" kern="0" dirty="0">
                <a:solidFill>
                  <a:srgbClr val="7030A0"/>
                </a:solidFill>
                <a:latin typeface="Calibri"/>
              </a:rPr>
              <a:t>involvement on process creation</a:t>
            </a:r>
            <a:r>
              <a:rPr lang="en-US" sz="3200" dirty="0" smtClean="0">
                <a:solidFill>
                  <a:srgbClr val="0070C0"/>
                </a:solidFill>
                <a:latin typeface="+mj-lt"/>
              </a:rPr>
              <a:t>:</a:t>
            </a:r>
            <a:endParaRPr lang="en-US" sz="3200" dirty="0">
              <a:solidFill>
                <a:srgbClr val="0070C0"/>
              </a:solidFill>
              <a:latin typeface="+mj-lt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Lecture-17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40941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ChangeArrowheads="1"/>
          </p:cNvSpPr>
          <p:nvPr/>
        </p:nvSpPr>
        <p:spPr bwMode="auto">
          <a:xfrm>
            <a:off x="304800" y="609600"/>
            <a:ext cx="8610600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r>
              <a:rPr lang="en-US" sz="2800" dirty="0" smtClean="0">
                <a:solidFill>
                  <a:srgbClr val="0070C0"/>
                </a:solidFill>
              </a:rPr>
              <a:t>When a process is to be executed OS:</a:t>
            </a:r>
          </a:p>
          <a:p>
            <a:pPr marL="609600" indent="-609600">
              <a:buFontTx/>
              <a:buChar char="•"/>
            </a:pPr>
            <a:r>
              <a:rPr lang="en-US" sz="2800" dirty="0"/>
              <a:t>Reset MMU and flush the TLB, to get rid of traces of the previously executing process.</a:t>
            </a:r>
          </a:p>
          <a:p>
            <a:pPr marL="609600" indent="-609600">
              <a:buFontTx/>
              <a:buChar char="•"/>
            </a:pPr>
            <a:r>
              <a:rPr lang="en-US" sz="2800" dirty="0"/>
              <a:t>Provide the new process page table by copying it or through some hardware register(s). </a:t>
            </a:r>
          </a:p>
          <a:p>
            <a:pPr marL="609600" indent="-609600">
              <a:buFontTx/>
              <a:buChar char="•"/>
            </a:pPr>
            <a:r>
              <a:rPr lang="en-US" sz="2800" dirty="0"/>
              <a:t>Bring some process pages into memory to reduce the number of page faults, e.g., it is certain that the page pointed to by the PC will be needed. (pre-paging)</a:t>
            </a:r>
          </a:p>
          <a:p>
            <a:pPr marL="609600" indent="-609600">
              <a:buFontTx/>
              <a:buChar char="•"/>
            </a:pPr>
            <a:r>
              <a:rPr lang="en-US" sz="2800" dirty="0"/>
              <a:t>When a page fault occurs, the operating system has to read out hardware registers to determine which virtual address caused the fault. </a:t>
            </a:r>
          </a:p>
          <a:p>
            <a:pPr marL="609600" indent="-609600">
              <a:buFontTx/>
              <a:buChar char="•"/>
            </a:pPr>
            <a:r>
              <a:rPr lang="en-US" sz="2800" dirty="0"/>
              <a:t>From this information, it must compute which page is needed and locate that page on disk. </a:t>
            </a:r>
          </a:p>
        </p:txBody>
      </p:sp>
      <p:sp>
        <p:nvSpPr>
          <p:cNvPr id="106499" name="Rectangle 3"/>
          <p:cNvSpPr>
            <a:spLocks noChangeArrowheads="1"/>
          </p:cNvSpPr>
          <p:nvPr/>
        </p:nvSpPr>
        <p:spPr bwMode="auto">
          <a:xfrm>
            <a:off x="0" y="0"/>
            <a:ext cx="9144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kern="0" dirty="0" smtClean="0">
                <a:solidFill>
                  <a:srgbClr val="7030A0"/>
                </a:solidFill>
                <a:latin typeface="Calibri"/>
              </a:rPr>
              <a:t>OS </a:t>
            </a:r>
            <a:r>
              <a:rPr lang="en-US" sz="3200" kern="0" dirty="0">
                <a:solidFill>
                  <a:srgbClr val="7030A0"/>
                </a:solidFill>
                <a:latin typeface="Calibri"/>
              </a:rPr>
              <a:t>involvement on process </a:t>
            </a:r>
            <a:r>
              <a:rPr lang="en-US" sz="3200" kern="0" dirty="0" smtClean="0">
                <a:solidFill>
                  <a:srgbClr val="7030A0"/>
                </a:solidFill>
                <a:latin typeface="Calibri"/>
              </a:rPr>
              <a:t>Execution</a:t>
            </a:r>
            <a:endParaRPr lang="en-US" sz="3200" dirty="0">
              <a:solidFill>
                <a:srgbClr val="0070C0"/>
              </a:solidFill>
              <a:latin typeface="+mj-lt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Lecture-17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77546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ChangeArrowheads="1"/>
          </p:cNvSpPr>
          <p:nvPr/>
        </p:nvSpPr>
        <p:spPr bwMode="auto">
          <a:xfrm>
            <a:off x="304800" y="609600"/>
            <a:ext cx="8610600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buFontTx/>
              <a:buChar char="•"/>
            </a:pPr>
            <a:r>
              <a:rPr lang="en-US" sz="2800" dirty="0"/>
              <a:t>It must then find an available page frame to put the new page, evicting some old page if need be. </a:t>
            </a:r>
          </a:p>
          <a:p>
            <a:pPr marL="609600" indent="-609600">
              <a:spcBef>
                <a:spcPct val="20000"/>
              </a:spcBef>
              <a:buFontTx/>
              <a:buChar char="•"/>
            </a:pPr>
            <a:endParaRPr lang="en-US" sz="2800" dirty="0"/>
          </a:p>
          <a:p>
            <a:pPr marL="609600" indent="-609600">
              <a:spcBef>
                <a:spcPct val="20000"/>
              </a:spcBef>
              <a:buFontTx/>
              <a:buChar char="•"/>
            </a:pPr>
            <a:r>
              <a:rPr lang="en-US" sz="2800" dirty="0"/>
              <a:t>Then it must read the needed page into the page frame. </a:t>
            </a:r>
          </a:p>
          <a:p>
            <a:pPr marL="609600" indent="-609600">
              <a:spcBef>
                <a:spcPct val="20000"/>
              </a:spcBef>
              <a:buFontTx/>
              <a:buChar char="•"/>
            </a:pPr>
            <a:endParaRPr lang="en-US" sz="2800" dirty="0"/>
          </a:p>
          <a:p>
            <a:pPr marL="609600" indent="-609600">
              <a:spcBef>
                <a:spcPct val="20000"/>
              </a:spcBef>
              <a:buFontTx/>
              <a:buChar char="•"/>
            </a:pPr>
            <a:r>
              <a:rPr lang="en-US" sz="2800" dirty="0"/>
              <a:t>Finally, it must back up the program counter to have it point to the faulting instruction and let that instruction execute again.</a:t>
            </a:r>
          </a:p>
          <a:p>
            <a:endParaRPr lang="en-US" sz="2800" dirty="0"/>
          </a:p>
        </p:txBody>
      </p:sp>
      <p:sp>
        <p:nvSpPr>
          <p:cNvPr id="106499" name="Rectangle 3"/>
          <p:cNvSpPr>
            <a:spLocks noChangeArrowheads="1"/>
          </p:cNvSpPr>
          <p:nvPr/>
        </p:nvSpPr>
        <p:spPr bwMode="auto">
          <a:xfrm>
            <a:off x="0" y="0"/>
            <a:ext cx="9144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kern="0" dirty="0" smtClean="0">
                <a:solidFill>
                  <a:srgbClr val="7030A0"/>
                </a:solidFill>
                <a:latin typeface="Calibri"/>
              </a:rPr>
              <a:t>OS </a:t>
            </a:r>
            <a:r>
              <a:rPr lang="en-US" sz="3200" kern="0" dirty="0">
                <a:solidFill>
                  <a:srgbClr val="7030A0"/>
                </a:solidFill>
                <a:latin typeface="Calibri"/>
              </a:rPr>
              <a:t>involvement on process </a:t>
            </a:r>
            <a:r>
              <a:rPr lang="en-US" sz="3200" kern="0" dirty="0" smtClean="0">
                <a:solidFill>
                  <a:srgbClr val="7030A0"/>
                </a:solidFill>
                <a:latin typeface="Calibri"/>
              </a:rPr>
              <a:t>Execution (2)</a:t>
            </a:r>
            <a:endParaRPr lang="en-US" sz="3200" dirty="0">
              <a:solidFill>
                <a:srgbClr val="0070C0"/>
              </a:solidFill>
              <a:latin typeface="+mj-lt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Lecture-17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21322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ChangeArrowheads="1"/>
          </p:cNvSpPr>
          <p:nvPr/>
        </p:nvSpPr>
        <p:spPr bwMode="auto">
          <a:xfrm>
            <a:off x="304800" y="609600"/>
            <a:ext cx="8610600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r>
              <a:rPr lang="en-US" sz="2800" dirty="0">
                <a:solidFill>
                  <a:srgbClr val="0070C0"/>
                </a:solidFill>
              </a:rPr>
              <a:t>When a process </a:t>
            </a:r>
            <a:r>
              <a:rPr lang="en-US" sz="2800" dirty="0" smtClean="0">
                <a:solidFill>
                  <a:srgbClr val="0070C0"/>
                </a:solidFill>
              </a:rPr>
              <a:t>exits OS:</a:t>
            </a:r>
          </a:p>
          <a:p>
            <a:pPr marL="609600" indent="-609600">
              <a:spcBef>
                <a:spcPct val="20000"/>
              </a:spcBef>
              <a:buFontTx/>
              <a:buChar char="•"/>
            </a:pPr>
            <a:r>
              <a:rPr lang="en-US" sz="2800" dirty="0"/>
              <a:t>Must release its page table, its pages, and the disk space that the pages occupy when they are on disk. </a:t>
            </a:r>
          </a:p>
          <a:p>
            <a:pPr marL="609600" indent="-609600">
              <a:spcBef>
                <a:spcPct val="20000"/>
              </a:spcBef>
              <a:buFontTx/>
              <a:buChar char="•"/>
            </a:pPr>
            <a:endParaRPr lang="en-US" sz="2800" dirty="0"/>
          </a:p>
          <a:p>
            <a:pPr marL="609600" indent="-609600">
              <a:spcBef>
                <a:spcPct val="20000"/>
              </a:spcBef>
              <a:buFontTx/>
              <a:buChar char="•"/>
            </a:pPr>
            <a:r>
              <a:rPr lang="en-US" sz="2800" dirty="0"/>
              <a:t>If some of the pages are shared with other processes, the pages in memory and on disk can only be released when the last process using them has terminated.</a:t>
            </a:r>
          </a:p>
        </p:txBody>
      </p:sp>
      <p:sp>
        <p:nvSpPr>
          <p:cNvPr id="106499" name="Rectangle 3"/>
          <p:cNvSpPr>
            <a:spLocks noChangeArrowheads="1"/>
          </p:cNvSpPr>
          <p:nvPr/>
        </p:nvSpPr>
        <p:spPr bwMode="auto">
          <a:xfrm>
            <a:off x="0" y="0"/>
            <a:ext cx="9144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kern="0" dirty="0" smtClean="0">
                <a:solidFill>
                  <a:srgbClr val="7030A0"/>
                </a:solidFill>
                <a:latin typeface="Calibri"/>
              </a:rPr>
              <a:t>OS </a:t>
            </a:r>
            <a:r>
              <a:rPr lang="en-US" sz="3200" kern="0" dirty="0">
                <a:solidFill>
                  <a:srgbClr val="7030A0"/>
                </a:solidFill>
                <a:latin typeface="Calibri"/>
              </a:rPr>
              <a:t>involvement on </a:t>
            </a:r>
            <a:r>
              <a:rPr lang="en-US" sz="3200" kern="0" dirty="0" smtClean="0">
                <a:solidFill>
                  <a:srgbClr val="7030A0"/>
                </a:solidFill>
                <a:latin typeface="Calibri"/>
              </a:rPr>
              <a:t>process Exit</a:t>
            </a:r>
            <a:endParaRPr lang="en-US" sz="3200" dirty="0">
              <a:solidFill>
                <a:srgbClr val="0070C0"/>
              </a:solidFill>
              <a:latin typeface="+mj-lt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Lecture-17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07942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ChangeArrowheads="1"/>
          </p:cNvSpPr>
          <p:nvPr/>
        </p:nvSpPr>
        <p:spPr bwMode="auto">
          <a:xfrm>
            <a:off x="228600" y="1219200"/>
            <a:ext cx="8420100" cy="5065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buFont typeface="+mj-lt"/>
              <a:buAutoNum type="arabicPeriod"/>
            </a:pPr>
            <a:r>
              <a:rPr lang="en-US" sz="2800" dirty="0"/>
              <a:t>The hardware traps to the kernel, saving the program counter on the stack.</a:t>
            </a:r>
          </a:p>
          <a:p>
            <a:pPr marL="609600" indent="-609600">
              <a:spcBef>
                <a:spcPct val="20000"/>
              </a:spcBef>
              <a:buFont typeface="+mj-lt"/>
              <a:buAutoNum type="arabicPeriod"/>
            </a:pPr>
            <a:r>
              <a:rPr lang="en-US" sz="2800" dirty="0"/>
              <a:t>An assembly code routine is started to save the general registers and other volatile information.</a:t>
            </a:r>
          </a:p>
          <a:p>
            <a:pPr marL="609600" indent="-609600">
              <a:spcBef>
                <a:spcPct val="20000"/>
              </a:spcBef>
              <a:buFont typeface="+mj-lt"/>
              <a:buAutoNum type="arabicPeriod"/>
            </a:pPr>
            <a:r>
              <a:rPr lang="en-US" sz="2800" dirty="0"/>
              <a:t>The operating system discovers that a page fault has occurred, and tries to discover which virtual page is needed.</a:t>
            </a:r>
          </a:p>
          <a:p>
            <a:pPr marL="609600" indent="-609600">
              <a:spcBef>
                <a:spcPct val="20000"/>
              </a:spcBef>
              <a:buFont typeface="+mj-lt"/>
              <a:buAutoNum type="arabicPeriod"/>
            </a:pPr>
            <a:r>
              <a:rPr lang="en-US" sz="2800" dirty="0"/>
              <a:t>Once the virtual address that caused the fault is known, the system checks to see if this address is valid and the protection consistent with the access</a:t>
            </a:r>
          </a:p>
        </p:txBody>
      </p:sp>
      <p:sp>
        <p:nvSpPr>
          <p:cNvPr id="107523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kern="0" dirty="0" smtClean="0">
                <a:solidFill>
                  <a:srgbClr val="7030A0"/>
                </a:solidFill>
              </a:rPr>
              <a:t>OS involvement on </a:t>
            </a:r>
          </a:p>
          <a:p>
            <a:r>
              <a:rPr lang="en-US" sz="3200" kern="0" dirty="0" smtClean="0">
                <a:solidFill>
                  <a:srgbClr val="7030A0"/>
                </a:solidFill>
              </a:rPr>
              <a:t>Page </a:t>
            </a:r>
            <a:r>
              <a:rPr lang="en-US" sz="3200" kern="0" dirty="0" smtClean="0">
                <a:solidFill>
                  <a:srgbClr val="7030A0"/>
                </a:solidFill>
                <a:latin typeface="Calibri"/>
              </a:rPr>
              <a:t>Fault Handling </a:t>
            </a:r>
            <a:r>
              <a:rPr lang="en-US" sz="3200" kern="0" dirty="0">
                <a:solidFill>
                  <a:srgbClr val="7030A0"/>
                </a:solidFill>
                <a:latin typeface="Calibri"/>
              </a:rPr>
              <a:t>(1)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64615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ChangeArrowheads="1"/>
          </p:cNvSpPr>
          <p:nvPr/>
        </p:nvSpPr>
        <p:spPr bwMode="auto">
          <a:xfrm>
            <a:off x="381000" y="1371600"/>
            <a:ext cx="84201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buFont typeface="+mj-lt"/>
              <a:buAutoNum type="arabicPeriod" startAt="5"/>
            </a:pPr>
            <a:r>
              <a:rPr lang="en-US" sz="2800" dirty="0"/>
              <a:t>If the page frame selected is dirty, the page is scheduled for transfer to the disk, and a context switch takes place.</a:t>
            </a:r>
          </a:p>
          <a:p>
            <a:pPr marL="609600" indent="-609600">
              <a:spcBef>
                <a:spcPct val="20000"/>
              </a:spcBef>
              <a:buFont typeface="+mj-lt"/>
              <a:buAutoNum type="arabicPeriod" startAt="5"/>
            </a:pPr>
            <a:r>
              <a:rPr lang="en-US" sz="2800" dirty="0"/>
              <a:t>When page frame is clean, operating system looks up the disk address where the needed page is, </a:t>
            </a:r>
            <a:r>
              <a:rPr lang="en-US" sz="2800" dirty="0" smtClean="0"/>
              <a:t>then it schedules </a:t>
            </a:r>
            <a:r>
              <a:rPr lang="en-US" sz="2800" dirty="0"/>
              <a:t>a disk operation to bring it in.</a:t>
            </a:r>
          </a:p>
          <a:p>
            <a:pPr marL="609600" indent="-609600">
              <a:spcBef>
                <a:spcPct val="20000"/>
              </a:spcBef>
              <a:buFont typeface="+mj-lt"/>
              <a:buAutoNum type="arabicPeriod" startAt="5"/>
            </a:pPr>
            <a:r>
              <a:rPr lang="en-US" sz="2800" dirty="0"/>
              <a:t>When disk interrupt indicates </a:t>
            </a:r>
            <a:r>
              <a:rPr lang="en-US" sz="2800" dirty="0" smtClean="0"/>
              <a:t>that the page </a:t>
            </a:r>
            <a:r>
              <a:rPr lang="en-US" sz="2800" dirty="0"/>
              <a:t>has arrived, page tables updated to reflect position, frame marked as being in normal state.</a:t>
            </a:r>
          </a:p>
        </p:txBody>
      </p:sp>
      <p:sp>
        <p:nvSpPr>
          <p:cNvPr id="108547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kern="0" dirty="0" smtClean="0">
                <a:solidFill>
                  <a:srgbClr val="7030A0"/>
                </a:solidFill>
              </a:rPr>
              <a:t>OS involvement on </a:t>
            </a:r>
          </a:p>
          <a:p>
            <a:r>
              <a:rPr lang="en-US" sz="3200" kern="0" dirty="0" smtClean="0">
                <a:solidFill>
                  <a:srgbClr val="7030A0"/>
                </a:solidFill>
              </a:rPr>
              <a:t>Page </a:t>
            </a:r>
            <a:r>
              <a:rPr lang="en-US" sz="3200" kern="0" dirty="0">
                <a:solidFill>
                  <a:srgbClr val="7030A0"/>
                </a:solidFill>
                <a:latin typeface="Calibri"/>
              </a:rPr>
              <a:t>Fault Handling (2)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86554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ChangeArrowheads="1"/>
          </p:cNvSpPr>
          <p:nvPr/>
        </p:nvSpPr>
        <p:spPr bwMode="auto">
          <a:xfrm>
            <a:off x="228600" y="1187245"/>
            <a:ext cx="842010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buFont typeface="+mj-lt"/>
              <a:buAutoNum type="arabicPeriod" startAt="8"/>
            </a:pPr>
            <a:r>
              <a:rPr lang="en-US" sz="2800" dirty="0"/>
              <a:t>Faulting instruction backed up to </a:t>
            </a:r>
            <a:r>
              <a:rPr lang="en-US" sz="2800" dirty="0" smtClean="0"/>
              <a:t>the state </a:t>
            </a:r>
            <a:r>
              <a:rPr lang="en-US" sz="2800" dirty="0"/>
              <a:t>it </a:t>
            </a:r>
            <a:r>
              <a:rPr lang="en-US" sz="2800" dirty="0" smtClean="0"/>
              <a:t>was </a:t>
            </a:r>
            <a:r>
              <a:rPr lang="en-US" sz="2800" dirty="0"/>
              <a:t>when it </a:t>
            </a:r>
            <a:r>
              <a:rPr lang="en-US" sz="2800" dirty="0" smtClean="0"/>
              <a:t>faulted </a:t>
            </a:r>
            <a:r>
              <a:rPr lang="en-US" sz="2800" dirty="0"/>
              <a:t>and program counter reset to point to that instruction.</a:t>
            </a:r>
          </a:p>
          <a:p>
            <a:pPr marL="609600" indent="-609600">
              <a:spcBef>
                <a:spcPct val="20000"/>
              </a:spcBef>
              <a:buFont typeface="+mj-lt"/>
              <a:buAutoNum type="arabicPeriod" startAt="8"/>
            </a:pPr>
            <a:r>
              <a:rPr lang="en-US" sz="2800" dirty="0"/>
              <a:t>Faulting process </a:t>
            </a:r>
            <a:r>
              <a:rPr lang="en-US" sz="2800" dirty="0" smtClean="0"/>
              <a:t>is scheduled</a:t>
            </a:r>
            <a:r>
              <a:rPr lang="en-US" sz="2800" dirty="0"/>
              <a:t>, operating system returns to the (assembly language) routine that called it.</a:t>
            </a:r>
          </a:p>
          <a:p>
            <a:pPr marL="609600" indent="-609600">
              <a:spcBef>
                <a:spcPct val="20000"/>
              </a:spcBef>
              <a:buFont typeface="+mj-lt"/>
              <a:buAutoNum type="arabicPeriod" startAt="8"/>
            </a:pPr>
            <a:r>
              <a:rPr lang="en-US" sz="2800" dirty="0"/>
              <a:t>This routine reloads registers and other state information and returns to user space to continue execution, as if no fault had occurred.</a:t>
            </a:r>
          </a:p>
        </p:txBody>
      </p:sp>
      <p:sp>
        <p:nvSpPr>
          <p:cNvPr id="109571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kern="0" dirty="0" smtClean="0">
                <a:solidFill>
                  <a:srgbClr val="7030A0"/>
                </a:solidFill>
              </a:rPr>
              <a:t>OS involvement on </a:t>
            </a:r>
          </a:p>
          <a:p>
            <a:r>
              <a:rPr lang="en-US" sz="3200" kern="0" dirty="0" smtClean="0">
                <a:solidFill>
                  <a:srgbClr val="7030A0"/>
                </a:solidFill>
              </a:rPr>
              <a:t>Page </a:t>
            </a:r>
            <a:r>
              <a:rPr lang="en-US" sz="3200" kern="0" dirty="0">
                <a:solidFill>
                  <a:srgbClr val="7030A0"/>
                </a:solidFill>
                <a:latin typeface="Calibri"/>
              </a:rPr>
              <a:t>Fault Handling (3)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09709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ChangeArrowheads="1"/>
          </p:cNvSpPr>
          <p:nvPr/>
        </p:nvSpPr>
        <p:spPr bwMode="auto">
          <a:xfrm>
            <a:off x="342900" y="1143000"/>
            <a:ext cx="8420100" cy="5065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433388" indent="-433388">
              <a:spcBef>
                <a:spcPct val="20000"/>
              </a:spcBef>
              <a:buFontTx/>
              <a:buChar char="•"/>
            </a:pPr>
            <a:r>
              <a:rPr lang="en-US" sz="2800" dirty="0"/>
              <a:t>Instruction causes fault =&gt; stopped part way through, traps to OS for fault </a:t>
            </a:r>
            <a:r>
              <a:rPr lang="en-US" sz="2800" dirty="0" smtClean="0"/>
              <a:t>handling. </a:t>
            </a:r>
          </a:p>
          <a:p>
            <a:pPr marL="433388" indent="-433388">
              <a:spcBef>
                <a:spcPct val="20000"/>
              </a:spcBef>
              <a:buFontTx/>
              <a:buChar char="•"/>
            </a:pPr>
            <a:r>
              <a:rPr lang="en-US" sz="2800" dirty="0" smtClean="0"/>
              <a:t>OS </a:t>
            </a:r>
            <a:r>
              <a:rPr lang="en-US" sz="2800" dirty="0"/>
              <a:t>returns to </a:t>
            </a:r>
            <a:r>
              <a:rPr lang="en-US" sz="2800" dirty="0" smtClean="0"/>
              <a:t>instruction. </a:t>
            </a:r>
          </a:p>
          <a:p>
            <a:pPr marL="433388" indent="-433388">
              <a:spcBef>
                <a:spcPct val="20000"/>
              </a:spcBef>
              <a:buFontTx/>
              <a:buChar char="•"/>
            </a:pPr>
            <a:r>
              <a:rPr lang="en-US" sz="2800" dirty="0" smtClean="0"/>
              <a:t>Must </a:t>
            </a:r>
            <a:r>
              <a:rPr lang="en-US" sz="2800" dirty="0"/>
              <a:t>re-start </a:t>
            </a:r>
            <a:r>
              <a:rPr lang="en-US" sz="2800" dirty="0" smtClean="0"/>
              <a:t>instruction exactly from the point of interrupt.</a:t>
            </a:r>
            <a:endParaRPr lang="en-US" sz="2800" dirty="0"/>
          </a:p>
          <a:p>
            <a:pPr marL="433388" indent="-433388">
              <a:spcBef>
                <a:spcPct val="20000"/>
              </a:spcBef>
              <a:buFontTx/>
              <a:buChar char="•"/>
            </a:pPr>
            <a:r>
              <a:rPr lang="en-US" sz="2800" dirty="0"/>
              <a:t>Easier said then done! For </a:t>
            </a:r>
            <a:r>
              <a:rPr lang="en-US" sz="2800" dirty="0" smtClean="0"/>
              <a:t>example (next slide)</a:t>
            </a:r>
            <a:endParaRPr lang="en-US" sz="2800" dirty="0"/>
          </a:p>
        </p:txBody>
      </p:sp>
      <p:sp>
        <p:nvSpPr>
          <p:cNvPr id="110595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kern="0" dirty="0">
                <a:solidFill>
                  <a:srgbClr val="7030A0"/>
                </a:solidFill>
                <a:latin typeface="Calibri"/>
              </a:rPr>
              <a:t>Instruction Backup 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14932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ChangeArrowheads="1"/>
          </p:cNvSpPr>
          <p:nvPr/>
        </p:nvSpPr>
        <p:spPr bwMode="auto">
          <a:xfrm>
            <a:off x="0" y="4579938"/>
            <a:ext cx="9144000" cy="197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buFontTx/>
              <a:buChar char="•"/>
            </a:pPr>
            <a:r>
              <a:rPr lang="en-US" sz="2800" dirty="0"/>
              <a:t>Where to re-start the instruction? PC depends on which part of the instruction actually faulted. If it faults at 1002, how does OS know that instruction starts at 1000?.</a:t>
            </a:r>
          </a:p>
        </p:txBody>
      </p:sp>
      <p:sp>
        <p:nvSpPr>
          <p:cNvPr id="111619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kern="0" dirty="0">
                <a:solidFill>
                  <a:srgbClr val="7030A0"/>
                </a:solidFill>
                <a:latin typeface="Calibri"/>
              </a:rPr>
              <a:t>Instruction Backup (Motorola 680 x 2) </a:t>
            </a:r>
          </a:p>
        </p:txBody>
      </p:sp>
      <p:pic>
        <p:nvPicPr>
          <p:cNvPr id="111621" name="Picture 6" descr="D:\b\b4\IBM\03-2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2394" y="1152525"/>
            <a:ext cx="7343775" cy="296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Lecture-17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73357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ChangeArrowheads="1"/>
          </p:cNvSpPr>
          <p:nvPr/>
        </p:nvSpPr>
        <p:spPr bwMode="auto">
          <a:xfrm>
            <a:off x="323850" y="990600"/>
            <a:ext cx="8420100" cy="5065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buFontTx/>
              <a:buChar char="•"/>
            </a:pPr>
            <a:r>
              <a:rPr lang="en-US" sz="2800" dirty="0"/>
              <a:t>Worse yet: Auto-incrementing loads registers either before or after instruction is executed. </a:t>
            </a:r>
            <a:endParaRPr lang="en-US" sz="2800" dirty="0" smtClean="0"/>
          </a:p>
          <a:p>
            <a:pPr marL="609600" indent="-609600">
              <a:spcBef>
                <a:spcPct val="20000"/>
              </a:spcBef>
              <a:buFontTx/>
              <a:buChar char="•"/>
            </a:pPr>
            <a:r>
              <a:rPr lang="en-US" sz="2800" dirty="0" smtClean="0"/>
              <a:t>Do </a:t>
            </a:r>
            <a:r>
              <a:rPr lang="en-US" sz="2800" dirty="0"/>
              <a:t>it before and needs to be un-done. Do it afterwards and must not </a:t>
            </a:r>
            <a:r>
              <a:rPr lang="en-US" sz="2800" dirty="0" smtClean="0"/>
              <a:t>reverse </a:t>
            </a:r>
            <a:r>
              <a:rPr lang="en-US" sz="2800" dirty="0"/>
              <a:t>it. </a:t>
            </a:r>
          </a:p>
          <a:p>
            <a:pPr marL="609600" indent="-609600">
              <a:spcBef>
                <a:spcPct val="20000"/>
              </a:spcBef>
              <a:buFontTx/>
              <a:buChar char="•"/>
            </a:pPr>
            <a:r>
              <a:rPr lang="en-US" sz="2800" dirty="0"/>
              <a:t>Hardware solution to instruction backup-copy current instruction to a register just before the instruction is executed</a:t>
            </a:r>
          </a:p>
          <a:p>
            <a:pPr marL="609600" indent="-609600">
              <a:spcBef>
                <a:spcPct val="20000"/>
              </a:spcBef>
              <a:buFontTx/>
              <a:buChar char="•"/>
            </a:pPr>
            <a:r>
              <a:rPr lang="en-US" sz="2800" dirty="0"/>
              <a:t>Otherwise OS is deep in the swamp</a:t>
            </a:r>
          </a:p>
        </p:txBody>
      </p:sp>
      <p:sp>
        <p:nvSpPr>
          <p:cNvPr id="112643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kern="0" dirty="0">
                <a:solidFill>
                  <a:srgbClr val="7030A0"/>
                </a:solidFill>
                <a:latin typeface="Calibri"/>
              </a:rPr>
              <a:t>Instruction Backup 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61628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ChangeArrowheads="1"/>
          </p:cNvSpPr>
          <p:nvPr/>
        </p:nvSpPr>
        <p:spPr bwMode="auto">
          <a:xfrm>
            <a:off x="323850" y="1143000"/>
            <a:ext cx="8420100" cy="5065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buFontTx/>
              <a:buChar char="•"/>
            </a:pPr>
            <a:r>
              <a:rPr lang="en-US" sz="2800" dirty="0"/>
              <a:t>Process does I/O call, waits for data</a:t>
            </a:r>
          </a:p>
          <a:p>
            <a:pPr marL="609600" indent="-609600">
              <a:spcBef>
                <a:spcPct val="20000"/>
              </a:spcBef>
              <a:buFontTx/>
              <a:buChar char="•"/>
            </a:pPr>
            <a:r>
              <a:rPr lang="en-US" sz="2800" dirty="0"/>
              <a:t>Gets suspended while waiting, new process read in, new process </a:t>
            </a:r>
            <a:r>
              <a:rPr lang="en-US" sz="2800" dirty="0" smtClean="0"/>
              <a:t>observes a page fault.</a:t>
            </a:r>
            <a:endParaRPr lang="en-US" sz="2800" dirty="0"/>
          </a:p>
          <a:p>
            <a:pPr marL="609600" indent="-609600">
              <a:spcBef>
                <a:spcPct val="20000"/>
              </a:spcBef>
              <a:buFontTx/>
              <a:buChar char="•"/>
            </a:pPr>
            <a:r>
              <a:rPr lang="en-US" sz="2800" dirty="0"/>
              <a:t>Global paging algorithm =&gt; </a:t>
            </a:r>
            <a:r>
              <a:rPr lang="en-US" sz="2800" dirty="0" smtClean="0"/>
              <a:t>removes that page engaged in receiving data through DMA.</a:t>
            </a:r>
          </a:p>
          <a:p>
            <a:pPr marL="609600" indent="-609600">
              <a:spcBef>
                <a:spcPct val="20000"/>
              </a:spcBef>
              <a:buFontTx/>
              <a:buChar char="•"/>
            </a:pPr>
            <a:r>
              <a:rPr lang="en-US" sz="2800" dirty="0"/>
              <a:t>I</a:t>
            </a:r>
            <a:r>
              <a:rPr lang="en-US" sz="2800" dirty="0" smtClean="0"/>
              <a:t>ncoming </a:t>
            </a:r>
            <a:r>
              <a:rPr lang="en-US" sz="2800" dirty="0"/>
              <a:t>data writes over new page</a:t>
            </a:r>
          </a:p>
          <a:p>
            <a:pPr marL="609600" indent="-609600">
              <a:spcBef>
                <a:spcPct val="20000"/>
              </a:spcBef>
              <a:buFontTx/>
              <a:buChar char="•"/>
            </a:pPr>
            <a:r>
              <a:rPr lang="en-US" sz="2800" dirty="0"/>
              <a:t>Solution: Lock pages engaged in I/O</a:t>
            </a:r>
          </a:p>
        </p:txBody>
      </p:sp>
      <p:sp>
        <p:nvSpPr>
          <p:cNvPr id="113667" name="Rectangle 3"/>
          <p:cNvSpPr>
            <a:spLocks noChangeArrowheads="1"/>
          </p:cNvSpPr>
          <p:nvPr/>
        </p:nvSpPr>
        <p:spPr bwMode="auto">
          <a:xfrm>
            <a:off x="0" y="22860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kern="0" dirty="0">
                <a:solidFill>
                  <a:srgbClr val="7030A0"/>
                </a:solidFill>
                <a:latin typeface="Calibri"/>
              </a:rPr>
              <a:t>Locking Pages in Memory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81158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19100" y="4419600"/>
            <a:ext cx="8305800" cy="1905000"/>
          </a:xfrm>
        </p:spPr>
        <p:txBody>
          <a:bodyPr>
            <a:normAutofit/>
          </a:bodyPr>
          <a:lstStyle/>
          <a:p>
            <a:pPr marL="381000" indent="-381000">
              <a:buFontTx/>
              <a:buChar char="•"/>
            </a:pPr>
            <a:r>
              <a:rPr lang="en-US" sz="2800" dirty="0"/>
              <a:t>Also called I/O Interlock – Pages locked into memory</a:t>
            </a:r>
          </a:p>
          <a:p>
            <a:pPr marL="381000" indent="-381000">
              <a:buFontTx/>
              <a:buChar char="•"/>
            </a:pPr>
            <a:r>
              <a:rPr lang="en-US" sz="2800" dirty="0"/>
              <a:t>Consider I/O - Pages that are used for copying a file from a device must be locked from being selected for eviction by a page replacement algorithm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kern="0" dirty="0">
                <a:solidFill>
                  <a:srgbClr val="7030A0"/>
                </a:solidFill>
                <a:latin typeface="Calibri"/>
              </a:rPr>
              <a:t>Locking Pages in Memory</a:t>
            </a:r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76800" y="314325"/>
            <a:ext cx="3478212" cy="402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Lecture-17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1661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ChangeArrowheads="1"/>
          </p:cNvSpPr>
          <p:nvPr/>
        </p:nvSpPr>
        <p:spPr bwMode="auto">
          <a:xfrm>
            <a:off x="457200" y="1066800"/>
            <a:ext cx="7315200" cy="5065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buFontTx/>
              <a:buChar char="•"/>
            </a:pPr>
            <a:r>
              <a:rPr lang="en-US" sz="2800" dirty="0" smtClean="0"/>
              <a:t>Where to put the page on disk </a:t>
            </a:r>
            <a:r>
              <a:rPr lang="en-US" sz="2800" dirty="0"/>
              <a:t>when it is swapped out? </a:t>
            </a:r>
            <a:endParaRPr lang="en-US" sz="2800" dirty="0" smtClean="0"/>
          </a:p>
          <a:p>
            <a:pPr>
              <a:spcBef>
                <a:spcPct val="20000"/>
              </a:spcBef>
            </a:pPr>
            <a:r>
              <a:rPr lang="en-US" sz="2800" dirty="0" smtClean="0"/>
              <a:t>Two approaches: </a:t>
            </a:r>
          </a:p>
          <a:p>
            <a:pPr marL="971550" lvl="1" indent="-514350">
              <a:spcBef>
                <a:spcPct val="20000"/>
              </a:spcBef>
              <a:buAutoNum type="alphaLcPeriod"/>
            </a:pPr>
            <a:r>
              <a:rPr lang="en-US" sz="2800" dirty="0" smtClean="0">
                <a:solidFill>
                  <a:srgbClr val="0070C0"/>
                </a:solidFill>
              </a:rPr>
              <a:t>Separate disk </a:t>
            </a:r>
            <a:r>
              <a:rPr lang="en-US" sz="2800" dirty="0" smtClean="0"/>
              <a:t>or </a:t>
            </a:r>
          </a:p>
          <a:p>
            <a:pPr marL="971550" lvl="1" indent="-514350">
              <a:spcBef>
                <a:spcPct val="20000"/>
              </a:spcBef>
              <a:buAutoNum type="alphaLcPeriod"/>
            </a:pPr>
            <a:r>
              <a:rPr lang="en-US" sz="2800" dirty="0" smtClean="0">
                <a:solidFill>
                  <a:srgbClr val="0070C0"/>
                </a:solidFill>
              </a:rPr>
              <a:t>Use </a:t>
            </a:r>
            <a:r>
              <a:rPr lang="en-US" sz="2800" dirty="0">
                <a:solidFill>
                  <a:srgbClr val="0070C0"/>
                </a:solidFill>
              </a:rPr>
              <a:t>separate partition on disk </a:t>
            </a:r>
            <a:endParaRPr lang="en-US" sz="2800" dirty="0" smtClean="0">
              <a:solidFill>
                <a:srgbClr val="0070C0"/>
              </a:solidFill>
            </a:endParaRPr>
          </a:p>
          <a:p>
            <a:pPr lvl="1">
              <a:spcBef>
                <a:spcPct val="20000"/>
              </a:spcBef>
            </a:pPr>
            <a:endParaRPr lang="en-US" sz="2800" dirty="0" smtClean="0">
              <a:solidFill>
                <a:srgbClr val="0070C0"/>
              </a:solidFill>
            </a:endParaRPr>
          </a:p>
          <a:p>
            <a:pPr lvl="1"/>
            <a:r>
              <a:rPr lang="en-US" sz="2800" dirty="0" smtClean="0"/>
              <a:t>which </a:t>
            </a:r>
            <a:r>
              <a:rPr lang="en-US" sz="2800" dirty="0"/>
              <a:t>has no file system on </a:t>
            </a:r>
            <a:r>
              <a:rPr lang="en-US" sz="2800" dirty="0" smtClean="0"/>
              <a:t>it, </a:t>
            </a:r>
            <a:r>
              <a:rPr lang="en-US" sz="2800" dirty="0"/>
              <a:t>which eliminates all the overhead of </a:t>
            </a:r>
            <a:r>
              <a:rPr lang="en-US" sz="2800" dirty="0" smtClean="0"/>
              <a:t>converting offsets </a:t>
            </a:r>
            <a:r>
              <a:rPr lang="en-US" sz="2800" dirty="0"/>
              <a:t>in files to block </a:t>
            </a:r>
            <a:r>
              <a:rPr lang="en-US" sz="2800" dirty="0" smtClean="0"/>
              <a:t>addresses</a:t>
            </a:r>
            <a:r>
              <a:rPr lang="en-US" sz="2800" dirty="0"/>
              <a:t>.</a:t>
            </a:r>
          </a:p>
          <a:p>
            <a:pPr marL="609600" indent="-609600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endParaRPr lang="en-US" sz="2800" dirty="0"/>
          </a:p>
          <a:p>
            <a:pPr marL="609600" indent="-609600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endParaRPr lang="en-US" sz="2800" dirty="0"/>
          </a:p>
          <a:p>
            <a:pPr marL="609600" indent="-609600" algn="l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endParaRPr lang="en-US" sz="2800" dirty="0">
              <a:latin typeface="Arial" charset="0"/>
            </a:endParaRPr>
          </a:p>
        </p:txBody>
      </p:sp>
      <p:sp>
        <p:nvSpPr>
          <p:cNvPr id="114691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kern="0" dirty="0">
                <a:solidFill>
                  <a:srgbClr val="7030A0"/>
                </a:solidFill>
                <a:latin typeface="Calibri"/>
              </a:rPr>
              <a:t>Backing Store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48009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ChangeArrowheads="1"/>
          </p:cNvSpPr>
          <p:nvPr/>
        </p:nvSpPr>
        <p:spPr bwMode="auto">
          <a:xfrm>
            <a:off x="172884" y="914400"/>
            <a:ext cx="8420100" cy="5065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buFontTx/>
              <a:buChar char="•"/>
            </a:pPr>
            <a:r>
              <a:rPr lang="en-US" sz="2800" dirty="0">
                <a:solidFill>
                  <a:srgbClr val="0070C0"/>
                </a:solidFill>
              </a:rPr>
              <a:t>Static </a:t>
            </a:r>
            <a:r>
              <a:rPr lang="en-US" sz="2800" dirty="0" smtClean="0">
                <a:solidFill>
                  <a:srgbClr val="0070C0"/>
                </a:solidFill>
              </a:rPr>
              <a:t>Partition: </a:t>
            </a:r>
            <a:r>
              <a:rPr lang="en-US" sz="2800" dirty="0" smtClean="0"/>
              <a:t>Allocate </a:t>
            </a:r>
            <a:r>
              <a:rPr lang="en-US" sz="2800" dirty="0"/>
              <a:t>fixed partition to </a:t>
            </a:r>
            <a:r>
              <a:rPr lang="en-US" sz="2800" dirty="0" smtClean="0"/>
              <a:t>a process </a:t>
            </a:r>
            <a:r>
              <a:rPr lang="en-US" sz="2800" dirty="0"/>
              <a:t>when it starts </a:t>
            </a:r>
            <a:r>
              <a:rPr lang="en-US" sz="2800" dirty="0" smtClean="0"/>
              <a:t>up.</a:t>
            </a:r>
            <a:endParaRPr lang="en-US" sz="2800" dirty="0"/>
          </a:p>
          <a:p>
            <a:pPr marL="1066800" lvl="2" indent="-609600">
              <a:spcBef>
                <a:spcPct val="20000"/>
              </a:spcBef>
              <a:buFontTx/>
              <a:buChar char="•"/>
            </a:pPr>
            <a:r>
              <a:rPr lang="en-US" sz="2800" dirty="0"/>
              <a:t>Manage as list of free chunks. Assign big enough chunk to hold process </a:t>
            </a:r>
          </a:p>
          <a:p>
            <a:pPr marL="1066800" lvl="2" indent="-609600">
              <a:spcBef>
                <a:spcPct val="20000"/>
              </a:spcBef>
              <a:buFontTx/>
              <a:buChar char="•"/>
            </a:pPr>
            <a:r>
              <a:rPr lang="en-US" sz="2800" dirty="0"/>
              <a:t>Starting address of partition kept in process table. </a:t>
            </a:r>
            <a:endParaRPr lang="en-US" sz="2800" dirty="0" smtClean="0"/>
          </a:p>
          <a:p>
            <a:pPr marL="1066800" lvl="2" indent="-609600">
              <a:spcBef>
                <a:spcPct val="20000"/>
              </a:spcBef>
              <a:buFontTx/>
              <a:buChar char="•"/>
            </a:pPr>
            <a:r>
              <a:rPr lang="en-US" sz="2800" dirty="0" smtClean="0"/>
              <a:t>Page </a:t>
            </a:r>
            <a:r>
              <a:rPr lang="en-US" sz="2800" dirty="0"/>
              <a:t>offset in virtual address space corresponds to address on disk. </a:t>
            </a:r>
          </a:p>
          <a:p>
            <a:pPr marL="1066800" lvl="2" indent="-609600">
              <a:spcBef>
                <a:spcPct val="20000"/>
              </a:spcBef>
              <a:buFontTx/>
              <a:buChar char="•"/>
            </a:pPr>
            <a:r>
              <a:rPr lang="en-US" sz="2800" dirty="0"/>
              <a:t>Can assign different areas for data</a:t>
            </a:r>
            <a:r>
              <a:rPr lang="en-US" sz="2800" dirty="0" smtClean="0"/>
              <a:t>, text </a:t>
            </a:r>
            <a:r>
              <a:rPr lang="en-US" sz="2800" dirty="0"/>
              <a:t>, stack as data and stack can grow</a:t>
            </a:r>
          </a:p>
          <a:p>
            <a:pPr marL="1066800" lvl="1" indent="-609600" algn="l">
              <a:spcBef>
                <a:spcPct val="20000"/>
              </a:spcBef>
              <a:buClr>
                <a:schemeClr val="accent2"/>
              </a:buClr>
            </a:pPr>
            <a:endParaRPr lang="en-US" sz="2800" dirty="0">
              <a:latin typeface="Arial" charset="0"/>
            </a:endParaRPr>
          </a:p>
          <a:p>
            <a:pPr marL="609600" indent="-609600" algn="l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endParaRPr lang="en-US" sz="2800" dirty="0">
              <a:latin typeface="Arial" charset="0"/>
            </a:endParaRPr>
          </a:p>
          <a:p>
            <a:pPr marL="609600" indent="-609600" algn="l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endParaRPr lang="en-US" sz="2800" dirty="0">
              <a:latin typeface="Arial" charset="0"/>
            </a:endParaRPr>
          </a:p>
          <a:p>
            <a:pPr marL="609600" indent="-609600" algn="l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endParaRPr lang="en-US" sz="2800" dirty="0">
              <a:latin typeface="Arial" charset="0"/>
            </a:endParaRPr>
          </a:p>
        </p:txBody>
      </p:sp>
      <p:sp>
        <p:nvSpPr>
          <p:cNvPr id="115715" name="Rectangle 3"/>
          <p:cNvSpPr>
            <a:spLocks noChangeArrowheads="1"/>
          </p:cNvSpPr>
          <p:nvPr/>
        </p:nvSpPr>
        <p:spPr bwMode="auto">
          <a:xfrm>
            <a:off x="0" y="152400"/>
            <a:ext cx="914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kern="0" dirty="0">
                <a:solidFill>
                  <a:srgbClr val="7030A0"/>
                </a:solidFill>
                <a:latin typeface="Calibri"/>
              </a:rPr>
              <a:t>Backing Store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56652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ChangeArrowheads="1"/>
          </p:cNvSpPr>
          <p:nvPr/>
        </p:nvSpPr>
        <p:spPr bwMode="auto">
          <a:xfrm>
            <a:off x="361950" y="1143000"/>
            <a:ext cx="84201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buFontTx/>
              <a:buChar char="•"/>
            </a:pPr>
            <a:r>
              <a:rPr lang="en-US" sz="2800" dirty="0">
                <a:solidFill>
                  <a:srgbClr val="0070C0"/>
                </a:solidFill>
              </a:rPr>
              <a:t>Dynamic </a:t>
            </a:r>
            <a:r>
              <a:rPr lang="en-US" sz="2800" dirty="0" smtClean="0">
                <a:solidFill>
                  <a:srgbClr val="0070C0"/>
                </a:solidFill>
              </a:rPr>
              <a:t>approach: </a:t>
            </a:r>
            <a:r>
              <a:rPr lang="en-US" sz="2800" dirty="0" smtClean="0"/>
              <a:t>Don’t </a:t>
            </a:r>
            <a:r>
              <a:rPr lang="en-US" sz="2800" dirty="0"/>
              <a:t>allocate disk space in advance. </a:t>
            </a:r>
            <a:r>
              <a:rPr lang="en-US" sz="2800" dirty="0" smtClean="0"/>
              <a:t>(of Same size)</a:t>
            </a:r>
          </a:p>
          <a:p>
            <a:pPr marL="609600" indent="-609600">
              <a:spcBef>
                <a:spcPct val="20000"/>
              </a:spcBef>
              <a:buFontTx/>
              <a:buChar char="•"/>
            </a:pPr>
            <a:r>
              <a:rPr lang="en-US" sz="2800" dirty="0" smtClean="0"/>
              <a:t>Swap </a:t>
            </a:r>
            <a:r>
              <a:rPr lang="en-US" sz="2800" dirty="0"/>
              <a:t>pages in and out as </a:t>
            </a:r>
            <a:r>
              <a:rPr lang="en-US" sz="2800" dirty="0" smtClean="0"/>
              <a:t>needed, using disk </a:t>
            </a:r>
            <a:r>
              <a:rPr lang="en-US" sz="2800" dirty="0"/>
              <a:t>map </a:t>
            </a:r>
            <a:r>
              <a:rPr lang="en-US" sz="2800" dirty="0" smtClean="0"/>
              <a:t>to be maintained in memory</a:t>
            </a:r>
          </a:p>
          <a:p>
            <a:pPr marL="1066800" lvl="1" indent="-609600" algn="l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endParaRPr lang="en-US" sz="2800" dirty="0">
              <a:latin typeface="Arial" charset="0"/>
            </a:endParaRPr>
          </a:p>
          <a:p>
            <a:pPr marL="609600" indent="-609600" algn="l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endParaRPr lang="en-US" sz="2800" dirty="0">
              <a:latin typeface="Arial" charset="0"/>
            </a:endParaRPr>
          </a:p>
          <a:p>
            <a:pPr marL="609600" indent="-609600" algn="l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endParaRPr lang="en-US" sz="2800" dirty="0">
              <a:latin typeface="Arial" charset="0"/>
            </a:endParaRPr>
          </a:p>
          <a:p>
            <a:pPr marL="609600" indent="-609600" algn="l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endParaRPr lang="en-US" sz="2800" dirty="0">
              <a:latin typeface="Arial" charset="0"/>
            </a:endParaRPr>
          </a:p>
        </p:txBody>
      </p:sp>
      <p:sp>
        <p:nvSpPr>
          <p:cNvPr id="116739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kern="0" dirty="0">
                <a:solidFill>
                  <a:srgbClr val="7030A0"/>
                </a:solidFill>
                <a:latin typeface="Calibri"/>
              </a:rPr>
              <a:t>Backing Store-Dynamic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34695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ChangeArrowheads="1"/>
          </p:cNvSpPr>
          <p:nvPr/>
        </p:nvSpPr>
        <p:spPr bwMode="auto">
          <a:xfrm>
            <a:off x="304800" y="5029200"/>
            <a:ext cx="77724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buChar char="•"/>
            </a:pPr>
            <a:r>
              <a:rPr lang="en-US" sz="2800" dirty="0"/>
              <a:t>Paging to a static swap area (a) and</a:t>
            </a:r>
          </a:p>
          <a:p>
            <a:pPr marL="609600" indent="-609600">
              <a:spcBef>
                <a:spcPct val="20000"/>
              </a:spcBef>
              <a:buChar char="•"/>
            </a:pPr>
            <a:r>
              <a:rPr lang="en-US" sz="2800" dirty="0"/>
              <a:t>Paging to dynamic area (b)</a:t>
            </a:r>
          </a:p>
        </p:txBody>
      </p:sp>
      <p:sp>
        <p:nvSpPr>
          <p:cNvPr id="117763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kern="0" dirty="0">
                <a:solidFill>
                  <a:srgbClr val="7030A0"/>
                </a:solidFill>
                <a:latin typeface="Calibri"/>
              </a:rPr>
              <a:t>Backing Store-the picture</a:t>
            </a:r>
          </a:p>
        </p:txBody>
      </p:sp>
      <p:pic>
        <p:nvPicPr>
          <p:cNvPr id="117765" name="Picture 6" descr="D:\b\b4\IBM\03-2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2762" y="914400"/>
            <a:ext cx="8042275" cy="398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Lecture-17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58858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ChangeArrowheads="1"/>
          </p:cNvSpPr>
          <p:nvPr/>
        </p:nvSpPr>
        <p:spPr bwMode="auto">
          <a:xfrm>
            <a:off x="228600" y="685800"/>
            <a:ext cx="6038850" cy="556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r>
              <a:rPr lang="en-US" sz="2800" dirty="0" smtClean="0">
                <a:solidFill>
                  <a:srgbClr val="0070C0"/>
                </a:solidFill>
              </a:rPr>
              <a:t>Example: </a:t>
            </a:r>
            <a:r>
              <a:rPr lang="en-US" sz="2800" dirty="0">
                <a:solidFill>
                  <a:srgbClr val="0070C0"/>
                </a:solidFill>
              </a:rPr>
              <a:t>Figure (a), </a:t>
            </a:r>
            <a:endParaRPr lang="en-US" sz="2800" dirty="0" smtClean="0">
              <a:solidFill>
                <a:srgbClr val="0070C0"/>
              </a:solidFill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a </a:t>
            </a:r>
            <a:r>
              <a:rPr lang="en-US" sz="2800" dirty="0"/>
              <a:t>page table with eight </a:t>
            </a:r>
            <a:r>
              <a:rPr lang="en-US" sz="2800" dirty="0" smtClean="0"/>
              <a:t>pages, 0</a:t>
            </a:r>
            <a:r>
              <a:rPr lang="en-US" sz="2800" dirty="0"/>
              <a:t>, 3, 4, and </a:t>
            </a:r>
            <a:r>
              <a:rPr lang="en-US" sz="2800" dirty="0" smtClean="0"/>
              <a:t>6 are </a:t>
            </a:r>
            <a:r>
              <a:rPr lang="en-US" sz="2800" dirty="0"/>
              <a:t>in main memory. Pages 1 , 2, 5, and 7 are on disk</a:t>
            </a:r>
            <a:r>
              <a:rPr lang="en-US" sz="2800" dirty="0" smtClean="0"/>
              <a:t>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The </a:t>
            </a:r>
            <a:r>
              <a:rPr lang="en-US" sz="2800" dirty="0"/>
              <a:t>swap area on disk is </a:t>
            </a:r>
            <a:r>
              <a:rPr lang="en-US" sz="2800" dirty="0" smtClean="0"/>
              <a:t>as large </a:t>
            </a:r>
            <a:r>
              <a:rPr lang="en-US" sz="2800" dirty="0"/>
              <a:t>as the process virtual address space (eight pages), with each page having </a:t>
            </a:r>
            <a:r>
              <a:rPr lang="en-US" sz="2800" dirty="0" smtClean="0"/>
              <a:t>a fixed </a:t>
            </a:r>
            <a:r>
              <a:rPr lang="en-US" sz="2800" dirty="0"/>
              <a:t>location to which it is written when it is evicted from main memory</a:t>
            </a:r>
            <a:r>
              <a:rPr lang="en-US" sz="2800" dirty="0" smtClean="0"/>
              <a:t>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/>
              <a:t>Calculating the address requires only the beginning </a:t>
            </a:r>
            <a:r>
              <a:rPr lang="en-US" sz="2800" dirty="0" smtClean="0"/>
              <a:t>address of chunk holding pages,</a:t>
            </a:r>
            <a:endParaRPr lang="en-US" sz="2800" dirty="0"/>
          </a:p>
          <a:p>
            <a:pPr marL="457200" indent="-457200">
              <a:buFont typeface="Arial" pitchFamily="34" charset="0"/>
              <a:buChar char="•"/>
            </a:pPr>
            <a:endParaRPr lang="en-US" sz="2800" dirty="0" smtClean="0"/>
          </a:p>
          <a:p>
            <a:pPr marL="1066800" lvl="1" indent="-609600" algn="l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endParaRPr lang="en-US" sz="2800" dirty="0">
              <a:latin typeface="Arial" charset="0"/>
            </a:endParaRPr>
          </a:p>
          <a:p>
            <a:pPr marL="609600" indent="-609600" algn="l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endParaRPr lang="en-US" sz="2800" dirty="0">
              <a:latin typeface="Arial" charset="0"/>
            </a:endParaRPr>
          </a:p>
          <a:p>
            <a:pPr marL="609600" indent="-609600" algn="l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endParaRPr lang="en-US" sz="2800" dirty="0">
              <a:latin typeface="Arial" charset="0"/>
            </a:endParaRPr>
          </a:p>
          <a:p>
            <a:pPr marL="609600" indent="-609600" algn="l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endParaRPr lang="en-US" sz="2800" dirty="0">
              <a:latin typeface="Arial" charset="0"/>
            </a:endParaRPr>
          </a:p>
        </p:txBody>
      </p:sp>
      <p:sp>
        <p:nvSpPr>
          <p:cNvPr id="116739" name="Rectangle 3"/>
          <p:cNvSpPr>
            <a:spLocks noChangeArrowheads="1"/>
          </p:cNvSpPr>
          <p:nvPr/>
        </p:nvSpPr>
        <p:spPr bwMode="auto">
          <a:xfrm>
            <a:off x="0" y="0"/>
            <a:ext cx="9144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kern="0" dirty="0">
                <a:solidFill>
                  <a:srgbClr val="7030A0"/>
                </a:solidFill>
                <a:latin typeface="Calibri"/>
              </a:rPr>
              <a:t>Backing </a:t>
            </a:r>
            <a:r>
              <a:rPr lang="en-US" sz="3200" kern="0" dirty="0" smtClean="0">
                <a:solidFill>
                  <a:srgbClr val="7030A0"/>
                </a:solidFill>
                <a:latin typeface="Calibri"/>
              </a:rPr>
              <a:t>Store-Static swap area</a:t>
            </a:r>
            <a:endParaRPr lang="en-US" sz="3200" kern="0" dirty="0">
              <a:solidFill>
                <a:srgbClr val="7030A0"/>
              </a:solidFill>
              <a:latin typeface="Calibri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67450" y="1295401"/>
            <a:ext cx="2695575" cy="3767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787013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ChangeArrowheads="1"/>
          </p:cNvSpPr>
          <p:nvPr/>
        </p:nvSpPr>
        <p:spPr bwMode="auto">
          <a:xfrm>
            <a:off x="361950" y="685800"/>
            <a:ext cx="573405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r>
              <a:rPr lang="en-US" sz="2800" dirty="0" smtClean="0">
                <a:solidFill>
                  <a:srgbClr val="0070C0"/>
                </a:solidFill>
              </a:rPr>
              <a:t>Example: </a:t>
            </a:r>
            <a:r>
              <a:rPr lang="en-US" sz="2800" dirty="0">
                <a:solidFill>
                  <a:srgbClr val="0070C0"/>
                </a:solidFill>
              </a:rPr>
              <a:t>Figure </a:t>
            </a:r>
            <a:r>
              <a:rPr lang="en-US" sz="2800" dirty="0" smtClean="0">
                <a:solidFill>
                  <a:srgbClr val="0070C0"/>
                </a:solidFill>
              </a:rPr>
              <a:t>(b), 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pages </a:t>
            </a:r>
            <a:r>
              <a:rPr lang="en-US" sz="2800" dirty="0"/>
              <a:t>do not have fixed addresses on disk. </a:t>
            </a:r>
            <a:endParaRPr lang="en-US" sz="2800" dirty="0" smtClean="0"/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When </a:t>
            </a:r>
            <a:r>
              <a:rPr lang="en-US" sz="2800" dirty="0"/>
              <a:t>a page </a:t>
            </a:r>
            <a:r>
              <a:rPr lang="en-US" sz="2800" dirty="0" smtClean="0"/>
              <a:t>is swapped </a:t>
            </a:r>
            <a:r>
              <a:rPr lang="en-US" sz="2800" dirty="0"/>
              <a:t>out, an empty disk page is chosen on the fly and the disk map (which </a:t>
            </a:r>
            <a:r>
              <a:rPr lang="en-US" sz="2800" dirty="0" smtClean="0"/>
              <a:t>has room </a:t>
            </a:r>
            <a:r>
              <a:rPr lang="en-US" sz="2800" dirty="0"/>
              <a:t>for one disk address per virtual page) is updated accordingly. </a:t>
            </a:r>
            <a:endParaRPr lang="en-US" sz="2800" dirty="0" smtClean="0"/>
          </a:p>
          <a:p>
            <a:pPr marL="457200" indent="-457200">
              <a:buFont typeface="Arial" pitchFamily="34" charset="0"/>
              <a:buChar char="•"/>
            </a:pPr>
            <a:r>
              <a:rPr lang="en-US" sz="2800" dirty="0" smtClean="0"/>
              <a:t>A </a:t>
            </a:r>
            <a:r>
              <a:rPr lang="en-US" sz="2800" dirty="0"/>
              <a:t>page </a:t>
            </a:r>
            <a:r>
              <a:rPr lang="en-US" sz="2800" dirty="0" smtClean="0"/>
              <a:t>in memory </a:t>
            </a:r>
            <a:r>
              <a:rPr lang="en-US" sz="2800" dirty="0"/>
              <a:t>has no copy on disk. Their entries in the disk map contain an invalid </a:t>
            </a:r>
            <a:r>
              <a:rPr lang="en-US" sz="2800" dirty="0" smtClean="0"/>
              <a:t>disk address </a:t>
            </a:r>
            <a:r>
              <a:rPr lang="en-US" sz="2800" dirty="0"/>
              <a:t>or a bit marking them as not in use.</a:t>
            </a:r>
            <a:endParaRPr lang="en-US" sz="2800" dirty="0">
              <a:latin typeface="Arial" charset="0"/>
            </a:endParaRPr>
          </a:p>
          <a:p>
            <a:pPr marL="609600" indent="-609600" algn="l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endParaRPr lang="en-US" sz="2800" dirty="0">
              <a:latin typeface="Arial" charset="0"/>
            </a:endParaRPr>
          </a:p>
          <a:p>
            <a:pPr marL="609600" indent="-609600" algn="l">
              <a:spcBef>
                <a:spcPct val="20000"/>
              </a:spcBef>
              <a:buClr>
                <a:schemeClr val="accent2"/>
              </a:buClr>
              <a:buFontTx/>
              <a:buChar char="•"/>
            </a:pPr>
            <a:endParaRPr lang="en-US" sz="2800" dirty="0">
              <a:latin typeface="Arial" charset="0"/>
            </a:endParaRPr>
          </a:p>
        </p:txBody>
      </p:sp>
      <p:sp>
        <p:nvSpPr>
          <p:cNvPr id="116739" name="Rectangle 3"/>
          <p:cNvSpPr>
            <a:spLocks noChangeArrowheads="1"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kern="0" dirty="0">
                <a:solidFill>
                  <a:srgbClr val="7030A0"/>
                </a:solidFill>
                <a:latin typeface="Calibri"/>
              </a:rPr>
              <a:t>Backing </a:t>
            </a:r>
            <a:r>
              <a:rPr lang="en-US" sz="3200" kern="0" dirty="0" smtClean="0">
                <a:solidFill>
                  <a:srgbClr val="7030A0"/>
                </a:solidFill>
                <a:latin typeface="Calibri"/>
              </a:rPr>
              <a:t>Store-Dynamic Swap Area</a:t>
            </a:r>
            <a:endParaRPr lang="en-US" sz="3200" kern="0" dirty="0">
              <a:solidFill>
                <a:srgbClr val="7030A0"/>
              </a:solidFill>
              <a:latin typeface="Calibri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43613" y="1143000"/>
            <a:ext cx="2943225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440543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ChangeArrowheads="1"/>
          </p:cNvSpPr>
          <p:nvPr/>
        </p:nvSpPr>
        <p:spPr bwMode="auto">
          <a:xfrm>
            <a:off x="177800" y="1066800"/>
            <a:ext cx="8204200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r>
              <a:rPr lang="en-US" sz="2800" dirty="0"/>
              <a:t>A simple example of how policy and mechanism can be separated is shown </a:t>
            </a:r>
            <a:r>
              <a:rPr lang="en-US" sz="2800" dirty="0" smtClean="0"/>
              <a:t>in Figure. </a:t>
            </a:r>
          </a:p>
          <a:p>
            <a:r>
              <a:rPr lang="en-US" sz="2800" dirty="0" smtClean="0"/>
              <a:t>Memory </a:t>
            </a:r>
            <a:r>
              <a:rPr lang="en-US" sz="2800" dirty="0"/>
              <a:t>management system is divided into three parts:</a:t>
            </a:r>
          </a:p>
          <a:p>
            <a:pPr marL="971550" lvl="1" indent="-514350">
              <a:spcBef>
                <a:spcPct val="20000"/>
              </a:spcBef>
              <a:buFont typeface="+mj-lt"/>
              <a:buAutoNum type="arabicPeriod"/>
            </a:pPr>
            <a:r>
              <a:rPr lang="en-US" sz="2800" dirty="0" smtClean="0"/>
              <a:t>A </a:t>
            </a:r>
            <a:r>
              <a:rPr lang="en-US" sz="2800" dirty="0"/>
              <a:t>low-level MMU handler (machine dependent)</a:t>
            </a:r>
          </a:p>
          <a:p>
            <a:pPr marL="971550" lvl="1" indent="-514350">
              <a:spcBef>
                <a:spcPct val="20000"/>
              </a:spcBef>
              <a:buFont typeface="+mj-lt"/>
              <a:buAutoNum type="arabicPeriod"/>
            </a:pPr>
            <a:r>
              <a:rPr lang="en-US" sz="2800" dirty="0"/>
              <a:t>A page fault handler that is part of the kernel (machine independent) Asks MMU to assign space for incoming page in the process</a:t>
            </a:r>
          </a:p>
          <a:p>
            <a:pPr marL="971550" lvl="1" indent="-514350">
              <a:spcBef>
                <a:spcPct val="20000"/>
              </a:spcBef>
              <a:buFont typeface="+mj-lt"/>
              <a:buAutoNum type="arabicPeriod"/>
            </a:pPr>
            <a:r>
              <a:rPr lang="en-US" sz="2800" dirty="0"/>
              <a:t>An external pager running in user space which contains the policy for page replacement and asks/receives pages from disk</a:t>
            </a:r>
          </a:p>
        </p:txBody>
      </p:sp>
      <p:sp>
        <p:nvSpPr>
          <p:cNvPr id="118787" name="Rectangle 3"/>
          <p:cNvSpPr>
            <a:spLocks noChangeArrowheads="1"/>
          </p:cNvSpPr>
          <p:nvPr/>
        </p:nvSpPr>
        <p:spPr bwMode="auto">
          <a:xfrm>
            <a:off x="177800" y="29498"/>
            <a:ext cx="86868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kern="0" dirty="0">
                <a:solidFill>
                  <a:srgbClr val="7030A0"/>
                </a:solidFill>
                <a:latin typeface="Calibri"/>
              </a:rPr>
              <a:t>Separation of Policy and Mechanism 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45306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ChangeArrowheads="1"/>
          </p:cNvSpPr>
          <p:nvPr/>
        </p:nvSpPr>
        <p:spPr bwMode="auto">
          <a:xfrm>
            <a:off x="187632" y="5334000"/>
            <a:ext cx="9144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buChar char="•"/>
            </a:pPr>
            <a:r>
              <a:rPr lang="en-US" sz="2800" dirty="0"/>
              <a:t>How page fault happens-who does what.</a:t>
            </a:r>
          </a:p>
        </p:txBody>
      </p:sp>
      <p:sp>
        <p:nvSpPr>
          <p:cNvPr id="119811" name="Rectangle 3"/>
          <p:cNvSpPr>
            <a:spLocks noChangeArrowheads="1"/>
          </p:cNvSpPr>
          <p:nvPr/>
        </p:nvSpPr>
        <p:spPr bwMode="auto">
          <a:xfrm>
            <a:off x="0" y="0"/>
            <a:ext cx="9144000" cy="1350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kern="0" dirty="0">
                <a:solidFill>
                  <a:srgbClr val="7030A0"/>
                </a:solidFill>
                <a:latin typeface="Calibri"/>
              </a:rPr>
              <a:t>Separation of Policy and Mechanism (2)</a:t>
            </a:r>
          </a:p>
        </p:txBody>
      </p:sp>
      <p:pic>
        <p:nvPicPr>
          <p:cNvPr id="119813" name="Picture 5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" y="1143000"/>
            <a:ext cx="7337425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Lecture-17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68716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ChangeArrowheads="1"/>
          </p:cNvSpPr>
          <p:nvPr/>
        </p:nvSpPr>
        <p:spPr bwMode="auto">
          <a:xfrm>
            <a:off x="400614" y="1295400"/>
            <a:ext cx="8204200" cy="434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>
              <a:spcBef>
                <a:spcPct val="20000"/>
              </a:spcBef>
            </a:pPr>
            <a:r>
              <a:rPr lang="en-US" sz="2800" dirty="0" smtClean="0"/>
              <a:t>The implementation is:</a:t>
            </a:r>
          </a:p>
          <a:p>
            <a:pPr marL="609600" indent="-609600">
              <a:spcBef>
                <a:spcPct val="20000"/>
              </a:spcBef>
              <a:buFontTx/>
              <a:buChar char="•"/>
            </a:pPr>
            <a:r>
              <a:rPr lang="en-US" sz="2800" dirty="0" smtClean="0"/>
              <a:t>Good</a:t>
            </a:r>
            <a:r>
              <a:rPr lang="en-US" sz="2800" dirty="0"/>
              <a:t>: modular code =&gt; greater flexibility</a:t>
            </a:r>
          </a:p>
          <a:p>
            <a:pPr marL="609600" indent="-609600">
              <a:spcBef>
                <a:spcPct val="20000"/>
              </a:spcBef>
              <a:buFontTx/>
              <a:buChar char="•"/>
            </a:pPr>
            <a:r>
              <a:rPr lang="en-US" sz="2800" dirty="0" smtClean="0"/>
              <a:t>Bad</a:t>
            </a:r>
            <a:r>
              <a:rPr lang="en-US" sz="2800" dirty="0"/>
              <a:t>: Cross the user/kernel interface several times in the course of a page fault</a:t>
            </a:r>
          </a:p>
        </p:txBody>
      </p:sp>
      <p:sp>
        <p:nvSpPr>
          <p:cNvPr id="120835" name="Rectangle 3"/>
          <p:cNvSpPr>
            <a:spLocks noChangeArrowheads="1"/>
          </p:cNvSpPr>
          <p:nvPr/>
        </p:nvSpPr>
        <p:spPr bwMode="auto">
          <a:xfrm>
            <a:off x="0" y="1"/>
            <a:ext cx="91440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kern="0" dirty="0">
                <a:solidFill>
                  <a:srgbClr val="7030A0"/>
                </a:solidFill>
              </a:rPr>
              <a:t>Separation of Policy and Mechanism </a:t>
            </a:r>
            <a:r>
              <a:rPr lang="en-US" sz="3200" kern="0" dirty="0" smtClean="0">
                <a:solidFill>
                  <a:srgbClr val="7030A0"/>
                </a:solidFill>
              </a:rPr>
              <a:t>(3)</a:t>
            </a:r>
            <a:endParaRPr lang="en-US" sz="3200" kern="0" dirty="0">
              <a:solidFill>
                <a:srgbClr val="7030A0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Lecture-17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35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13822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Custom 1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4060</TotalTime>
  <Words>2221</Words>
  <Application>Microsoft Office PowerPoint</Application>
  <PresentationFormat>On-screen Show (4:3)</PresentationFormat>
  <Paragraphs>290</Paragraphs>
  <Slides>35</Slides>
  <Notes>9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7" baseType="lpstr">
      <vt:lpstr>Office Theme</vt:lpstr>
      <vt:lpstr>Equation</vt:lpstr>
      <vt:lpstr>Slide 1</vt:lpstr>
      <vt:lpstr>Slide 2</vt:lpstr>
      <vt:lpstr>Slide 3</vt:lpstr>
      <vt:lpstr>Slide 4</vt:lpstr>
      <vt:lpstr>Performance Issues What happens if there is no free frame?</vt:lpstr>
      <vt:lpstr>Performance Issues Page Replacement</vt:lpstr>
      <vt:lpstr>Performance Issues Allocation of Frames</vt:lpstr>
      <vt:lpstr>Performance Issues Fixed Allocation</vt:lpstr>
      <vt:lpstr>Performance Issues Priority Allocation</vt:lpstr>
      <vt:lpstr>Other Issues – TLB Reach </vt:lpstr>
      <vt:lpstr>Other Issues – TLB Reach 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Home</dc:creator>
  <cp:lastModifiedBy>Administrator</cp:lastModifiedBy>
  <cp:revision>250</cp:revision>
  <dcterms:created xsi:type="dcterms:W3CDTF">2013-04-13T15:04:21Z</dcterms:created>
  <dcterms:modified xsi:type="dcterms:W3CDTF">2013-06-08T07:38:44Z</dcterms:modified>
</cp:coreProperties>
</file>