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461" r:id="rId2"/>
    <p:sldId id="462" r:id="rId3"/>
    <p:sldId id="339" r:id="rId4"/>
    <p:sldId id="464" r:id="rId5"/>
    <p:sldId id="463" r:id="rId6"/>
    <p:sldId id="465" r:id="rId7"/>
    <p:sldId id="466" r:id="rId8"/>
    <p:sldId id="467" r:id="rId9"/>
    <p:sldId id="470" r:id="rId10"/>
    <p:sldId id="471" r:id="rId11"/>
    <p:sldId id="468" r:id="rId12"/>
    <p:sldId id="472" r:id="rId13"/>
    <p:sldId id="473" r:id="rId14"/>
    <p:sldId id="475" r:id="rId15"/>
    <p:sldId id="474" r:id="rId16"/>
    <p:sldId id="476" r:id="rId17"/>
    <p:sldId id="477" r:id="rId18"/>
    <p:sldId id="478" r:id="rId19"/>
    <p:sldId id="479" r:id="rId20"/>
    <p:sldId id="480" r:id="rId21"/>
    <p:sldId id="481" r:id="rId22"/>
    <p:sldId id="482" r:id="rId23"/>
    <p:sldId id="483" r:id="rId24"/>
    <p:sldId id="484" r:id="rId25"/>
    <p:sldId id="485" r:id="rId26"/>
    <p:sldId id="422" r:id="rId27"/>
    <p:sldId id="423" r:id="rId28"/>
    <p:sldId id="424" r:id="rId29"/>
    <p:sldId id="489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9ECB6248-94DF-4DE5-A4A8-348156FB4CA1}" type="slidenum">
              <a:rPr lang="en-US" sz="1300">
                <a:latin typeface="Times New Roman" pitchFamily="-105" charset="0"/>
              </a:rPr>
              <a:pPr/>
              <a:t>8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17A938C0-CC4B-4E33-B4DD-08552E9CA9C3}" type="slidenum">
              <a:rPr lang="en-US" sz="1300">
                <a:latin typeface="Times New Roman" pitchFamily="18" charset="0"/>
              </a:rPr>
              <a:pPr/>
              <a:t>10</a:t>
            </a:fld>
            <a:endParaRPr lang="en-US" sz="1300">
              <a:latin typeface="Times New Roman" pitchFamily="18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E409D355-4E80-46B4-AC21-02CF758F7FC6}" type="slidenum">
              <a:rPr lang="en-US" sz="1300">
                <a:latin typeface="Times New Roman" pitchFamily="-105" charset="0"/>
              </a:rPr>
              <a:pPr/>
              <a:t>11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0BA5A2CD-F36C-4607-B6C5-878F53D764B6}" type="slidenum">
              <a:rPr lang="en-US" sz="1300">
                <a:latin typeface="Times New Roman" pitchFamily="-105" charset="0"/>
              </a:rPr>
              <a:pPr/>
              <a:t>12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D9CC50F3-50FE-4040-B8A4-8BD8B8AB4027}" type="slidenum">
              <a:rPr lang="en-US" sz="1300">
                <a:latin typeface="Times New Roman" pitchFamily="-105" charset="0"/>
              </a:rPr>
              <a:pPr/>
              <a:t>19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D454F554-76FD-4745-97B5-332FCAFDE349}" type="slidenum">
              <a:rPr lang="en-US" sz="1300">
                <a:latin typeface="Times New Roman" pitchFamily="-105" charset="0"/>
              </a:rPr>
              <a:pPr/>
              <a:t>20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584D599C-E46F-4E8C-B221-8FCD9DA4464C}" type="slidenum">
              <a:rPr lang="en-US" sz="1300">
                <a:latin typeface="Times New Roman" pitchFamily="-105" charset="0"/>
              </a:rPr>
              <a:pPr/>
              <a:t>21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charset="-128"/>
              </a:defRPr>
            </a:lvl9pPr>
          </a:lstStyle>
          <a:p>
            <a:fld id="{DC1AF85F-C0EF-438A-BEF7-83C4FFEA1DB8}" type="slidenum">
              <a:rPr lang="en-US" sz="1300">
                <a:latin typeface="Times New Roman" pitchFamily="18" charset="0"/>
              </a:rPr>
              <a:pPr/>
              <a:t>25</a:t>
            </a:fld>
            <a:endParaRPr lang="en-US" sz="1300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84E548E9-DF9C-4EE9-8398-3D3ADB2A5F66}" type="slidenum">
              <a:rPr lang="en-US" sz="1300">
                <a:latin typeface="Times New Roman" pitchFamily="-105" charset="0"/>
              </a:rPr>
              <a:pPr/>
              <a:t>27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A34AD76D-45C6-416D-8D42-5482C8576998}" type="slidenum">
              <a:rPr lang="en-US" sz="1300">
                <a:latin typeface="Times New Roman" pitchFamily="-105" charset="0"/>
              </a:rPr>
              <a:pPr/>
              <a:t>28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- 16: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(Chapter-3)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193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600200"/>
            <a:ext cx="7772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2400" dirty="0">
                <a:latin typeface="Arial" charset="0"/>
              </a:rPr>
              <a:t/>
            </a:r>
            <a:br>
              <a:rPr lang="en-US" sz="2400" dirty="0"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Memory </a:t>
            </a: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Management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Virtual Memory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Design Issues for Paging System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8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516142" y="1447800"/>
            <a:ext cx="817562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4488" indent="-328613">
              <a:spcBef>
                <a:spcPct val="20000"/>
              </a:spcBef>
              <a:buFontTx/>
              <a:buChar char="•"/>
            </a:pPr>
            <a:r>
              <a:rPr lang="en-US" sz="2800" dirty="0"/>
              <a:t>Need to take into account a number of design issues in order to get a working algorithm </a:t>
            </a: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	Design Issues for Paging System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477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446087" y="990600"/>
            <a:ext cx="817562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 smtClean="0"/>
              <a:t>Working </a:t>
            </a:r>
            <a:r>
              <a:rPr lang="en-US" sz="2800" dirty="0"/>
              <a:t>sets grow and shrink over time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Processes have different sizes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Assign </a:t>
            </a:r>
            <a:r>
              <a:rPr lang="en-US" sz="2800" dirty="0" smtClean="0"/>
              <a:t>equal number </a:t>
            </a:r>
            <a:r>
              <a:rPr lang="en-US" sz="2800" dirty="0"/>
              <a:t>of pages to each </a:t>
            </a:r>
            <a:r>
              <a:rPr lang="en-US" sz="2800" dirty="0" smtClean="0"/>
              <a:t>process or </a:t>
            </a:r>
            <a:r>
              <a:rPr lang="en-US" sz="2800" dirty="0"/>
              <a:t>proportional to its </a:t>
            </a:r>
            <a:r>
              <a:rPr lang="en-US" sz="2800" dirty="0" smtClean="0"/>
              <a:t>size ?</a:t>
            </a:r>
            <a:endParaRPr lang="en-US" sz="2800" dirty="0"/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Start with allocation based on size and use page fault frequency </a:t>
            </a:r>
            <a:r>
              <a:rPr lang="en-US" sz="2800" dirty="0" smtClean="0"/>
              <a:t>(PFF) </a:t>
            </a:r>
            <a:r>
              <a:rPr lang="en-US" sz="2800" dirty="0"/>
              <a:t>to modify allocation size for each process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Global is better for the memory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257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381000" y="1143000"/>
            <a:ext cx="817562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4488" indent="-32861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 smtClean="0"/>
              <a:t>Local-take into account just the process which faulted. </a:t>
            </a:r>
          </a:p>
          <a:p>
            <a:pPr marL="344488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</a:rPr>
              <a:t>Local replacement :  </a:t>
            </a:r>
            <a:r>
              <a:rPr lang="en-US" sz="2800" dirty="0" smtClean="0"/>
              <a:t>from only its own set of allocated frames.</a:t>
            </a:r>
          </a:p>
          <a:p>
            <a:pPr marL="344488" indent="-328613">
              <a:spcBef>
                <a:spcPct val="20000"/>
              </a:spcBef>
              <a:buClr>
                <a:schemeClr val="accent2"/>
              </a:buClr>
            </a:pPr>
            <a:endParaRPr lang="en-US" sz="2800" dirty="0" smtClean="0"/>
          </a:p>
          <a:p>
            <a:pPr marL="344488" indent="-32861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 smtClean="0"/>
              <a:t>Global-take </a:t>
            </a:r>
            <a:r>
              <a:rPr lang="en-US" sz="2800" dirty="0"/>
              <a:t>into account all of the </a:t>
            </a:r>
            <a:r>
              <a:rPr lang="en-US" sz="2800" dirty="0" smtClean="0"/>
              <a:t>processes.    </a:t>
            </a:r>
            <a:r>
              <a:rPr lang="en-US" sz="2800" dirty="0" smtClean="0">
                <a:solidFill>
                  <a:srgbClr val="0070C0"/>
                </a:solidFill>
              </a:rPr>
              <a:t>Global replacement</a:t>
            </a:r>
            <a:r>
              <a:rPr lang="en-US" sz="2800" dirty="0" smtClean="0"/>
              <a:t> : process selects a replacement frame from the set of all frames; one process can take a frame from another</a:t>
            </a:r>
          </a:p>
          <a:p>
            <a:pPr marL="344488" indent="-328613">
              <a:spcBef>
                <a:spcPct val="20000"/>
              </a:spcBef>
              <a:buClr>
                <a:schemeClr val="accent2"/>
              </a:buClr>
            </a:pPr>
            <a:endParaRPr lang="en-US" sz="2800" dirty="0" smtClean="0"/>
          </a:p>
          <a:p>
            <a:pPr marL="344488" indent="-328613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 smtClean="0"/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</a:rPr>
              <a:t>Local versus </a:t>
            </a:r>
            <a:r>
              <a:rPr lang="en-US" sz="3200" kern="0" dirty="0" smtClean="0">
                <a:solidFill>
                  <a:srgbClr val="7030A0"/>
                </a:solidFill>
              </a:rPr>
              <a:t>Global choice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of page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668337"/>
            <a:ext cx="7763592" cy="4572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99895" y="5105400"/>
            <a:ext cx="7315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LcParenR"/>
            </a:pPr>
            <a:r>
              <a:rPr lang="en-US" sz="2800" dirty="0" smtClean="0"/>
              <a:t>Original </a:t>
            </a:r>
            <a:r>
              <a:rPr lang="en-US" sz="2800" dirty="0"/>
              <a:t>configuration.</a:t>
            </a:r>
          </a:p>
          <a:p>
            <a:pPr marL="514350" indent="-514350">
              <a:buFont typeface="+mj-lt"/>
              <a:buAutoNum type="alphaLcParenR"/>
            </a:pPr>
            <a:r>
              <a:rPr lang="fr-FR" sz="2800" dirty="0" smtClean="0"/>
              <a:t>Local </a:t>
            </a:r>
            <a:r>
              <a:rPr lang="fr-FR" sz="2800" dirty="0"/>
              <a:t>page replacement</a:t>
            </a:r>
            <a:r>
              <a:rPr lang="fr-FR" sz="2800" dirty="0" smtClean="0"/>
              <a:t>.</a:t>
            </a:r>
          </a:p>
          <a:p>
            <a:pPr marL="514350" indent="-514350">
              <a:buFont typeface="+mj-lt"/>
              <a:buAutoNum type="alphaLcParenR"/>
            </a:pPr>
            <a:r>
              <a:rPr lang="fr-FR" sz="2800" dirty="0" smtClean="0"/>
              <a:t>Global </a:t>
            </a:r>
            <a:r>
              <a:rPr lang="fr-FR" sz="2800" dirty="0"/>
              <a:t>page replacement.</a:t>
            </a:r>
            <a:endParaRPr lang="en-US" sz="28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428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52234" y="5126038"/>
            <a:ext cx="9144000" cy="104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433388">
              <a:spcBef>
                <a:spcPct val="20000"/>
              </a:spcBef>
              <a:buChar char="•"/>
            </a:pPr>
            <a:r>
              <a:rPr lang="en-US" sz="2800" dirty="0"/>
              <a:t>Maintain upper (A) and lower (B) bounds for </a:t>
            </a:r>
            <a:r>
              <a:rPr lang="en-US" sz="2800" dirty="0" smtClean="0"/>
              <a:t>PFF</a:t>
            </a:r>
          </a:p>
          <a:p>
            <a:pPr marL="609600" indent="-433388">
              <a:spcBef>
                <a:spcPct val="20000"/>
              </a:spcBef>
              <a:buChar char="•"/>
            </a:pPr>
            <a:r>
              <a:rPr lang="en-US" sz="2800" dirty="0" smtClean="0"/>
              <a:t> </a:t>
            </a:r>
            <a:r>
              <a:rPr lang="en-US" sz="2800" dirty="0"/>
              <a:t>Try to keep process in between bounds</a:t>
            </a:r>
          </a:p>
          <a:p>
            <a:pPr marL="609600" indent="-609600">
              <a:spcBef>
                <a:spcPct val="20000"/>
              </a:spcBef>
            </a:pPr>
            <a:endParaRPr lang="en-US" sz="2400" dirty="0">
              <a:latin typeface="Arial" charset="0"/>
            </a:endParaRPr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PFF used to determine page allocation</a:t>
            </a:r>
          </a:p>
        </p:txBody>
      </p:sp>
      <p:pic>
        <p:nvPicPr>
          <p:cNvPr id="91141" name="Picture 6" descr="D:\b\b4\IBM\03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68199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17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381000" y="1143000"/>
            <a:ext cx="817562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 smtClean="0"/>
              <a:t>PFF </a:t>
            </a:r>
            <a:r>
              <a:rPr lang="en-US" sz="2800" dirty="0"/>
              <a:t>is global </a:t>
            </a:r>
            <a:r>
              <a:rPr lang="en-US" sz="2800" dirty="0" smtClean="0"/>
              <a:t>component;  determines </a:t>
            </a:r>
            <a:r>
              <a:rPr lang="en-US" sz="2800" dirty="0"/>
              <a:t>page allocation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Replacement algorithm Is local </a:t>
            </a:r>
            <a:r>
              <a:rPr lang="en-US" sz="2800" dirty="0" smtClean="0"/>
              <a:t>component; determines </a:t>
            </a:r>
            <a:r>
              <a:rPr lang="en-US" sz="2800" dirty="0"/>
              <a:t>which page to kick </a:t>
            </a:r>
            <a:r>
              <a:rPr lang="en-US" sz="2800" dirty="0" smtClean="0"/>
              <a:t>out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 smtClean="0"/>
              <a:t>Can use combination of algorithms 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/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Local Versus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183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228600"/>
            <a:ext cx="8229600" cy="5635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Thrashing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914400"/>
            <a:ext cx="7351713" cy="4483100"/>
          </a:xfrm>
        </p:spPr>
        <p:txBody>
          <a:bodyPr>
            <a:normAutofit/>
          </a:bodyPr>
          <a:lstStyle/>
          <a:p>
            <a:r>
              <a:rPr lang="en-US" sz="2800" dirty="0"/>
              <a:t>If a process does not have “enough” pages, the page-fault rate is very high.  This leads to:</a:t>
            </a:r>
          </a:p>
          <a:p>
            <a:pPr lvl="1">
              <a:buChar char="•"/>
            </a:pPr>
            <a:r>
              <a:rPr lang="en-US" dirty="0"/>
              <a:t>low CPU utilization</a:t>
            </a:r>
          </a:p>
          <a:p>
            <a:pPr lvl="1">
              <a:buChar char="•"/>
            </a:pPr>
            <a:r>
              <a:rPr lang="en-US" dirty="0"/>
              <a:t>operating system thinks that it needs to increase the degree of multiprogramming</a:t>
            </a:r>
          </a:p>
          <a:p>
            <a:pPr lvl="1">
              <a:buChar char="•"/>
            </a:pPr>
            <a:r>
              <a:rPr lang="en-US" dirty="0"/>
              <a:t>another process added to the system</a:t>
            </a:r>
            <a:br>
              <a:rPr lang="en-US" dirty="0"/>
            </a:br>
            <a:endParaRPr lang="en-US" dirty="0"/>
          </a:p>
          <a:p>
            <a:r>
              <a:rPr lang="en-US" sz="2800" dirty="0"/>
              <a:t>Thrashing </a:t>
            </a:r>
            <a:r>
              <a:rPr lang="en-US" sz="2800" dirty="0">
                <a:sym typeface="Symbol" pitchFamily="18" charset="2"/>
              </a:rPr>
              <a:t> a process is busy swapping pages in and out</a:t>
            </a:r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31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457200" y="990600"/>
            <a:ext cx="8175625" cy="431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 smtClean="0"/>
              <a:t>Why</a:t>
            </a:r>
            <a:r>
              <a:rPr lang="en-US" sz="2800" dirty="0"/>
              <a:t>? </a:t>
            </a:r>
            <a:endParaRPr lang="en-US" sz="2800" dirty="0" smtClean="0"/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 smtClean="0"/>
              <a:t>Can </a:t>
            </a:r>
            <a:r>
              <a:rPr lang="en-US" sz="2800" dirty="0"/>
              <a:t>still thrash because of too much demand for memory</a:t>
            </a:r>
            <a:r>
              <a:rPr lang="en-US" sz="2800" dirty="0" smtClean="0"/>
              <a:t>. </a:t>
            </a:r>
            <a:r>
              <a:rPr lang="en-US" sz="2800" dirty="0" smtClean="0"/>
              <a:t>(local or i.e</a:t>
            </a:r>
            <a:r>
              <a:rPr lang="en-US" sz="2800" dirty="0" smtClean="0"/>
              <a:t>. accumulative </a:t>
            </a:r>
            <a:r>
              <a:rPr lang="en-US" sz="2800" dirty="0" smtClean="0"/>
              <a:t>demand of Pages)</a:t>
            </a:r>
            <a:endParaRPr lang="en-US" sz="2800" dirty="0"/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Solution-swap process(</a:t>
            </a:r>
            <a:r>
              <a:rPr lang="en-US" sz="2800" dirty="0" err="1"/>
              <a:t>es</a:t>
            </a:r>
            <a:r>
              <a:rPr lang="en-US" sz="2800" dirty="0"/>
              <a:t>) out </a:t>
            </a:r>
            <a:r>
              <a:rPr lang="en-US" sz="2800" dirty="0" smtClean="0"/>
              <a:t>.i.e</a:t>
            </a:r>
            <a:r>
              <a:rPr lang="en-US" sz="2800" dirty="0"/>
              <a:t>. When desperate, get rid of a process 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Solution of Thrashing; Load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Control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796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9050"/>
            <a:ext cx="8786813" cy="844550"/>
          </a:xfrm>
        </p:spPr>
        <p:txBody>
          <a:bodyPr>
            <a:noAutofit/>
          </a:bodyPr>
          <a:lstStyle/>
          <a:p>
            <a:pPr algn="l"/>
            <a:r>
              <a:rPr lang="en-US" sz="28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Transfer of a Paged Memory </a:t>
            </a:r>
            <a:r>
              <a:rPr lang="en-US" sz="28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to Contiguous </a:t>
            </a:r>
            <a:r>
              <a:rPr lang="en-US" sz="28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Disk Space</a:t>
            </a:r>
          </a:p>
        </p:txBody>
      </p:sp>
      <p:pic>
        <p:nvPicPr>
          <p:cNvPr id="31748" name="Picture 4" descr="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5950" y="1176338"/>
            <a:ext cx="5118100" cy="469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573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54100" y="201613"/>
            <a:ext cx="6813550" cy="576262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Thrashing (Cont.)</a:t>
            </a:r>
          </a:p>
        </p:txBody>
      </p:sp>
      <p:pic>
        <p:nvPicPr>
          <p:cNvPr id="105476" name="Picture 4" descr="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6516688" cy="376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5105400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When the number of processes in main memory is too low, the CPU may be </a:t>
            </a:r>
            <a:r>
              <a:rPr lang="en-US" sz="2800" dirty="0" smtClean="0"/>
              <a:t>idle for </a:t>
            </a:r>
            <a:r>
              <a:rPr lang="en-US" sz="2800" dirty="0"/>
              <a:t>substantial periods of time.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198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04875" y="201613"/>
            <a:ext cx="7781925" cy="576262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Other Issues – Page Size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990600"/>
            <a:ext cx="8129587" cy="4233862"/>
          </a:xfrm>
        </p:spPr>
        <p:txBody>
          <a:bodyPr>
            <a:normAutofit/>
          </a:bodyPr>
          <a:lstStyle/>
          <a:p>
            <a:r>
              <a:rPr lang="en-US" sz="2800" dirty="0"/>
              <a:t>Page size selection must take into consideration:</a:t>
            </a:r>
          </a:p>
          <a:p>
            <a:pPr lvl="1"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Fragmentation; </a:t>
            </a:r>
            <a:r>
              <a:rPr lang="en-US" dirty="0" smtClean="0"/>
              <a:t>wastage of ½ Page per process</a:t>
            </a:r>
            <a:endParaRPr lang="en-US" dirty="0"/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Page Table size; </a:t>
            </a:r>
            <a:r>
              <a:rPr lang="en-US" dirty="0" smtClean="0"/>
              <a:t>Reciprocal </a:t>
            </a:r>
            <a:r>
              <a:rPr lang="en-US" dirty="0"/>
              <a:t>to page size </a:t>
            </a:r>
          </a:p>
          <a:p>
            <a:pPr lvl="1">
              <a:buFont typeface="Arial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I/O </a:t>
            </a:r>
            <a:r>
              <a:rPr lang="en-US" dirty="0" smtClean="0">
                <a:solidFill>
                  <a:srgbClr val="0070C0"/>
                </a:solidFill>
              </a:rPr>
              <a:t>overhead; </a:t>
            </a:r>
            <a:r>
              <a:rPr lang="en-US" dirty="0"/>
              <a:t>Page swap in and swap out</a:t>
            </a:r>
          </a:p>
          <a:p>
            <a:pPr lvl="1"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Locality;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9958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423964" y="646471"/>
            <a:ext cx="8175625" cy="559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/>
              <a:t>Overhead</a:t>
            </a:r>
            <a:r>
              <a:rPr lang="en-US" sz="2800" dirty="0"/>
              <a:t>= s*e/p + p/2 </a:t>
            </a:r>
            <a:r>
              <a:rPr lang="en-US" sz="2800" dirty="0" smtClean="0"/>
              <a:t>[</a:t>
            </a:r>
            <a:r>
              <a:rPr lang="en-US" sz="2800" dirty="0"/>
              <a:t>size of page entries + frag]</a:t>
            </a:r>
          </a:p>
          <a:p>
            <a:pPr marL="914400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 p is page size,</a:t>
            </a:r>
          </a:p>
          <a:p>
            <a:pPr marL="914400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 s is process size,</a:t>
            </a:r>
          </a:p>
          <a:p>
            <a:pPr marL="914400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 e is size of the page entry (in page table)</a:t>
            </a:r>
          </a:p>
          <a:p>
            <a:pPr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/>
              <a:t>Differentiate</a:t>
            </a:r>
            <a:r>
              <a:rPr lang="en-US" sz="2800" dirty="0"/>
              <a:t>, </a:t>
            </a:r>
            <a:endParaRPr lang="en-US" sz="2800" dirty="0" smtClean="0"/>
          </a:p>
          <a:p>
            <a:pPr lvl="3">
              <a:spcBef>
                <a:spcPct val="20000"/>
              </a:spcBef>
              <a:buClr>
                <a:schemeClr val="accent2"/>
              </a:buClr>
            </a:pPr>
            <a:r>
              <a:rPr lang="en-US" sz="2800" b="1" i="1" dirty="0" smtClean="0"/>
              <a:t>-se/p </a:t>
            </a:r>
            <a:r>
              <a:rPr lang="en-US" sz="2800" b="1" i="1" baseline="30000" dirty="0"/>
              <a:t>2</a:t>
            </a:r>
            <a:r>
              <a:rPr lang="en-US" sz="2800" b="1" i="1" dirty="0"/>
              <a:t> + 1/2 = </a:t>
            </a:r>
            <a:r>
              <a:rPr lang="en-US" sz="2800" b="1" i="1" dirty="0" smtClean="0"/>
              <a:t>0</a:t>
            </a:r>
          </a:p>
          <a:p>
            <a:pPr lvl="3">
              <a:spcBef>
                <a:spcPct val="20000"/>
              </a:spcBef>
              <a:buClr>
                <a:schemeClr val="accent2"/>
              </a:buClr>
            </a:pPr>
            <a:r>
              <a:rPr lang="en-US" sz="2800" b="1" i="1" dirty="0" smtClean="0"/>
              <a:t>set </a:t>
            </a:r>
            <a:r>
              <a:rPr lang="en-US" sz="2800" b="1" i="1" dirty="0"/>
              <a:t>to zero =&gt; </a:t>
            </a:r>
            <a:endParaRPr lang="en-US" sz="2800" b="1" i="1" dirty="0" smtClean="0"/>
          </a:p>
          <a:p>
            <a:pPr lvl="1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/>
              <a:t>s</a:t>
            </a:r>
            <a:r>
              <a:rPr lang="en-US" sz="2800" dirty="0"/>
              <a:t>= 1 MB, e=8 bytes 4 KB is optimal</a:t>
            </a:r>
          </a:p>
          <a:p>
            <a:pPr marL="914400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1 KB is typical</a:t>
            </a:r>
          </a:p>
          <a:p>
            <a:pPr marL="914400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4-8 KB common</a:t>
            </a:r>
          </a:p>
          <a:p>
            <a:pPr marL="914400" lvl="1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OK, this is a rough approach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12290" y="38100"/>
            <a:ext cx="9144000" cy="608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Page size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451122"/>
            <a:ext cx="2147887" cy="688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191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136013" y="4419600"/>
            <a:ext cx="8741697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har char="•"/>
            </a:pPr>
            <a:r>
              <a:rPr lang="en-US" sz="2800" dirty="0"/>
              <a:t>Process address space too small =&gt; difficult to fit program in space</a:t>
            </a:r>
          </a:p>
          <a:p>
            <a:pPr marL="609600" indent="-609600">
              <a:spcBef>
                <a:spcPct val="20000"/>
              </a:spcBef>
              <a:buChar char="•"/>
            </a:pPr>
            <a:r>
              <a:rPr lang="en-US" sz="2800" dirty="0"/>
              <a:t>Split space into instructions (I) and data (D) 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Separate Instruction and Data Address Spaces</a:t>
            </a:r>
          </a:p>
        </p:txBody>
      </p:sp>
      <p:pic>
        <p:nvPicPr>
          <p:cNvPr id="95237" name="Picture 6" descr="D:\b\b4\IBM\03-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188" y="838200"/>
            <a:ext cx="778192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916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381000" y="762000"/>
            <a:ext cx="83820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284163" indent="-284163">
              <a:buFont typeface="Arial" pitchFamily="34" charset="0"/>
              <a:buChar char="•"/>
            </a:pPr>
            <a:r>
              <a:rPr lang="en-US" sz="2800" dirty="0" smtClean="0"/>
              <a:t>Pioneer on the (16-bit) PDP- 11, address spaces for instructions (text) and data typically 2</a:t>
            </a:r>
            <a:r>
              <a:rPr lang="en-US" sz="2800" baseline="30000" dirty="0" smtClean="0"/>
              <a:t>16</a:t>
            </a:r>
            <a:r>
              <a:rPr lang="en-US" sz="2800" dirty="0" smtClean="0"/>
              <a:t> - 1 or 2</a:t>
            </a:r>
            <a:r>
              <a:rPr lang="en-US" sz="2800" baseline="30000" dirty="0" smtClean="0"/>
              <a:t>32</a:t>
            </a:r>
            <a:r>
              <a:rPr lang="en-US" sz="2800" dirty="0" smtClean="0"/>
              <a:t> - 1. </a:t>
            </a:r>
          </a:p>
          <a:p>
            <a:pPr marL="284163" indent="-284163">
              <a:buFont typeface="Arial" pitchFamily="34" charset="0"/>
              <a:buChar char="•"/>
            </a:pPr>
            <a:r>
              <a:rPr lang="en-US" sz="2800" dirty="0" smtClean="0"/>
              <a:t>The linker must know that a separate I &amp; D spaces are used. </a:t>
            </a:r>
          </a:p>
          <a:p>
            <a:pPr marL="284163" indent="-284163">
              <a:buFont typeface="Arial" pitchFamily="34" charset="0"/>
              <a:buChar char="•"/>
            </a:pPr>
            <a:r>
              <a:rPr lang="en-US" sz="2800" dirty="0" smtClean="0"/>
              <a:t>Data address space runs from 0 instead after program. </a:t>
            </a:r>
          </a:p>
          <a:p>
            <a:pPr marL="284163" indent="-284163">
              <a:buFont typeface="Arial" pitchFamily="34" charset="0"/>
              <a:buChar char="•"/>
            </a:pPr>
            <a:r>
              <a:rPr lang="en-US" sz="2800" dirty="0" smtClean="0"/>
              <a:t>Both address spaces can be paged, independently.</a:t>
            </a:r>
          </a:p>
          <a:p>
            <a:pPr marL="284163" indent="-284163">
              <a:buFont typeface="Arial" pitchFamily="34" charset="0"/>
              <a:buChar char="•"/>
            </a:pPr>
            <a:r>
              <a:rPr lang="en-US" sz="2800" dirty="0" smtClean="0"/>
              <a:t>Each has its own page table, own mapping of virtual pages to physical page frames. </a:t>
            </a:r>
          </a:p>
          <a:p>
            <a:pPr marL="284163" indent="-284163">
              <a:buFont typeface="Arial" pitchFamily="34" charset="0"/>
              <a:buChar char="•"/>
            </a:pPr>
            <a:r>
              <a:rPr lang="en-US" sz="2800" dirty="0" smtClean="0"/>
              <a:t>When the hardware to fetch an instruction, it uses      I-space and  D-space page table respectively.</a:t>
            </a:r>
          </a:p>
          <a:p>
            <a:pPr marL="284163" indent="-284163">
              <a:buFont typeface="Arial" pitchFamily="34" charset="0"/>
              <a:buChar char="•"/>
            </a:pPr>
            <a:r>
              <a:rPr lang="en-US" sz="2800" dirty="0" smtClean="0"/>
              <a:t>Other than this distinction,  no other difference.</a:t>
            </a:r>
            <a:endParaRPr lang="en-US" sz="2800" dirty="0"/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Separate Instruction and Data Address Spaces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916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692150" y="1108075"/>
            <a:ext cx="8175625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 smtClean="0"/>
              <a:t>Different </a:t>
            </a:r>
            <a:r>
              <a:rPr lang="en-US" sz="2800" dirty="0"/>
              <a:t>users can run same program (with different data) at the same time. Better to share pages then to have 2 copies!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Not all pages can be shared (data can’t be shared, text can be shared)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If </a:t>
            </a:r>
            <a:r>
              <a:rPr lang="en-US" sz="2800" dirty="0" smtClean="0"/>
              <a:t>D &amp; I </a:t>
            </a:r>
            <a:r>
              <a:rPr lang="en-US" sz="2800" dirty="0"/>
              <a:t>spaces </a:t>
            </a:r>
            <a:r>
              <a:rPr lang="en-US" sz="2800" dirty="0" smtClean="0"/>
              <a:t>have a separate process </a:t>
            </a:r>
            <a:r>
              <a:rPr lang="en-US" sz="2800" dirty="0"/>
              <a:t>table point to I and D </a:t>
            </a:r>
            <a:r>
              <a:rPr lang="en-US" sz="2800" dirty="0" smtClean="0"/>
              <a:t>pages then text (I-space can easily be shared)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Shared Pages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894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3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97283" name="Rectangle 4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Shared Pages</a:t>
            </a:r>
          </a:p>
        </p:txBody>
      </p:sp>
      <p:pic>
        <p:nvPicPr>
          <p:cNvPr id="97285" name="Picture 6" descr="D:\b\b4\IBM\03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228600"/>
            <a:ext cx="5305425" cy="444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1558" y="4702585"/>
            <a:ext cx="8305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processes </a:t>
            </a:r>
            <a:r>
              <a:rPr lang="en-US" sz="2800" dirty="0"/>
              <a:t>A and B are </a:t>
            </a:r>
            <a:r>
              <a:rPr lang="en-US" sz="2800" dirty="0" smtClean="0"/>
              <a:t>sharing the </a:t>
            </a:r>
            <a:r>
              <a:rPr lang="en-US" sz="2800" dirty="0"/>
              <a:t>editor </a:t>
            </a:r>
            <a:r>
              <a:rPr lang="en-US" sz="2800" dirty="0" smtClean="0"/>
              <a:t>and its </a:t>
            </a:r>
            <a:r>
              <a:rPr lang="en-US" sz="2800" dirty="0"/>
              <a:t>pages. </a:t>
            </a:r>
            <a:endParaRPr lang="en-US" sz="2800" dirty="0" smtClean="0"/>
          </a:p>
          <a:p>
            <a:r>
              <a:rPr lang="en-US" sz="2800" dirty="0"/>
              <a:t>I</a:t>
            </a:r>
            <a:r>
              <a:rPr lang="en-US" sz="2800" dirty="0" smtClean="0"/>
              <a:t>f </a:t>
            </a:r>
            <a:r>
              <a:rPr lang="en-US" sz="2800" dirty="0"/>
              <a:t>the scheduler </a:t>
            </a:r>
            <a:r>
              <a:rPr lang="en-US" sz="2800" dirty="0" smtClean="0"/>
              <a:t>removes </a:t>
            </a:r>
            <a:r>
              <a:rPr lang="en-US" sz="2800" dirty="0"/>
              <a:t>A from memory, evicting </a:t>
            </a:r>
            <a:r>
              <a:rPr lang="en-US" sz="2800" dirty="0" smtClean="0"/>
              <a:t>all its </a:t>
            </a:r>
            <a:r>
              <a:rPr lang="en-US" sz="2800" dirty="0"/>
              <a:t>pages </a:t>
            </a:r>
            <a:r>
              <a:rPr lang="en-US" sz="2800" dirty="0" smtClean="0"/>
              <a:t>will </a:t>
            </a:r>
            <a:r>
              <a:rPr lang="en-US" sz="2800" dirty="0"/>
              <a:t>cause </a:t>
            </a:r>
            <a:r>
              <a:rPr lang="en-US" sz="2800" dirty="0" smtClean="0"/>
              <a:t>B to </a:t>
            </a:r>
            <a:r>
              <a:rPr lang="en-US" sz="2800" dirty="0"/>
              <a:t>generate a large number of page faults to bring </a:t>
            </a:r>
            <a:r>
              <a:rPr lang="en-US" sz="2800" dirty="0" smtClean="0"/>
              <a:t>back </a:t>
            </a:r>
            <a:r>
              <a:rPr lang="en-US" sz="2800" dirty="0"/>
              <a:t>in </a:t>
            </a:r>
            <a:r>
              <a:rPr lang="en-US" sz="2800" dirty="0" smtClean="0"/>
              <a:t>the pages.</a:t>
            </a:r>
            <a:endParaRPr lang="en-US" sz="2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104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304800" y="990600"/>
            <a:ext cx="8534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44488" indent="-344488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 smtClean="0"/>
              <a:t>When pages are shared, Process </a:t>
            </a:r>
            <a:r>
              <a:rPr lang="en-US" sz="2800" dirty="0"/>
              <a:t>can’t drop pages when it exits w/o being certain that they not still in use</a:t>
            </a:r>
          </a:p>
          <a:p>
            <a:pPr marL="344488" indent="-344488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Use special data structure to track shared pages</a:t>
            </a:r>
          </a:p>
          <a:p>
            <a:pPr marL="344488" indent="-344488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Data sharing is painful (e.g. Unix fork, parent and child share text and data) because of page </a:t>
            </a:r>
            <a:r>
              <a:rPr lang="en-US" sz="2800" dirty="0" smtClean="0"/>
              <a:t>writes. So shared pages are READONLY. </a:t>
            </a:r>
          </a:p>
          <a:p>
            <a:pPr marL="344488" indent="-344488">
              <a:spcBef>
                <a:spcPct val="20000"/>
              </a:spcBef>
              <a:buClr>
                <a:schemeClr val="accent2"/>
              </a:buClr>
            </a:pPr>
            <a:r>
              <a:rPr lang="en-US" sz="2800" dirty="0" smtClean="0">
                <a:solidFill>
                  <a:srgbClr val="0070C0"/>
                </a:solidFill>
              </a:rPr>
              <a:t>But if the process  wants to write on shared pages?</a:t>
            </a:r>
            <a:endParaRPr lang="en-US" sz="2800" dirty="0">
              <a:solidFill>
                <a:srgbClr val="0070C0"/>
              </a:solidFill>
            </a:endParaRPr>
          </a:p>
          <a:p>
            <a:pPr marL="344488" lvl="1" indent="-344488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(</a:t>
            </a:r>
            <a:r>
              <a:rPr lang="en-US" sz="2800" dirty="0">
                <a:solidFill>
                  <a:srgbClr val="0070C0"/>
                </a:solidFill>
              </a:rPr>
              <a:t>Copy on write</a:t>
            </a:r>
            <a:r>
              <a:rPr lang="en-US" sz="2800" dirty="0"/>
              <a:t>) solution is to map data to read only pages. If write occurs, each process gets its own page. 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</a:pPr>
            <a:endParaRPr lang="en-US" sz="2800" dirty="0"/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More page sharing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424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304800"/>
            <a:ext cx="8229600" cy="411162"/>
          </a:xfrm>
        </p:spPr>
        <p:txBody>
          <a:bodyPr>
            <a:normAutofit fontScale="90000"/>
          </a:bodyPr>
          <a:lstStyle/>
          <a:p>
            <a:pPr algn="l"/>
            <a: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Copy-on-Write</a:t>
            </a:r>
            <a:endParaRPr lang="en-US" sz="3200" kern="0" dirty="0">
              <a:solidFill>
                <a:srgbClr val="7030A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762000"/>
            <a:ext cx="8229600" cy="4525963"/>
          </a:xfrm>
        </p:spPr>
        <p:txBody>
          <a:bodyPr>
            <a:noAutofit/>
          </a:bodyPr>
          <a:lstStyle/>
          <a:p>
            <a:r>
              <a:rPr lang="en-US" sz="2800" dirty="0"/>
              <a:t>Copy-on-Write (COW) allows both parent and child processes to initially share the same pages in </a:t>
            </a:r>
            <a:r>
              <a:rPr lang="en-US" sz="2800" dirty="0" smtClean="0"/>
              <a:t>memory</a:t>
            </a:r>
          </a:p>
          <a:p>
            <a:r>
              <a:rPr lang="en-US" sz="2800" dirty="0"/>
              <a:t>If either process modifies a shared page, only then is the page </a:t>
            </a:r>
            <a:r>
              <a:rPr lang="en-US" sz="2800" dirty="0" smtClean="0"/>
              <a:t>copied</a:t>
            </a:r>
            <a:endParaRPr lang="en-US" sz="2800" dirty="0"/>
          </a:p>
          <a:p>
            <a:r>
              <a:rPr lang="en-US" sz="2800" dirty="0" smtClean="0"/>
              <a:t>COW </a:t>
            </a:r>
            <a:r>
              <a:rPr lang="en-US" sz="2800" dirty="0"/>
              <a:t>allows more efficient process creation as only modified pages are copied</a:t>
            </a:r>
          </a:p>
          <a:p>
            <a:r>
              <a:rPr lang="en-US" sz="2800" dirty="0" smtClean="0"/>
              <a:t>Free </a:t>
            </a:r>
            <a:r>
              <a:rPr lang="en-US" sz="2800" dirty="0"/>
              <a:t>pages are allocated from a pool of zeroed-out pages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244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953000"/>
            <a:ext cx="7904162" cy="576262"/>
          </a:xfrm>
        </p:spPr>
        <p:txBody>
          <a:bodyPr>
            <a:noAutofit/>
          </a:bodyPr>
          <a:lstStyle/>
          <a:p>
            <a:pPr indent="344488" algn="l">
              <a:buFont typeface="Arial" pitchFamily="34" charset="0"/>
              <a:buChar char="•"/>
            </a:pPr>
            <a:r>
              <a:rPr lang="en-US" sz="2800" kern="0" dirty="0">
                <a:latin typeface="Calibri"/>
                <a:ea typeface="+mn-ea"/>
                <a:cs typeface="+mn-cs"/>
              </a:rPr>
              <a:t>Before Process 1 Modifies Page C</a:t>
            </a:r>
          </a:p>
        </p:txBody>
      </p:sp>
      <p:pic>
        <p:nvPicPr>
          <p:cNvPr id="52228" name="Picture 4" descr="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19200"/>
            <a:ext cx="7623175" cy="306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28600" y="304800"/>
            <a:ext cx="86868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900" kern="0" dirty="0" smtClean="0">
                <a:solidFill>
                  <a:srgbClr val="7030A0"/>
                </a:solidFill>
                <a:latin typeface="Calibri"/>
              </a:rPr>
              <a:t>VM benefit during Process Creation; Copy-on-Write</a:t>
            </a:r>
            <a:endParaRPr lang="en-US" sz="29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889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10369" y="4724400"/>
            <a:ext cx="7866062" cy="576262"/>
          </a:xfrm>
        </p:spPr>
        <p:txBody>
          <a:bodyPr>
            <a:noAutofit/>
          </a:bodyPr>
          <a:lstStyle/>
          <a:p>
            <a:pPr indent="344488" algn="l">
              <a:buFont typeface="Arial" pitchFamily="34" charset="0"/>
              <a:buChar char="•"/>
            </a:pPr>
            <a:r>
              <a:rPr lang="en-US" sz="2800" kern="0" dirty="0">
                <a:latin typeface="Calibri"/>
                <a:ea typeface="+mn-ea"/>
                <a:cs typeface="+mn-cs"/>
              </a:rPr>
              <a:t>After Process 1 Modifies Page C</a:t>
            </a:r>
          </a:p>
        </p:txBody>
      </p:sp>
      <p:pic>
        <p:nvPicPr>
          <p:cNvPr id="54275" name="Picture 4" descr="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6731000" cy="310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28600" y="304800"/>
            <a:ext cx="8229600" cy="411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VM benefit during Process Creation; Copy-on-Write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712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484187" y="1108074"/>
            <a:ext cx="8175625" cy="399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 smtClean="0"/>
              <a:t>Large </a:t>
            </a:r>
            <a:r>
              <a:rPr lang="en-US" sz="2800" dirty="0"/>
              <a:t>libraries (e.g. graphics) used by many process. Too expensive to bind to each process which wants to use them. Use shared libraries instead. 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Unix linking: </a:t>
            </a:r>
            <a:r>
              <a:rPr lang="en-US" sz="2800" dirty="0" err="1"/>
              <a:t>ld</a:t>
            </a:r>
            <a:r>
              <a:rPr lang="en-US" sz="2800" dirty="0"/>
              <a:t>*.o –</a:t>
            </a:r>
            <a:r>
              <a:rPr lang="en-US" sz="2800" dirty="0" err="1"/>
              <a:t>lc</a:t>
            </a:r>
            <a:r>
              <a:rPr lang="en-US" sz="2800" dirty="0"/>
              <a:t> –lm . Files (and no others)  not present in .o are located in m or c libraries and included in binaries.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 Write object program to disk</a:t>
            </a:r>
            <a:r>
              <a:rPr lang="en-US" sz="2400" dirty="0">
                <a:latin typeface="Arial" charset="0"/>
              </a:rPr>
              <a:t>. 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Shared Libraries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347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484187" y="914400"/>
            <a:ext cx="8175625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 smtClean="0"/>
              <a:t>Linker </a:t>
            </a:r>
            <a:r>
              <a:rPr lang="en-US" sz="2800" dirty="0"/>
              <a:t>uses a stub routine to call which binds to called function AT RUN TIME.  </a:t>
            </a:r>
          </a:p>
          <a:p>
            <a:pPr marL="1066800" lvl="1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Shared library is only loaded once (first time that a function </a:t>
            </a:r>
            <a:r>
              <a:rPr lang="en-US" sz="2800" dirty="0" smtClean="0"/>
              <a:t>of </a:t>
            </a:r>
            <a:r>
              <a:rPr lang="en-US" sz="2800" dirty="0"/>
              <a:t>it </a:t>
            </a:r>
            <a:r>
              <a:rPr lang="en-US" sz="2800" dirty="0" smtClean="0"/>
              <a:t>refers to that). </a:t>
            </a:r>
            <a:endParaRPr lang="en-US" sz="2800" dirty="0"/>
          </a:p>
          <a:p>
            <a:pPr marL="1066800" lvl="1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It is paged in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Need to use position independent code to avoid going to the wrong address (next slide).</a:t>
            </a:r>
          </a:p>
          <a:p>
            <a:pPr marL="1066800" lvl="1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/>
              <a:t>Idea:  Compiler does not produce absolute addresses when using shared libraries; only relative addresses. 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800" dirty="0"/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800" dirty="0"/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800" dirty="0"/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Shared Libraries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071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Shared Libraries</a:t>
            </a:r>
          </a:p>
        </p:txBody>
      </p:sp>
      <p:pic>
        <p:nvPicPr>
          <p:cNvPr id="101381" name="Picture 6" descr="D:\b\b4\IBM\03-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97846"/>
            <a:ext cx="715327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668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1250" y="201613"/>
            <a:ext cx="7575550" cy="576262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Shared Library Using Virtual Memory</a:t>
            </a:r>
          </a:p>
        </p:txBody>
      </p:sp>
      <p:pic>
        <p:nvPicPr>
          <p:cNvPr id="27651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5538" y="1273175"/>
            <a:ext cx="6770687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813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323850" y="990600"/>
            <a:ext cx="84201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Shared libraries are </a:t>
            </a:r>
            <a:r>
              <a:rPr lang="en-US" sz="2800" dirty="0" smtClean="0"/>
              <a:t>a </a:t>
            </a:r>
            <a:r>
              <a:rPr lang="en-US" sz="2800" dirty="0"/>
              <a:t>special case of a more general facility </a:t>
            </a:r>
            <a:r>
              <a:rPr lang="en-US" sz="2800" dirty="0" smtClean="0"/>
              <a:t>called memory-mapped </a:t>
            </a:r>
            <a:r>
              <a:rPr lang="en-US" sz="2800" dirty="0"/>
              <a:t>files.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Process </a:t>
            </a:r>
            <a:r>
              <a:rPr lang="en-US" sz="2800" dirty="0"/>
              <a:t>issues system call to map a file onto a part of its virtual address space.</a:t>
            </a:r>
          </a:p>
          <a:p>
            <a:pPr marL="457200" indent="-4572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/>
              <a:t>Can be used to </a:t>
            </a:r>
            <a:r>
              <a:rPr lang="en-US" sz="2800" dirty="0" smtClean="0"/>
              <a:t>communicate </a:t>
            </a:r>
            <a:r>
              <a:rPr lang="en-US" sz="2800" dirty="0"/>
              <a:t>via shared memory. Processes share same file. Use it to read and write. 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28600" y="304800"/>
            <a:ext cx="8915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2800" kern="0" dirty="0" smtClean="0">
                <a:solidFill>
                  <a:srgbClr val="7030A0"/>
                </a:solidFill>
              </a:rPr>
              <a:t>Memory Mapped Files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622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685800"/>
            <a:ext cx="8229600" cy="5486400"/>
          </a:xfrm>
        </p:spPr>
        <p:txBody>
          <a:bodyPr>
            <a:noAutofit/>
          </a:bodyPr>
          <a:lstStyle/>
          <a:p>
            <a:r>
              <a:rPr lang="en-US" sz="2800" dirty="0"/>
              <a:t>Memory-mapped file I/O allows file I/O to be treated as routine memory access by mapping a disk block to a page in memory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/>
              <a:t>A file is initially read using demand paging. A page-sized portion of the file is read from the file system into a physical page. Subsequent reads/writes to/from the file are treated as ordinary memory accesses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/>
              <a:t>Simplifies file access by treating file I/O through memory rather than read() write() system calls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/>
              <a:t>Also allows several processes to map the same file allowing the pages in memory to be shared.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28600" y="76200"/>
            <a:ext cx="8763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2800" kern="0" dirty="0" smtClean="0">
                <a:solidFill>
                  <a:srgbClr val="7030A0"/>
                </a:solidFill>
              </a:rPr>
              <a:t>Memory Mapped Files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343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292225"/>
            <a:ext cx="6335713" cy="474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0" y="228600"/>
            <a:ext cx="8915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</a:pPr>
            <a:r>
              <a:rPr lang="en-US" sz="2800" kern="0" dirty="0" smtClean="0">
                <a:solidFill>
                  <a:srgbClr val="7030A0"/>
                </a:solidFill>
              </a:rPr>
              <a:t>Memory Mapped Files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250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323850" y="990600"/>
            <a:ext cx="84201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kern="0" dirty="0" smtClean="0"/>
              <a:t>Cleaning Policy; (If </a:t>
            </a:r>
            <a:r>
              <a:rPr lang="en-US" sz="2800" kern="0" dirty="0"/>
              <a:t>there is no free frame</a:t>
            </a:r>
            <a:r>
              <a:rPr lang="en-US" sz="2800" kern="0" dirty="0" smtClean="0"/>
              <a:t>?)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kern="0" dirty="0"/>
              <a:t>Page </a:t>
            </a:r>
            <a:r>
              <a:rPr lang="en-US" sz="2800" kern="0" dirty="0" smtClean="0"/>
              <a:t>Replacement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kern="0" dirty="0"/>
              <a:t>Allocation of </a:t>
            </a:r>
            <a:r>
              <a:rPr lang="en-US" sz="2800" kern="0" dirty="0" smtClean="0"/>
              <a:t>Frames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kern="0" dirty="0"/>
              <a:t>Priority </a:t>
            </a:r>
            <a:r>
              <a:rPr lang="en-US" sz="2800" kern="0" dirty="0" smtClean="0"/>
              <a:t>Allocation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kern="0" dirty="0" smtClean="0"/>
              <a:t>How to increase TLB </a:t>
            </a:r>
            <a:r>
              <a:rPr lang="en-US" sz="2800" kern="0" dirty="0"/>
              <a:t>Reach </a:t>
            </a:r>
            <a:r>
              <a:rPr lang="en-US" sz="2800" kern="0" dirty="0" smtClean="0"/>
              <a:t>?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/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Performance Issues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496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4037</TotalTime>
  <Words>1506</Words>
  <Application>Microsoft Office PowerPoint</Application>
  <PresentationFormat>On-screen Show (4:3)</PresentationFormat>
  <Paragraphs>231</Paragraphs>
  <Slides>29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Thrashing</vt:lpstr>
      <vt:lpstr>Slide 9</vt:lpstr>
      <vt:lpstr>Transfer of a Paged Memory to Contiguous Disk Space</vt:lpstr>
      <vt:lpstr>Thrashing (Cont.)</vt:lpstr>
      <vt:lpstr>Other Issues – Page Size</vt:lpstr>
      <vt:lpstr>Slide 13</vt:lpstr>
      <vt:lpstr>Slide 14</vt:lpstr>
      <vt:lpstr>Slide 15</vt:lpstr>
      <vt:lpstr>Slide 16</vt:lpstr>
      <vt:lpstr>Slide 17</vt:lpstr>
      <vt:lpstr>Slide 18</vt:lpstr>
      <vt:lpstr>Copy-on-Write</vt:lpstr>
      <vt:lpstr>Before Process 1 Modifies Page C</vt:lpstr>
      <vt:lpstr>After Process 1 Modifies Page C</vt:lpstr>
      <vt:lpstr>Slide 22</vt:lpstr>
      <vt:lpstr>Slide 23</vt:lpstr>
      <vt:lpstr>Slide 24</vt:lpstr>
      <vt:lpstr>Shared Library Using Virtual Memory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NTS</cp:lastModifiedBy>
  <cp:revision>237</cp:revision>
  <dcterms:created xsi:type="dcterms:W3CDTF">2013-04-13T15:04:21Z</dcterms:created>
  <dcterms:modified xsi:type="dcterms:W3CDTF">2013-06-08T05:49:20Z</dcterms:modified>
</cp:coreProperties>
</file>