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83" r:id="rId2"/>
    <p:sldId id="284" r:id="rId3"/>
    <p:sldId id="320" r:id="rId4"/>
    <p:sldId id="321" r:id="rId5"/>
    <p:sldId id="322" r:id="rId6"/>
    <p:sldId id="399" r:id="rId7"/>
    <p:sldId id="323" r:id="rId8"/>
    <p:sldId id="324" r:id="rId9"/>
    <p:sldId id="335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B287F53D-F3C2-4D8F-B1F1-EC74DD68D91F}" type="slidenum">
              <a:rPr lang="en-US" sz="1300">
                <a:latin typeface="Times New Roman" pitchFamily="18" charset="0"/>
              </a:rPr>
              <a:pPr/>
              <a:t>6</a:t>
            </a:fld>
            <a:endParaRPr lang="en-US" sz="130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667615BA-72FA-496A-B1D6-473E5D2FD624}" type="slidenum">
              <a:rPr lang="en-US" sz="1200">
                <a:latin typeface="Arial" charset="0"/>
              </a:rPr>
              <a:pPr eaLnBrk="1" hangingPunct="1"/>
              <a:t>8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fld id="{667615BA-72FA-496A-B1D6-473E5D2FD624}" type="slidenum">
              <a:rPr lang="en-US" sz="1200">
                <a:latin typeface="Arial" charset="0"/>
              </a:rPr>
              <a:pPr eaLnBrk="1" hangingPunct="1"/>
              <a:t>9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- 15: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Memory 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Management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Page Replacement Algorithms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Design Issues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691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152400" y="685800"/>
            <a:ext cx="8763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Hardware </a:t>
            </a:r>
            <a:r>
              <a:rPr lang="en-US" sz="2800" dirty="0" smtClean="0"/>
              <a:t>implementation realizable if affordable. 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(Not Frequently Used NFU</a:t>
            </a:r>
            <a:r>
              <a:rPr lang="en-US" sz="2800" dirty="0" smtClean="0">
                <a:solidFill>
                  <a:srgbClr val="0070C0"/>
                </a:solidFill>
              </a:rPr>
              <a:t>); </a:t>
            </a:r>
            <a:r>
              <a:rPr lang="en-US" sz="2800" dirty="0" smtClean="0"/>
              <a:t>Software solution.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Implementation: </a:t>
            </a:r>
            <a:r>
              <a:rPr lang="en-US" sz="2800" dirty="0" smtClean="0"/>
              <a:t>Make </a:t>
            </a:r>
            <a:r>
              <a:rPr lang="en-US" sz="2800" dirty="0"/>
              <a:t>use of software </a:t>
            </a:r>
            <a:r>
              <a:rPr lang="en-US" sz="2800" dirty="0" smtClean="0"/>
              <a:t>counters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/>
              <a:t>Initially zero, on each clock interrupt OS scans all pages in memory and add R bit (0 or 1) to counter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Page fault; </a:t>
            </a:r>
            <a:r>
              <a:rPr lang="en-US" sz="2800" dirty="0" smtClean="0"/>
              <a:t>Lowest counter page is evicted.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 smtClean="0"/>
              <a:t>Never forgets anything,  e.g. counting of compiler’s pass one is also valid for pass two</a:t>
            </a:r>
          </a:p>
          <a:p>
            <a:pPr marL="517525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Solution: </a:t>
            </a:r>
            <a:r>
              <a:rPr lang="en-US" sz="2800" dirty="0" smtClean="0"/>
              <a:t> (called </a:t>
            </a:r>
            <a:r>
              <a:rPr lang="en-US" sz="2800" dirty="0" smtClean="0">
                <a:solidFill>
                  <a:srgbClr val="0070C0"/>
                </a:solidFill>
              </a:rPr>
              <a:t>Aging</a:t>
            </a:r>
            <a:r>
              <a:rPr lang="en-US" sz="2800" dirty="0" smtClean="0"/>
              <a:t>)</a:t>
            </a:r>
          </a:p>
          <a:p>
            <a:pPr marL="1031875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The counters are SHR 1 bit, before R bit is added. </a:t>
            </a:r>
          </a:p>
          <a:p>
            <a:pPr marL="1031875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R bit is added leftmost instead rightmost bit.</a:t>
            </a:r>
            <a:endParaRPr lang="en-US" sz="2800" dirty="0"/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LRU-software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called Not Frequently Used (NFU)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7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5387975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0"/>
            <a:ext cx="91440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LRU in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Software called NFU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pic>
        <p:nvPicPr>
          <p:cNvPr id="74757" name="Picture 6" descr="D:\b\b4\IBM\03-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2513" y="1069975"/>
            <a:ext cx="70135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41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152400" y="958645"/>
            <a:ext cx="868680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lvl="1" indent="-404813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Arial" charset="0"/>
              </a:rPr>
              <a:t> </a:t>
            </a:r>
            <a:r>
              <a:rPr lang="en-US" sz="2800" dirty="0"/>
              <a:t>“aging” algorithm</a:t>
            </a:r>
          </a:p>
          <a:p>
            <a:pPr marL="465138" lvl="1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Keep a string of values of the R bits for each clock tick (up to some limit)</a:t>
            </a:r>
          </a:p>
          <a:p>
            <a:pPr marL="465138" lvl="1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After tick, shift bits right and add new R values on the left</a:t>
            </a:r>
          </a:p>
          <a:p>
            <a:pPr marL="465138" lvl="1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On page fault, evict page with lowest counter</a:t>
            </a:r>
          </a:p>
          <a:p>
            <a:pPr marL="465138" lvl="1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Size of the counter determines the </a:t>
            </a:r>
            <a:r>
              <a:rPr lang="en-US" sz="2800" dirty="0" smtClean="0"/>
              <a:t>history</a:t>
            </a:r>
          </a:p>
          <a:p>
            <a:pPr marL="465138" lvl="1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NFU</a:t>
            </a:r>
            <a:r>
              <a:rPr lang="en-US" sz="2800" dirty="0" smtClean="0"/>
              <a:t> Differs from </a:t>
            </a:r>
            <a:r>
              <a:rPr lang="en-US" sz="2800" dirty="0" smtClean="0">
                <a:solidFill>
                  <a:srgbClr val="0070C0"/>
                </a:solidFill>
              </a:rPr>
              <a:t>LRU</a:t>
            </a:r>
            <a:r>
              <a:rPr lang="en-US" sz="2800" dirty="0" smtClean="0"/>
              <a:t> in two ways:</a:t>
            </a:r>
          </a:p>
          <a:p>
            <a:pPr marL="97472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No information of the events between time interval.</a:t>
            </a:r>
          </a:p>
          <a:p>
            <a:pPr marL="974725"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 smtClean="0"/>
              <a:t>No information beyond 8 clock ticks.</a:t>
            </a:r>
            <a:endParaRPr lang="en-US" sz="2800" dirty="0"/>
          </a:p>
          <a:p>
            <a:pPr marL="1066800" lvl="1" indent="-609600" algn="l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LRU-software - NFU 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8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Demand Paging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33413" y="1190625"/>
            <a:ext cx="7731125" cy="4960938"/>
          </a:xfrm>
        </p:spPr>
        <p:txBody>
          <a:bodyPr>
            <a:normAutofit fontScale="70000" lnSpcReduction="20000"/>
          </a:bodyPr>
          <a:lstStyle/>
          <a:p>
            <a:r>
              <a:rPr lang="en-US" sz="3300" dirty="0"/>
              <a:t>Bring a page into memory only when it is needed</a:t>
            </a:r>
          </a:p>
          <a:p>
            <a:pPr lvl="1">
              <a:buChar char="•"/>
            </a:pPr>
            <a:r>
              <a:rPr lang="en-US" sz="3300" dirty="0"/>
              <a:t>Less I/O needed</a:t>
            </a:r>
          </a:p>
          <a:p>
            <a:pPr lvl="1">
              <a:buChar char="•"/>
            </a:pPr>
            <a:r>
              <a:rPr lang="en-US" sz="3300" dirty="0"/>
              <a:t>Less memory needed </a:t>
            </a:r>
          </a:p>
          <a:p>
            <a:pPr lvl="1">
              <a:buChar char="•"/>
            </a:pPr>
            <a:r>
              <a:rPr lang="en-US" sz="3300" dirty="0"/>
              <a:t>Faster response</a:t>
            </a:r>
          </a:p>
          <a:p>
            <a:pPr lvl="1">
              <a:buChar char="•"/>
            </a:pPr>
            <a:r>
              <a:rPr lang="en-US" sz="3300" dirty="0"/>
              <a:t>More users</a:t>
            </a:r>
            <a:br>
              <a:rPr lang="en-US" sz="3300" dirty="0"/>
            </a:br>
            <a:endParaRPr lang="en-US" sz="3300" dirty="0"/>
          </a:p>
          <a:p>
            <a:r>
              <a:rPr lang="en-US" sz="3300" dirty="0"/>
              <a:t>Page is needed </a:t>
            </a:r>
            <a:r>
              <a:rPr lang="en-US" sz="3300" dirty="0">
                <a:sym typeface="Symbol" pitchFamily="18" charset="2"/>
              </a:rPr>
              <a:t> reference to it</a:t>
            </a:r>
          </a:p>
          <a:p>
            <a:pPr lvl="1">
              <a:buChar char="•"/>
            </a:pPr>
            <a:r>
              <a:rPr lang="en-US" sz="3300" dirty="0"/>
              <a:t>invalid reference </a:t>
            </a:r>
            <a:r>
              <a:rPr lang="en-US" sz="3300" dirty="0">
                <a:sym typeface="Symbol" pitchFamily="18" charset="2"/>
              </a:rPr>
              <a:t> abort</a:t>
            </a:r>
          </a:p>
          <a:p>
            <a:pPr lvl="1">
              <a:buChar char="•"/>
            </a:pPr>
            <a:r>
              <a:rPr lang="en-US" sz="3300" dirty="0">
                <a:sym typeface="Symbol" pitchFamily="18" charset="2"/>
              </a:rPr>
              <a:t>not-in-memory  bring to memory</a:t>
            </a:r>
          </a:p>
          <a:p>
            <a:endParaRPr lang="en-US" sz="3300" dirty="0">
              <a:sym typeface="Symbol" pitchFamily="18" charset="2"/>
            </a:endParaRPr>
          </a:p>
          <a:p>
            <a:r>
              <a:rPr lang="en-US" sz="3300" dirty="0">
                <a:sym typeface="Symbol" pitchFamily="18" charset="2"/>
              </a:rPr>
              <a:t>Lazy swapper – never swaps a page into memory unless page will be needed</a:t>
            </a:r>
          </a:p>
          <a:p>
            <a:pPr lvl="1">
              <a:buChar char="•"/>
            </a:pPr>
            <a:r>
              <a:rPr lang="en-US" sz="3300" dirty="0">
                <a:sym typeface="Symbol" pitchFamily="18" charset="2"/>
              </a:rPr>
              <a:t>Swapper that deals with pages is a pager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 smtClean="0">
              <a:sym typeface="Symbol" pitchFamily="18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521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241300" y="901700"/>
            <a:ext cx="8902700" cy="56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Demand </a:t>
            </a:r>
            <a:r>
              <a:rPr lang="en-US" sz="2800" dirty="0"/>
              <a:t>paging-bring a process into memory by trying to execute first instruction and getting page fault. Continue until all pages that process needs to run are in memory (the working set)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Try to make sure that working set is in memory before letting process run (pre-paging)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Thrashing-memory is too small to contain working set, so page fault all of the time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Working Set Model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51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360975" y="5186516"/>
            <a:ext cx="8610600" cy="100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W(</a:t>
            </a:r>
            <a:r>
              <a:rPr lang="en-US" sz="2400" dirty="0" err="1" smtClean="0">
                <a:latin typeface="Arial" charset="0"/>
              </a:rPr>
              <a:t>k,t</a:t>
            </a:r>
            <a:r>
              <a:rPr lang="en-US" sz="2400" dirty="0">
                <a:latin typeface="Arial" charset="0"/>
              </a:rPr>
              <a:t>) is number of pages at time t used by k most recent memory references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Behavior of working set as a function of k</a:t>
            </a:r>
          </a:p>
        </p:txBody>
      </p:sp>
      <p:pic>
        <p:nvPicPr>
          <p:cNvPr id="77829" name="Picture 6" descr="D:\b\b4\IBM\03-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821633" cy="402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62400" y="48122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275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360975" y="5186516"/>
            <a:ext cx="8610600" cy="100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W(</a:t>
            </a:r>
            <a:r>
              <a:rPr lang="en-US" sz="2400" dirty="0" err="1" smtClean="0">
                <a:latin typeface="Arial" charset="0"/>
              </a:rPr>
              <a:t>k,t</a:t>
            </a:r>
            <a:r>
              <a:rPr lang="en-US" sz="2400" dirty="0">
                <a:latin typeface="Arial" charset="0"/>
              </a:rPr>
              <a:t>) is number of pages at time t used by k most recent memory references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Working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set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Model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975" y="1189702"/>
            <a:ext cx="8249625" cy="2620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8689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415925" y="850900"/>
            <a:ext cx="8312150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When </a:t>
            </a:r>
            <a:r>
              <a:rPr lang="en-US" sz="2800" dirty="0"/>
              <a:t>fault occurs can evict page not in working set (if there is such a page)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Need to pick k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Could keep track of pages in memory at every  memory reference. Each k references results in a working set.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Shift register implementation. Insert page number at each reference.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Expensive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How to implement working set model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717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415925" y="9906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Keep </a:t>
            </a:r>
            <a:r>
              <a:rPr lang="en-US" sz="2800" dirty="0"/>
              <a:t>track of k last pages referenced during a period t of execution (CPU) time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Virtual time for a process is the amount of CPU time used since it started</a:t>
            </a:r>
          </a:p>
          <a:p>
            <a:pPr marL="922338" lvl="3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Measure of how much work a process has done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solidFill>
                <a:srgbClr val="FF0000"/>
              </a:solidFill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Use virtual time instead of number of references (k)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19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228600" y="5334000"/>
            <a:ext cx="86868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400" dirty="0"/>
              <a:t>Check each clock tick</a:t>
            </a:r>
          </a:p>
          <a:p>
            <a:pPr marL="609600" indent="-609600" algn="l">
              <a:spcBef>
                <a:spcPct val="20000"/>
              </a:spcBef>
            </a:pPr>
            <a:r>
              <a:rPr lang="en-US" sz="2400" dirty="0"/>
              <a:t>Get rid of page with smallest time if  all of the pages have R==0</a:t>
            </a:r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Working Set Page Replacement</a:t>
            </a:r>
          </a:p>
          <a:p>
            <a:r>
              <a:rPr lang="en-US" sz="2400" dirty="0">
                <a:solidFill>
                  <a:srgbClr val="FF0000"/>
                </a:solidFill>
                <a:latin typeface="Arial" charset="0"/>
              </a:rPr>
              <a:t>(Check each clock tick) </a:t>
            </a:r>
          </a:p>
        </p:txBody>
      </p:sp>
      <p:pic>
        <p:nvPicPr>
          <p:cNvPr id="81925" name="Picture 6" descr="D:\b\b4\IBM\03-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4138" y="990601"/>
            <a:ext cx="6873875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862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377825" y="1143000"/>
            <a:ext cx="83121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Need </a:t>
            </a:r>
            <a:r>
              <a:rPr lang="en-US" sz="2800" dirty="0"/>
              <a:t>to scan entire page table at each page fault to find a victim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Use clock idea with working set algorithm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Weakness with WS algorithm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6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-22123" y="523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</a:t>
            </a:r>
            <a:r>
              <a:rPr lang="en-US" sz="2800" dirty="0" smtClean="0"/>
              <a:t>Operation </a:t>
            </a:r>
            <a:r>
              <a:rPr lang="en-US" sz="2800" dirty="0"/>
              <a:t>of the </a:t>
            </a:r>
            <a:r>
              <a:rPr lang="en-US" sz="2800" dirty="0" smtClean="0"/>
              <a:t>WS-Clock </a:t>
            </a:r>
            <a:r>
              <a:rPr lang="en-US" sz="2800" dirty="0"/>
              <a:t>algorithm. (a) and (b) give an example of what happens when R = 1.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190500" y="152400"/>
            <a:ext cx="8763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The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WS-Clock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Page Replacement Algorithm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46225"/>
            <a:ext cx="7219950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62000" y="990600"/>
            <a:ext cx="1143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2204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9583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Current virtual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227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0" y="5029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</a:t>
            </a:r>
            <a:r>
              <a:rPr lang="en-US" sz="2800" dirty="0" smtClean="0"/>
              <a:t>Operation </a:t>
            </a:r>
            <a:r>
              <a:rPr lang="en-US" sz="2800" dirty="0"/>
              <a:t>of the </a:t>
            </a:r>
            <a:r>
              <a:rPr lang="en-US" sz="2800" dirty="0" smtClean="0"/>
              <a:t>WS-Clock </a:t>
            </a:r>
            <a:r>
              <a:rPr lang="en-US" sz="2800" dirty="0"/>
              <a:t>algorithm. </a:t>
            </a:r>
            <a:br>
              <a:rPr lang="en-US" sz="2800" dirty="0"/>
            </a:br>
            <a:r>
              <a:rPr lang="en-US" sz="2800" dirty="0"/>
              <a:t>(c) and (d) give an example of R = 0.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The </a:t>
            </a:r>
            <a:r>
              <a:rPr lang="en-US" sz="3200" kern="0" dirty="0" err="1">
                <a:solidFill>
                  <a:srgbClr val="7030A0"/>
                </a:solidFill>
                <a:latin typeface="Calibri"/>
              </a:rPr>
              <a:t>WSClock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 Page  Replacement Algorithm (3)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18185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0" y="990600"/>
            <a:ext cx="11430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2204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9583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Current virtual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110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446087" y="1143000"/>
            <a:ext cx="817562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If the hand comes all the way around to its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starting point  there are two cases to consider:</a:t>
            </a:r>
          </a:p>
          <a:p>
            <a:pPr marL="609600" indent="-609600" algn="l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/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At least one write has been scheduled.</a:t>
            </a:r>
          </a:p>
          <a:p>
            <a:pPr marL="922338" lvl="2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Hand keeps moving looking for clean page. Finds it because a write eventually completes- evicts first clean page hand comes to.  </a:t>
            </a:r>
          </a:p>
          <a:p>
            <a:pPr marL="465138" indent="-404813">
              <a:spcBef>
                <a:spcPct val="20000"/>
              </a:spcBef>
              <a:buFontTx/>
              <a:buChar char="•"/>
            </a:pPr>
            <a:r>
              <a:rPr lang="en-US" sz="2800" dirty="0"/>
              <a:t>No writes have been scheduled.</a:t>
            </a:r>
          </a:p>
          <a:p>
            <a:pPr marL="517525" lvl="2">
              <a:spcBef>
                <a:spcPct val="20000"/>
              </a:spcBef>
              <a:buClr>
                <a:schemeClr val="accent2"/>
              </a:buClr>
            </a:pPr>
            <a:endParaRPr lang="en-US" sz="2800" dirty="0"/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The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WS-Clock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Page Replacement Algorithm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833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1778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Summary of Page Replacement Algorithms</a:t>
            </a:r>
          </a:p>
        </p:txBody>
      </p:sp>
      <p:pic>
        <p:nvPicPr>
          <p:cNvPr id="87045" name="Picture 6" descr="D:\b\b4\IBM\03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113" y="1484313"/>
            <a:ext cx="81057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596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3410</TotalTime>
  <Words>740</Words>
  <Application>Microsoft Office PowerPoint</Application>
  <PresentationFormat>On-screen Show (4:3)</PresentationFormat>
  <Paragraphs>144</Paragraphs>
  <Slides>17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Demand Paging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Administrator</cp:lastModifiedBy>
  <cp:revision>206</cp:revision>
  <dcterms:created xsi:type="dcterms:W3CDTF">2013-04-13T15:04:21Z</dcterms:created>
  <dcterms:modified xsi:type="dcterms:W3CDTF">2013-06-06T15:44:23Z</dcterms:modified>
</cp:coreProperties>
</file>