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83" r:id="rId2"/>
    <p:sldId id="284" r:id="rId3"/>
    <p:sldId id="339" r:id="rId4"/>
    <p:sldId id="340" r:id="rId5"/>
    <p:sldId id="341" r:id="rId6"/>
    <p:sldId id="342" r:id="rId7"/>
    <p:sldId id="309" r:id="rId8"/>
    <p:sldId id="333" r:id="rId9"/>
    <p:sldId id="310" r:id="rId10"/>
    <p:sldId id="311" r:id="rId11"/>
    <p:sldId id="336" r:id="rId12"/>
    <p:sldId id="312" r:id="rId13"/>
    <p:sldId id="313" r:id="rId14"/>
    <p:sldId id="338" r:id="rId15"/>
    <p:sldId id="314" r:id="rId16"/>
    <p:sldId id="315" r:id="rId17"/>
    <p:sldId id="316" r:id="rId18"/>
    <p:sldId id="337" r:id="rId19"/>
    <p:sldId id="317" r:id="rId20"/>
    <p:sldId id="334" r:id="rId21"/>
    <p:sldId id="318" r:id="rId22"/>
    <p:sldId id="319" r:id="rId23"/>
    <p:sldId id="32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6/1/2013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Ahmed Mumtaz Mustehsan,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563562"/>
          </a:xfrm>
        </p:spPr>
        <p:txBody>
          <a:bodyPr>
            <a:normAutofit/>
          </a:bodyPr>
          <a:lstStyle>
            <a:lvl1pPr algn="l">
              <a:defRPr sz="3200" i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760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- 14: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148303" y="5021826"/>
            <a:ext cx="8712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(Chapter-3) 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619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600200"/>
            <a:ext cx="77724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2400" dirty="0">
                <a:latin typeface="Arial" charset="0"/>
              </a:rPr>
              <a:t/>
            </a:r>
            <a:br>
              <a:rPr lang="en-US" sz="2400" dirty="0">
                <a:latin typeface="Arial" charset="0"/>
              </a:rPr>
            </a:b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Chapter </a:t>
            </a: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</a:t>
            </a:r>
            <a:b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Memory </a:t>
            </a: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Management</a:t>
            </a:r>
          </a:p>
          <a:p>
            <a:pPr algn="ctr"/>
            <a:r>
              <a:rPr lang="en-US" sz="32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Virtual Memory (Inverted Page Table)</a:t>
            </a:r>
            <a:endParaRPr lang="en-US" sz="3200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Page Replacement Algorithms</a:t>
            </a:r>
            <a:endParaRPr lang="en-US" sz="3600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691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457200" y="1066800"/>
            <a:ext cx="8305800" cy="49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Multi-level page table works for 32 bit memory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Doesn’t work for 64 bit memory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2</a:t>
            </a:r>
            <a:r>
              <a:rPr lang="en-US" sz="2800" baseline="30000" dirty="0" smtClean="0"/>
              <a:t>64</a:t>
            </a:r>
            <a:r>
              <a:rPr lang="en-US" sz="2800" dirty="0" smtClean="0"/>
              <a:t> </a:t>
            </a:r>
            <a:r>
              <a:rPr lang="en-US" sz="2800" dirty="0"/>
              <a:t>bytes and 4 KB pages =&gt; </a:t>
            </a:r>
            <a:r>
              <a:rPr lang="en-US" sz="2800" dirty="0" smtClean="0"/>
              <a:t>2</a:t>
            </a:r>
            <a:r>
              <a:rPr lang="en-US" sz="2800" baseline="30000" dirty="0" smtClean="0"/>
              <a:t>52</a:t>
            </a:r>
            <a:r>
              <a:rPr lang="en-US" sz="2800" dirty="0" smtClean="0"/>
              <a:t> </a:t>
            </a:r>
            <a:r>
              <a:rPr lang="en-US" sz="2800" dirty="0"/>
              <a:t>entries in page table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If each entry is 8 </a:t>
            </a:r>
            <a:r>
              <a:rPr lang="en-US" sz="2800" dirty="0" smtClean="0"/>
              <a:t>bytes =&gt; </a:t>
            </a:r>
            <a:r>
              <a:rPr lang="en-US" sz="2800" dirty="0"/>
              <a:t>30 million </a:t>
            </a:r>
            <a:r>
              <a:rPr lang="en-US" sz="2800" dirty="0" smtClean="0"/>
              <a:t>GB or 30PB </a:t>
            </a:r>
            <a:r>
              <a:rPr lang="en-US" sz="2800" dirty="0"/>
              <a:t>for page table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Need a new solution</a:t>
            </a: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152400" y="152400"/>
            <a:ext cx="8991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Multi-level page table gets too big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904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457200" y="1024757"/>
            <a:ext cx="8305800" cy="49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Keep one entry per (real) page frame in the “inverted” table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Entries keep track of (process</a:t>
            </a:r>
            <a:r>
              <a:rPr lang="en-US" sz="2800" dirty="0" smtClean="0"/>
              <a:t>, virtual </a:t>
            </a:r>
            <a:r>
              <a:rPr lang="en-US" sz="2800" dirty="0"/>
              <a:t>page) associated with page frame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Need to find frame associated with (n</a:t>
            </a:r>
            <a:r>
              <a:rPr lang="en-US" sz="2800" dirty="0" smtClean="0"/>
              <a:t>, p</a:t>
            </a:r>
            <a:r>
              <a:rPr lang="en-US" sz="2800" dirty="0"/>
              <a:t>) for each memory </a:t>
            </a:r>
            <a:r>
              <a:rPr lang="en-US" sz="2800" dirty="0" smtClean="0"/>
              <a:t>reference process n, virtual page number p</a:t>
            </a:r>
            <a:endParaRPr lang="en-US" sz="2800" dirty="0"/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228600" y="228600"/>
            <a:ext cx="892769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Inverted Page Table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285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457200" y="992802"/>
            <a:ext cx="8305800" cy="5331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Search page frames on every memory reference 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How to do this efficiently</a:t>
            </a:r>
            <a:r>
              <a:rPr lang="en-US" sz="2400" dirty="0">
                <a:latin typeface="Arial" charset="0"/>
              </a:rPr>
              <a:t>? </a:t>
            </a:r>
          </a:p>
          <a:p>
            <a:pPr marL="1066800" lvl="2" indent="-6096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Keep heavily used frames in </a:t>
            </a:r>
            <a:r>
              <a:rPr lang="en-US" sz="2800" dirty="0" smtClean="0"/>
              <a:t>TLB (Translation is very fact)</a:t>
            </a:r>
            <a:endParaRPr lang="en-US" sz="2800" dirty="0"/>
          </a:p>
          <a:p>
            <a:pPr marL="1066800" lvl="2" indent="-6096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If miss, then can use and associative search to find virtual page to frame mapping </a:t>
            </a:r>
          </a:p>
          <a:p>
            <a:pPr marL="1066800" lvl="2" indent="-6096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Use a hash table </a:t>
            </a:r>
            <a:r>
              <a:rPr lang="en-US" sz="2800" dirty="0" smtClean="0"/>
              <a:t>hashed on virtual address. Use linked list. (If hash table entries equal page frame number, average chain will just have just one entry)</a:t>
            </a:r>
          </a:p>
          <a:p>
            <a:pPr marL="609600" lvl="1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Inverted Page Table is common on 64 bit machines</a:t>
            </a: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152400" y="152400"/>
            <a:ext cx="8991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Need to search inverted table efficiently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995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152400" y="76200"/>
            <a:ext cx="8991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Inverted Page Tables-the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Picture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61445" name="Picture 6" descr="D:\b\b4\IBM\03-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0"/>
            <a:ext cx="8229600" cy="3990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446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415925" y="914400"/>
            <a:ext cx="831215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325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solidFill>
                  <a:srgbClr val="0070C0"/>
                </a:solidFill>
              </a:rPr>
              <a:t>When Page fault occurs!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If </a:t>
            </a:r>
            <a:r>
              <a:rPr lang="en-US" sz="2800" dirty="0"/>
              <a:t>new page is brought in, need to chose a page to evict 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Don’t want to evict heavily used pages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If page has been written to, need to copy it to disk. 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Otherwise, a good copy is on the disk=&gt;can write over it</a:t>
            </a: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Page Replacement Algorithms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173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415925" y="914400"/>
            <a:ext cx="831215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325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solidFill>
                  <a:srgbClr val="0070C0"/>
                </a:solidFill>
              </a:rPr>
              <a:t>Similar problem in other parts of Computer Science!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One or more cache (32 or 64 memory Blocks) of recently used memory blocks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Web server: Keeps heavily used web pages in the memory; when cache is full; evicts a page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Which page to evict? </a:t>
            </a:r>
          </a:p>
          <a:p>
            <a:pPr marL="974725" lvl="1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 smtClean="0"/>
              <a:t>The probability of evicted page to be referenced in near future should be minimum.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Page replacement form same process or some other </a:t>
            </a:r>
            <a:r>
              <a:rPr lang="en-US" sz="2800" dirty="0" smtClean="0"/>
              <a:t>process?</a:t>
            </a:r>
            <a:endParaRPr lang="en-US" sz="2800" dirty="0"/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0" y="762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Page Replacement Algorithms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868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533400" y="1143000"/>
            <a:ext cx="831215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Optimal page replacement algorithm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Not recently used page replacement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First-in, first-out page replacement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Second chance page replacement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Clock page replacement 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Least recently used page replacement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Working set page replacement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WS-Clock </a:t>
            </a:r>
            <a:r>
              <a:rPr lang="en-US" sz="2800" dirty="0"/>
              <a:t>page replacement</a:t>
            </a:r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Page Replacement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Algorithms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539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415925" y="990600"/>
            <a:ext cx="831215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Pick the one which will not used before the longest </a:t>
            </a:r>
            <a:r>
              <a:rPr lang="en-US" sz="2800" dirty="0" smtClean="0"/>
              <a:t>time ( 8 million </a:t>
            </a:r>
            <a:r>
              <a:rPr lang="en-US" sz="2800" dirty="0" err="1" smtClean="0"/>
              <a:t>vs</a:t>
            </a:r>
            <a:r>
              <a:rPr lang="en-US" sz="2800" dirty="0" smtClean="0"/>
              <a:t> 6 million instructions ? )</a:t>
            </a:r>
            <a:endParaRPr lang="en-US" sz="2800" dirty="0"/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Not possible unless know when pages will be referenced </a:t>
            </a:r>
            <a:r>
              <a:rPr lang="en-US" sz="2800" dirty="0" smtClean="0"/>
              <a:t>(run program on simulator, valid for one program and same data?)</a:t>
            </a:r>
            <a:endParaRPr lang="en-US" sz="2800" dirty="0"/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Used as ideal reference </a:t>
            </a:r>
            <a:r>
              <a:rPr lang="en-US" sz="2800" dirty="0" smtClean="0"/>
              <a:t>algorithm, but unrealizable!</a:t>
            </a:r>
            <a:endParaRPr lang="en-US" sz="2800" dirty="0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</a:rPr>
              <a:t>Optimal Page Replacement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182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415925" y="990600"/>
            <a:ext cx="831215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325">
              <a:spcBef>
                <a:spcPct val="20000"/>
              </a:spcBef>
            </a:pPr>
            <a:endParaRPr lang="en-US" sz="2800" dirty="0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</a:rPr>
              <a:t>Optimal Page Replacement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Picture 6" descr="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85344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5449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152400" y="700548"/>
            <a:ext cx="8763000" cy="547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Use R and M </a:t>
            </a:r>
            <a:r>
              <a:rPr lang="en-US" sz="2800" dirty="0" smtClean="0"/>
              <a:t>status bits </a:t>
            </a:r>
            <a:r>
              <a:rPr lang="en-US" sz="2800" dirty="0"/>
              <a:t>must be updated on every memory reference</a:t>
            </a:r>
            <a:r>
              <a:rPr lang="en-US" sz="2800" dirty="0" smtClean="0"/>
              <a:t>.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To be implemented in hardware</a:t>
            </a:r>
            <a:endParaRPr lang="en-US" sz="2800" dirty="0"/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If not in h/w simulate in OS with page fault?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OS Periodically </a:t>
            </a:r>
            <a:r>
              <a:rPr lang="en-US" sz="2800" dirty="0"/>
              <a:t>clear R bit to distinguish between page in use or </a:t>
            </a:r>
            <a:r>
              <a:rPr lang="en-US" sz="2800" dirty="0" smtClean="0"/>
              <a:t>not in use.</a:t>
            </a:r>
            <a:endParaRPr lang="en-US" sz="2800" dirty="0"/>
          </a:p>
          <a:p>
            <a:pPr marL="922338" lvl="3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Class 0: not referenced, not modified</a:t>
            </a:r>
          </a:p>
          <a:p>
            <a:pPr marL="922338" lvl="3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Class 1: not referenced, modified</a:t>
            </a:r>
          </a:p>
          <a:p>
            <a:pPr marL="922338" lvl="3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Class 2: referenced, not modified</a:t>
            </a:r>
          </a:p>
          <a:p>
            <a:pPr marL="922338" lvl="3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Class 3: referenced, modified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Pick lowest </a:t>
            </a:r>
            <a:r>
              <a:rPr lang="en-US" sz="2800" dirty="0" smtClean="0"/>
              <a:t>numbered non empty class </a:t>
            </a:r>
            <a:r>
              <a:rPr lang="en-US" sz="2800" dirty="0"/>
              <a:t>page to evict</a:t>
            </a: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Not 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Recently used (NRU)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501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415925" y="990600"/>
            <a:ext cx="831215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OS maintains a list of all the pages in the memory.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Keep </a:t>
            </a:r>
            <a:r>
              <a:rPr lang="en-US" sz="2800" dirty="0"/>
              <a:t>list ordered by time (latest to arrive at the end of the list)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On page fault, evict </a:t>
            </a:r>
            <a:r>
              <a:rPr lang="en-US" sz="2800" dirty="0"/>
              <a:t>the oldest, i.e. head of the line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Easy to implement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Oldest might be most heavily used! No knowledge of use is included in FIFO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228600"/>
            <a:ext cx="914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First In First Out (FIFO)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822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415925" y="990600"/>
            <a:ext cx="831215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indent="-404813">
              <a:spcBef>
                <a:spcPct val="20000"/>
              </a:spcBef>
              <a:buFontTx/>
              <a:buChar char="•"/>
            </a:pPr>
            <a:endParaRPr lang="en-US" sz="2800" dirty="0"/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75176"/>
            <a:ext cx="914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First In First Out (FIFO)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/>
        </p:nvSpPr>
        <p:spPr bwMode="auto">
          <a:xfrm>
            <a:off x="415926" y="692150"/>
            <a:ext cx="8575674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bg2"/>
              </a:buClr>
              <a:buSzPct val="90000"/>
              <a:buFont typeface="Wingdings" pitchFamily="2" charset="2"/>
              <a:buChar char="n"/>
              <a:defRPr kumimoji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3300"/>
              </a:buClr>
              <a:buSzPct val="80000"/>
              <a:buFont typeface="Wingdings" pitchFamily="2" charset="2"/>
              <a:buChar char="l"/>
              <a:defRPr kumimoji="1">
                <a:solidFill>
                  <a:schemeClr val="tx1"/>
                </a:solidFill>
                <a:latin typeface="+mn-lt"/>
                <a:ea typeface="+mn-ea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336699"/>
              </a:buClr>
              <a:buSzPct val="75000"/>
              <a:buFont typeface="Webdings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+mn-ea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+mn-ea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CCFF"/>
              </a:buClr>
              <a:buSzPct val="75000"/>
              <a:buFont typeface="Arial" charset="0"/>
              <a:buChar char="»"/>
              <a:defRPr kumimoji="1">
                <a:solidFill>
                  <a:schemeClr val="tx1"/>
                </a:solidFill>
                <a:latin typeface="+mn-lt"/>
                <a:ea typeface="+mn-ea"/>
              </a:defRPr>
            </a:lvl5pPr>
            <a:lvl6pPr marL="2228850" indent="-228600" algn="l" rtl="0" fontAlgn="base">
              <a:spcBef>
                <a:spcPct val="35000"/>
              </a:spcBef>
              <a:spcAft>
                <a:spcPct val="0"/>
              </a:spcAft>
              <a:buClr>
                <a:srgbClr val="99CCFF"/>
              </a:buClr>
              <a:buSzPct val="75000"/>
              <a:buFont typeface="Arial" charset="0"/>
              <a:buChar char="»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2686050" indent="-228600" algn="l" rtl="0" fontAlgn="base">
              <a:spcBef>
                <a:spcPct val="35000"/>
              </a:spcBef>
              <a:spcAft>
                <a:spcPct val="0"/>
              </a:spcAft>
              <a:buClr>
                <a:srgbClr val="99CCFF"/>
              </a:buClr>
              <a:buSzPct val="75000"/>
              <a:buFont typeface="Arial" charset="0"/>
              <a:buChar char="»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143250" indent="-228600" algn="l" rtl="0" fontAlgn="base">
              <a:spcBef>
                <a:spcPct val="35000"/>
              </a:spcBef>
              <a:spcAft>
                <a:spcPct val="0"/>
              </a:spcAft>
              <a:buClr>
                <a:srgbClr val="99CCFF"/>
              </a:buClr>
              <a:buSzPct val="75000"/>
              <a:buFont typeface="Arial" charset="0"/>
              <a:buChar char="»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3600450" indent="-228600" algn="l" rtl="0" fontAlgn="base">
              <a:spcBef>
                <a:spcPct val="35000"/>
              </a:spcBef>
              <a:spcAft>
                <a:spcPct val="0"/>
              </a:spcAft>
              <a:buClr>
                <a:srgbClr val="99CCFF"/>
              </a:buClr>
              <a:buSzPct val="75000"/>
              <a:buFont typeface="Arial" charset="0"/>
              <a:buChar char="»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buClrTx/>
              <a:buFont typeface="Arial" pitchFamily="34" charset="0"/>
              <a:buChar char="•"/>
            </a:pPr>
            <a:r>
              <a:rPr lang="en-US" sz="2800" dirty="0" smtClean="0"/>
              <a:t>Reference string: 1, 2, 3, 4, 1, 2, 5, 1, 2, 3, 4, 5</a:t>
            </a:r>
          </a:p>
          <a:p>
            <a:pPr eaLnBrk="1" hangingPunct="1">
              <a:buClrTx/>
              <a:buFont typeface="Arial" pitchFamily="34" charset="0"/>
              <a:buChar char="•"/>
            </a:pPr>
            <a:r>
              <a:rPr lang="en-US" sz="2800" dirty="0" smtClean="0"/>
              <a:t>3 frames (3 pages can be in memory per process)</a:t>
            </a:r>
          </a:p>
          <a:p>
            <a:pPr eaLnBrk="1" hangingPunct="1">
              <a:buFont typeface="Wingdings" pitchFamily="2" charset="2"/>
              <a:buNone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</a:pPr>
            <a:endParaRPr lang="en-US" sz="20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 eaLnBrk="1" hangingPunct="1">
              <a:buFont typeface="Wingdings" pitchFamily="2" charset="2"/>
              <a:buNone/>
            </a:pPr>
            <a:endParaRPr lang="en-US" sz="2000" dirty="0" smtClean="0"/>
          </a:p>
          <a:p>
            <a:pPr eaLnBrk="1" hangingPunct="1"/>
            <a:r>
              <a:rPr lang="en-US" sz="2800" dirty="0" smtClean="0"/>
              <a:t>4 frames</a:t>
            </a:r>
            <a:br>
              <a:rPr lang="en-US" sz="28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 eaLnBrk="1" hangingPunct="1">
              <a:buClrTx/>
              <a:buFont typeface="Arial" pitchFamily="34" charset="0"/>
              <a:buChar char="•"/>
            </a:pPr>
            <a:r>
              <a:rPr lang="en-US" sz="2800" dirty="0" smtClean="0"/>
              <a:t>Anomaly</a:t>
            </a:r>
            <a:r>
              <a:rPr lang="en-US" sz="2800" dirty="0"/>
              <a:t>: more frames </a:t>
            </a:r>
            <a:r>
              <a:rPr lang="en-US" sz="2800" dirty="0">
                <a:sym typeface="Symbol" pitchFamily="18" charset="2"/>
              </a:rPr>
              <a:t> more page faults</a:t>
            </a:r>
            <a:endParaRPr lang="en-US" sz="2800" dirty="0"/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3032261" y="1979146"/>
            <a:ext cx="4114800" cy="1434741"/>
            <a:chOff x="1924" y="1402"/>
            <a:chExt cx="2052" cy="864"/>
          </a:xfrm>
        </p:grpSpPr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168" y="1402"/>
              <a:ext cx="24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/>
              <a:r>
                <a:rPr lang="en-US">
                  <a:latin typeface="Helvetica" charset="0"/>
                </a:rPr>
                <a:t>1</a:t>
              </a:r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168" y="1690"/>
              <a:ext cx="24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/>
              <a:r>
                <a:rPr lang="en-US" dirty="0">
                  <a:latin typeface="Helvetica" charset="0"/>
                </a:rPr>
                <a:t>2</a:t>
              </a:r>
            </a:p>
          </p:txBody>
        </p: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168" y="1978"/>
              <a:ext cx="24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/>
              <a:r>
                <a:rPr lang="en-US">
                  <a:latin typeface="Helvetica" charset="0"/>
                </a:rPr>
                <a:t>3</a:t>
              </a:r>
            </a:p>
          </p:txBody>
        </p:sp>
        <p:sp>
          <p:nvSpPr>
            <p:cNvPr id="29" name="Text Box 7"/>
            <p:cNvSpPr txBox="1">
              <a:spLocks noChangeArrowheads="1"/>
            </p:cNvSpPr>
            <p:nvPr/>
          </p:nvSpPr>
          <p:spPr bwMode="auto">
            <a:xfrm>
              <a:off x="1924" y="1423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>
                  <a:latin typeface="Helvetica" charset="0"/>
                </a:rPr>
                <a:t>1</a:t>
              </a:r>
            </a:p>
          </p:txBody>
        </p:sp>
        <p:sp>
          <p:nvSpPr>
            <p:cNvPr id="30" name="Text Box 8"/>
            <p:cNvSpPr txBox="1">
              <a:spLocks noChangeArrowheads="1"/>
            </p:cNvSpPr>
            <p:nvPr/>
          </p:nvSpPr>
          <p:spPr bwMode="auto">
            <a:xfrm>
              <a:off x="1924" y="170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>
                  <a:latin typeface="Helvetica" charset="0"/>
                </a:rPr>
                <a:t>2</a:t>
              </a:r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924" y="200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>
                  <a:latin typeface="Helvetica" charset="0"/>
                </a:rPr>
                <a:t>3</a:t>
              </a:r>
            </a:p>
          </p:txBody>
        </p:sp>
        <p:sp>
          <p:nvSpPr>
            <p:cNvPr id="32" name="Text Box 10"/>
            <p:cNvSpPr txBox="1">
              <a:spLocks noChangeArrowheads="1"/>
            </p:cNvSpPr>
            <p:nvPr/>
          </p:nvSpPr>
          <p:spPr bwMode="auto">
            <a:xfrm>
              <a:off x="2456" y="1447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>
                  <a:latin typeface="Helvetica" charset="0"/>
                </a:rPr>
                <a:t>4</a:t>
              </a:r>
            </a:p>
          </p:txBody>
        </p:sp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2456" y="1726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>
                  <a:latin typeface="Helvetica" charset="0"/>
                </a:rPr>
                <a:t>1</a:t>
              </a:r>
            </a:p>
          </p:txBody>
        </p:sp>
        <p:sp>
          <p:nvSpPr>
            <p:cNvPr id="34" name="Text Box 12"/>
            <p:cNvSpPr txBox="1">
              <a:spLocks noChangeArrowheads="1"/>
            </p:cNvSpPr>
            <p:nvPr/>
          </p:nvSpPr>
          <p:spPr bwMode="auto">
            <a:xfrm>
              <a:off x="2456" y="2026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>
                  <a:latin typeface="Helvetica" charset="0"/>
                </a:rPr>
                <a:t>2</a:t>
              </a:r>
            </a:p>
          </p:txBody>
        </p:sp>
        <p:sp>
          <p:nvSpPr>
            <p:cNvPr id="35" name="Text Box 13"/>
            <p:cNvSpPr txBox="1">
              <a:spLocks noChangeArrowheads="1"/>
            </p:cNvSpPr>
            <p:nvPr/>
          </p:nvSpPr>
          <p:spPr bwMode="auto">
            <a:xfrm>
              <a:off x="2696" y="1447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>
                  <a:latin typeface="Helvetica" charset="0"/>
                </a:rPr>
                <a:t>5</a:t>
              </a:r>
            </a:p>
          </p:txBody>
        </p:sp>
        <p:sp>
          <p:nvSpPr>
            <p:cNvPr id="36" name="Text Box 14"/>
            <p:cNvSpPr txBox="1">
              <a:spLocks noChangeArrowheads="1"/>
            </p:cNvSpPr>
            <p:nvPr/>
          </p:nvSpPr>
          <p:spPr bwMode="auto">
            <a:xfrm>
              <a:off x="2696" y="1726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>
                  <a:latin typeface="Helvetica" charset="0"/>
                </a:rPr>
                <a:t>3</a:t>
              </a:r>
            </a:p>
          </p:txBody>
        </p:sp>
        <p:sp>
          <p:nvSpPr>
            <p:cNvPr id="37" name="Text Box 15"/>
            <p:cNvSpPr txBox="1">
              <a:spLocks noChangeArrowheads="1"/>
            </p:cNvSpPr>
            <p:nvPr/>
          </p:nvSpPr>
          <p:spPr bwMode="auto">
            <a:xfrm>
              <a:off x="2696" y="2026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>
                  <a:latin typeface="Helvetica" charset="0"/>
                </a:rPr>
                <a:t>4</a:t>
              </a:r>
            </a:p>
          </p:txBody>
        </p:sp>
        <p:sp>
          <p:nvSpPr>
            <p:cNvPr id="38" name="Text Box 16"/>
            <p:cNvSpPr txBox="1">
              <a:spLocks noChangeArrowheads="1"/>
            </p:cNvSpPr>
            <p:nvPr/>
          </p:nvSpPr>
          <p:spPr bwMode="auto">
            <a:xfrm>
              <a:off x="2933" y="1696"/>
              <a:ext cx="104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400" dirty="0">
                  <a:latin typeface="Helvetica" charset="0"/>
                </a:rPr>
                <a:t>9 page faults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3048000" y="3715338"/>
            <a:ext cx="4502150" cy="1828800"/>
            <a:chOff x="1904" y="2488"/>
            <a:chExt cx="2197" cy="1152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148" y="2488"/>
              <a:ext cx="24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/>
              <a:r>
                <a:rPr lang="en-US">
                  <a:latin typeface="Helvetica" charset="0"/>
                </a:rPr>
                <a:t>1</a:t>
              </a: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148" y="2776"/>
              <a:ext cx="24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/>
              <a:r>
                <a:rPr lang="en-US" dirty="0">
                  <a:latin typeface="Helvetica" charset="0"/>
                </a:rPr>
                <a:t>2</a:t>
              </a: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148" y="3064"/>
              <a:ext cx="24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/>
              <a:r>
                <a:rPr lang="en-US" dirty="0">
                  <a:latin typeface="Helvetica" charset="0"/>
                </a:rPr>
                <a:t>3</a:t>
              </a:r>
            </a:p>
          </p:txBody>
        </p:sp>
        <p:sp>
          <p:nvSpPr>
            <p:cNvPr id="14" name="Text Box 20"/>
            <p:cNvSpPr txBox="1">
              <a:spLocks noChangeArrowheads="1"/>
            </p:cNvSpPr>
            <p:nvPr/>
          </p:nvSpPr>
          <p:spPr bwMode="auto">
            <a:xfrm>
              <a:off x="1904" y="2509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>
                  <a:latin typeface="Helvetica" charset="0"/>
                </a:rPr>
                <a:t>1</a:t>
              </a:r>
            </a:p>
          </p:txBody>
        </p:sp>
        <p:sp>
          <p:nvSpPr>
            <p:cNvPr id="15" name="Text Box 21"/>
            <p:cNvSpPr txBox="1">
              <a:spLocks noChangeArrowheads="1"/>
            </p:cNvSpPr>
            <p:nvPr/>
          </p:nvSpPr>
          <p:spPr bwMode="auto">
            <a:xfrm>
              <a:off x="1904" y="2788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>
                  <a:latin typeface="Helvetica" charset="0"/>
                </a:rPr>
                <a:t>2</a:t>
              </a:r>
            </a:p>
          </p:txBody>
        </p:sp>
        <p:sp>
          <p:nvSpPr>
            <p:cNvPr id="16" name="Text Box 22"/>
            <p:cNvSpPr txBox="1">
              <a:spLocks noChangeArrowheads="1"/>
            </p:cNvSpPr>
            <p:nvPr/>
          </p:nvSpPr>
          <p:spPr bwMode="auto">
            <a:xfrm>
              <a:off x="1904" y="3088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>
                  <a:latin typeface="Helvetica" charset="0"/>
                </a:rPr>
                <a:t>3</a:t>
              </a:r>
            </a:p>
          </p:txBody>
        </p:sp>
        <p:sp>
          <p:nvSpPr>
            <p:cNvPr id="17" name="Text Box 23"/>
            <p:cNvSpPr txBox="1">
              <a:spLocks noChangeArrowheads="1"/>
            </p:cNvSpPr>
            <p:nvPr/>
          </p:nvSpPr>
          <p:spPr bwMode="auto">
            <a:xfrm>
              <a:off x="2436" y="2533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>
                  <a:latin typeface="Helvetica" charset="0"/>
                </a:rPr>
                <a:t>5</a:t>
              </a:r>
            </a:p>
          </p:txBody>
        </p:sp>
        <p:sp>
          <p:nvSpPr>
            <p:cNvPr id="18" name="Text Box 24"/>
            <p:cNvSpPr txBox="1">
              <a:spLocks noChangeArrowheads="1"/>
            </p:cNvSpPr>
            <p:nvPr/>
          </p:nvSpPr>
          <p:spPr bwMode="auto">
            <a:xfrm>
              <a:off x="2436" y="281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>
                  <a:latin typeface="Helvetica" charset="0"/>
                </a:rPr>
                <a:t>1</a:t>
              </a:r>
            </a:p>
          </p:txBody>
        </p:sp>
        <p:sp>
          <p:nvSpPr>
            <p:cNvPr id="19" name="Text Box 25"/>
            <p:cNvSpPr txBox="1">
              <a:spLocks noChangeArrowheads="1"/>
            </p:cNvSpPr>
            <p:nvPr/>
          </p:nvSpPr>
          <p:spPr bwMode="auto">
            <a:xfrm>
              <a:off x="2436" y="311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>
                  <a:latin typeface="Helvetica" charset="0"/>
                </a:rPr>
                <a:t>2</a:t>
              </a:r>
            </a:p>
          </p:txBody>
        </p:sp>
        <p:sp>
          <p:nvSpPr>
            <p:cNvPr id="20" name="Text Box 26"/>
            <p:cNvSpPr txBox="1">
              <a:spLocks noChangeArrowheads="1"/>
            </p:cNvSpPr>
            <p:nvPr/>
          </p:nvSpPr>
          <p:spPr bwMode="auto">
            <a:xfrm>
              <a:off x="2676" y="2533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>
                  <a:latin typeface="Helvetica" charset="0"/>
                </a:rPr>
                <a:t>4</a:t>
              </a:r>
            </a:p>
          </p:txBody>
        </p:sp>
        <p:sp>
          <p:nvSpPr>
            <p:cNvPr id="21" name="Text Box 28"/>
            <p:cNvSpPr txBox="1">
              <a:spLocks noChangeArrowheads="1"/>
            </p:cNvSpPr>
            <p:nvPr/>
          </p:nvSpPr>
          <p:spPr bwMode="auto">
            <a:xfrm>
              <a:off x="2676" y="2824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>
                  <a:latin typeface="Helvetica" charset="0"/>
                </a:rPr>
                <a:t>5</a:t>
              </a:r>
            </a:p>
          </p:txBody>
        </p:sp>
        <p:sp>
          <p:nvSpPr>
            <p:cNvPr id="22" name="Text Box 29"/>
            <p:cNvSpPr txBox="1">
              <a:spLocks noChangeArrowheads="1"/>
            </p:cNvSpPr>
            <p:nvPr/>
          </p:nvSpPr>
          <p:spPr bwMode="auto">
            <a:xfrm>
              <a:off x="2766" y="2782"/>
              <a:ext cx="133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400" dirty="0">
                  <a:latin typeface="Helvetica" charset="0"/>
                </a:rPr>
                <a:t>10 page faults</a:t>
              </a: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148" y="3352"/>
              <a:ext cx="24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/>
              <a:r>
                <a:rPr lang="en-US">
                  <a:latin typeface="Helvetica" charset="0"/>
                </a:rPr>
                <a:t>4</a:t>
              </a:r>
            </a:p>
          </p:txBody>
        </p:sp>
        <p:sp>
          <p:nvSpPr>
            <p:cNvPr id="24" name="Text Box 31"/>
            <p:cNvSpPr txBox="1">
              <a:spLocks noChangeArrowheads="1"/>
            </p:cNvSpPr>
            <p:nvPr/>
          </p:nvSpPr>
          <p:spPr bwMode="auto">
            <a:xfrm>
              <a:off x="1908" y="3400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>
                  <a:latin typeface="Helvetica" charset="0"/>
                </a:rPr>
                <a:t>4</a:t>
              </a:r>
            </a:p>
          </p:txBody>
        </p:sp>
        <p:sp>
          <p:nvSpPr>
            <p:cNvPr id="25" name="Text Box 32"/>
            <p:cNvSpPr txBox="1">
              <a:spLocks noChangeArrowheads="1"/>
            </p:cNvSpPr>
            <p:nvPr/>
          </p:nvSpPr>
          <p:spPr bwMode="auto">
            <a:xfrm>
              <a:off x="2436" y="3400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itchFamily="34" charset="0"/>
                  <a:ea typeface="ＭＳ Ｐゴシック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1800">
                  <a:latin typeface="Helvetica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13787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14748" y="3809130"/>
            <a:ext cx="9144000" cy="2515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Pages sorted in FIFO order by arrival time. 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Examine R </a:t>
            </a:r>
            <a:r>
              <a:rPr lang="en-US" sz="2800" dirty="0" smtClean="0"/>
              <a:t>bit of oldest page. </a:t>
            </a:r>
            <a:r>
              <a:rPr lang="en-US" sz="2800" dirty="0"/>
              <a:t>If zero, evict. If one, put page at end of list and R is set to </a:t>
            </a:r>
            <a:r>
              <a:rPr lang="en-US" sz="2800" dirty="0" smtClean="0"/>
              <a:t>zero, update load time.</a:t>
            </a:r>
            <a:endParaRPr lang="en-US" sz="2800" dirty="0"/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If change value of R bit frequently, might still evict a heavily used page</a:t>
            </a:r>
          </a:p>
          <a:p>
            <a:pPr marL="609600" indent="-609600" algn="l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        </a:t>
            </a:r>
          </a:p>
          <a:p>
            <a:pPr marL="609600" indent="-609600" algn="l">
              <a:spcBef>
                <a:spcPct val="20000"/>
              </a:spcBef>
            </a:pPr>
            <a:endParaRPr lang="en-US" sz="2400" dirty="0">
              <a:latin typeface="Arial" charset="0"/>
            </a:endParaRPr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73740" y="15240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Second Chance Algorithm</a:t>
            </a:r>
          </a:p>
        </p:txBody>
      </p:sp>
      <p:pic>
        <p:nvPicPr>
          <p:cNvPr id="67589" name="Picture 6" descr="D:\b\b4\IBM\03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3586" y="1066800"/>
            <a:ext cx="7616825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607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19050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The Clock Page Replacement Algorithm</a:t>
            </a:r>
          </a:p>
        </p:txBody>
      </p:sp>
      <p:pic>
        <p:nvPicPr>
          <p:cNvPr id="68613" name="Picture 6" descr="D:\b\b4\IBM\03-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1" y="1333500"/>
            <a:ext cx="6019800" cy="351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001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415925" y="990600"/>
            <a:ext cx="831215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Doesn’t use age as a reason to evict page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Faster-doesn’t manipulate a list 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Doesn’t distinguish between how long pages have not been referenced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latin typeface="Arial" charset="0"/>
            </a:endParaRP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Clock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769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415925" y="914400"/>
            <a:ext cx="831215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indent="-404813">
              <a:spcBef>
                <a:spcPct val="20000"/>
              </a:spcBef>
              <a:buFontTx/>
              <a:buChar char="•"/>
            </a:pPr>
            <a:endParaRPr lang="en-US" sz="2800" dirty="0"/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304800" y="1524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Least Recently Used (LRU)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7" name="Picture 6" descr="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925" y="1383121"/>
            <a:ext cx="8343250" cy="2274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6905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415925" y="914400"/>
            <a:ext cx="831215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Page that have been used recently will be referred again. Converse is also true.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Page Fault; </a:t>
            </a:r>
            <a:r>
              <a:rPr lang="en-US" sz="2800" dirty="0" smtClean="0"/>
              <a:t>remove the page unused for longest time. Strategy called LRU.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First Implementation; </a:t>
            </a:r>
            <a:r>
              <a:rPr lang="en-US" sz="2800" dirty="0"/>
              <a:t>Maintain a linked list, whenever a page is referenced remove the page and insert it at the front, LRU page will be at the rear</a:t>
            </a:r>
            <a:r>
              <a:rPr lang="en-US" sz="2800" dirty="0" smtClean="0"/>
              <a:t>.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Problem; </a:t>
            </a:r>
            <a:r>
              <a:rPr lang="en-US" sz="2800" dirty="0" smtClean="0"/>
              <a:t>very expensive to implement in h/w as well as in s/w.</a:t>
            </a:r>
            <a:endParaRPr lang="en-US" sz="2800" dirty="0"/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Could associate counters with each page and examine them but this is expensive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endParaRPr lang="en-US" sz="2800" dirty="0"/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304800" y="1524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Least Recently Used (LRU)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943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415924" y="914400"/>
            <a:ext cx="8499475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Second Implementation; </a:t>
            </a:r>
            <a:r>
              <a:rPr lang="en-US" sz="2800" dirty="0" smtClean="0"/>
              <a:t>Special 64bit h/w counter with each page, and Page table entry for counter.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Function; </a:t>
            </a:r>
            <a:r>
              <a:rPr lang="en-US" sz="2800" dirty="0" smtClean="0"/>
              <a:t>On each memory reference the counter is incremented by one, current value is stored in the PT.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Page Fault; </a:t>
            </a:r>
            <a:r>
              <a:rPr lang="en-US" sz="2800" dirty="0" smtClean="0"/>
              <a:t>Examine </a:t>
            </a:r>
            <a:r>
              <a:rPr lang="en-US" sz="2800" dirty="0"/>
              <a:t>all counters in Page table and find the one with lowest number, evict that </a:t>
            </a:r>
            <a:r>
              <a:rPr lang="en-US" sz="2800" dirty="0" smtClean="0"/>
              <a:t>page.</a:t>
            </a:r>
            <a:endParaRPr lang="en-US" sz="2800" dirty="0"/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Problem; </a:t>
            </a:r>
            <a:r>
              <a:rPr lang="en-US" sz="2800" dirty="0" smtClean="0"/>
              <a:t>associate </a:t>
            </a:r>
            <a:r>
              <a:rPr lang="en-US" sz="2800" dirty="0"/>
              <a:t>counters with each page and examine them </a:t>
            </a:r>
            <a:r>
              <a:rPr lang="en-US" sz="2800" dirty="0" smtClean="0"/>
              <a:t>is </a:t>
            </a:r>
            <a:r>
              <a:rPr lang="en-US" sz="2800" dirty="0"/>
              <a:t>expensive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endParaRPr lang="en-US" sz="2800" dirty="0"/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304800" y="152400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Least Recently Used (LRU)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461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533400" y="990600"/>
            <a:ext cx="831215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Second Implementation; </a:t>
            </a:r>
            <a:r>
              <a:rPr lang="en-US" sz="2800" dirty="0"/>
              <a:t>Keep n x n array for n </a:t>
            </a:r>
            <a:r>
              <a:rPr lang="en-US" sz="2800" dirty="0" smtClean="0"/>
              <a:t>pages (hardware). 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Function</a:t>
            </a:r>
            <a:r>
              <a:rPr lang="en-US" sz="2800" dirty="0">
                <a:solidFill>
                  <a:srgbClr val="0070C0"/>
                </a:solidFill>
              </a:rPr>
              <a:t>; </a:t>
            </a:r>
            <a:r>
              <a:rPr lang="en-US" sz="2800" dirty="0"/>
              <a:t>Upon reference page k, put 1’s in row k and 0’s in column k.</a:t>
            </a:r>
          </a:p>
          <a:p>
            <a:pPr marL="465138" lvl="2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Page </a:t>
            </a:r>
            <a:r>
              <a:rPr lang="en-US" sz="2800" dirty="0">
                <a:solidFill>
                  <a:srgbClr val="0070C0"/>
                </a:solidFill>
              </a:rPr>
              <a:t>Fault; </a:t>
            </a:r>
            <a:r>
              <a:rPr lang="en-US" sz="2800" dirty="0"/>
              <a:t>Row with smallest binary value corresponds to LRU page. Evict </a:t>
            </a:r>
            <a:r>
              <a:rPr lang="en-US" sz="2800" dirty="0" smtClean="0"/>
              <a:t>that page</a:t>
            </a:r>
            <a:r>
              <a:rPr lang="en-US" sz="2800" dirty="0"/>
              <a:t>.</a:t>
            </a:r>
          </a:p>
          <a:p>
            <a:pPr marL="465138" lvl="2" indent="-40481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Problem; </a:t>
            </a:r>
            <a:r>
              <a:rPr lang="en-US" sz="2800" dirty="0"/>
              <a:t>Easy hardware </a:t>
            </a:r>
            <a:r>
              <a:rPr lang="en-US" sz="2800" dirty="0" smtClean="0"/>
              <a:t>implementation and not relatively expensive</a:t>
            </a:r>
            <a:endParaRPr lang="en-US" sz="2800" dirty="0"/>
          </a:p>
          <a:p>
            <a:pPr marL="465138" indent="-404813">
              <a:spcBef>
                <a:spcPct val="20000"/>
              </a:spcBef>
              <a:buFontTx/>
              <a:buChar char="•"/>
            </a:pPr>
            <a:endParaRPr lang="en-US" sz="2800" dirty="0" smtClean="0"/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LRU-the hardware array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995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24581" y="537886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	LRU </a:t>
            </a:r>
            <a:r>
              <a:rPr lang="en-US" sz="2400" dirty="0">
                <a:latin typeface="Arial" charset="0"/>
              </a:rPr>
              <a:t>using a matrix when pages are referenced in the order 0, 1, 2, 3, 2, 1, 0, 3, 2, 3.</a:t>
            </a: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LRU-hardware</a:t>
            </a:r>
          </a:p>
        </p:txBody>
      </p:sp>
      <p:pic>
        <p:nvPicPr>
          <p:cNvPr id="72709" name="Picture 6" descr="D:\b\b4\IBM\03-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8049584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95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152400" y="685800"/>
            <a:ext cx="8763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Hardware </a:t>
            </a:r>
            <a:r>
              <a:rPr lang="en-US" sz="2800" dirty="0" smtClean="0"/>
              <a:t>implementation realizable if affordable.  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(Not Frequently Used NFU</a:t>
            </a:r>
            <a:r>
              <a:rPr lang="en-US" sz="2800" dirty="0" smtClean="0">
                <a:solidFill>
                  <a:srgbClr val="0070C0"/>
                </a:solidFill>
              </a:rPr>
              <a:t>); </a:t>
            </a:r>
            <a:r>
              <a:rPr lang="en-US" sz="2800" dirty="0" smtClean="0"/>
              <a:t>Software solution.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Implementation: </a:t>
            </a:r>
            <a:r>
              <a:rPr lang="en-US" sz="2800" dirty="0" smtClean="0"/>
              <a:t>Make </a:t>
            </a:r>
            <a:r>
              <a:rPr lang="en-US" sz="2800" dirty="0"/>
              <a:t>use of software </a:t>
            </a:r>
            <a:r>
              <a:rPr lang="en-US" sz="2800" dirty="0" smtClean="0"/>
              <a:t>counters</a:t>
            </a:r>
          </a:p>
          <a:p>
            <a:pPr marL="517525" lvl="1">
              <a:spcBef>
                <a:spcPct val="20000"/>
              </a:spcBef>
            </a:pPr>
            <a:r>
              <a:rPr lang="en-US" sz="2800" dirty="0" smtClean="0"/>
              <a:t>Initially zero, on each clock interrupt OS scans all pages in memory and add R bit (0 or 1) to counter</a:t>
            </a:r>
          </a:p>
          <a:p>
            <a:pPr marL="517525" lvl="1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Page fault; </a:t>
            </a:r>
            <a:r>
              <a:rPr lang="en-US" sz="2800" dirty="0" smtClean="0"/>
              <a:t>Lowest counter page is evicted.</a:t>
            </a:r>
          </a:p>
          <a:p>
            <a:pPr marL="517525" lvl="1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Problem; </a:t>
            </a:r>
            <a:r>
              <a:rPr lang="en-US" sz="2800" dirty="0" smtClean="0"/>
              <a:t>Never forgets anything,  e.g. counting of compiler’s pass one is also valid for pass two</a:t>
            </a:r>
          </a:p>
          <a:p>
            <a:pPr marL="517525" lvl="1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Solution: </a:t>
            </a:r>
            <a:r>
              <a:rPr lang="en-US" sz="2800" dirty="0" smtClean="0"/>
              <a:t> (called </a:t>
            </a:r>
            <a:r>
              <a:rPr lang="en-US" sz="2800" dirty="0" smtClean="0">
                <a:solidFill>
                  <a:srgbClr val="0070C0"/>
                </a:solidFill>
              </a:rPr>
              <a:t>Aging</a:t>
            </a:r>
            <a:r>
              <a:rPr lang="en-US" sz="2800" dirty="0" smtClean="0"/>
              <a:t>)</a:t>
            </a:r>
          </a:p>
          <a:p>
            <a:pPr marL="1031875" lvl="1" indent="-51435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 smtClean="0"/>
              <a:t>The counters are SHR 1 bit, before R bit is added. </a:t>
            </a:r>
          </a:p>
          <a:p>
            <a:pPr marL="1031875" lvl="1" indent="-51435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 smtClean="0"/>
              <a:t>R bit is added leftmost instead rightmost bit.</a:t>
            </a:r>
            <a:endParaRPr lang="en-US" sz="2800" dirty="0"/>
          </a:p>
          <a:p>
            <a:pPr marL="1066800" lvl="1" indent="-609600" algn="l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latin typeface="Arial" charset="0"/>
            </a:endParaRP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LRU-software 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called Not Frequently Used (NFU)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7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2890</TotalTime>
  <Words>1333</Words>
  <Application>Microsoft Office PowerPoint</Application>
  <PresentationFormat>On-screen Show (4:3)</PresentationFormat>
  <Paragraphs>214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NTS</cp:lastModifiedBy>
  <cp:revision>198</cp:revision>
  <dcterms:created xsi:type="dcterms:W3CDTF">2013-04-13T15:04:21Z</dcterms:created>
  <dcterms:modified xsi:type="dcterms:W3CDTF">2013-06-01T07:07:13Z</dcterms:modified>
</cp:coreProperties>
</file>