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83" r:id="rId2"/>
    <p:sldId id="284" r:id="rId3"/>
    <p:sldId id="308" r:id="rId4"/>
    <p:sldId id="285" r:id="rId5"/>
    <p:sldId id="286" r:id="rId6"/>
    <p:sldId id="311" r:id="rId7"/>
    <p:sldId id="287" r:id="rId8"/>
    <p:sldId id="288" r:id="rId9"/>
    <p:sldId id="289" r:id="rId10"/>
    <p:sldId id="290" r:id="rId11"/>
    <p:sldId id="291" r:id="rId12"/>
    <p:sldId id="310" r:id="rId13"/>
    <p:sldId id="293" r:id="rId14"/>
    <p:sldId id="292" r:id="rId15"/>
    <p:sldId id="294" r:id="rId16"/>
    <p:sldId id="309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6/1/2013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Ahmed Mumtaz Mustehsan,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563562"/>
          </a:xfrm>
        </p:spPr>
        <p:txBody>
          <a:bodyPr>
            <a:normAutofit/>
          </a:bodyPr>
          <a:lstStyle>
            <a:lvl1pPr algn="l">
              <a:defRPr sz="3200" i="1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8760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- 13: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148303" y="5021826"/>
            <a:ext cx="8712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(Chapter-3) 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1619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600200"/>
            <a:ext cx="77724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sz="2400" dirty="0">
                <a:latin typeface="Arial" charset="0"/>
              </a:rPr>
              <a:t/>
            </a:r>
            <a:br>
              <a:rPr lang="en-US" sz="2400" dirty="0">
                <a:latin typeface="Arial" charset="0"/>
              </a:rPr>
            </a:b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Chapter </a:t>
            </a: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</a:t>
            </a:r>
            <a:b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Memory </a:t>
            </a: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Management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Virtual Memory</a:t>
            </a:r>
            <a:endParaRPr lang="en-US" sz="3600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691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457200" y="685800"/>
            <a:ext cx="84582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P</a:t>
            </a:r>
            <a:r>
              <a:rPr lang="en-US" sz="2800" dirty="0" smtClean="0"/>
              <a:t>rograms require more memory than the growth in the size of memory.</a:t>
            </a:r>
          </a:p>
          <a:p>
            <a:pPr marL="465138" indent="-465138" algn="l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	Example:</a:t>
            </a:r>
            <a:r>
              <a:rPr lang="en-US" sz="2800" dirty="0" smtClean="0"/>
              <a:t> VAX -4MB, for dozens of users , Microsoft  suggest 512MB single user, Vista requires 1GB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Swapping is too slow (100 Mbytes/sec disk transfer rate=&gt;10 sec to swap out a 1 </a:t>
            </a:r>
            <a:r>
              <a:rPr lang="en-US" sz="2800" dirty="0" err="1"/>
              <a:t>Gbyte</a:t>
            </a:r>
            <a:r>
              <a:rPr lang="en-US" sz="2800" dirty="0"/>
              <a:t> program</a:t>
            </a:r>
            <a:r>
              <a:rPr lang="en-US" sz="2800" dirty="0" smtClean="0"/>
              <a:t>)</a:t>
            </a:r>
          </a:p>
          <a:p>
            <a:pPr marL="60325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What if we want to:</a:t>
            </a:r>
          </a:p>
          <a:p>
            <a:pPr marL="465138" indent="-404813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Run the program which requires more memory than physical memory</a:t>
            </a:r>
          </a:p>
          <a:p>
            <a:pPr marL="465138" indent="-404813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Keep </a:t>
            </a:r>
            <a:r>
              <a:rPr lang="en-US" sz="2800" dirty="0"/>
              <a:t>multiple parts of </a:t>
            </a:r>
            <a:r>
              <a:rPr lang="en-US" sz="2800" dirty="0" smtClean="0"/>
              <a:t>multiple programs in the  memory such that the accumulative size is much higher than physical memory</a:t>
            </a:r>
            <a:endParaRPr lang="en-US" sz="2800" dirty="0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9832" y="762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Virtual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Memory - The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history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8709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52400" y="685800"/>
            <a:ext cx="86106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325" algn="l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How to do that?</a:t>
            </a:r>
          </a:p>
          <a:p>
            <a:pPr marL="465138" indent="-404813" algn="l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FF0000"/>
                </a:solidFill>
              </a:rPr>
              <a:t>Overlays</a:t>
            </a:r>
            <a:r>
              <a:rPr lang="en-US" sz="2800" dirty="0" smtClean="0"/>
              <a:t>-programmer </a:t>
            </a:r>
            <a:r>
              <a:rPr lang="en-US" sz="2800" dirty="0"/>
              <a:t>breaks program into pieces which are swapped in by overlay manager</a:t>
            </a:r>
          </a:p>
          <a:p>
            <a:pPr marL="465138" lvl="1" indent="-404813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Ancient idea-not really </a:t>
            </a:r>
            <a:r>
              <a:rPr lang="en-US" sz="2800" dirty="0" smtClean="0"/>
              <a:t>accepted with open heart</a:t>
            </a:r>
            <a:r>
              <a:rPr lang="en-US" sz="2800" dirty="0"/>
              <a:t>	</a:t>
            </a:r>
          </a:p>
          <a:p>
            <a:pPr marL="465138" lvl="1" indent="-404813" algn="l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Too hard to do</a:t>
            </a:r>
            <a:r>
              <a:rPr lang="en-US" sz="2800" dirty="0"/>
              <a:t>-programmer has to break up </a:t>
            </a:r>
            <a:r>
              <a:rPr lang="en-US" sz="2800" dirty="0" smtClean="0"/>
              <a:t>program</a:t>
            </a:r>
          </a:p>
          <a:p>
            <a:pPr marL="974725" lvl="2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 smtClean="0"/>
              <a:t>Complex</a:t>
            </a:r>
          </a:p>
          <a:p>
            <a:pPr marL="974725" lvl="2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 smtClean="0"/>
              <a:t>Time consuming</a:t>
            </a:r>
          </a:p>
          <a:p>
            <a:pPr marL="974725" lvl="2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 smtClean="0"/>
              <a:t>Boring</a:t>
            </a:r>
          </a:p>
          <a:p>
            <a:pPr marL="974725" lvl="2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 smtClean="0"/>
              <a:t>Error prone</a:t>
            </a:r>
          </a:p>
          <a:p>
            <a:pPr marL="517525"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Soon realized </a:t>
            </a:r>
            <a:r>
              <a:rPr lang="en-US" sz="2800" dirty="0"/>
              <a:t>that the job </a:t>
            </a:r>
            <a:r>
              <a:rPr lang="en-US" sz="2800" dirty="0" smtClean="0"/>
              <a:t>has to be </a:t>
            </a:r>
            <a:r>
              <a:rPr lang="en-US" sz="2800" dirty="0"/>
              <a:t>done by computer the method adopted is called </a:t>
            </a:r>
            <a:r>
              <a:rPr lang="en-US" sz="2800" dirty="0">
                <a:solidFill>
                  <a:srgbClr val="0070C0"/>
                </a:solidFill>
              </a:rPr>
              <a:t>Virtual Memory</a:t>
            </a:r>
          </a:p>
          <a:p>
            <a:pPr marL="974725" lvl="2" indent="-457200">
              <a:spcBef>
                <a:spcPct val="20000"/>
              </a:spcBef>
              <a:buFont typeface="Wingdings" pitchFamily="2" charset="2"/>
              <a:buChar char="ü"/>
            </a:pPr>
            <a:endParaRPr lang="en-US" sz="2800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832" y="762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Virtual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Memory - The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history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8394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228600" y="762000"/>
            <a:ext cx="8356600" cy="531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Program’s address space is broken up into fixed size </a:t>
            </a:r>
            <a:r>
              <a:rPr lang="en-US" sz="2800" dirty="0" smtClean="0"/>
              <a:t>chunks called pages</a:t>
            </a:r>
            <a:endParaRPr lang="en-US" sz="2800" dirty="0"/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Pages are mapped to physical </a:t>
            </a:r>
            <a:r>
              <a:rPr lang="en-US" sz="2800" dirty="0" smtClean="0"/>
              <a:t>memory.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Only few pages of the program are kept in memory, the rest are kept on disk.</a:t>
            </a:r>
            <a:endParaRPr lang="en-US" sz="2800" dirty="0"/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If instruction refers to a page in memory, </a:t>
            </a:r>
            <a:r>
              <a:rPr lang="en-US" sz="2800" dirty="0" smtClean="0"/>
              <a:t>fine.</a:t>
            </a:r>
            <a:endParaRPr lang="en-US" sz="2800" dirty="0"/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Otherwise OS gets the page, reads it in, and </a:t>
            </a:r>
            <a:r>
              <a:rPr lang="en-US" sz="2800" dirty="0" smtClean="0"/>
              <a:t>restarts </a:t>
            </a:r>
            <a:r>
              <a:rPr lang="en-US" sz="2800" dirty="0"/>
              <a:t>the </a:t>
            </a:r>
            <a:r>
              <a:rPr lang="en-US" sz="2800" dirty="0" smtClean="0"/>
              <a:t>instruction.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Many programs are in memory therefore while </a:t>
            </a:r>
            <a:r>
              <a:rPr lang="en-US" sz="2800" dirty="0"/>
              <a:t>page is being read in, another process gets the </a:t>
            </a:r>
            <a:r>
              <a:rPr lang="en-US" sz="2800" dirty="0" smtClean="0"/>
              <a:t>CPU.</a:t>
            </a:r>
            <a:endParaRPr lang="en-US" sz="2800" dirty="0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04800" y="73742"/>
            <a:ext cx="883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Virtual Memory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6875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228600" y="762000"/>
            <a:ext cx="8356600" cy="531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</a:pPr>
            <a:endParaRPr lang="en-US" sz="2800" dirty="0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04800" y="73742"/>
            <a:ext cx="8839200" cy="688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Virtual Memory</a:t>
            </a:r>
          </a:p>
        </p:txBody>
      </p:sp>
      <p:pic>
        <p:nvPicPr>
          <p:cNvPr id="4" name="Picture 3" descr="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762000"/>
            <a:ext cx="5562600" cy="53957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2205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228600" y="685800"/>
            <a:ext cx="86106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33388" indent="-433388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Program generated addresses are called virtual addresses; virtual address space.</a:t>
            </a:r>
          </a:p>
          <a:p>
            <a:pPr marL="433388" indent="-433388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Memory </a:t>
            </a:r>
            <a:r>
              <a:rPr lang="en-US" sz="2800" dirty="0"/>
              <a:t>Management </a:t>
            </a:r>
            <a:r>
              <a:rPr lang="en-US" sz="2800" dirty="0" smtClean="0"/>
              <a:t>Unit:  </a:t>
            </a:r>
            <a:r>
              <a:rPr lang="en-US" sz="2800" dirty="0"/>
              <a:t>generates physical address from virtual address provided by the </a:t>
            </a:r>
            <a:r>
              <a:rPr lang="en-US" sz="2800" dirty="0" smtClean="0"/>
              <a:t>program</a:t>
            </a:r>
          </a:p>
          <a:p>
            <a:pPr marL="433388" indent="-433388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Physical Addresses can be generated using indexing: Based Register ( SI, DI), Segment Register (CS, DS, SS, ES) and other ways.</a:t>
            </a:r>
          </a:p>
          <a:p>
            <a:pPr marL="433388" indent="-433388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With no virtual memory program generated addresses are directly put on memory bus.</a:t>
            </a:r>
          </a:p>
          <a:p>
            <a:pPr marL="433388" indent="-433388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With Virtual Memory the program generated addresses (virtual addresses) are put to MMU that translate them to physical addresses for memory bus </a:t>
            </a:r>
            <a:endParaRPr lang="en-US" sz="2800" dirty="0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132735" y="44245"/>
            <a:ext cx="8991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</a:rPr>
              <a:t>Memory Management Unit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9482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5141912"/>
            <a:ext cx="9144000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	</a:t>
            </a:r>
            <a:r>
              <a:rPr lang="en-US" sz="2800" dirty="0" smtClean="0"/>
              <a:t>MMU </a:t>
            </a:r>
            <a:r>
              <a:rPr lang="en-US" sz="2800" dirty="0"/>
              <a:t>maps virtual addresses to physical addresses and puts them on memory bus</a:t>
            </a: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12290" y="1524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Memory Management Unit</a:t>
            </a:r>
          </a:p>
        </p:txBody>
      </p:sp>
      <p:pic>
        <p:nvPicPr>
          <p:cNvPr id="41989" name="Picture 6" descr="D:\b\b4\IBM\03-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38200"/>
            <a:ext cx="6235700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8912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304800" y="791497"/>
            <a:ext cx="8229600" cy="5685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Virtual addresses divided into </a:t>
            </a:r>
            <a:r>
              <a:rPr lang="en-US" sz="2800" dirty="0" smtClean="0"/>
              <a:t>fixed-size </a:t>
            </a:r>
            <a:r>
              <a:rPr lang="en-US" sz="2800" dirty="0">
                <a:solidFill>
                  <a:srgbClr val="0070C0"/>
                </a:solidFill>
              </a:rPr>
              <a:t>P</a:t>
            </a:r>
            <a:r>
              <a:rPr lang="en-US" sz="2800" dirty="0" smtClean="0">
                <a:solidFill>
                  <a:srgbClr val="0070C0"/>
                </a:solidFill>
              </a:rPr>
              <a:t>ages</a:t>
            </a:r>
            <a:r>
              <a:rPr lang="en-US" sz="2800" dirty="0" smtClean="0"/>
              <a:t> 512 </a:t>
            </a:r>
            <a:r>
              <a:rPr lang="en-US" sz="2800" dirty="0"/>
              <a:t>bytes-64 KB </a:t>
            </a:r>
            <a:r>
              <a:rPr lang="en-US" sz="2800" dirty="0" smtClean="0"/>
              <a:t>range.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The corresponding units in the physical memory is called </a:t>
            </a:r>
            <a:r>
              <a:rPr lang="en-US" sz="2800" dirty="0" smtClean="0">
                <a:solidFill>
                  <a:srgbClr val="0070C0"/>
                </a:solidFill>
              </a:rPr>
              <a:t>Page-frames</a:t>
            </a:r>
            <a:endParaRPr lang="en-US" sz="2800" dirty="0">
              <a:solidFill>
                <a:srgbClr val="0070C0"/>
              </a:solidFill>
            </a:endParaRPr>
          </a:p>
          <a:p>
            <a:pPr marL="609600" lvl="1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Transfer between RAM and disk </a:t>
            </a:r>
            <a:r>
              <a:rPr lang="en-US" sz="2800" dirty="0" smtClean="0"/>
              <a:t>are always  </a:t>
            </a:r>
            <a:r>
              <a:rPr lang="en-US" sz="2800" dirty="0"/>
              <a:t>in whole pages</a:t>
            </a:r>
          </a:p>
          <a:p>
            <a:pPr marL="0" lvl="1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Example: </a:t>
            </a:r>
            <a:r>
              <a:rPr lang="en-US" sz="2800" dirty="0" smtClean="0"/>
              <a:t> </a:t>
            </a:r>
          </a:p>
          <a:p>
            <a:pPr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A virtual address space of 64k is to be executed on 32k physical memory. The page size is 4k; </a:t>
            </a:r>
            <a:r>
              <a:rPr lang="en-US" sz="2800" dirty="0" smtClean="0">
                <a:solidFill>
                  <a:srgbClr val="FF0000"/>
                </a:solidFill>
              </a:rPr>
              <a:t>16 pages </a:t>
            </a:r>
            <a:r>
              <a:rPr lang="en-US" sz="2800" dirty="0" smtClean="0"/>
              <a:t>are to be mapped on </a:t>
            </a:r>
            <a:r>
              <a:rPr lang="en-US" sz="2800" dirty="0" smtClean="0">
                <a:solidFill>
                  <a:srgbClr val="FF0000"/>
                </a:solidFill>
              </a:rPr>
              <a:t>8 page-frames.</a:t>
            </a:r>
          </a:p>
          <a:p>
            <a:pPr algn="l">
              <a:spcBef>
                <a:spcPct val="20000"/>
              </a:spcBef>
            </a:pPr>
            <a:r>
              <a:rPr lang="en-US" sz="2800" dirty="0" smtClean="0">
                <a:solidFill>
                  <a:srgbClr val="FF0000"/>
                </a:solidFill>
              </a:rPr>
              <a:t>Explanation: Next slide.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152400" y="29497"/>
            <a:ext cx="8991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Pages and Page Frames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2376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5562600" y="661618"/>
            <a:ext cx="3327399" cy="4519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16 bit addresses, </a:t>
            </a:r>
            <a:endParaRPr lang="en-US" sz="2800" dirty="0" smtClean="0"/>
          </a:p>
          <a:p>
            <a:pPr marL="609600" indent="-609600" algn="l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 </a:t>
            </a:r>
            <a:r>
              <a:rPr lang="en-US" sz="2800" dirty="0" smtClean="0"/>
              <a:t>4 </a:t>
            </a:r>
            <a:r>
              <a:rPr lang="en-US" sz="2800" dirty="0"/>
              <a:t>KB pages</a:t>
            </a:r>
          </a:p>
          <a:p>
            <a:pPr marL="609600" indent="-609600" algn="l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 32 KB physical memory, </a:t>
            </a:r>
          </a:p>
          <a:p>
            <a:pPr marL="609600" indent="-609600" algn="l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16 virtual </a:t>
            </a:r>
            <a:r>
              <a:rPr lang="en-US" sz="2800" dirty="0" smtClean="0">
                <a:solidFill>
                  <a:srgbClr val="FF0000"/>
                </a:solidFill>
              </a:rPr>
              <a:t>pages</a:t>
            </a:r>
          </a:p>
          <a:p>
            <a:pPr marL="609600" indent="-609600" algn="l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0000"/>
                </a:solidFill>
              </a:rPr>
              <a:t>8 </a:t>
            </a:r>
            <a:r>
              <a:rPr lang="en-US" sz="2800" dirty="0">
                <a:solidFill>
                  <a:srgbClr val="FF0000"/>
                </a:solidFill>
              </a:rPr>
              <a:t>page frames</a:t>
            </a:r>
          </a:p>
        </p:txBody>
      </p:sp>
      <p:sp>
        <p:nvSpPr>
          <p:cNvPr id="44036" name="Rectangle 5"/>
          <p:cNvSpPr>
            <a:spLocks noChangeArrowheads="1"/>
          </p:cNvSpPr>
          <p:nvPr/>
        </p:nvSpPr>
        <p:spPr bwMode="auto">
          <a:xfrm>
            <a:off x="380999" y="76200"/>
            <a:ext cx="6286977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  <a:latin typeface="Arial" charset="0"/>
              </a:rPr>
              <a:t>Mapping of pages to page frames</a:t>
            </a:r>
          </a:p>
        </p:txBody>
      </p:sp>
      <p:pic>
        <p:nvPicPr>
          <p:cNvPr id="44037" name="Picture 6" descr="D:\b\b4\IBM\03-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2" y="978308"/>
            <a:ext cx="4927599" cy="478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281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04800" y="825910"/>
            <a:ext cx="7820025" cy="531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Present/absent bit tells whether page is in memory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What happens If address is not in memory?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Trap to the OS</a:t>
            </a:r>
          </a:p>
          <a:p>
            <a:pPr marL="1066800" lvl="2" indent="-6096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OS picks page to write to </a:t>
            </a:r>
            <a:r>
              <a:rPr lang="en-US" sz="2800" dirty="0" smtClean="0"/>
              <a:t>disk (page which is little in use)</a:t>
            </a:r>
            <a:endParaRPr lang="en-US" sz="2800" dirty="0"/>
          </a:p>
          <a:p>
            <a:pPr marL="1066800" lvl="2" indent="-6096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Brings page with (needed) address into </a:t>
            </a:r>
            <a:r>
              <a:rPr lang="en-US" sz="2800" dirty="0" smtClean="0"/>
              <a:t>memory at evicted page</a:t>
            </a:r>
          </a:p>
          <a:p>
            <a:pPr marL="1066800" lvl="2" indent="-6096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 smtClean="0"/>
              <a:t>Mark the absent/preset bit to 1</a:t>
            </a:r>
            <a:endParaRPr lang="en-US" sz="2800" dirty="0"/>
          </a:p>
          <a:p>
            <a:pPr marL="1066800" lvl="2" indent="-6096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Re-starts </a:t>
            </a:r>
            <a:r>
              <a:rPr lang="en-US" sz="2800" dirty="0" smtClean="0"/>
              <a:t>instruction</a:t>
            </a:r>
            <a:endParaRPr lang="en-US" sz="2800" dirty="0"/>
          </a:p>
          <a:p>
            <a:pPr marL="0" lvl="1">
              <a:spcBef>
                <a:spcPct val="20000"/>
              </a:spcBef>
            </a:pPr>
            <a:endParaRPr lang="en-US" sz="2800" dirty="0" smtClean="0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04800" y="58994"/>
            <a:ext cx="844591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Page Fault Processing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239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04800" y="825910"/>
            <a:ext cx="7820025" cy="531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0" lvl="1">
              <a:spcBef>
                <a:spcPct val="20000"/>
              </a:spcBef>
            </a:pPr>
            <a:endParaRPr lang="en-US" sz="2800" dirty="0" smtClean="0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04800" y="58994"/>
            <a:ext cx="844591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Page Fault Processing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11162"/>
            <a:ext cx="6629400" cy="5535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3423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981075" y="5567363"/>
            <a:ext cx="72390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endParaRPr lang="en-US" sz="2400">
              <a:latin typeface="Arial" charset="0"/>
            </a:endParaRP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336909" y="172067"/>
            <a:ext cx="682466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>
              <a:tabLst>
                <a:tab pos="1371600" algn="l"/>
              </a:tabLst>
            </a:pPr>
            <a:r>
              <a:rPr lang="en-US" sz="3200" dirty="0">
                <a:solidFill>
                  <a:srgbClr val="7030A0"/>
                </a:solidFill>
                <a:latin typeface="+mj-lt"/>
              </a:rPr>
              <a:t>MMU operation</a:t>
            </a:r>
          </a:p>
        </p:txBody>
      </p:sp>
      <p:pic>
        <p:nvPicPr>
          <p:cNvPr id="47109" name="Picture 6" descr="D:\b\b4\IBM\03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761184"/>
            <a:ext cx="5921810" cy="545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4199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654613" y="990600"/>
            <a:ext cx="7820025" cy="497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Virtual </a:t>
            </a:r>
            <a:r>
              <a:rPr lang="en-US" sz="2800" dirty="0"/>
              <a:t>address={virtual page number, offset</a:t>
            </a:r>
            <a:r>
              <a:rPr lang="en-US" sz="2800" dirty="0" smtClean="0"/>
              <a:t>}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endParaRPr lang="en-US" sz="2800" dirty="0"/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Virtual </a:t>
            </a:r>
            <a:r>
              <a:rPr lang="en-US" sz="2800" dirty="0"/>
              <a:t>page number used to index into page table to find page frame </a:t>
            </a:r>
            <a:r>
              <a:rPr lang="en-US" sz="2800" dirty="0" smtClean="0"/>
              <a:t>number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If </a:t>
            </a:r>
            <a:r>
              <a:rPr lang="en-US" sz="2800" dirty="0"/>
              <a:t>present/absent bit is set to 1, attach page frame number to the front of the offset, </a:t>
            </a:r>
            <a:r>
              <a:rPr lang="en-US" sz="2800" dirty="0">
                <a:solidFill>
                  <a:srgbClr val="FF0000"/>
                </a:solidFill>
              </a:rPr>
              <a:t>creating the physical </a:t>
            </a:r>
            <a:r>
              <a:rPr lang="en-US" sz="2800" dirty="0" smtClean="0">
                <a:solidFill>
                  <a:srgbClr val="FF0000"/>
                </a:solidFill>
              </a:rPr>
              <a:t>address</a:t>
            </a:r>
          </a:p>
          <a:p>
            <a:pPr algn="l">
              <a:spcBef>
                <a:spcPct val="20000"/>
              </a:spcBef>
            </a:pPr>
            <a:r>
              <a:rPr lang="en-US" sz="2800" dirty="0">
                <a:solidFill>
                  <a:srgbClr val="FF0000"/>
                </a:solidFill>
              </a:rPr>
              <a:t>	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 which is sent on the memory bus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228600" y="228600"/>
            <a:ext cx="891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Page Table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00200"/>
            <a:ext cx="40767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343400"/>
            <a:ext cx="387667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3790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>
                <a:latin typeface="Arial" charset="0"/>
              </a:rPr>
              <a:t>.</a:t>
            </a: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141594" y="12290"/>
            <a:ext cx="899994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Structure of Page Table Entry</a:t>
            </a:r>
          </a:p>
        </p:txBody>
      </p:sp>
      <p:pic>
        <p:nvPicPr>
          <p:cNvPr id="48133" name="Picture 6" descr="D:\b\b4\IBM\03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26" y="838200"/>
            <a:ext cx="7629525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4" name="TextBox 5"/>
          <p:cNvSpPr txBox="1">
            <a:spLocks noChangeArrowheads="1"/>
          </p:cNvSpPr>
          <p:nvPr/>
        </p:nvSpPr>
        <p:spPr bwMode="auto">
          <a:xfrm>
            <a:off x="342490" y="3352800"/>
            <a:ext cx="8483600" cy="3022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marL="457200" indent="-457200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  <a:latin typeface="+mn-lt"/>
              </a:rPr>
              <a:t>Page frame number; </a:t>
            </a:r>
            <a:r>
              <a:rPr lang="en-US" sz="2800" dirty="0" smtClean="0">
                <a:latin typeface="+mn-lt"/>
              </a:rPr>
              <a:t>maps virtual to physical address</a:t>
            </a:r>
          </a:p>
          <a:p>
            <a:pPr marL="457200" indent="-457200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  <a:latin typeface="+mn-lt"/>
              </a:rPr>
              <a:t>Present </a:t>
            </a:r>
            <a:r>
              <a:rPr lang="en-US" sz="2800" dirty="0">
                <a:latin typeface="+mn-lt"/>
              </a:rPr>
              <a:t>(1) / </a:t>
            </a:r>
            <a:r>
              <a:rPr lang="en-US" sz="2800" dirty="0">
                <a:solidFill>
                  <a:srgbClr val="0070C0"/>
                </a:solidFill>
                <a:latin typeface="+mn-lt"/>
              </a:rPr>
              <a:t>Absent</a:t>
            </a:r>
            <a:r>
              <a:rPr lang="en-US" sz="2800" dirty="0">
                <a:latin typeface="+mn-lt"/>
              </a:rPr>
              <a:t> (0) bit</a:t>
            </a:r>
          </a:p>
          <a:p>
            <a:pPr marL="457200" indent="-457200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  <a:latin typeface="+mn-lt"/>
              </a:rPr>
              <a:t>Protection bits: </a:t>
            </a:r>
            <a:r>
              <a:rPr lang="en-US" sz="2800" dirty="0">
                <a:latin typeface="+mn-lt"/>
              </a:rPr>
              <a:t>r, w, r/w</a:t>
            </a:r>
          </a:p>
          <a:p>
            <a:pPr marL="457200" indent="-457200" algn="l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  <a:latin typeface="+mn-lt"/>
              </a:rPr>
              <a:t>Modified </a:t>
            </a:r>
            <a:r>
              <a:rPr lang="en-US" sz="2800" dirty="0">
                <a:solidFill>
                  <a:srgbClr val="0070C0"/>
                </a:solidFill>
                <a:latin typeface="+mn-lt"/>
              </a:rPr>
              <a:t>(dirty) bit:</a:t>
            </a:r>
            <a:r>
              <a:rPr lang="en-US" sz="2800" dirty="0">
                <a:latin typeface="+mn-lt"/>
              </a:rPr>
              <a:t> 1 means written to =&gt; have to write it  to disk. 0 means don’t have to write to disk. </a:t>
            </a:r>
          </a:p>
          <a:p>
            <a:pPr marL="457200" indent="-457200" algn="l" eaLnBrk="1" hangingPunct="1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>
              <a:latin typeface="+mn-lt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5184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>
                <a:latin typeface="Arial" charset="0"/>
              </a:rPr>
              <a:t>.</a:t>
            </a: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141594" y="12290"/>
            <a:ext cx="899994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Structure of Page Table Entry</a:t>
            </a:r>
          </a:p>
        </p:txBody>
      </p:sp>
      <p:pic>
        <p:nvPicPr>
          <p:cNvPr id="48133" name="Picture 6" descr="D:\b\b4\IBM\03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25" y="838200"/>
            <a:ext cx="7629525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4" name="TextBox 5"/>
          <p:cNvSpPr txBox="1">
            <a:spLocks noChangeArrowheads="1"/>
          </p:cNvSpPr>
          <p:nvPr/>
        </p:nvSpPr>
        <p:spPr bwMode="auto">
          <a:xfrm>
            <a:off x="399768" y="3197912"/>
            <a:ext cx="8483600" cy="3280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marL="457200" indent="-457200" algn="l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  <a:latin typeface="+mn-lt"/>
              </a:rPr>
              <a:t>Referenced </a:t>
            </a:r>
            <a:r>
              <a:rPr lang="en-US" sz="2800" dirty="0">
                <a:solidFill>
                  <a:srgbClr val="0070C0"/>
                </a:solidFill>
                <a:latin typeface="+mn-lt"/>
              </a:rPr>
              <a:t>bit: </a:t>
            </a:r>
            <a:r>
              <a:rPr lang="en-US" sz="2800" dirty="0">
                <a:latin typeface="+mn-lt"/>
              </a:rPr>
              <a:t>1 means it was either read or written. Used to pick page to evict. Don’t want to get rid of page which is being used. </a:t>
            </a:r>
          </a:p>
          <a:p>
            <a:pPr marL="457200" indent="-457200" algn="l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  <a:latin typeface="+mn-lt"/>
              </a:rPr>
              <a:t>Caching disabled: </a:t>
            </a:r>
            <a:r>
              <a:rPr lang="en-US" sz="2800" dirty="0" smtClean="0">
                <a:latin typeface="+mn-lt"/>
              </a:rPr>
              <a:t>disabled if page maps to device registers rather than memory.</a:t>
            </a:r>
          </a:p>
          <a:p>
            <a:pPr marL="0" indent="0" algn="l" eaLnBrk="1" hangingPunct="1">
              <a:spcBef>
                <a:spcPct val="20000"/>
              </a:spcBef>
            </a:pPr>
            <a:r>
              <a:rPr lang="en-US" sz="2800" dirty="0" smtClean="0">
                <a:latin typeface="+mn-lt"/>
              </a:rPr>
              <a:t>(Machines having separate I/O space instead memory mapped I/O space will be taught with I/O Management)</a:t>
            </a:r>
            <a:endParaRPr lang="en-US" sz="2800" dirty="0">
              <a:latin typeface="+mn-lt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100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609600" y="844345"/>
            <a:ext cx="7820025" cy="497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Virtual to physical mapping is done on every memory reference =&gt; mapping must be </a:t>
            </a:r>
            <a:r>
              <a:rPr lang="en-US" sz="2800" dirty="0" smtClean="0"/>
              <a:t>fast</a:t>
            </a:r>
          </a:p>
          <a:p>
            <a:pPr marL="1066800" lvl="1" indent="-6096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1</a:t>
            </a:r>
            <a:r>
              <a:rPr lang="en-US" sz="2800" dirty="0" smtClean="0"/>
              <a:t>, 2 or more page table ref. per instructions.</a:t>
            </a:r>
          </a:p>
          <a:p>
            <a:pPr marL="1066800" lvl="1" indent="-6096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 smtClean="0"/>
              <a:t>If 1 instruction takes 1 ns, page lookup may take 0.2 ns</a:t>
            </a:r>
            <a:endParaRPr lang="en-US" sz="2800" dirty="0"/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If the virtual address space is large, the page table will be large. 32 bit addresses now and  64 bits becoming more </a:t>
            </a:r>
            <a:r>
              <a:rPr lang="en-US" sz="2800" dirty="0" smtClean="0"/>
              <a:t>common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1M pages requires 1M page table entries, each process has its own page table.</a:t>
            </a:r>
            <a:endParaRPr lang="en-US" sz="2800" dirty="0"/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152399" y="158545"/>
            <a:ext cx="895472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Problems for paging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302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342900" y="914400"/>
            <a:ext cx="8610600" cy="5612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1963" indent="-433388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Bring </a:t>
            </a:r>
            <a:r>
              <a:rPr lang="en-US" sz="2800" dirty="0"/>
              <a:t>page table for a process into MMU when it is started up and store it in </a:t>
            </a:r>
            <a:r>
              <a:rPr lang="en-US" sz="2800" dirty="0" smtClean="0"/>
              <a:t>registers</a:t>
            </a:r>
          </a:p>
          <a:p>
            <a:pPr marL="461963" lvl="2" indent="-433388">
              <a:spcBef>
                <a:spcPct val="20000"/>
              </a:spcBef>
              <a:buFontTx/>
              <a:buChar char="•"/>
            </a:pPr>
            <a:r>
              <a:rPr lang="en-US" sz="2800" dirty="0"/>
              <a:t>Load full page table on every context switch</a:t>
            </a:r>
          </a:p>
          <a:p>
            <a:pPr marL="461963" lvl="2" indent="-433388">
              <a:spcBef>
                <a:spcPct val="20000"/>
              </a:spcBef>
              <a:buFontTx/>
              <a:buChar char="•"/>
            </a:pPr>
            <a:r>
              <a:rPr lang="en-US" sz="2800" dirty="0"/>
              <a:t>but very expensive if page table is very </a:t>
            </a:r>
            <a:r>
              <a:rPr lang="en-US" sz="2800" dirty="0" smtClean="0"/>
              <a:t>large</a:t>
            </a:r>
            <a:endParaRPr lang="en-US" sz="2800" dirty="0"/>
          </a:p>
          <a:p>
            <a:pPr marL="942975" lvl="1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Keep page table in main </a:t>
            </a:r>
            <a:r>
              <a:rPr lang="en-US" sz="2800" dirty="0" smtClean="0"/>
              <a:t>memory</a:t>
            </a:r>
          </a:p>
          <a:p>
            <a:pPr marL="942975" lvl="2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 smtClean="0"/>
              <a:t>Use </a:t>
            </a:r>
            <a:r>
              <a:rPr lang="en-US" sz="2800" dirty="0"/>
              <a:t>single register to point to the starting address of </a:t>
            </a:r>
            <a:r>
              <a:rPr lang="en-US" sz="2800" dirty="0" smtClean="0"/>
              <a:t>Page table</a:t>
            </a:r>
          </a:p>
          <a:p>
            <a:pPr marL="942975" lvl="2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 err="1" smtClean="0"/>
              <a:t>w.o</a:t>
            </a:r>
            <a:r>
              <a:rPr lang="en-US" sz="2800" dirty="0" smtClean="0"/>
              <a:t> paging 1 instruction needs 1 memory reference with paging even if the page is in the memory it requires 2 memory references (one for PT and one for instruction, performance reduced to half.)</a:t>
            </a:r>
            <a:endParaRPr lang="en-US" sz="2800" dirty="0"/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152400" y="152400"/>
            <a:ext cx="8991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solutions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6537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152400" y="791497"/>
            <a:ext cx="8686800" cy="497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1963" indent="-433388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Most programs access a small number of pages </a:t>
            </a:r>
            <a:r>
              <a:rPr lang="en-US" sz="2800" dirty="0" smtClean="0"/>
              <a:t>more frequently than highly distributed and scattered pages.</a:t>
            </a:r>
            <a:endParaRPr lang="en-US" sz="2800" dirty="0"/>
          </a:p>
          <a:p>
            <a:pPr marL="461963" indent="-433388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Add Translation </a:t>
            </a:r>
            <a:r>
              <a:rPr lang="en-US" sz="2800" dirty="0" smtClean="0"/>
              <a:t>Look-aside </a:t>
            </a:r>
            <a:r>
              <a:rPr lang="en-US" sz="2800" dirty="0"/>
              <a:t>Buffer (TLB) </a:t>
            </a:r>
            <a:r>
              <a:rPr lang="en-US" sz="2800" dirty="0" smtClean="0"/>
              <a:t>or associative memory, a hardware in (MMU) store frequently </a:t>
            </a:r>
            <a:r>
              <a:rPr lang="en-US" sz="2800" dirty="0"/>
              <a:t>accessed </a:t>
            </a:r>
            <a:r>
              <a:rPr lang="en-US" sz="2800" dirty="0" smtClean="0"/>
              <a:t>PT entries.</a:t>
            </a:r>
          </a:p>
          <a:p>
            <a:pPr marL="461963" indent="-433388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Used to map virtual address to physical address without referring Page table. </a:t>
            </a:r>
          </a:p>
          <a:p>
            <a:pPr marL="461963" indent="-433388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TLB contains few frequently referenced entries (8 to 64) </a:t>
            </a:r>
            <a:endParaRPr lang="en-US" sz="2800" dirty="0"/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152400" y="58994"/>
            <a:ext cx="8991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</a:rPr>
              <a:t>Speed up Address Translation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6669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341670" y="4838700"/>
            <a:ext cx="8573729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73063" indent="-373063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Valid bit indicates whether page is in use or </a:t>
            </a:r>
            <a:r>
              <a:rPr lang="en-US" sz="2800" dirty="0" smtClean="0"/>
              <a:t>not Virtual Page number not present in Page table?</a:t>
            </a:r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7374" y="152400"/>
            <a:ext cx="914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Translation </a:t>
            </a:r>
            <a:r>
              <a:rPr lang="en-US" sz="3200" dirty="0" err="1" smtClean="0">
                <a:solidFill>
                  <a:srgbClr val="7030A0"/>
                </a:solidFill>
                <a:latin typeface="+mj-lt"/>
              </a:rPr>
              <a:t>Looka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-side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Buffers</a:t>
            </a:r>
          </a:p>
        </p:txBody>
      </p:sp>
      <p:pic>
        <p:nvPicPr>
          <p:cNvPr id="52229" name="Picture 6" descr="D:\b\b4\IBM\03-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2" y="762000"/>
            <a:ext cx="7924800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491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152400" y="884903"/>
            <a:ext cx="8458201" cy="497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If address is in MMU, </a:t>
            </a:r>
            <a:r>
              <a:rPr lang="en-US" sz="2800" dirty="0" smtClean="0"/>
              <a:t>saves </a:t>
            </a:r>
            <a:r>
              <a:rPr lang="en-US" sz="2800" dirty="0"/>
              <a:t>page </a:t>
            </a:r>
            <a:r>
              <a:rPr lang="en-US" sz="2800" dirty="0" smtClean="0"/>
              <a:t>table reference</a:t>
            </a:r>
            <a:endParaRPr lang="en-US" sz="2800" dirty="0"/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Uses parallel search to see if virtual page is in the TLB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If not, does page table look up and evicts TLB entry, replacing it with page just looked </a:t>
            </a:r>
            <a:r>
              <a:rPr lang="en-US" sz="2800" dirty="0" smtClean="0"/>
              <a:t>up.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If modified bit is 1, bit needs to be saved in page </a:t>
            </a:r>
            <a:r>
              <a:rPr lang="en-US" sz="2800" dirty="0" smtClean="0"/>
              <a:t>table. Rest </a:t>
            </a:r>
            <a:r>
              <a:rPr lang="en-US" sz="2800" dirty="0"/>
              <a:t>of the entries are </a:t>
            </a:r>
            <a:r>
              <a:rPr lang="en-US" sz="2800" dirty="0" smtClean="0"/>
              <a:t>already there no need to save.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When TLB is loaded from Page Table all entries are taken from memory</a:t>
            </a:r>
            <a:endParaRPr lang="en-US" sz="2800" dirty="0"/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endParaRPr lang="en-US" sz="2800" dirty="0"/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19665" y="1524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Translation </a:t>
            </a:r>
            <a:r>
              <a:rPr lang="en-US" sz="3200" dirty="0" err="1">
                <a:solidFill>
                  <a:srgbClr val="7030A0"/>
                </a:solidFill>
                <a:latin typeface="+mj-lt"/>
              </a:rPr>
              <a:t>Lookaside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 Buffer(TLB)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9230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351502" y="609600"/>
            <a:ext cx="8563897" cy="55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73063" indent="-373063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RISC (SPARC, MIPS) </a:t>
            </a:r>
            <a:r>
              <a:rPr lang="en-US" sz="2800" dirty="0"/>
              <a:t>machines manage TLB in software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/>
              <a:t>TLB fault processed by OS instead of by MMU. It replaces the entry of TLB with Page Table entry. </a:t>
            </a:r>
            <a:endParaRPr lang="en-US" sz="2800" dirty="0" smtClean="0"/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TLB miss could be minimized with large TLB size (64 entries) then s/w solution seems to be workable.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TLB miss could be further minimized by maintaining  a large (4KB) s/ cache of TLB entries in a fixed location whose page is always present in TLB.</a:t>
            </a:r>
            <a:endParaRPr lang="en-US" sz="2800" dirty="0"/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/>
              <a:t>Software can </a:t>
            </a:r>
            <a:r>
              <a:rPr lang="en-US" sz="2800" dirty="0" smtClean="0"/>
              <a:t>be proactive, figure </a:t>
            </a:r>
            <a:r>
              <a:rPr lang="en-US" sz="2800" dirty="0"/>
              <a:t>out which pages to pre-load into TLB (</a:t>
            </a:r>
            <a:r>
              <a:rPr lang="en-US" sz="2800" dirty="0" err="1"/>
              <a:t>eg</a:t>
            </a:r>
            <a:r>
              <a:rPr lang="en-US" sz="2800" dirty="0"/>
              <a:t>. Load server after client request)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A </a:t>
            </a:r>
            <a:r>
              <a:rPr lang="en-US" sz="2800" dirty="0"/>
              <a:t>hard miss, page not in TLB, not in </a:t>
            </a:r>
            <a:r>
              <a:rPr lang="en-US" sz="2800" dirty="0" smtClean="0"/>
              <a:t>PT, requires </a:t>
            </a:r>
            <a:r>
              <a:rPr lang="en-US" sz="2800" dirty="0"/>
              <a:t>several </a:t>
            </a:r>
            <a:r>
              <a:rPr lang="en-US" sz="2800" dirty="0" err="1"/>
              <a:t>ms</a:t>
            </a:r>
            <a:r>
              <a:rPr lang="en-US" sz="2800" dirty="0"/>
              <a:t> to load which is million time </a:t>
            </a:r>
            <a:r>
              <a:rPr lang="en-US" sz="2800" dirty="0" smtClean="0"/>
              <a:t>slower than soft miss.</a:t>
            </a:r>
            <a:endParaRPr lang="en-US" sz="2800" dirty="0"/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211394" y="22123"/>
            <a:ext cx="8920316" cy="587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Software TLB management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767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304800" y="914400"/>
            <a:ext cx="8610600" cy="497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/>
              <a:t>Want to avoid keeping the entire page table in memory because it is too big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/>
              <a:t>Hierarchy of page tables does this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/>
              <a:t>The hierarchy is a page table of page tables </a:t>
            </a:r>
            <a:endParaRPr lang="en-US" sz="2800" dirty="0" smtClean="0"/>
          </a:p>
          <a:p>
            <a:pPr>
              <a:spcBef>
                <a:spcPct val="20000"/>
              </a:spcBef>
            </a:pPr>
            <a:r>
              <a:rPr lang="en-US" sz="2800" dirty="0" smtClean="0"/>
              <a:t>Example: 32 bit virtual address with multilevel page table.</a:t>
            </a:r>
          </a:p>
          <a:p>
            <a:pPr>
              <a:spcBef>
                <a:spcPct val="20000"/>
              </a:spcBef>
            </a:pPr>
            <a:r>
              <a:rPr lang="en-US" sz="2800" dirty="0" smtClean="0"/>
              <a:t> 10- bit PT1, 10-bit PT2, 12-bit Offset; pages are  4-KB and   they are 2</a:t>
            </a:r>
            <a:r>
              <a:rPr lang="en-US" sz="2800" baseline="30000" dirty="0" smtClean="0"/>
              <a:t>20</a:t>
            </a:r>
            <a:r>
              <a:rPr lang="en-US" sz="2800" dirty="0" smtClean="0"/>
              <a:t>  pages.</a:t>
            </a:r>
          </a:p>
          <a:p>
            <a:pPr>
              <a:spcBef>
                <a:spcPct val="20000"/>
              </a:spcBef>
            </a:pPr>
            <a:r>
              <a:rPr lang="en-US" sz="2800" dirty="0" smtClean="0"/>
              <a:t>Suppose a program of 12MB, bottom of 4MB of text,4MB of data and 4MB of stack.</a:t>
            </a:r>
            <a:endParaRPr lang="en-US" sz="2800" dirty="0"/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Multi-level page tables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36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4"/>
          <p:cNvSpPr>
            <a:spLocks noChangeArrowheads="1"/>
          </p:cNvSpPr>
          <p:nvPr/>
        </p:nvSpPr>
        <p:spPr bwMode="auto">
          <a:xfrm>
            <a:off x="238177" y="195261"/>
            <a:ext cx="4887913" cy="503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Multilevel Page Tables</a:t>
            </a:r>
          </a:p>
        </p:txBody>
      </p:sp>
      <p:sp>
        <p:nvSpPr>
          <p:cNvPr id="56324" name="Rectangle 5"/>
          <p:cNvSpPr>
            <a:spLocks noChangeArrowheads="1"/>
          </p:cNvSpPr>
          <p:nvPr/>
        </p:nvSpPr>
        <p:spPr bwMode="auto">
          <a:xfrm>
            <a:off x="882830" y="5562600"/>
            <a:ext cx="7408862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	(</a:t>
            </a:r>
            <a:r>
              <a:rPr lang="en-US" sz="2400" dirty="0">
                <a:latin typeface="Arial" charset="0"/>
              </a:rPr>
              <a:t>a) A 32-bit address with two page table fields. </a:t>
            </a:r>
            <a:br>
              <a:rPr lang="en-US" sz="2400" dirty="0">
                <a:latin typeface="Arial" charset="0"/>
              </a:rPr>
            </a:br>
            <a:r>
              <a:rPr lang="en-US" sz="2400" dirty="0">
                <a:latin typeface="Arial" charset="0"/>
              </a:rPr>
              <a:t>(b) Two-level page tables.</a:t>
            </a:r>
          </a:p>
        </p:txBody>
      </p:sp>
      <p:pic>
        <p:nvPicPr>
          <p:cNvPr id="56325" name="Picture 6" descr="D:\b\b4\IBM\03-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699217"/>
            <a:ext cx="4851400" cy="4977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709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609600" y="1010009"/>
            <a:ext cx="7820025" cy="497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Top level of page table contains</a:t>
            </a:r>
          </a:p>
          <a:p>
            <a:pPr lvl="2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Entry 0 points to pages for program text</a:t>
            </a:r>
          </a:p>
          <a:p>
            <a:pPr lvl="2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Entry 1 points to pages for  data </a:t>
            </a:r>
          </a:p>
          <a:p>
            <a:pPr lvl="2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Entry 1023 points to pages for stack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The address space contains over a million of pages but only four page table of 1K entries (4K size each) are  needed,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Various sizes of PT1 and PT2 and Offsets are also possible.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304800" y="152400"/>
            <a:ext cx="884165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Use of multilevel page table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8996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2633</TotalTime>
  <Words>1468</Words>
  <Application>Microsoft Office PowerPoint</Application>
  <PresentationFormat>On-screen Show (4:3)</PresentationFormat>
  <Paragraphs>205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NTS</cp:lastModifiedBy>
  <cp:revision>174</cp:revision>
  <dcterms:created xsi:type="dcterms:W3CDTF">2013-04-13T15:04:21Z</dcterms:created>
  <dcterms:modified xsi:type="dcterms:W3CDTF">2013-06-01T05:49:44Z</dcterms:modified>
</cp:coreProperties>
</file>